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71" r:id="rId4"/>
    <p:sldId id="293" r:id="rId5"/>
    <p:sldId id="349" r:id="rId6"/>
    <p:sldId id="346" r:id="rId7"/>
    <p:sldId id="284" r:id="rId8"/>
    <p:sldId id="263" r:id="rId9"/>
    <p:sldId id="264" r:id="rId10"/>
    <p:sldId id="265" r:id="rId11"/>
    <p:sldId id="347" r:id="rId12"/>
    <p:sldId id="348" r:id="rId13"/>
    <p:sldId id="269" r:id="rId14"/>
    <p:sldId id="267" r:id="rId15"/>
    <p:sldId id="350" r:id="rId16"/>
    <p:sldId id="351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9767D-1D2D-483E-95C1-403FA99F1BAB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9C68B-16ED-45B8-8F56-9BAC31343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4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9C68B-16ED-45B8-8F56-9BAC31343E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5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Region labels?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9C68B-16ED-45B8-8F56-9BAC31343E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and </a:t>
            </a:r>
            <a:r>
              <a:rPr lang="en-US" dirty="0" err="1"/>
              <a:t>silhouetee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9C68B-16ED-45B8-8F56-9BAC31343E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7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9983-C2BF-101B-18CE-7523EE3B7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541E4-B176-423C-71A4-DC66D9969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CBE95-9789-7FE9-F284-00A143B2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C047D-75BD-5C9B-B012-A3C16D7B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857F-21DE-43B7-9542-838EF484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D5397-EADC-67F6-4DF1-07AD3B7C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41B95-AF1B-5270-3600-F791A33E9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292E7-3600-BD63-33BC-1A60B9B6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00A3B-1581-540D-9BAA-1DC52DE6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8125F-104D-7345-1F6E-ECDCD3F2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1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D9B84-69B1-3AD6-1BB4-5183B13C1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9E676-7AE5-9958-F2B6-B642EF2C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E43E9-E610-C743-DF11-BA6C6220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7B3D7-8DDD-FAA6-7575-7B3B9AEA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94677-9D79-295E-9BE4-57EA98D9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2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0B77-5286-9CEE-C07D-7535228A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CF67D-68EC-C698-671A-B9D1FF4D1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37913-B274-356E-8850-A3512625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AF15-6B24-28A4-3BB3-F3F01F60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98B04-99D1-2A5C-FCC2-9B1A5099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69DF-6E05-E93B-705D-4BFA8A0F9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09FAB-E1A3-C387-C86F-AA6871578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84171-58E6-71FF-D848-B0E076E8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9BFCA-D5B4-96BB-A658-1D0129B3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FC6C-BEE4-0B23-1DAE-510243B1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7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353B-77CF-7E79-E989-85C0E39E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1B138-B121-F34E-06CC-BBACF43DF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3DE11-29CE-8026-DFB6-5534296A3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BDE26-5365-F7BF-CE55-B1F97B71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CCB2-A9D8-B3DE-BB06-F2C873D6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9AFB-793B-CF00-52AB-9277F721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1EC6-AA7E-D198-ADAC-91E716B9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BD5A8-F10E-25A3-7882-FD5C4AF7F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28344-B9B2-95A8-8EA7-472890B00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B9D772-9338-9FBB-0767-9D1BF0124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5EE52-D2C8-51EC-082F-99EF0F721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DAF803-D451-FF61-FB16-F651FFE7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77B01-F0B2-FAA7-6C5F-3057C070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EDAEF-5621-B642-F403-D2524EB5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2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9589C-E986-A8B4-A5AA-B0D1331E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CA9B7-FA09-9392-A83C-DD0FEAFE8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7C716-7C5C-2032-D84D-F8FBA926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8A2F5-D12A-7EA3-6E16-5587232C9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3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3B46C0-5896-DA27-0B17-7A57C8AA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DF265-7612-518B-4B25-289ADB4B5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7709B-EF01-8AB0-7430-CDAB327FE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6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7045-74E0-2268-27A8-C1DBD2EB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9306C-CC08-17EC-B17E-B6C490BD5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5AB63-461A-D860-9269-D470EA68F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60E08-792E-ED32-01DD-1A7C5561A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40775-C179-3A58-B10D-2C277C40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D2F4D-2D4C-E61B-1213-86AE0D588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1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7EB56-9C6A-E3C4-92AD-378F18097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406160-DB88-BF62-1267-7CF6123D7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1BB52-2550-A426-8156-2FD0B7A75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4BB7A-77FB-9817-19B9-05AB128F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9D954-9B44-C15F-11E3-6CCDD217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E4093-FD17-B1DC-4111-AC9D1A92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6CE04-1B36-E423-523E-7C6F74AC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A975B-3759-CF06-EF81-EA1965462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F97A1-DF7F-BC3B-7D8D-A65C0BC8F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6B201-C769-4131-8B1E-6C1512534396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08CA5-135E-DB97-7F32-0F0F65F87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64FBA-7B29-003F-37D6-6DE4F7A9E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9B535-9A07-4FB5-BC85-C8B859B4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8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17" Type="http://schemas.microsoft.com/office/2007/relationships/hdphoto" Target="../media/hdphoto10.wdp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12" Type="http://schemas.openxmlformats.org/officeDocument/2006/relationships/image" Target="../media/image23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erial view of dozens of cownose rays in a deep green ocean">
            <a:extLst>
              <a:ext uri="{FF2B5EF4-FFF2-40B4-BE49-F238E27FC236}">
                <a16:creationId xmlns:a16="http://schemas.microsoft.com/office/drawing/2014/main" id="{655847E8-9DD4-D827-8334-B02589D68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FCEFF8-8F91-819A-EA7F-E310A6726F00}"/>
              </a:ext>
            </a:extLst>
          </p:cNvPr>
          <p:cNvSpPr/>
          <p:nvPr/>
        </p:nvSpPr>
        <p:spPr>
          <a:xfrm>
            <a:off x="0" y="4223980"/>
            <a:ext cx="12192000" cy="263402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C4E8C2-D909-2565-4BCA-C27648FE8483}"/>
              </a:ext>
            </a:extLst>
          </p:cNvPr>
          <p:cNvSpPr/>
          <p:nvPr/>
        </p:nvSpPr>
        <p:spPr>
          <a:xfrm>
            <a:off x="0" y="0"/>
            <a:ext cx="12192000" cy="217919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44FAC-91AE-19C9-08FA-59F9A8261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3686" y="5950608"/>
            <a:ext cx="6844619" cy="995716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sz="2600" dirty="0"/>
              <a:t>Sustainable Fisheries Goal Implementation Team Meeting</a:t>
            </a:r>
          </a:p>
          <a:p>
            <a:r>
              <a:rPr lang="en-US" sz="2600" dirty="0"/>
              <a:t>September 18, 2023</a:t>
            </a:r>
          </a:p>
        </p:txBody>
      </p:sp>
      <p:pic>
        <p:nvPicPr>
          <p:cNvPr id="7" name="Picture 2" descr="UNH logo">
            <a:extLst>
              <a:ext uri="{FF2B5EF4-FFF2-40B4-BE49-F238E27FC236}">
                <a16:creationId xmlns:a16="http://schemas.microsoft.com/office/drawing/2014/main" id="{33FDAAD2-7ACC-1D4F-A6B1-1C634DF3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67" y="4607947"/>
            <a:ext cx="1457052" cy="20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42C0DC-6B06-0381-4627-450318774F97}"/>
              </a:ext>
            </a:extLst>
          </p:cNvPr>
          <p:cNvSpPr txBox="1"/>
          <p:nvPr/>
        </p:nvSpPr>
        <p:spPr>
          <a:xfrm>
            <a:off x="3214038" y="4300640"/>
            <a:ext cx="5763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Mariah C. Livernois</a:t>
            </a:r>
          </a:p>
          <a:p>
            <a:pPr algn="ctr"/>
            <a:r>
              <a:rPr lang="en-US" sz="2800" dirty="0"/>
              <a:t>Matthew B. Ogburn, Henry D. Legett, Kimberly D. Richie, Nathan B. Furey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36E2E0-0893-7750-862D-61912D1834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71"/>
          <a:stretch/>
        </p:blipFill>
        <p:spPr>
          <a:xfrm>
            <a:off x="9757172" y="4485946"/>
            <a:ext cx="1719887" cy="203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71FB7C-6509-7BA5-D95B-5ABD6F9E9A5A}"/>
              </a:ext>
            </a:extLst>
          </p:cNvPr>
          <p:cNvSpPr txBox="1"/>
          <p:nvPr/>
        </p:nvSpPr>
        <p:spPr>
          <a:xfrm>
            <a:off x="0" y="6538240"/>
            <a:ext cx="1045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Photo: FWC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291B3-6910-12FF-7552-E2BB204DE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86" y="0"/>
            <a:ext cx="11568417" cy="2179195"/>
          </a:xfrm>
        </p:spPr>
        <p:txBody>
          <a:bodyPr anchor="ctr">
            <a:normAutofit/>
          </a:bodyPr>
          <a:lstStyle/>
          <a:p>
            <a:r>
              <a:rPr lang="en-US" sz="4400" dirty="0"/>
              <a:t>Movements of Chesapeake Bay fishes reveal multi-scale habitat use, migrations, and implications for fishery management</a:t>
            </a:r>
          </a:p>
        </p:txBody>
      </p:sp>
    </p:spTree>
    <p:extLst>
      <p:ext uri="{BB962C8B-B14F-4D97-AF65-F5344CB8AC3E}">
        <p14:creationId xmlns:p14="http://schemas.microsoft.com/office/powerpoint/2010/main" val="1385570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EACC25-65FE-0057-03A0-99F7FA0540E9}"/>
              </a:ext>
            </a:extLst>
          </p:cNvPr>
          <p:cNvSpPr txBox="1"/>
          <p:nvPr/>
        </p:nvSpPr>
        <p:spPr>
          <a:xfrm>
            <a:off x="45217" y="30569"/>
            <a:ext cx="12101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What metrics define habitat use for all species?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7B50C-5E4F-CF7B-7B4A-9E91B0E9F9EC}"/>
              </a:ext>
            </a:extLst>
          </p:cNvPr>
          <p:cNvSpPr txBox="1"/>
          <p:nvPr/>
        </p:nvSpPr>
        <p:spPr>
          <a:xfrm>
            <a:off x="525151" y="1409563"/>
            <a:ext cx="4819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Residency index</a:t>
            </a:r>
          </a:p>
          <a:p>
            <a:pPr algn="ctr"/>
            <a:r>
              <a:rPr lang="en-US" sz="2800" dirty="0"/>
              <a:t>How much time does a species spend in a habitat/region?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37054-8371-42AC-D7BA-CA7214B1A37D}"/>
              </a:ext>
            </a:extLst>
          </p:cNvPr>
          <p:cNvSpPr txBox="1"/>
          <p:nvPr/>
        </p:nvSpPr>
        <p:spPr>
          <a:xfrm>
            <a:off x="313610" y="3709148"/>
            <a:ext cx="524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 description of habitat 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5B1B5E-3642-80DF-4D9D-15F331CE3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" b="606"/>
          <a:stretch/>
        </p:blipFill>
        <p:spPr>
          <a:xfrm>
            <a:off x="6095999" y="800010"/>
            <a:ext cx="5038660" cy="5909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D786A8-FFE1-B90A-BEB8-4425E78C2CD1}"/>
              </a:ext>
            </a:extLst>
          </p:cNvPr>
          <p:cNvSpPr txBox="1"/>
          <p:nvPr/>
        </p:nvSpPr>
        <p:spPr>
          <a:xfrm>
            <a:off x="9966566" y="5709696"/>
            <a:ext cx="2088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couple of case studies…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7C05F1-E6E6-CEAE-E28D-094C3E1426D8}"/>
              </a:ext>
            </a:extLst>
          </p:cNvPr>
          <p:cNvSpPr txBox="1"/>
          <p:nvPr/>
        </p:nvSpPr>
        <p:spPr>
          <a:xfrm>
            <a:off x="525151" y="5146958"/>
            <a:ext cx="4819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Identifies species groups (resident vs. migratory)</a:t>
            </a:r>
          </a:p>
        </p:txBody>
      </p:sp>
    </p:spTree>
    <p:extLst>
      <p:ext uri="{BB962C8B-B14F-4D97-AF65-F5344CB8AC3E}">
        <p14:creationId xmlns:p14="http://schemas.microsoft.com/office/powerpoint/2010/main" val="275803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D410C35A-3D80-6D3A-EED2-860F74DD3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0267" r="11324" b="14937"/>
          <a:stretch/>
        </p:blipFill>
        <p:spPr>
          <a:xfrm>
            <a:off x="4096801" y="1556633"/>
            <a:ext cx="4012593" cy="5129583"/>
          </a:xfrm>
          <a:prstGeom prst="rect">
            <a:avLst/>
          </a:prstGeom>
        </p:spPr>
      </p:pic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D845A472-AD05-5E84-22D9-A1D55B7C1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0267" r="11376" b="14937"/>
          <a:stretch/>
        </p:blipFill>
        <p:spPr>
          <a:xfrm>
            <a:off x="57116" y="1556633"/>
            <a:ext cx="4009813" cy="5129583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498E54D5-E471-0838-839E-FAC5A2CFD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0267" r="11375" b="14937"/>
          <a:stretch/>
        </p:blipFill>
        <p:spPr>
          <a:xfrm>
            <a:off x="8139266" y="1556632"/>
            <a:ext cx="4009813" cy="5129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F5B65-5B38-72DA-826E-27D8D0781C08}"/>
              </a:ext>
            </a:extLst>
          </p:cNvPr>
          <p:cNvSpPr txBox="1"/>
          <p:nvPr/>
        </p:nvSpPr>
        <p:spPr>
          <a:xfrm>
            <a:off x="178418" y="134301"/>
            <a:ext cx="11835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Partial &amp; complex migration of juvenile Striped Bass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DFB67-175D-1269-4930-F2201A35887D}"/>
              </a:ext>
            </a:extLst>
          </p:cNvPr>
          <p:cNvSpPr/>
          <p:nvPr/>
        </p:nvSpPr>
        <p:spPr>
          <a:xfrm>
            <a:off x="11314322" y="1865313"/>
            <a:ext cx="853613" cy="1344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16716-20C6-E210-55B7-C190C8964C70}"/>
              </a:ext>
            </a:extLst>
          </p:cNvPr>
          <p:cNvSpPr/>
          <p:nvPr/>
        </p:nvSpPr>
        <p:spPr>
          <a:xfrm>
            <a:off x="8978747" y="3059726"/>
            <a:ext cx="566270" cy="733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45164D-BC02-56B2-B9CE-F6B36DA27B70}"/>
              </a:ext>
            </a:extLst>
          </p:cNvPr>
          <p:cNvSpPr/>
          <p:nvPr/>
        </p:nvSpPr>
        <p:spPr>
          <a:xfrm>
            <a:off x="5162950" y="4242202"/>
            <a:ext cx="626765" cy="733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48284-D677-A3BB-B166-1AB3632F33C0}"/>
              </a:ext>
            </a:extLst>
          </p:cNvPr>
          <p:cNvSpPr txBox="1"/>
          <p:nvPr/>
        </p:nvSpPr>
        <p:spPr>
          <a:xfrm>
            <a:off x="483614" y="5468814"/>
            <a:ext cx="315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Movement into DE Bay through C&amp;D canal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565EF-37C1-6F79-2FD4-E9A122F7AEC7}"/>
              </a:ext>
            </a:extLst>
          </p:cNvPr>
          <p:cNvSpPr txBox="1"/>
          <p:nvPr/>
        </p:nvSpPr>
        <p:spPr>
          <a:xfrm>
            <a:off x="4493427" y="5496563"/>
            <a:ext cx="315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Some movement into lower estuary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EC22C-507F-98F6-9288-F34D44534123}"/>
              </a:ext>
            </a:extLst>
          </p:cNvPr>
          <p:cNvSpPr txBox="1"/>
          <p:nvPr/>
        </p:nvSpPr>
        <p:spPr>
          <a:xfrm>
            <a:off x="8565764" y="5311896"/>
            <a:ext cx="3156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Migration out of estuary for some (but not all) via 2 pathways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BD6D11C-C2FB-912C-7E01-07A394EAB501}"/>
              </a:ext>
            </a:extLst>
          </p:cNvPr>
          <p:cNvSpPr/>
          <p:nvPr/>
        </p:nvSpPr>
        <p:spPr>
          <a:xfrm rot="4070789">
            <a:off x="8885151" y="4367580"/>
            <a:ext cx="1311007" cy="78746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C460B4B-E373-5704-2AA8-23FCD3D42EDB}"/>
              </a:ext>
            </a:extLst>
          </p:cNvPr>
          <p:cNvSpPr/>
          <p:nvPr/>
        </p:nvSpPr>
        <p:spPr>
          <a:xfrm rot="3473179">
            <a:off x="10179127" y="2950723"/>
            <a:ext cx="1311007" cy="7335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CF050F7-ECAB-C727-6004-B3DDF337F2BC}"/>
              </a:ext>
            </a:extLst>
          </p:cNvPr>
          <p:cNvSpPr/>
          <p:nvPr/>
        </p:nvSpPr>
        <p:spPr>
          <a:xfrm>
            <a:off x="1564891" y="2221374"/>
            <a:ext cx="715884" cy="46471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968612-ACA3-8CED-FE26-020F24AD03B5}"/>
              </a:ext>
            </a:extLst>
          </p:cNvPr>
          <p:cNvSpPr/>
          <p:nvPr/>
        </p:nvSpPr>
        <p:spPr>
          <a:xfrm>
            <a:off x="6054972" y="2182874"/>
            <a:ext cx="626765" cy="733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Striped Bass (Morone saxatilis)">
            <a:extLst>
              <a:ext uri="{FF2B5EF4-FFF2-40B4-BE49-F238E27FC236}">
                <a16:creationId xmlns:a16="http://schemas.microsoft.com/office/drawing/2014/main" id="{3B71FD37-CC32-58D8-3661-0D568CB6A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48" b="91393" l="4676" r="91906">
                        <a14:foregroundMark x1="8094" y1="27869" x2="8094" y2="27869"/>
                        <a14:foregroundMark x1="58993" y1="6967" x2="58993" y2="6967"/>
                        <a14:foregroundMark x1="39029" y1="6148" x2="39029" y2="6148"/>
                        <a14:foregroundMark x1="91007" y1="47541" x2="91007" y2="47541"/>
                        <a14:foregroundMark x1="91906" y1="55328" x2="91906" y2="55328"/>
                        <a14:foregroundMark x1="92266" y1="47541" x2="92266" y2="47541"/>
                        <a14:foregroundMark x1="66547" y1="91803" x2="66547" y2="91803"/>
                        <a14:foregroundMark x1="4676" y1="67213" x2="4676" y2="6721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916522" y="887394"/>
            <a:ext cx="1396550" cy="61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D77C253-02C3-0D39-7BC8-EAC88901494F}"/>
              </a:ext>
            </a:extLst>
          </p:cNvPr>
          <p:cNvSpPr txBox="1"/>
          <p:nvPr/>
        </p:nvSpPr>
        <p:spPr>
          <a:xfrm>
            <a:off x="5303338" y="919923"/>
            <a:ext cx="3151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Length: ~0.3 m (1 ft)</a:t>
            </a:r>
          </a:p>
        </p:txBody>
      </p:sp>
    </p:spTree>
    <p:extLst>
      <p:ext uri="{BB962C8B-B14F-4D97-AF65-F5344CB8AC3E}">
        <p14:creationId xmlns:p14="http://schemas.microsoft.com/office/powerpoint/2010/main" val="393417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different countries/regions with different colored dots&#10;&#10;Description automatically generated">
            <a:extLst>
              <a:ext uri="{FF2B5EF4-FFF2-40B4-BE49-F238E27FC236}">
                <a16:creationId xmlns:a16="http://schemas.microsoft.com/office/drawing/2014/main" id="{497180D1-981A-8231-61CA-17CF222A5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28112" r="53182" b="51248"/>
          <a:stretch/>
        </p:blipFill>
        <p:spPr>
          <a:xfrm>
            <a:off x="3654430" y="2289685"/>
            <a:ext cx="2216142" cy="227862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06AEA7E-8B7A-45B8-1150-9BB0531B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414" y="19822"/>
            <a:ext cx="7567989" cy="1319933"/>
          </a:xfrm>
        </p:spPr>
        <p:txBody>
          <a:bodyPr/>
          <a:lstStyle/>
          <a:p>
            <a:pPr algn="ctr"/>
            <a:r>
              <a:rPr lang="en-US" dirty="0"/>
              <a:t>Alewife migration Spring 2022</a:t>
            </a:r>
          </a:p>
        </p:txBody>
      </p:sp>
      <p:pic>
        <p:nvPicPr>
          <p:cNvPr id="10" name="Picture 9" descr="A map of the ocean&#10;&#10;Description automatically generated">
            <a:extLst>
              <a:ext uri="{FF2B5EF4-FFF2-40B4-BE49-F238E27FC236}">
                <a16:creationId xmlns:a16="http://schemas.microsoft.com/office/drawing/2014/main" id="{4804422F-6C59-0530-173F-6E6CB5D28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10256" r="31734"/>
          <a:stretch/>
        </p:blipFill>
        <p:spPr>
          <a:xfrm>
            <a:off x="734786" y="315458"/>
            <a:ext cx="3009333" cy="6227083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313ABA-D54F-D663-C54D-8DAFA5048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11" y="2856104"/>
            <a:ext cx="4432903" cy="3424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758A15-D543-D513-1324-A3B457B8B51E}"/>
              </a:ext>
            </a:extLst>
          </p:cNvPr>
          <p:cNvSpPr txBox="1"/>
          <p:nvPr/>
        </p:nvSpPr>
        <p:spPr>
          <a:xfrm>
            <a:off x="7024311" y="1339755"/>
            <a:ext cx="4432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Backbone array &amp; CBIBS important for documenting migration</a:t>
            </a:r>
          </a:p>
        </p:txBody>
      </p:sp>
    </p:spTree>
    <p:extLst>
      <p:ext uri="{BB962C8B-B14F-4D97-AF65-F5344CB8AC3E}">
        <p14:creationId xmlns:p14="http://schemas.microsoft.com/office/powerpoint/2010/main" val="50500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5F1F6B-09C0-BFEF-82BD-646714C88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8566"/>
            <a:ext cx="12192000" cy="1319933"/>
          </a:xfrm>
        </p:spPr>
        <p:txBody>
          <a:bodyPr/>
          <a:lstStyle/>
          <a:p>
            <a:pPr algn="ctr"/>
            <a:r>
              <a:rPr lang="en-US" dirty="0"/>
              <a:t>Full migratory cycle of Alewife to Gulf of Maine</a:t>
            </a:r>
          </a:p>
        </p:txBody>
      </p:sp>
      <p:pic>
        <p:nvPicPr>
          <p:cNvPr id="19" name="Apse_rsp_all_4500">
            <a:hlinkClick r:id="" action="ppaction://media"/>
            <a:extLst>
              <a:ext uri="{FF2B5EF4-FFF2-40B4-BE49-F238E27FC236}">
                <a16:creationId xmlns:a16="http://schemas.microsoft.com/office/drawing/2014/main" id="{8BDEBA98-754D-1C7A-2C40-A75479020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688" y="941266"/>
            <a:ext cx="5879047" cy="5879047"/>
          </a:xfrm>
          <a:prstGeom prst="rect">
            <a:avLst/>
          </a:prstGeom>
        </p:spPr>
      </p:pic>
      <p:pic>
        <p:nvPicPr>
          <p:cNvPr id="20" name="Picture 2" descr="Alewife">
            <a:extLst>
              <a:ext uri="{FF2B5EF4-FFF2-40B4-BE49-F238E27FC236}">
                <a16:creationId xmlns:a16="http://schemas.microsoft.com/office/drawing/2014/main" id="{4C7F0522-278D-392A-7E22-4C74EB53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01" b="89973" l="3979" r="94032">
                        <a14:foregroundMark x1="8090" y1="47696" x2="8090" y2="47696"/>
                        <a14:foregroundMark x1="4111" y1="51491" x2="4111" y2="51491"/>
                        <a14:foregroundMark x1="44695" y1="8943" x2="44695" y2="8943"/>
                        <a14:foregroundMark x1="89788" y1="34959" x2="89788" y2="34959"/>
                        <a14:foregroundMark x1="93236" y1="29810" x2="93236" y2="29810"/>
                        <a14:foregroundMark x1="94032" y1="66396" x2="94032" y2="66396"/>
                        <a14:foregroundMark x1="44297" y1="8130" x2="44297" y2="8130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06" y="1357620"/>
            <a:ext cx="2543182" cy="1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01595C-72FF-AAFB-6EA8-5A43FAC12B07}"/>
              </a:ext>
            </a:extLst>
          </p:cNvPr>
          <p:cNvSpPr txBox="1"/>
          <p:nvPr/>
        </p:nvSpPr>
        <p:spPr>
          <a:xfrm>
            <a:off x="654518" y="2415943"/>
            <a:ext cx="1267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Alewife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A56238-FE61-AF55-70F2-FFF73A4CE25C}"/>
              </a:ext>
            </a:extLst>
          </p:cNvPr>
          <p:cNvSpPr txBox="1"/>
          <p:nvPr/>
        </p:nvSpPr>
        <p:spPr>
          <a:xfrm>
            <a:off x="8785122" y="4545662"/>
            <a:ext cx="328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Can we use this data to inform fishery management?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8353B-4052-AEF8-D337-40CD2198C922}"/>
              </a:ext>
            </a:extLst>
          </p:cNvPr>
          <p:cNvSpPr txBox="1"/>
          <p:nvPr/>
        </p:nvSpPr>
        <p:spPr>
          <a:xfrm>
            <a:off x="8723926" y="2101848"/>
            <a:ext cx="3406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Can also determine:</a:t>
            </a:r>
          </a:p>
          <a:p>
            <a:pPr algn="ctr"/>
            <a:r>
              <a:rPr lang="en-US" sz="2400" dirty="0"/>
              <a:t>Seasonality of residency</a:t>
            </a:r>
          </a:p>
          <a:p>
            <a:pPr algn="ctr"/>
            <a:r>
              <a:rPr lang="en-US" sz="2400" dirty="0"/>
              <a:t>Entry/exit dates</a:t>
            </a:r>
          </a:p>
          <a:p>
            <a:pPr algn="ctr"/>
            <a:r>
              <a:rPr lang="en-US" sz="2400" dirty="0"/>
              <a:t>Environmental conditions</a:t>
            </a:r>
          </a:p>
          <a:p>
            <a:pPr algn="ctr"/>
            <a:r>
              <a:rPr lang="en-US" sz="2400" dirty="0"/>
              <a:t>Many other metrics</a:t>
            </a:r>
          </a:p>
        </p:txBody>
      </p:sp>
    </p:spTree>
    <p:extLst>
      <p:ext uri="{BB962C8B-B14F-4D97-AF65-F5344CB8AC3E}">
        <p14:creationId xmlns:p14="http://schemas.microsoft.com/office/powerpoint/2010/main" val="20106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BA4DA-4CB9-115F-2C43-FFD812669584}"/>
              </a:ext>
            </a:extLst>
          </p:cNvPr>
          <p:cNvSpPr txBox="1"/>
          <p:nvPr/>
        </p:nvSpPr>
        <p:spPr>
          <a:xfrm>
            <a:off x="0" y="9010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Can we address fishery management with telemetry?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7DE7C-7022-2FD9-C782-5D8B4FD4A43E}"/>
              </a:ext>
            </a:extLst>
          </p:cNvPr>
          <p:cNvSpPr txBox="1"/>
          <p:nvPr/>
        </p:nvSpPr>
        <p:spPr>
          <a:xfrm>
            <a:off x="3632504" y="859547"/>
            <a:ext cx="4926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Yes! Ex: Network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6E01A-9E14-4F57-1CBC-3ED727A78C83}"/>
              </a:ext>
            </a:extLst>
          </p:cNvPr>
          <p:cNvSpPr txBox="1"/>
          <p:nvPr/>
        </p:nvSpPr>
        <p:spPr>
          <a:xfrm>
            <a:off x="6488194" y="1926965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receiver located within a specific fishery management jurisdiction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01196B-4831-2729-7AD0-B53224AA32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9638" r="11400" b="10844"/>
          <a:stretch/>
        </p:blipFill>
        <p:spPr>
          <a:xfrm>
            <a:off x="1450554" y="1584753"/>
            <a:ext cx="3872218" cy="5251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5B1016-B75F-B6BB-D364-864ABD2DA06F}"/>
              </a:ext>
            </a:extLst>
          </p:cNvPr>
          <p:cNvSpPr txBox="1"/>
          <p:nvPr/>
        </p:nvSpPr>
        <p:spPr>
          <a:xfrm>
            <a:off x="6358623" y="4379378"/>
            <a:ext cx="5371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Relate detections to movement between jurisdictions via networks</a:t>
            </a:r>
          </a:p>
        </p:txBody>
      </p:sp>
    </p:spTree>
    <p:extLst>
      <p:ext uri="{BB962C8B-B14F-4D97-AF65-F5344CB8AC3E}">
        <p14:creationId xmlns:p14="http://schemas.microsoft.com/office/powerpoint/2010/main" val="407676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BBAF71-6314-DFF4-8E44-22334AE33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5" t="35422" r="33523" b="27710"/>
          <a:stretch/>
        </p:blipFill>
        <p:spPr>
          <a:xfrm>
            <a:off x="6390122" y="1948658"/>
            <a:ext cx="3716824" cy="4277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83C3D1-BE51-F14D-EEC5-EAEF707AC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2" r="66777" b="27710"/>
          <a:stretch/>
        </p:blipFill>
        <p:spPr>
          <a:xfrm>
            <a:off x="1968377" y="1948658"/>
            <a:ext cx="3712317" cy="4272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62247-CA6F-D6B7-A4AF-FF6BBA231E69}"/>
              </a:ext>
            </a:extLst>
          </p:cNvPr>
          <p:cNvSpPr txBox="1"/>
          <p:nvPr/>
        </p:nvSpPr>
        <p:spPr>
          <a:xfrm>
            <a:off x="3250926" y="6222640"/>
            <a:ext cx="569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Both managed cooperatively (ASMFC)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06622-DAD0-AB70-A56F-A52600527F24}"/>
              </a:ext>
            </a:extLst>
          </p:cNvPr>
          <p:cNvSpPr txBox="1"/>
          <p:nvPr/>
        </p:nvSpPr>
        <p:spPr>
          <a:xfrm>
            <a:off x="2257481" y="782428"/>
            <a:ext cx="767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Bubble size = # individuals detected in a jurisdiction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342FA-B0C6-6C70-29C4-EF08A7E8973F}"/>
              </a:ext>
            </a:extLst>
          </p:cNvPr>
          <p:cNvSpPr txBox="1"/>
          <p:nvPr/>
        </p:nvSpPr>
        <p:spPr>
          <a:xfrm>
            <a:off x="1288562" y="1276793"/>
            <a:ext cx="9614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Line width = # individuals detected moving between jurisdictions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DEB19-E775-931C-86F1-E253EE0524DA}"/>
              </a:ext>
            </a:extLst>
          </p:cNvPr>
          <p:cNvSpPr txBox="1"/>
          <p:nvPr/>
        </p:nvSpPr>
        <p:spPr>
          <a:xfrm>
            <a:off x="0" y="90106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Can we address fishery management with telemetry?</a:t>
            </a:r>
          </a:p>
        </p:txBody>
      </p:sp>
    </p:spTree>
    <p:extLst>
      <p:ext uri="{BB962C8B-B14F-4D97-AF65-F5344CB8AC3E}">
        <p14:creationId xmlns:p14="http://schemas.microsoft.com/office/powerpoint/2010/main" val="1399951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BA4DA-4CB9-115F-2C43-FFD812669584}"/>
              </a:ext>
            </a:extLst>
          </p:cNvPr>
          <p:cNvSpPr txBox="1"/>
          <p:nvPr/>
        </p:nvSpPr>
        <p:spPr>
          <a:xfrm>
            <a:off x="1" y="9010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Can we address fishery management with telemetry?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6E01A-9E14-4F57-1CBC-3ED727A78C83}"/>
              </a:ext>
            </a:extLst>
          </p:cNvPr>
          <p:cNvSpPr txBox="1"/>
          <p:nvPr/>
        </p:nvSpPr>
        <p:spPr>
          <a:xfrm>
            <a:off x="2257481" y="782428"/>
            <a:ext cx="767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Bubble size = # individuals detected in a jurisdiction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50C94-C87B-524C-8880-7FC44FEEF9BD}"/>
              </a:ext>
            </a:extLst>
          </p:cNvPr>
          <p:cNvSpPr txBox="1"/>
          <p:nvPr/>
        </p:nvSpPr>
        <p:spPr>
          <a:xfrm>
            <a:off x="1288562" y="1276793"/>
            <a:ext cx="9614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Line width = # individuals detected moving between jurisdictions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DCA3A-80DF-5DCF-FE52-AC4387CA2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15" b="66265"/>
          <a:stretch/>
        </p:blipFill>
        <p:spPr>
          <a:xfrm>
            <a:off x="3915759" y="1800013"/>
            <a:ext cx="4360482" cy="4449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F2A0C8-37F7-8F2D-B160-4FD1370C0045}"/>
              </a:ext>
            </a:extLst>
          </p:cNvPr>
          <p:cNvSpPr txBox="1"/>
          <p:nvPr/>
        </p:nvSpPr>
        <p:spPr>
          <a:xfrm>
            <a:off x="947082" y="6192993"/>
            <a:ext cx="10297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Opportunity for cooperative management, both state &amp; federal</a:t>
            </a:r>
          </a:p>
        </p:txBody>
      </p:sp>
    </p:spTree>
    <p:extLst>
      <p:ext uri="{BB962C8B-B14F-4D97-AF65-F5344CB8AC3E}">
        <p14:creationId xmlns:p14="http://schemas.microsoft.com/office/powerpoint/2010/main" val="50922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erial view of dozens of cownose rays in a deep green ocean">
            <a:extLst>
              <a:ext uri="{FF2B5EF4-FFF2-40B4-BE49-F238E27FC236}">
                <a16:creationId xmlns:a16="http://schemas.microsoft.com/office/drawing/2014/main" id="{7D01EDED-F98D-51A5-3AF9-C078454F3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C0E158-B351-B3A1-BD7F-6EA602FF416A}"/>
              </a:ext>
            </a:extLst>
          </p:cNvPr>
          <p:cNvSpPr/>
          <p:nvPr/>
        </p:nvSpPr>
        <p:spPr>
          <a:xfrm>
            <a:off x="0" y="5210355"/>
            <a:ext cx="12192001" cy="16476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42C993-A9F4-3EBC-E9C4-83A389AFEA5D}"/>
              </a:ext>
            </a:extLst>
          </p:cNvPr>
          <p:cNvSpPr txBox="1">
            <a:spLocks/>
          </p:cNvSpPr>
          <p:nvPr/>
        </p:nvSpPr>
        <p:spPr>
          <a:xfrm>
            <a:off x="426654" y="5293700"/>
            <a:ext cx="3926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Questions?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DDE248-7113-07E0-14C3-952623BC4558}"/>
              </a:ext>
            </a:extLst>
          </p:cNvPr>
          <p:cNvSpPr txBox="1">
            <a:spLocks/>
          </p:cNvSpPr>
          <p:nvPr/>
        </p:nvSpPr>
        <p:spPr>
          <a:xfrm>
            <a:off x="7480776" y="5007337"/>
            <a:ext cx="42845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Mariah.livernois@unh.edu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0B356-CF87-20FA-7305-FE929D7DC1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134" y="6269861"/>
            <a:ext cx="562639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E559DB-99BB-D018-AD25-1ECC2F1DD5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448" y="5441518"/>
            <a:ext cx="603325" cy="457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35B1864-D820-F6AA-BA9D-32358DDD8B07}"/>
              </a:ext>
            </a:extLst>
          </p:cNvPr>
          <p:cNvSpPr txBox="1">
            <a:spLocks/>
          </p:cNvSpPr>
          <p:nvPr/>
        </p:nvSpPr>
        <p:spPr>
          <a:xfrm>
            <a:off x="7173817" y="5769236"/>
            <a:ext cx="3588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@mariahlivernois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D020F-8C5E-A88E-7FC9-CDF76716EC6A}"/>
              </a:ext>
            </a:extLst>
          </p:cNvPr>
          <p:cNvSpPr txBox="1"/>
          <p:nvPr/>
        </p:nvSpPr>
        <p:spPr>
          <a:xfrm>
            <a:off x="11146970" y="6550223"/>
            <a:ext cx="1045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Photo: FWC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3334B-6424-689E-854F-581A3109AD28}"/>
              </a:ext>
            </a:extLst>
          </p:cNvPr>
          <p:cNvSpPr/>
          <p:nvPr/>
        </p:nvSpPr>
        <p:spPr>
          <a:xfrm>
            <a:off x="0" y="0"/>
            <a:ext cx="12192000" cy="31834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132EF-FC61-A4D1-BA0E-F63D6165A5C7}"/>
              </a:ext>
            </a:extLst>
          </p:cNvPr>
          <p:cNvSpPr txBox="1"/>
          <p:nvPr/>
        </p:nvSpPr>
        <p:spPr>
          <a:xfrm>
            <a:off x="4227821" y="130686"/>
            <a:ext cx="3736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Take-home Messages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A0C3C-88DA-311F-D192-6D805299DB80}"/>
              </a:ext>
            </a:extLst>
          </p:cNvPr>
          <p:cNvSpPr txBox="1"/>
          <p:nvPr/>
        </p:nvSpPr>
        <p:spPr>
          <a:xfrm>
            <a:off x="117405" y="2367152"/>
            <a:ext cx="1195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Acoustic telemetry data can be used to develop and enhance fishery management strategies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A3FB8-9B58-2B00-4398-0748B108F574}"/>
              </a:ext>
            </a:extLst>
          </p:cNvPr>
          <p:cNvSpPr txBox="1"/>
          <p:nvPr/>
        </p:nvSpPr>
        <p:spPr>
          <a:xfrm>
            <a:off x="117411" y="883494"/>
            <a:ext cx="11957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Acoustic telemetry can define movement and habitat use patterns, including residency, migration, timing of entry/exit, etc. across diverse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7540B-6CE8-E46B-E72E-B5F9C785F2B0}"/>
              </a:ext>
            </a:extLst>
          </p:cNvPr>
          <p:cNvSpPr txBox="1"/>
          <p:nvPr/>
        </p:nvSpPr>
        <p:spPr>
          <a:xfrm>
            <a:off x="117405" y="1842266"/>
            <a:ext cx="1195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Chesapeake Bay backbone array critical to detecting movements &amp; migration pathways</a:t>
            </a:r>
          </a:p>
        </p:txBody>
      </p:sp>
    </p:spTree>
    <p:extLst>
      <p:ext uri="{BB962C8B-B14F-4D97-AF65-F5344CB8AC3E}">
        <p14:creationId xmlns:p14="http://schemas.microsoft.com/office/powerpoint/2010/main" val="380344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5ED318-714A-2087-4F1D-7F9FB71A6525}"/>
              </a:ext>
            </a:extLst>
          </p:cNvPr>
          <p:cNvSpPr txBox="1"/>
          <p:nvPr/>
        </p:nvSpPr>
        <p:spPr>
          <a:xfrm>
            <a:off x="1299558" y="545285"/>
            <a:ext cx="959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Thank you to our funding support &amp; collaborators!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EA8D4-0F4E-2EAC-24D1-BF2060A3B340}"/>
              </a:ext>
            </a:extLst>
          </p:cNvPr>
          <p:cNvSpPr txBox="1"/>
          <p:nvPr/>
        </p:nvSpPr>
        <p:spPr>
          <a:xfrm>
            <a:off x="306050" y="4218386"/>
            <a:ext cx="343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Dr. Wilmelie Cruz Marrero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5C521B-DEF9-7F32-E74D-6F8F32A9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196" y="1791749"/>
            <a:ext cx="2008993" cy="20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277FCD7-E96C-3672-69D4-C246533D1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929" y="1791749"/>
            <a:ext cx="4108142" cy="2019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9652BB-79FC-2FDF-9035-5505771151BF}"/>
              </a:ext>
            </a:extLst>
          </p:cNvPr>
          <p:cNvSpPr txBox="1"/>
          <p:nvPr/>
        </p:nvSpPr>
        <p:spPr>
          <a:xfrm>
            <a:off x="4041929" y="4033719"/>
            <a:ext cx="4108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Keira Heggie, Robert Aguilar, Dr. Chuck </a:t>
            </a:r>
            <a:r>
              <a:rPr lang="en-US" sz="2400" dirty="0" err="1"/>
              <a:t>Bangley</a:t>
            </a:r>
            <a:endParaRPr lang="en-US" sz="2400" dirty="0"/>
          </a:p>
        </p:txBody>
      </p:sp>
      <p:pic>
        <p:nvPicPr>
          <p:cNvPr id="11" name="Picture 10" descr="A picture containing metalware, coil spring, gear&#10;&#10;Description automatically generated">
            <a:extLst>
              <a:ext uri="{FF2B5EF4-FFF2-40B4-BE49-F238E27FC236}">
                <a16:creationId xmlns:a16="http://schemas.microsoft.com/office/drawing/2014/main" id="{97579E08-165F-6C8A-4CB4-48725D0C82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436" y="1802013"/>
            <a:ext cx="2635906" cy="20089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72BBFE-E7B5-9101-E16D-39C2F5CE2F00}"/>
              </a:ext>
            </a:extLst>
          </p:cNvPr>
          <p:cNvSpPr txBox="1"/>
          <p:nvPr/>
        </p:nvSpPr>
        <p:spPr>
          <a:xfrm>
            <a:off x="9401816" y="4218384"/>
            <a:ext cx="1945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ACT Members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57CE9-E92B-F948-3AB6-E33510EAE4C4}"/>
              </a:ext>
            </a:extLst>
          </p:cNvPr>
          <p:cNvSpPr txBox="1"/>
          <p:nvPr/>
        </p:nvSpPr>
        <p:spPr>
          <a:xfrm>
            <a:off x="8994043" y="4722394"/>
            <a:ext cx="27606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Metadata contributors:</a:t>
            </a:r>
          </a:p>
          <a:p>
            <a:pPr algn="ctr"/>
            <a:r>
              <a:rPr lang="en-US" dirty="0"/>
              <a:t>Dr. David Secor, Mike O’Brien (UMCES)</a:t>
            </a:r>
          </a:p>
          <a:p>
            <a:pPr algn="ctr"/>
            <a:r>
              <a:rPr lang="en-US" dirty="0"/>
              <a:t>Drs. Kevin Weng &amp; </a:t>
            </a:r>
          </a:p>
          <a:p>
            <a:pPr algn="ctr"/>
            <a:r>
              <a:rPr lang="en-US" dirty="0"/>
              <a:t>Patrick McGrath (VIMS)</a:t>
            </a:r>
          </a:p>
          <a:p>
            <a:pPr algn="ctr"/>
            <a:r>
              <a:rPr lang="en-US" dirty="0"/>
              <a:t>Dr. Samir Patel (CFF)</a:t>
            </a:r>
          </a:p>
          <a:p>
            <a:pPr algn="ctr"/>
            <a:r>
              <a:rPr lang="en-US" dirty="0"/>
              <a:t>Chuck </a:t>
            </a:r>
            <a:r>
              <a:rPr lang="en-US" dirty="0" err="1"/>
              <a:t>Stence</a:t>
            </a:r>
            <a:r>
              <a:rPr lang="en-US" dirty="0"/>
              <a:t> (MD DNR)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CCFD6-E82F-8B18-1CD2-670F16D912C3}"/>
              </a:ext>
            </a:extLst>
          </p:cNvPr>
          <p:cNvSpPr txBox="1"/>
          <p:nvPr/>
        </p:nvSpPr>
        <p:spPr>
          <a:xfrm>
            <a:off x="476583" y="5511583"/>
            <a:ext cx="6676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2022 Stakeholder Meeting Attendees:</a:t>
            </a:r>
          </a:p>
          <a:p>
            <a:pPr algn="ctr"/>
            <a:r>
              <a:rPr lang="en-US" dirty="0"/>
              <a:t>NOAA, Mid-Atlantic Fisheries Management Council, Virginia Institute of Marine Science, Virginia Marine Resources Commission</a:t>
            </a:r>
          </a:p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730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5BFB-9806-AEAB-C917-EE7F7DC51B4E}"/>
              </a:ext>
            </a:extLst>
          </p:cNvPr>
          <p:cNvSpPr txBox="1">
            <a:spLocks/>
          </p:cNvSpPr>
          <p:nvPr/>
        </p:nvSpPr>
        <p:spPr>
          <a:xfrm>
            <a:off x="838200" y="37516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Animal movement – what can it tell us?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54AE6E-6A1B-2884-99BB-CED7E1CF57DC}"/>
              </a:ext>
            </a:extLst>
          </p:cNvPr>
          <p:cNvSpPr txBox="1"/>
          <p:nvPr/>
        </p:nvSpPr>
        <p:spPr>
          <a:xfrm>
            <a:off x="375385" y="1389237"/>
            <a:ext cx="354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Identify important habitats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C1D2D-D70F-F032-D07B-E31E74F40AC6}"/>
              </a:ext>
            </a:extLst>
          </p:cNvPr>
          <p:cNvSpPr txBox="1"/>
          <p:nvPr/>
        </p:nvSpPr>
        <p:spPr>
          <a:xfrm>
            <a:off x="4045089" y="1389237"/>
            <a:ext cx="410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Determine migration pathways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35925-384B-BDEC-3C31-A789F7E335E1}"/>
              </a:ext>
            </a:extLst>
          </p:cNvPr>
          <p:cNvSpPr txBox="1"/>
          <p:nvPr/>
        </p:nvSpPr>
        <p:spPr>
          <a:xfrm>
            <a:off x="8270767" y="1389236"/>
            <a:ext cx="3645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Assess timing of habitat 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4CDA17-5E31-5C0A-CFAF-D7DC599DFB98}"/>
              </a:ext>
            </a:extLst>
          </p:cNvPr>
          <p:cNvSpPr txBox="1"/>
          <p:nvPr/>
        </p:nvSpPr>
        <p:spPr>
          <a:xfrm>
            <a:off x="3053143" y="5237930"/>
            <a:ext cx="6085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All (and more) can inform fishery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13F255-3320-866D-F2D3-C6F3E0550613}"/>
              </a:ext>
            </a:extLst>
          </p:cNvPr>
          <p:cNvSpPr txBox="1"/>
          <p:nvPr/>
        </p:nvSpPr>
        <p:spPr>
          <a:xfrm>
            <a:off x="1270530" y="6021167"/>
            <a:ext cx="965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Exs</a:t>
            </a:r>
            <a:r>
              <a:rPr lang="en-US" sz="2400" dirty="0"/>
              <a:t>: marine protected areas, interjurisdictional cooperation, etc.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1A5E1-DBC1-B302-5858-DB5DE5C3F1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/>
          <a:stretch/>
        </p:blipFill>
        <p:spPr>
          <a:xfrm>
            <a:off x="257841" y="2001897"/>
            <a:ext cx="3734630" cy="28023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BB1585-0D46-C293-1CF1-D8024F1A4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2" t="18132" r="14869"/>
          <a:stretch/>
        </p:blipFill>
        <p:spPr bwMode="auto">
          <a:xfrm>
            <a:off x="4137054" y="2001897"/>
            <a:ext cx="3917885" cy="280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4CDCB53-3C8F-F3B7-78B2-62CECA7E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78149" y="1987806"/>
            <a:ext cx="1415271" cy="14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AC0656F-C68F-181F-8547-0BE99049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51" y="3369547"/>
            <a:ext cx="1519066" cy="148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368B6F0-B6AB-560F-8117-95EFAAF8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79240" y="3444737"/>
            <a:ext cx="1289703" cy="133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166B846E-E5D1-16F5-9ECB-239C7A4B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420" y="1979106"/>
            <a:ext cx="181160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0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8EE63C-C36F-6ADF-3D4E-7681BB51FC48}"/>
              </a:ext>
            </a:extLst>
          </p:cNvPr>
          <p:cNvSpPr txBox="1"/>
          <p:nvPr/>
        </p:nvSpPr>
        <p:spPr>
          <a:xfrm>
            <a:off x="376358" y="1305088"/>
            <a:ext cx="1142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Acoustic telemetry tags emit a “ping” at a specific frequency, rate, pattern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4D0C284-A53B-1144-17BB-7A172D461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9" y="3756317"/>
            <a:ext cx="3759846" cy="25867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12875-DE9A-5BBA-6719-E15283B0A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b="5852"/>
          <a:stretch/>
        </p:blipFill>
        <p:spPr>
          <a:xfrm>
            <a:off x="9399524" y="3564510"/>
            <a:ext cx="2252507" cy="3111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8F8E8-9959-5BD3-C3A3-EF0A7593D9A6}"/>
              </a:ext>
            </a:extLst>
          </p:cNvPr>
          <p:cNvSpPr txBox="1"/>
          <p:nvPr/>
        </p:nvSpPr>
        <p:spPr>
          <a:xfrm>
            <a:off x="999673" y="2945672"/>
            <a:ext cx="284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Acoustic Transmitter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EEE8-F666-E9BA-673E-CAB35761E984}"/>
              </a:ext>
            </a:extLst>
          </p:cNvPr>
          <p:cNvSpPr txBox="1"/>
          <p:nvPr/>
        </p:nvSpPr>
        <p:spPr>
          <a:xfrm>
            <a:off x="9179332" y="2945673"/>
            <a:ext cx="269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Hydrophone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304BF1-472D-E197-2F72-0CF4B978C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71" y="3831817"/>
            <a:ext cx="3211605" cy="1726875"/>
          </a:xfrm>
          <a:prstGeom prst="rect">
            <a:avLst/>
          </a:prstGeom>
        </p:spPr>
      </p:pic>
      <p:sp>
        <p:nvSpPr>
          <p:cNvPr id="11" name="Can 9">
            <a:extLst>
              <a:ext uri="{FF2B5EF4-FFF2-40B4-BE49-F238E27FC236}">
                <a16:creationId xmlns:a16="http://schemas.microsoft.com/office/drawing/2014/main" id="{8C263748-501C-5388-75CF-7B41423D7CDD}"/>
              </a:ext>
            </a:extLst>
          </p:cNvPr>
          <p:cNvSpPr/>
          <p:nvPr/>
        </p:nvSpPr>
        <p:spPr>
          <a:xfrm rot="16200000">
            <a:off x="6617373" y="4923133"/>
            <a:ext cx="98951" cy="253145"/>
          </a:xfrm>
          <a:prstGeom prst="ca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BD18527-7FB5-ACA2-16B7-B20563602BFC}"/>
              </a:ext>
            </a:extLst>
          </p:cNvPr>
          <p:cNvSpPr/>
          <p:nvPr/>
        </p:nvSpPr>
        <p:spPr>
          <a:xfrm rot="7420150">
            <a:off x="6433948" y="4875897"/>
            <a:ext cx="487064" cy="489097"/>
          </a:xfrm>
          <a:prstGeom prst="arc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C6AB386-68DC-9802-3C5E-119CAB6CEEBC}"/>
              </a:ext>
            </a:extLst>
          </p:cNvPr>
          <p:cNvSpPr/>
          <p:nvPr/>
        </p:nvSpPr>
        <p:spPr>
          <a:xfrm rot="7420150">
            <a:off x="6395852" y="4923694"/>
            <a:ext cx="600688" cy="603195"/>
          </a:xfrm>
          <a:prstGeom prst="arc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7BD808E8-E6BA-0653-8A9E-170C30A9E384}"/>
              </a:ext>
            </a:extLst>
          </p:cNvPr>
          <p:cNvSpPr/>
          <p:nvPr/>
        </p:nvSpPr>
        <p:spPr>
          <a:xfrm rot="7420150">
            <a:off x="6294595" y="4829003"/>
            <a:ext cx="852784" cy="856344"/>
          </a:xfrm>
          <a:prstGeom prst="arc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F094AB-C9B2-65A9-3692-49DE2CFB35C7}"/>
              </a:ext>
            </a:extLst>
          </p:cNvPr>
          <p:cNvSpPr txBox="1"/>
          <p:nvPr/>
        </p:nvSpPr>
        <p:spPr>
          <a:xfrm>
            <a:off x="5645063" y="5823926"/>
            <a:ext cx="212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Internal Acoustic Tag</a:t>
            </a:r>
          </a:p>
          <a:p>
            <a:pPr algn="ctr"/>
            <a:r>
              <a:rPr lang="en-US" dirty="0"/>
              <a:t>(unique ID)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9741B-6C82-A968-2FB3-68FD5E3C5635}"/>
              </a:ext>
            </a:extLst>
          </p:cNvPr>
          <p:cNvSpPr txBox="1"/>
          <p:nvPr/>
        </p:nvSpPr>
        <p:spPr>
          <a:xfrm>
            <a:off x="5528421" y="2945673"/>
            <a:ext cx="200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Tagged Animal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5F3E0F-109B-4658-A655-0FF155E6E8A1}"/>
              </a:ext>
            </a:extLst>
          </p:cNvPr>
          <p:cNvSpPr txBox="1"/>
          <p:nvPr/>
        </p:nvSpPr>
        <p:spPr>
          <a:xfrm>
            <a:off x="838201" y="1942437"/>
            <a:ext cx="10515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Acoustic receivers (hydrophones) “hear” the signal, and record the date, time, and ID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7E1327C-51C8-C80D-2F67-E2426DC1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can we track animals underwater? </a:t>
            </a:r>
            <a:br>
              <a:rPr lang="en-US" dirty="0"/>
            </a:br>
            <a:r>
              <a:rPr lang="en-US" i="1" dirty="0"/>
              <a:t>Acoustic Telemetry</a:t>
            </a:r>
          </a:p>
        </p:txBody>
      </p:sp>
    </p:spTree>
    <p:extLst>
      <p:ext uri="{BB962C8B-B14F-4D97-AF65-F5344CB8AC3E}">
        <p14:creationId xmlns:p14="http://schemas.microsoft.com/office/powerpoint/2010/main" val="85284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4EA53-014E-BF2A-A24C-5B680857B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82" y="2273967"/>
            <a:ext cx="5503895" cy="4251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B35319-257F-91E4-D3C1-975873562E16}"/>
              </a:ext>
            </a:extLst>
          </p:cNvPr>
          <p:cNvSpPr txBox="1"/>
          <p:nvPr/>
        </p:nvSpPr>
        <p:spPr>
          <a:xfrm>
            <a:off x="439611" y="90108"/>
            <a:ext cx="11312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How do we track animals in the Chesapeake Bay?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F43310F1-C3E0-153A-F813-41D9A1B5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4" t="9217" r="13006" b="11239"/>
          <a:stretch/>
        </p:blipFill>
        <p:spPr>
          <a:xfrm>
            <a:off x="600232" y="849341"/>
            <a:ext cx="4303471" cy="5928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7FB349-E8E0-2FC0-6544-24C5CC46B789}"/>
              </a:ext>
            </a:extLst>
          </p:cNvPr>
          <p:cNvSpPr txBox="1"/>
          <p:nvPr/>
        </p:nvSpPr>
        <p:spPr>
          <a:xfrm>
            <a:off x="5049198" y="895152"/>
            <a:ext cx="6688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Receiver arrays in Chesapeake Bay, Delaware Bay, offshore &amp; coastal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920E6-BA94-5FEB-769F-5996C1E9E28E}"/>
              </a:ext>
            </a:extLst>
          </p:cNvPr>
          <p:cNvSpPr txBox="1"/>
          <p:nvPr/>
        </p:nvSpPr>
        <p:spPr>
          <a:xfrm>
            <a:off x="7321044" y="1750213"/>
            <a:ext cx="2144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Backbone Array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3F129-1ED7-1E79-1A43-9EFB70FE3326}"/>
              </a:ext>
            </a:extLst>
          </p:cNvPr>
          <p:cNvSpPr/>
          <p:nvPr/>
        </p:nvSpPr>
        <p:spPr>
          <a:xfrm>
            <a:off x="1925053" y="2346157"/>
            <a:ext cx="300789" cy="204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7D1F19-B6C4-5CB8-5504-0B0E8538A864}"/>
              </a:ext>
            </a:extLst>
          </p:cNvPr>
          <p:cNvSpPr/>
          <p:nvPr/>
        </p:nvSpPr>
        <p:spPr>
          <a:xfrm>
            <a:off x="1993740" y="3627032"/>
            <a:ext cx="300789" cy="204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9CF35-451C-684D-86C9-6CD2C35AED79}"/>
              </a:ext>
            </a:extLst>
          </p:cNvPr>
          <p:cNvSpPr/>
          <p:nvPr/>
        </p:nvSpPr>
        <p:spPr>
          <a:xfrm rot="18629950">
            <a:off x="2271557" y="6077123"/>
            <a:ext cx="407038" cy="204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1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C5F1F6B-09C0-BFEF-82BD-646714C88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78" y="0"/>
            <a:ext cx="6322524" cy="1643935"/>
          </a:xfrm>
        </p:spPr>
        <p:txBody>
          <a:bodyPr/>
          <a:lstStyle/>
          <a:p>
            <a:pPr algn="ctr"/>
            <a:r>
              <a:rPr lang="en-US" dirty="0"/>
              <a:t>Can we do this over large spatial scales?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67A35A-637D-30F6-B5EC-8B07B59FD386}"/>
              </a:ext>
            </a:extLst>
          </p:cNvPr>
          <p:cNvSpPr txBox="1"/>
          <p:nvPr/>
        </p:nvSpPr>
        <p:spPr>
          <a:xfrm>
            <a:off x="618055" y="5196490"/>
            <a:ext cx="5757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Data sharing occurs through cooperative telemetry networks</a:t>
            </a:r>
          </a:p>
          <a:p>
            <a:pPr algn="ctr"/>
            <a:r>
              <a:rPr lang="en-US" sz="2800" dirty="0"/>
              <a:t>(ex: ACT)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F29EED-AF1C-51F1-0D63-4E08EBD0BB5F}"/>
              </a:ext>
            </a:extLst>
          </p:cNvPr>
          <p:cNvSpPr txBox="1"/>
          <p:nvPr/>
        </p:nvSpPr>
        <p:spPr>
          <a:xfrm>
            <a:off x="441686" y="1901864"/>
            <a:ext cx="611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Have to download data from the hydrophone, so it’s labor intensive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91EBE6-59E5-D7D0-C265-6708D1269BFF}"/>
              </a:ext>
            </a:extLst>
          </p:cNvPr>
          <p:cNvSpPr txBox="1"/>
          <p:nvPr/>
        </p:nvSpPr>
        <p:spPr>
          <a:xfrm>
            <a:off x="217090" y="3549177"/>
            <a:ext cx="644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Luckily, lots of researchers use the same type of hydrophones and tags</a:t>
            </a:r>
          </a:p>
        </p:txBody>
      </p:sp>
      <p:pic>
        <p:nvPicPr>
          <p:cNvPr id="4100" name="Picture 4" descr="Details are in the caption following the image">
            <a:extLst>
              <a:ext uri="{FF2B5EF4-FFF2-40B4-BE49-F238E27FC236}">
                <a16:creationId xmlns:a16="http://schemas.microsoft.com/office/drawing/2014/main" id="{3EA2446B-9E9D-BF20-1145-41B7B150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30" y="54591"/>
            <a:ext cx="5465765" cy="67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2C8C5-DDE3-C83A-D048-516EB20C7066}"/>
              </a:ext>
            </a:extLst>
          </p:cNvPr>
          <p:cNvSpPr txBox="1"/>
          <p:nvPr/>
        </p:nvSpPr>
        <p:spPr>
          <a:xfrm>
            <a:off x="9926204" y="4503284"/>
            <a:ext cx="19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Bangley</a:t>
            </a:r>
            <a:r>
              <a:rPr lang="en-US" dirty="0"/>
              <a:t> et al. 2020</a:t>
            </a:r>
          </a:p>
        </p:txBody>
      </p:sp>
      <p:pic>
        <p:nvPicPr>
          <p:cNvPr id="3" name="Picture 2" descr="A picture containing metalware, coil spring, gear&#10;&#10;Description automatically generated">
            <a:extLst>
              <a:ext uri="{FF2B5EF4-FFF2-40B4-BE49-F238E27FC236}">
                <a16:creationId xmlns:a16="http://schemas.microsoft.com/office/drawing/2014/main" id="{645B01F4-BFA5-5BCF-C662-60D2A486E5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4534" y="2937857"/>
            <a:ext cx="1664646" cy="12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wnose Ray Toy | Incredible Creatures | Safari Ltd®">
            <a:extLst>
              <a:ext uri="{FF2B5EF4-FFF2-40B4-BE49-F238E27FC236}">
                <a16:creationId xmlns:a16="http://schemas.microsoft.com/office/drawing/2014/main" id="{182E85DF-C23B-16B7-F61E-938E7DEE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100" r="92900">
                        <a14:foregroundMark x1="92900" y1="62700" x2="92900" y2="62700"/>
                        <a14:foregroundMark x1="8300" y1="12900" x2="8300" y2="12900"/>
                        <a14:foregroundMark x1="4100" y1="11800" x2="4100" y2="11800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18689" flipH="1">
            <a:off x="3943285" y="2126646"/>
            <a:ext cx="1354327" cy="135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lewife">
            <a:extLst>
              <a:ext uri="{FF2B5EF4-FFF2-40B4-BE49-F238E27FC236}">
                <a16:creationId xmlns:a16="http://schemas.microsoft.com/office/drawing/2014/main" id="{F7CEBB10-227E-7B50-660F-5D2AAA83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1" b="89973" l="3979" r="94032">
                        <a14:foregroundMark x1="8090" y1="47696" x2="8090" y2="47696"/>
                        <a14:foregroundMark x1="4111" y1="51491" x2="4111" y2="51491"/>
                        <a14:foregroundMark x1="44695" y1="8943" x2="44695" y2="8943"/>
                        <a14:foregroundMark x1="89788" y1="34959" x2="89788" y2="34959"/>
                        <a14:foregroundMark x1="93236" y1="29810" x2="93236" y2="29810"/>
                        <a14:foregroundMark x1="94032" y1="66396" x2="94032" y2="66396"/>
                        <a14:foregroundMark x1="44297" y1="8130" x2="44297" y2="8130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71" y="5406332"/>
            <a:ext cx="1752244" cy="85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mooth Dogfish | Virginia Institute of Marine Science">
            <a:extLst>
              <a:ext uri="{FF2B5EF4-FFF2-40B4-BE49-F238E27FC236}">
                <a16:creationId xmlns:a16="http://schemas.microsoft.com/office/drawing/2014/main" id="{89075B26-143F-6BBB-C186-75EE5BD31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alphaModFix/>
            <a:duotone>
              <a:prstClr val="black"/>
              <a:prstClr val="black">
                <a:tint val="45000"/>
                <a:satMod val="400000"/>
              </a:prst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6875" l="3000" r="98750">
                        <a14:foregroundMark x1="36250" y1="5469" x2="36250" y2="5469"/>
                        <a14:foregroundMark x1="3000" y1="52344" x2="3000" y2="52344"/>
                        <a14:foregroundMark x1="95500" y1="44531" x2="95500" y2="44531"/>
                        <a14:foregroundMark x1="95500" y1="46875" x2="95500" y2="46875"/>
                        <a14:foregroundMark x1="98750" y1="35156" x2="98750" y2="35156"/>
                        <a14:foregroundMark x1="25750" y1="95313" x2="25750" y2="95313"/>
                        <a14:foregroundMark x1="27250" y1="93750" x2="25750" y2="96875"/>
                        <a14:backgroundMark x1="44250" y1="66406" x2="44250" y2="66406"/>
                        <a14:backgroundMark x1="26000" y1="99219" x2="26000" y2="99219"/>
                        <a14:backgroundMark x1="24500" y1="28125" x2="3000" y2="44531"/>
                        <a14:backgroundMark x1="57000" y1="39063" x2="44000" y2="3359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-9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55" y="4069583"/>
            <a:ext cx="2032177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usky Shark | Virginia Institute of Marine Science">
            <a:extLst>
              <a:ext uri="{FF2B5EF4-FFF2-40B4-BE49-F238E27FC236}">
                <a16:creationId xmlns:a16="http://schemas.microsoft.com/office/drawing/2014/main" id="{C33DC622-8A51-62D3-ECD5-86221C1A3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99" b="89873" l="2250" r="99000">
                        <a14:foregroundMark x1="9250" y1="43671" x2="9250" y2="43671"/>
                        <a14:foregroundMark x1="6000" y1="44937" x2="6000" y2="44937"/>
                        <a14:foregroundMark x1="2250" y1="46835" x2="2250" y2="46835"/>
                        <a14:foregroundMark x1="42250" y1="8228" x2="42250" y2="8228"/>
                        <a14:foregroundMark x1="32000" y1="91139" x2="32000" y2="91139"/>
                        <a14:foregroundMark x1="95250" y1="10127" x2="95250" y2="10127"/>
                        <a14:foregroundMark x1="99000" y1="1899" x2="99000" y2="1899"/>
                        <a14:backgroundMark x1="51250" y1="65190" x2="47250" y2="63291"/>
                        <a14:backgroundMark x1="73250" y1="54430" x2="72750" y2="5506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668" y="2404577"/>
            <a:ext cx="1891134" cy="74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riped Bass (Morone saxatilis)">
            <a:extLst>
              <a:ext uri="{FF2B5EF4-FFF2-40B4-BE49-F238E27FC236}">
                <a16:creationId xmlns:a16="http://schemas.microsoft.com/office/drawing/2014/main" id="{2D1CE562-4AD0-31BA-3D71-805D7CD0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48" b="91393" l="4676" r="91906">
                        <a14:foregroundMark x1="8094" y1="27869" x2="8094" y2="27869"/>
                        <a14:foregroundMark x1="58993" y1="6967" x2="58993" y2="6967"/>
                        <a14:foregroundMark x1="39029" y1="6148" x2="39029" y2="6148"/>
                        <a14:foregroundMark x1="91007" y1="47541" x2="91007" y2="47541"/>
                        <a14:foregroundMark x1="91906" y1="55328" x2="91906" y2="55328"/>
                        <a14:foregroundMark x1="92266" y1="47541" x2="92266" y2="47541"/>
                        <a14:foregroundMark x1="66547" y1="91803" x2="66547" y2="91803"/>
                        <a14:foregroundMark x1="4676" y1="67213" x2="4676" y2="6721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695377" y="4004314"/>
            <a:ext cx="1750519" cy="7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etails: Common Carp">
            <a:extLst>
              <a:ext uri="{FF2B5EF4-FFF2-40B4-BE49-F238E27FC236}">
                <a16:creationId xmlns:a16="http://schemas.microsoft.com/office/drawing/2014/main" id="{0DE9B638-8A07-AFE9-7B3D-103BB769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79" b="92877" l="3207" r="97150">
                        <a14:foregroundMark x1="43112" y1="5413" x2="43112" y2="5413"/>
                        <a14:foregroundMark x1="92399" y1="37892" x2="92399" y2="37892"/>
                        <a14:foregroundMark x1="94656" y1="82621" x2="94656" y2="82621"/>
                        <a14:foregroundMark x1="96912" y1="30484" x2="96912" y2="30484"/>
                        <a14:foregroundMark x1="97268" y1="87464" x2="97268" y2="87464"/>
                        <a14:foregroundMark x1="71971" y1="89744" x2="71971" y2="89744"/>
                        <a14:foregroundMark x1="47387" y1="92877" x2="47387" y2="92877"/>
                        <a14:foregroundMark x1="72209" y1="94017" x2="72209" y2="94017"/>
                        <a14:foregroundMark x1="8314" y1="55556" x2="8314" y2="55556"/>
                        <a14:foregroundMark x1="4038" y1="52991" x2="4038" y2="52991"/>
                        <a14:foregroundMark x1="3207" y1="60399" x2="3207" y2="60399"/>
                        <a14:foregroundMark x1="42043" y1="2279" x2="42043" y2="2279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649" y="2381312"/>
            <a:ext cx="1842834" cy="76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arget: Blue Catfish|December 2020| TPW magazine">
            <a:extLst>
              <a:ext uri="{FF2B5EF4-FFF2-40B4-BE49-F238E27FC236}">
                <a16:creationId xmlns:a16="http://schemas.microsoft.com/office/drawing/2014/main" id="{0FCF8985-5BCC-88EF-5B92-6556265C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423" b="91597" l="3444" r="98000">
                        <a14:foregroundMark x1="93778" y1="40616" x2="93778" y2="40616"/>
                        <a14:foregroundMark x1="96333" y1="37395" x2="96333" y2="37395"/>
                        <a14:foregroundMark x1="97167" y1="72689" x2="97167" y2="72689"/>
                        <a14:foregroundMark x1="98000" y1="35294" x2="98000" y2="35294"/>
                        <a14:foregroundMark x1="39556" y1="10784" x2="39556" y2="10784"/>
                        <a14:foregroundMark x1="98000" y1="69188" x2="98000" y2="69188"/>
                        <a14:foregroundMark x1="37944" y1="7563" x2="37944" y2="7563"/>
                        <a14:foregroundMark x1="46000" y1="91597" x2="46000" y2="91597"/>
                        <a14:foregroundMark x1="8056" y1="48319" x2="8056" y2="48319"/>
                        <a14:foregroundMark x1="3778" y1="51681" x2="3778" y2="51681"/>
                        <a14:foregroundMark x1="3444" y1="59384" x2="3444" y2="59384"/>
                        <a14:foregroundMark x1="5333" y1="62745" x2="5333" y2="62745"/>
                        <a14:foregroundMark x1="6056" y1="64146" x2="6056" y2="64146"/>
                        <a14:backgroundMark x1="3056" y1="68627" x2="5333" y2="75770"/>
                        <a14:backgroundMark x1="3667" y1="65966" x2="3667" y2="65966"/>
                        <a14:backgroundMark x1="3278" y1="64566" x2="4500" y2="68067"/>
                        <a14:backgroundMark x1="4722" y1="66527" x2="5556" y2="65686"/>
                        <a14:backgroundMark x1="5333" y1="64566" x2="5333" y2="64566"/>
                        <a14:backgroundMark x1="5333" y1="63866" x2="5333" y2="63866"/>
                        <a14:backgroundMark x1="3889" y1="62185" x2="3889" y2="62185"/>
                        <a14:backgroundMark x1="46944" y1="78571" x2="46944" y2="78571"/>
                        <a14:backgroundMark x1="46611" y1="78431" x2="46611" y2="78431"/>
                        <a14:backgroundMark x1="76056" y1="63866" x2="76056" y2="63866"/>
                        <a14:backgroundMark x1="75556" y1="63866" x2="75556" y2="63866"/>
                        <a14:backgroundMark x1="46222" y1="78571" x2="46222" y2="78571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649" y="4042460"/>
            <a:ext cx="1842834" cy="73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atural Science Portfolio | Crab art, Horseshoe crab, Crab ...">
            <a:extLst>
              <a:ext uri="{FF2B5EF4-FFF2-40B4-BE49-F238E27FC236}">
                <a16:creationId xmlns:a16="http://schemas.microsoft.com/office/drawing/2014/main" id="{08C7B802-5A18-C430-8BB7-339E82B3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333" l="7512" r="93427">
                        <a14:foregroundMark x1="65962" y1="24167" x2="65962" y2="24167"/>
                        <a14:foregroundMark x1="47183" y1="6500" x2="47183" y2="6500"/>
                        <a14:foregroundMark x1="90610" y1="91833" x2="90610" y2="91833"/>
                        <a14:foregroundMark x1="7746" y1="28167" x2="7746" y2="28167"/>
                        <a14:foregroundMark x1="25352" y1="52500" x2="25352" y2="52500"/>
                        <a14:foregroundMark x1="25352" y1="51833" x2="25352" y2="51833"/>
                        <a14:foregroundMark x1="26526" y1="52667" x2="26526" y2="52667"/>
                        <a14:foregroundMark x1="25822" y1="52167" x2="25822" y2="52167"/>
                        <a14:foregroundMark x1="93427" y1="95333" x2="93427" y2="95333"/>
                        <a14:foregroundMark x1="48357" y1="63333" x2="48592" y2="64333"/>
                        <a14:foregroundMark x1="73709" y1="54833" x2="76056" y2="55833"/>
                        <a14:foregroundMark x1="77934" y1="52833" x2="77934" y2="52833"/>
                        <a14:foregroundMark x1="78169" y1="48667" x2="78169" y2="48667"/>
                        <a14:foregroundMark x1="78638" y1="49167" x2="78638" y2="49167"/>
                        <a14:foregroundMark x1="78404" y1="41833" x2="78404" y2="41833"/>
                        <a14:foregroundMark x1="79343" y1="42500" x2="79343" y2="42500"/>
                        <a14:foregroundMark x1="78873" y1="45167" x2="78873" y2="45167"/>
                        <a14:backgroundMark x1="32394" y1="56000" x2="32394" y2="56000"/>
                        <a14:backgroundMark x1="76761" y1="40000" x2="76761" y2="40000"/>
                        <a14:backgroundMark x1="75822" y1="42167" x2="75822" y2="42167"/>
                        <a14:backgroundMark x1="77934" y1="45833" x2="78638" y2="46000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888516">
            <a:off x="7162474" y="2003541"/>
            <a:ext cx="1080691" cy="15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D0F55D-9988-43A7-6D9A-76C6741A0CB3}"/>
              </a:ext>
            </a:extLst>
          </p:cNvPr>
          <p:cNvSpPr txBox="1"/>
          <p:nvPr/>
        </p:nvSpPr>
        <p:spPr>
          <a:xfrm>
            <a:off x="3673865" y="3209136"/>
            <a:ext cx="2036456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Cownose Ray</a:t>
            </a:r>
          </a:p>
          <a:p>
            <a:pPr algn="ctr"/>
            <a:r>
              <a:rPr lang="en-US" sz="1400" i="1" dirty="0"/>
              <a:t>n = 82; 79,620 detections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6A190-5A57-DC67-BE3F-6319BCBBF105}"/>
              </a:ext>
            </a:extLst>
          </p:cNvPr>
          <p:cNvSpPr txBox="1"/>
          <p:nvPr/>
        </p:nvSpPr>
        <p:spPr>
          <a:xfrm>
            <a:off x="519092" y="3209136"/>
            <a:ext cx="2014014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Dusky Shark</a:t>
            </a:r>
          </a:p>
          <a:p>
            <a:pPr algn="ctr"/>
            <a:r>
              <a:rPr lang="en-US" sz="1400" i="1" dirty="0"/>
              <a:t>n = 29; 16,168 detections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09924-A378-694D-AA7B-0FF691EC1069}"/>
              </a:ext>
            </a:extLst>
          </p:cNvPr>
          <p:cNvSpPr txBox="1"/>
          <p:nvPr/>
        </p:nvSpPr>
        <p:spPr>
          <a:xfrm>
            <a:off x="604936" y="4736498"/>
            <a:ext cx="2014014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Smooth Dogfish</a:t>
            </a:r>
          </a:p>
          <a:p>
            <a:pPr algn="ctr"/>
            <a:r>
              <a:rPr lang="en-US" sz="1400" i="1" dirty="0"/>
              <a:t>n = 21; 11,360 detections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742922-032E-F858-97EC-0753D100E849}"/>
              </a:ext>
            </a:extLst>
          </p:cNvPr>
          <p:cNvSpPr txBox="1"/>
          <p:nvPr/>
        </p:nvSpPr>
        <p:spPr>
          <a:xfrm>
            <a:off x="3608140" y="4736499"/>
            <a:ext cx="2105385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Striped Bass</a:t>
            </a:r>
          </a:p>
          <a:p>
            <a:pPr algn="ctr"/>
            <a:r>
              <a:rPr lang="en-US" sz="1400" i="1" dirty="0"/>
              <a:t>n = 40; 831,594 detections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7D107-7025-FB08-C075-5109B2F36FE3}"/>
              </a:ext>
            </a:extLst>
          </p:cNvPr>
          <p:cNvSpPr txBox="1"/>
          <p:nvPr/>
        </p:nvSpPr>
        <p:spPr>
          <a:xfrm>
            <a:off x="3729785" y="6210495"/>
            <a:ext cx="1922642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Alewife</a:t>
            </a:r>
          </a:p>
          <a:p>
            <a:pPr algn="ctr"/>
            <a:r>
              <a:rPr lang="en-US" sz="1400" i="1" dirty="0"/>
              <a:t>n = 50; 6,743 detections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F0F4EC-B476-2AAD-A7B6-AC95E29B6C20}"/>
              </a:ext>
            </a:extLst>
          </p:cNvPr>
          <p:cNvSpPr txBox="1"/>
          <p:nvPr/>
        </p:nvSpPr>
        <p:spPr>
          <a:xfrm>
            <a:off x="6579557" y="3258681"/>
            <a:ext cx="2014014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Horseshoe Crab</a:t>
            </a:r>
          </a:p>
          <a:p>
            <a:pPr algn="ctr"/>
            <a:r>
              <a:rPr lang="en-US" sz="1400" i="1" dirty="0"/>
              <a:t>n = 16; 91,743 detections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6A5A23-D2C2-A72A-3E78-0850B53B5D5B}"/>
              </a:ext>
            </a:extLst>
          </p:cNvPr>
          <p:cNvSpPr txBox="1"/>
          <p:nvPr/>
        </p:nvSpPr>
        <p:spPr>
          <a:xfrm>
            <a:off x="9434059" y="3259508"/>
            <a:ext cx="2014014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Common Carp</a:t>
            </a:r>
          </a:p>
          <a:p>
            <a:pPr algn="ctr"/>
            <a:r>
              <a:rPr lang="en-US" sz="1400" i="1" dirty="0"/>
              <a:t>n = 15; 90,784 detections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D50AC5-EBF8-7630-50A5-5AB34FF3618F}"/>
              </a:ext>
            </a:extLst>
          </p:cNvPr>
          <p:cNvSpPr txBox="1"/>
          <p:nvPr/>
        </p:nvSpPr>
        <p:spPr>
          <a:xfrm>
            <a:off x="9320246" y="4791607"/>
            <a:ext cx="2241639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Blue Catfish</a:t>
            </a:r>
          </a:p>
          <a:p>
            <a:pPr algn="ctr"/>
            <a:r>
              <a:rPr lang="en-US" sz="1400" i="1" dirty="0"/>
              <a:t>n = 47; 2,095,717 detections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EDFAAF-926F-8BAE-D516-00C3114621FA}"/>
              </a:ext>
            </a:extLst>
          </p:cNvPr>
          <p:cNvSpPr txBox="1"/>
          <p:nvPr/>
        </p:nvSpPr>
        <p:spPr>
          <a:xfrm>
            <a:off x="488869" y="1430302"/>
            <a:ext cx="2248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Highly migratory</a:t>
            </a:r>
          </a:p>
          <a:p>
            <a:pPr algn="ctr"/>
            <a:r>
              <a:rPr lang="en-US" sz="2400" dirty="0"/>
              <a:t>Coastal/oceans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D17A51-9B8B-B2FF-37EC-5BCD6F72795D}"/>
              </a:ext>
            </a:extLst>
          </p:cNvPr>
          <p:cNvSpPr txBox="1"/>
          <p:nvPr/>
        </p:nvSpPr>
        <p:spPr>
          <a:xfrm>
            <a:off x="3654772" y="1430301"/>
            <a:ext cx="2248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Highly migratory</a:t>
            </a:r>
          </a:p>
          <a:p>
            <a:pPr algn="ctr"/>
            <a:r>
              <a:rPr lang="en-US" sz="2400" dirty="0"/>
              <a:t>Euryhaline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77DC62-8572-FBCA-5DCD-1C167A039D00}"/>
              </a:ext>
            </a:extLst>
          </p:cNvPr>
          <p:cNvSpPr txBox="1"/>
          <p:nvPr/>
        </p:nvSpPr>
        <p:spPr>
          <a:xfrm>
            <a:off x="6830652" y="1430301"/>
            <a:ext cx="1511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Resident</a:t>
            </a:r>
          </a:p>
          <a:p>
            <a:pPr algn="ctr"/>
            <a:r>
              <a:rPr lang="en-US" sz="2400" dirty="0"/>
              <a:t>Euryhaline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297ECF-C23E-B1AA-D82E-AD6FAE543B2C}"/>
              </a:ext>
            </a:extLst>
          </p:cNvPr>
          <p:cNvSpPr txBox="1"/>
          <p:nvPr/>
        </p:nvSpPr>
        <p:spPr>
          <a:xfrm>
            <a:off x="9648926" y="1430301"/>
            <a:ext cx="1584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Resident</a:t>
            </a:r>
          </a:p>
          <a:p>
            <a:pPr algn="ctr"/>
            <a:r>
              <a:rPr lang="en-US" sz="2400" dirty="0"/>
              <a:t>Freshwater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9A5F4295-1148-7431-9D0E-F08DE995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3" y="-149511"/>
            <a:ext cx="11962353" cy="1319933"/>
          </a:xfrm>
        </p:spPr>
        <p:txBody>
          <a:bodyPr/>
          <a:lstStyle/>
          <a:p>
            <a:pPr algn="ctr"/>
            <a:r>
              <a:rPr lang="en-US" dirty="0"/>
              <a:t>When and how do animals use the Chesapeake Bay?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C2128A-0B27-7A8D-FD57-578D4016470F}"/>
              </a:ext>
            </a:extLst>
          </p:cNvPr>
          <p:cNvSpPr txBox="1"/>
          <p:nvPr/>
        </p:nvSpPr>
        <p:spPr>
          <a:xfrm>
            <a:off x="1332247" y="790480"/>
            <a:ext cx="9527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Eight species tagged by the Smithsonian 2014-2021</a:t>
            </a:r>
          </a:p>
        </p:txBody>
      </p:sp>
    </p:spTree>
    <p:extLst>
      <p:ext uri="{BB962C8B-B14F-4D97-AF65-F5344CB8AC3E}">
        <p14:creationId xmlns:p14="http://schemas.microsoft.com/office/powerpoint/2010/main" val="1915743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ACE37A0-E438-F34C-2AC1-5E13CFCA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46" y="37687"/>
            <a:ext cx="11732707" cy="1319933"/>
          </a:xfrm>
        </p:spPr>
        <p:txBody>
          <a:bodyPr/>
          <a:lstStyle/>
          <a:p>
            <a:pPr algn="ctr"/>
            <a:r>
              <a:rPr lang="en-US" dirty="0"/>
              <a:t>We are using telemetry data 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8E0D3A-6A16-1ABB-AEE6-AB460AE078C8}"/>
              </a:ext>
            </a:extLst>
          </p:cNvPr>
          <p:cNvSpPr txBox="1"/>
          <p:nvPr/>
        </p:nvSpPr>
        <p:spPr>
          <a:xfrm>
            <a:off x="531914" y="1678159"/>
            <a:ext cx="11128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Identify migration pathways, habitat use patterns, and timing of use of Chesapeake Bay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2DC1F-2F31-42EE-CB59-B5261C6B3148}"/>
              </a:ext>
            </a:extLst>
          </p:cNvPr>
          <p:cNvSpPr txBox="1"/>
          <p:nvPr/>
        </p:nvSpPr>
        <p:spPr>
          <a:xfrm>
            <a:off x="808176" y="4192881"/>
            <a:ext cx="10575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Highlight the utility of acoustic telemetry data for fishery management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9696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EA1239-2164-2443-7A3E-48D15F43F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b="5684"/>
          <a:stretch/>
        </p:blipFill>
        <p:spPr>
          <a:xfrm>
            <a:off x="5140511" y="0"/>
            <a:ext cx="5780334" cy="6836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24AAED-09EF-B2C2-91F2-635D26D02FC9}"/>
              </a:ext>
            </a:extLst>
          </p:cNvPr>
          <p:cNvSpPr/>
          <p:nvPr/>
        </p:nvSpPr>
        <p:spPr>
          <a:xfrm>
            <a:off x="8479857" y="2721543"/>
            <a:ext cx="2464067" cy="2675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8CE8A-26BF-12E4-0DFF-83E25442C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60502" r="43751" b="11455"/>
          <a:stretch/>
        </p:blipFill>
        <p:spPr>
          <a:xfrm>
            <a:off x="9057371" y="2721543"/>
            <a:ext cx="2464067" cy="2555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BC6F25-6495-D6C1-4E85-E1E675BBFEB4}"/>
              </a:ext>
            </a:extLst>
          </p:cNvPr>
          <p:cNvSpPr txBox="1"/>
          <p:nvPr/>
        </p:nvSpPr>
        <p:spPr>
          <a:xfrm>
            <a:off x="160989" y="173256"/>
            <a:ext cx="5005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Migratory species link the Chesapeake Bay to the rest of the East Coast</a:t>
            </a:r>
          </a:p>
        </p:txBody>
      </p:sp>
      <p:pic>
        <p:nvPicPr>
          <p:cNvPr id="15" name="Picture 2" descr="Cownose Ray Toy | Incredible Creatures | Safari Ltd®">
            <a:extLst>
              <a:ext uri="{FF2B5EF4-FFF2-40B4-BE49-F238E27FC236}">
                <a16:creationId xmlns:a16="http://schemas.microsoft.com/office/drawing/2014/main" id="{E62DA85F-BEC9-8288-C9D1-0A9D2509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100" r="92900">
                        <a14:foregroundMark x1="92900" y1="62700" x2="92900" y2="62700"/>
                        <a14:foregroundMark x1="8300" y1="12900" x2="8300" y2="12900"/>
                        <a14:foregroundMark x1="4100" y1="11800" x2="4100" y2="11800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18689" flipH="1">
            <a:off x="2116941" y="2099557"/>
            <a:ext cx="1532157" cy="153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lewife">
            <a:extLst>
              <a:ext uri="{FF2B5EF4-FFF2-40B4-BE49-F238E27FC236}">
                <a16:creationId xmlns:a16="http://schemas.microsoft.com/office/drawing/2014/main" id="{EB8DC786-2731-C2F4-F5D5-0F5CFEB3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01" b="89973" l="3979" r="94032">
                        <a14:foregroundMark x1="8090" y1="47696" x2="8090" y2="47696"/>
                        <a14:foregroundMark x1="4111" y1="51491" x2="4111" y2="51491"/>
                        <a14:foregroundMark x1="44695" y1="8943" x2="44695" y2="8943"/>
                        <a14:foregroundMark x1="89788" y1="34959" x2="89788" y2="34959"/>
                        <a14:foregroundMark x1="93236" y1="29810" x2="93236" y2="29810"/>
                        <a14:foregroundMark x1="94032" y1="66396" x2="94032" y2="66396"/>
                        <a14:foregroundMark x1="44297" y1="8130" x2="44297" y2="8130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4161" y="4850118"/>
            <a:ext cx="1752244" cy="85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mooth Dogfish | Virginia Institute of Marine Science">
            <a:extLst>
              <a:ext uri="{FF2B5EF4-FFF2-40B4-BE49-F238E27FC236}">
                <a16:creationId xmlns:a16="http://schemas.microsoft.com/office/drawing/2014/main" id="{0EF45459-4242-8B6B-F597-A1496D706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alphaModFix/>
            <a:duotone>
              <a:prstClr val="black"/>
              <a:prstClr val="black">
                <a:tint val="45000"/>
                <a:satMod val="400000"/>
              </a:prst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9" b="96875" l="3000" r="98750">
                        <a14:foregroundMark x1="36250" y1="5469" x2="36250" y2="5469"/>
                        <a14:foregroundMark x1="3000" y1="52344" x2="3000" y2="52344"/>
                        <a14:foregroundMark x1="95500" y1="44531" x2="95500" y2="44531"/>
                        <a14:foregroundMark x1="95500" y1="46875" x2="95500" y2="46875"/>
                        <a14:foregroundMark x1="98750" y1="35156" x2="98750" y2="35156"/>
                        <a14:foregroundMark x1="25750" y1="95313" x2="25750" y2="95313"/>
                        <a14:foregroundMark x1="27250" y1="93750" x2="25750" y2="96875"/>
                        <a14:backgroundMark x1="44250" y1="66406" x2="44250" y2="66406"/>
                        <a14:backgroundMark x1="26000" y1="99219" x2="26000" y2="99219"/>
                        <a14:backgroundMark x1="24500" y1="28125" x2="3000" y2="44531"/>
                        <a14:backgroundMark x1="57000" y1="39063" x2="44000" y2="33594"/>
                      </a14:backgroundRemoval>
                    </a14:imgEffect>
                    <a14:imgEffect>
                      <a14:sharpenSoften amount="100000"/>
                    </a14:imgEffect>
                    <a14:imgEffect>
                      <a14:brightnessContrast bright="-9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4195" y="3625006"/>
            <a:ext cx="2032177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usky Shark | Virginia Institute of Marine Science">
            <a:extLst>
              <a:ext uri="{FF2B5EF4-FFF2-40B4-BE49-F238E27FC236}">
                <a16:creationId xmlns:a16="http://schemas.microsoft.com/office/drawing/2014/main" id="{C1FFE574-0083-4DEA-8173-A0808143F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99" b="89873" l="2250" r="99000">
                        <a14:foregroundMark x1="9250" y1="43671" x2="9250" y2="43671"/>
                        <a14:foregroundMark x1="6000" y1="44937" x2="6000" y2="44937"/>
                        <a14:foregroundMark x1="2250" y1="46835" x2="2250" y2="46835"/>
                        <a14:foregroundMark x1="42250" y1="8228" x2="42250" y2="8228"/>
                        <a14:foregroundMark x1="32000" y1="91139" x2="32000" y2="91139"/>
                        <a14:foregroundMark x1="95250" y1="10127" x2="95250" y2="10127"/>
                        <a14:foregroundMark x1="99000" y1="1899" x2="99000" y2="1899"/>
                        <a14:backgroundMark x1="51250" y1="65190" x2="47250" y2="63291"/>
                        <a14:backgroundMark x1="73250" y1="54430" x2="72750" y2="5506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53" y="3680711"/>
            <a:ext cx="1891134" cy="74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triped Bass (Morone saxatilis)">
            <a:extLst>
              <a:ext uri="{FF2B5EF4-FFF2-40B4-BE49-F238E27FC236}">
                <a16:creationId xmlns:a16="http://schemas.microsoft.com/office/drawing/2014/main" id="{6BBC082C-EA39-E63A-583C-F9A31495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48" b="91393" l="4676" r="91906">
                        <a14:foregroundMark x1="8094" y1="27869" x2="8094" y2="27869"/>
                        <a14:foregroundMark x1="58993" y1="6967" x2="58993" y2="6967"/>
                        <a14:foregroundMark x1="39029" y1="6148" x2="39029" y2="6148"/>
                        <a14:foregroundMark x1="91007" y1="47541" x2="91007" y2="47541"/>
                        <a14:foregroundMark x1="91906" y1="55328" x2="91906" y2="55328"/>
                        <a14:foregroundMark x1="92266" y1="47541" x2="92266" y2="47541"/>
                        <a14:foregroundMark x1="66547" y1="91803" x2="66547" y2="91803"/>
                        <a14:foregroundMark x1="4676" y1="67213" x2="4676" y2="6721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8010" y="4855877"/>
            <a:ext cx="1940922" cy="8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89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</TotalTime>
  <Words>744</Words>
  <Application>Microsoft Office PowerPoint</Application>
  <PresentationFormat>Widescreen</PresentationFormat>
  <Paragraphs>118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Movements of Chesapeake Bay fishes reveal multi-scale habitat use, migrations, and implications for fishery management</vt:lpstr>
      <vt:lpstr>PowerPoint Presentation</vt:lpstr>
      <vt:lpstr>PowerPoint Presentation</vt:lpstr>
      <vt:lpstr>How can we track animals underwater?  Acoustic Telemetry</vt:lpstr>
      <vt:lpstr>PowerPoint Presentation</vt:lpstr>
      <vt:lpstr>Can we do this over large spatial scales?</vt:lpstr>
      <vt:lpstr>When and how do animals use the Chesapeake Bay?</vt:lpstr>
      <vt:lpstr>We are using telemetry data to:</vt:lpstr>
      <vt:lpstr>PowerPoint Presentation</vt:lpstr>
      <vt:lpstr>PowerPoint Presentation</vt:lpstr>
      <vt:lpstr>PowerPoint Presentation</vt:lpstr>
      <vt:lpstr>Alewife migration Spring 2022</vt:lpstr>
      <vt:lpstr>Full migratory cycle of Alewife to Gulf of Maine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Mariah Livernois</dc:creator>
  <cp:lastModifiedBy>Bailey.Robertory</cp:lastModifiedBy>
  <cp:revision>28</cp:revision>
  <dcterms:created xsi:type="dcterms:W3CDTF">2023-09-07T14:33:20Z</dcterms:created>
  <dcterms:modified xsi:type="dcterms:W3CDTF">2023-09-13T20:03:22Z</dcterms:modified>
</cp:coreProperties>
</file>