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027" autoAdjust="0"/>
  </p:normalViewPr>
  <p:slideViewPr>
    <p:cSldViewPr snapToGrid="0">
      <p:cViewPr varScale="1">
        <p:scale>
          <a:sx n="88" d="100"/>
          <a:sy n="88" d="100"/>
        </p:scale>
        <p:origin x="147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38314E-9673-44BD-ADDE-F7FDDB7B2876}" type="datetimeFigureOut">
              <a:rPr lang="en-US" smtClean="0"/>
              <a:t>4/24/2024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EFBDF1-2B18-44DC-AC1D-7D1374C97751}" type="slidenum">
              <a:rPr lang="en-US" smtClean="0"/>
              <a:t>‹#›</a:t>
            </a:fld>
            <a:endParaRPr lang="en-US"/>
          </a:p>
        </p:txBody>
      </p:sp>
    </p:spTree>
    <p:extLst>
      <p:ext uri="{BB962C8B-B14F-4D97-AF65-F5344CB8AC3E}">
        <p14:creationId xmlns:p14="http://schemas.microsoft.com/office/powerpoint/2010/main" val="299848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will help walk us through some options for improving the way we count timber harvest acreages in the model and how we model their spatial distribution. This is an issue brought up in previous meetings about needing to 1) consider how we allocate reported harvest acres at county scales to catchments based on the LULC and 2) reconcile the reported and mapped harvest acres. </a:t>
            </a:r>
          </a:p>
          <a:p>
            <a:r>
              <a:rPr lang="en-US" dirty="0"/>
              <a:t>- For both reported forest harvests and default harvested forest, these acres get pulled from “true forest” as harvested forest</a:t>
            </a:r>
          </a:p>
          <a:p>
            <a:pPr marL="171450" indent="-171450">
              <a:buFontTx/>
              <a:buChar char="-"/>
            </a:pPr>
            <a:r>
              <a:rPr lang="en-US" dirty="0"/>
              <a:t>Mapped harvests get modeled as mixed open, but again are subtracted from “true forest” </a:t>
            </a:r>
          </a:p>
          <a:p>
            <a:pPr marL="171450" indent="-171450">
              <a:buFontTx/>
              <a:buChar char="-"/>
            </a:pPr>
            <a:r>
              <a:rPr lang="en-US" dirty="0"/>
              <a:t>This issue with clearcuts is one issue we want to address in Phase 7</a:t>
            </a:r>
          </a:p>
          <a:p>
            <a:pPr marL="0" indent="0">
              <a:buFontTx/>
              <a:buNone/>
            </a:pPr>
            <a:endParaRPr lang="en-US" dirty="0"/>
          </a:p>
        </p:txBody>
      </p:sp>
      <p:sp>
        <p:nvSpPr>
          <p:cNvPr id="4" name="Slide Number Placeholder 3"/>
          <p:cNvSpPr>
            <a:spLocks noGrp="1"/>
          </p:cNvSpPr>
          <p:nvPr>
            <p:ph type="sldNum" sz="quarter" idx="5"/>
          </p:nvPr>
        </p:nvSpPr>
        <p:spPr/>
        <p:txBody>
          <a:bodyPr/>
          <a:lstStyle/>
          <a:p>
            <a:fld id="{0BEFBDF1-2B18-44DC-AC1D-7D1374C97751}" type="slidenum">
              <a:rPr lang="en-US" smtClean="0"/>
              <a:t>2</a:t>
            </a:fld>
            <a:endParaRPr lang="en-US"/>
          </a:p>
        </p:txBody>
      </p:sp>
    </p:spTree>
    <p:extLst>
      <p:ext uri="{BB962C8B-B14F-4D97-AF65-F5344CB8AC3E}">
        <p14:creationId xmlns:p14="http://schemas.microsoft.com/office/powerpoint/2010/main" val="3081529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developed an approach that would get around this double-counting issue without requiring the states to change their reporting methods to distinguish clearcuts from other forms of harvest. Want to get input. </a:t>
            </a:r>
          </a:p>
        </p:txBody>
      </p:sp>
      <p:sp>
        <p:nvSpPr>
          <p:cNvPr id="4" name="Slide Number Placeholder 3"/>
          <p:cNvSpPr>
            <a:spLocks noGrp="1"/>
          </p:cNvSpPr>
          <p:nvPr>
            <p:ph type="sldNum" sz="quarter" idx="5"/>
          </p:nvPr>
        </p:nvSpPr>
        <p:spPr/>
        <p:txBody>
          <a:bodyPr/>
          <a:lstStyle/>
          <a:p>
            <a:fld id="{0BEFBDF1-2B18-44DC-AC1D-7D1374C97751}" type="slidenum">
              <a:rPr lang="en-US" smtClean="0"/>
              <a:t>3</a:t>
            </a:fld>
            <a:endParaRPr lang="en-US"/>
          </a:p>
        </p:txBody>
      </p:sp>
    </p:spTree>
    <p:extLst>
      <p:ext uri="{BB962C8B-B14F-4D97-AF65-F5344CB8AC3E}">
        <p14:creationId xmlns:p14="http://schemas.microsoft.com/office/powerpoint/2010/main" val="3688758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8C599-8FC8-6899-DC9D-C5B3A4B2EC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D88C88-EF7B-4A93-8660-90C217D188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467620-D077-A124-6963-7ACB9088F326}"/>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CC516767-7ACB-133C-2D27-BD4AD7288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3BC6D-D30B-10C6-F114-A708A9AA0457}"/>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2640426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3E040-C12F-B2E5-9A2A-7730C62E74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904B22-A2F5-A069-7EDD-5A5A23E643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6C947-C356-B129-3375-9906B8721EF9}"/>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0E05642E-7583-353A-BD17-0146C92B64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52864-3612-3193-82E8-16B804586D72}"/>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24276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8C504C-4E91-E53E-F2F2-7437FF7C20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26EC75-8DE4-986E-663A-332A466F25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F85EC6-8E85-E66F-8225-332A7BB9B702}"/>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3065A631-B48B-E42D-2912-CBD411E26D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6E52F7-28F0-40D0-AC93-2FCA6C1CE526}"/>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32248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CA9AC-90E0-2018-D841-CB447AD3CF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14FA56-AB89-EFB6-AEA5-4BF5FDE89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650372-7301-5745-441B-D21E6504B7CA}"/>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33CBE4CA-F682-DC05-EE1A-703059096A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0C2265-15E0-2473-6BCF-73F7CC53ACB1}"/>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084248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C205-3811-3B4E-9538-6609B35940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2AD2BD-BE56-7719-F414-70A97CBC1A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BD7E1-7952-A1A9-2C32-D7DAECE3A856}"/>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FF0D4443-D777-C452-E19A-7DFE7B82A0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47DDD-5457-18BC-6C77-19A529BAA46C}"/>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18473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A006B-5E1B-651A-A0A2-733CBF4A80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19CE86-88BC-6825-DF21-8B937D8C75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028D6D-35D6-CCBB-E264-53487B77AF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746BE7-810A-7222-D039-EBF8059C652C}"/>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6" name="Footer Placeholder 5">
            <a:extLst>
              <a:ext uri="{FF2B5EF4-FFF2-40B4-BE49-F238E27FC236}">
                <a16:creationId xmlns:a16="http://schemas.microsoft.com/office/drawing/2014/main" id="{4307F508-4B8A-E340-2957-64C36185E8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1A151-7B0B-98D7-FFAF-9D68A6C6FEC4}"/>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6713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4BAF-CFEE-5672-3F71-682847DB2C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2BE7E1-0B97-C7D7-BADD-E0B0C25A42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515388-E1E6-5B1A-3C49-39B9BAFFA8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8E1D37-A02C-841D-B132-E410FB7F1B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DA8C18-7E47-664B-C25F-A0700AD827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42214F-0E8B-9465-5DFF-B6B457E41B1A}"/>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8" name="Footer Placeholder 7">
            <a:extLst>
              <a:ext uri="{FF2B5EF4-FFF2-40B4-BE49-F238E27FC236}">
                <a16:creationId xmlns:a16="http://schemas.microsoft.com/office/drawing/2014/main" id="{A9ECC9C6-4640-A283-DB52-DBF4A32FCA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CD1504-720D-D629-3868-3F05CEFCE66E}"/>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412727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393A4-8B4B-80D9-FBF3-2AD56E473D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9EDDC8-F16D-547A-AEC1-7E385BFF53C8}"/>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4" name="Footer Placeholder 3">
            <a:extLst>
              <a:ext uri="{FF2B5EF4-FFF2-40B4-BE49-F238E27FC236}">
                <a16:creationId xmlns:a16="http://schemas.microsoft.com/office/drawing/2014/main" id="{1DFFFFB1-6681-90FF-9D8B-EAD8FEB516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003AE5-A82D-2B6C-A997-6EB94CEF5DAC}"/>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2162794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3EFCA2-E5C4-E586-5CE1-68D79D65BD4B}"/>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3" name="Footer Placeholder 2">
            <a:extLst>
              <a:ext uri="{FF2B5EF4-FFF2-40B4-BE49-F238E27FC236}">
                <a16:creationId xmlns:a16="http://schemas.microsoft.com/office/drawing/2014/main" id="{3105077D-78AB-5F89-7BD9-CB067A39DC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410E87-63F0-E3C2-E8CA-09E9EC9F0641}"/>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272360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A582C-8F55-4465-175C-4409C3CF87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DA2563-5C1C-53CA-FBDA-EF3E72669B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16BA67-E945-3F5C-9D4C-0CD136B2D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B77EC7-9027-8B4F-874B-F15A4FCA1402}"/>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6" name="Footer Placeholder 5">
            <a:extLst>
              <a:ext uri="{FF2B5EF4-FFF2-40B4-BE49-F238E27FC236}">
                <a16:creationId xmlns:a16="http://schemas.microsoft.com/office/drawing/2014/main" id="{6B3E017F-A06D-AD0A-B9ED-B51F09C90A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35C401-7451-2AD3-DEA3-55E77D64E280}"/>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90125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5C7A0-5746-CC86-21E2-E026C12477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C80D47-51F0-3580-AA76-B79D8A788D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F00105-C832-D8EC-7642-A0D9ECCC09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92E7F9-EEB2-81A9-6D7D-83300169D5FE}"/>
              </a:ext>
            </a:extLst>
          </p:cNvPr>
          <p:cNvSpPr>
            <a:spLocks noGrp="1"/>
          </p:cNvSpPr>
          <p:nvPr>
            <p:ph type="dt" sz="half" idx="10"/>
          </p:nvPr>
        </p:nvSpPr>
        <p:spPr/>
        <p:txBody>
          <a:bodyPr/>
          <a:lstStyle/>
          <a:p>
            <a:fld id="{B1005444-398C-49CD-B31B-CCBBD8726439}" type="datetimeFigureOut">
              <a:rPr lang="en-US" smtClean="0"/>
              <a:t>4/24/2024</a:t>
            </a:fld>
            <a:endParaRPr lang="en-US"/>
          </a:p>
        </p:txBody>
      </p:sp>
      <p:sp>
        <p:nvSpPr>
          <p:cNvPr id="6" name="Footer Placeholder 5">
            <a:extLst>
              <a:ext uri="{FF2B5EF4-FFF2-40B4-BE49-F238E27FC236}">
                <a16:creationId xmlns:a16="http://schemas.microsoft.com/office/drawing/2014/main" id="{C742A2B4-3A99-1F24-709A-C4C115F929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155FDF-E687-A21B-90CE-B88C5E8653AD}"/>
              </a:ext>
            </a:extLst>
          </p:cNvPr>
          <p:cNvSpPr>
            <a:spLocks noGrp="1"/>
          </p:cNvSpPr>
          <p:nvPr>
            <p:ph type="sldNum" sz="quarter" idx="12"/>
          </p:nvPr>
        </p:nvSpPr>
        <p:spPr/>
        <p:txBody>
          <a:bodyPr/>
          <a:lstStyle/>
          <a:p>
            <a:fld id="{5BCDBAC9-1938-421C-A938-52B683731FD8}" type="slidenum">
              <a:rPr lang="en-US" smtClean="0"/>
              <a:t>‹#›</a:t>
            </a:fld>
            <a:endParaRPr lang="en-US"/>
          </a:p>
        </p:txBody>
      </p:sp>
    </p:spTree>
    <p:extLst>
      <p:ext uri="{BB962C8B-B14F-4D97-AF65-F5344CB8AC3E}">
        <p14:creationId xmlns:p14="http://schemas.microsoft.com/office/powerpoint/2010/main" val="3651923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0C298E-A8F0-989B-1EBF-A5B6A7E18F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AC4885-1509-8888-FDD5-B863748248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6A36A2-A4C2-2573-DE96-D23EF9B5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05444-398C-49CD-B31B-CCBBD8726439}" type="datetimeFigureOut">
              <a:rPr lang="en-US" smtClean="0"/>
              <a:t>4/24/2024</a:t>
            </a:fld>
            <a:endParaRPr lang="en-US"/>
          </a:p>
        </p:txBody>
      </p:sp>
      <p:sp>
        <p:nvSpPr>
          <p:cNvPr id="5" name="Footer Placeholder 4">
            <a:extLst>
              <a:ext uri="{FF2B5EF4-FFF2-40B4-BE49-F238E27FC236}">
                <a16:creationId xmlns:a16="http://schemas.microsoft.com/office/drawing/2014/main" id="{C348E15D-3A8F-A540-C429-C840E6D70B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B964453-930F-DBF1-A05C-37DBAF09EA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DBAC9-1938-421C-A938-52B683731FD8}" type="slidenum">
              <a:rPr lang="en-US" smtClean="0"/>
              <a:t>‹#›</a:t>
            </a:fld>
            <a:endParaRPr lang="en-US"/>
          </a:p>
        </p:txBody>
      </p:sp>
    </p:spTree>
    <p:extLst>
      <p:ext uri="{BB962C8B-B14F-4D97-AF65-F5344CB8AC3E}">
        <p14:creationId xmlns:p14="http://schemas.microsoft.com/office/powerpoint/2010/main" val="2230369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C2C181A-4CA7-8376-95DE-45C92627A9AD}"/>
              </a:ext>
            </a:extLst>
          </p:cNvPr>
          <p:cNvSpPr>
            <a:spLocks noGrp="1"/>
          </p:cNvSpPr>
          <p:nvPr>
            <p:ph type="ctrTitle"/>
          </p:nvPr>
        </p:nvSpPr>
        <p:spPr>
          <a:xfrm>
            <a:off x="1386865" y="818984"/>
            <a:ext cx="6596245" cy="3268520"/>
          </a:xfrm>
        </p:spPr>
        <p:txBody>
          <a:bodyPr>
            <a:normAutofit/>
          </a:bodyPr>
          <a:lstStyle/>
          <a:p>
            <a:pPr algn="r"/>
            <a:r>
              <a:rPr lang="en-US" sz="4800" dirty="0">
                <a:solidFill>
                  <a:srgbClr val="FFFFFF"/>
                </a:solidFill>
              </a:rPr>
              <a:t>Timber harvest reporting, mapping and modeling in Phase 7</a:t>
            </a: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C5902FB-B0D2-CD02-2B96-3E9735945AAA}"/>
              </a:ext>
            </a:extLst>
          </p:cNvPr>
          <p:cNvSpPr>
            <a:spLocks noGrp="1"/>
          </p:cNvSpPr>
          <p:nvPr>
            <p:ph type="subTitle" idx="1"/>
          </p:nvPr>
        </p:nvSpPr>
        <p:spPr>
          <a:xfrm>
            <a:off x="1931874" y="4797188"/>
            <a:ext cx="6051236" cy="1241828"/>
          </a:xfrm>
        </p:spPr>
        <p:txBody>
          <a:bodyPr>
            <a:normAutofit/>
          </a:bodyPr>
          <a:lstStyle/>
          <a:p>
            <a:pPr algn="r"/>
            <a:r>
              <a:rPr lang="en-US">
                <a:solidFill>
                  <a:srgbClr val="FFFFFF"/>
                </a:solidFill>
              </a:rPr>
              <a:t>April THTF meeting</a:t>
            </a:r>
          </a:p>
          <a:p>
            <a:pPr algn="r"/>
            <a:endParaRPr lang="en-US">
              <a:solidFill>
                <a:srgbClr val="FFFFFF"/>
              </a:solidFill>
            </a:endParaRP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4856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E2CC62-D6F5-02F7-1E5D-497CE7F8F170}"/>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Current process for modeling timber harvest acreages</a:t>
            </a:r>
          </a:p>
        </p:txBody>
      </p:sp>
      <p:sp>
        <p:nvSpPr>
          <p:cNvPr id="3" name="Content Placeholder 2">
            <a:extLst>
              <a:ext uri="{FF2B5EF4-FFF2-40B4-BE49-F238E27FC236}">
                <a16:creationId xmlns:a16="http://schemas.microsoft.com/office/drawing/2014/main" id="{FD7B6DF2-DE9E-A477-A919-D772BFDA8E31}"/>
              </a:ext>
            </a:extLst>
          </p:cNvPr>
          <p:cNvSpPr>
            <a:spLocks noGrp="1"/>
          </p:cNvSpPr>
          <p:nvPr>
            <p:ph idx="1"/>
          </p:nvPr>
        </p:nvSpPr>
        <p:spPr>
          <a:xfrm>
            <a:off x="1371599" y="2318197"/>
            <a:ext cx="9724031" cy="3683358"/>
          </a:xfrm>
        </p:spPr>
        <p:txBody>
          <a:bodyPr anchor="ctr">
            <a:normAutofit/>
          </a:bodyPr>
          <a:lstStyle/>
          <a:p>
            <a:r>
              <a:rPr lang="en-US" sz="2000" dirty="0"/>
              <a:t>Some states reports harvested forest acreage to CBP at county scale</a:t>
            </a:r>
          </a:p>
          <a:p>
            <a:pPr lvl="1"/>
            <a:r>
              <a:rPr lang="en-US" sz="2000" dirty="0"/>
              <a:t>Reported harvested forest acres are proportionately allocated to sub-county modeling units (land-river segments, LR Segs) by the CBP based on the relative amount of “true forest” within each unit </a:t>
            </a:r>
          </a:p>
          <a:p>
            <a:r>
              <a:rPr lang="en-US" sz="2000" dirty="0"/>
              <a:t>States that don’t report harvested forest acreage have the default rate (currently 1.5%) applied proportionately based on the distribution of true forest across LR Segs</a:t>
            </a:r>
          </a:p>
          <a:p>
            <a:r>
              <a:rPr lang="en-US" sz="2000" dirty="0"/>
              <a:t>USGS maps clearcuts every 4-5 years (and interpolates for intervening years)</a:t>
            </a:r>
          </a:p>
          <a:p>
            <a:r>
              <a:rPr lang="en-US" sz="2000" dirty="0"/>
              <a:t>Both mapped and reported/default acres are subtracted from “true forest”</a:t>
            </a:r>
          </a:p>
          <a:p>
            <a:pPr lvl="1"/>
            <a:r>
              <a:rPr lang="en-US" sz="2000" dirty="0"/>
              <a:t>Clearcuts are getting double-counted! This is a particular issue for states with significant amounts of clearcuts </a:t>
            </a:r>
          </a:p>
          <a:p>
            <a:endParaRPr lang="en-US" sz="2000" dirty="0"/>
          </a:p>
        </p:txBody>
      </p:sp>
    </p:spTree>
    <p:extLst>
      <p:ext uri="{BB962C8B-B14F-4D97-AF65-F5344CB8AC3E}">
        <p14:creationId xmlns:p14="http://schemas.microsoft.com/office/powerpoint/2010/main" val="2670866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78220E-99E8-9AB6-A874-14795A602778}"/>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Proposed process for Phase 7</a:t>
            </a:r>
          </a:p>
        </p:txBody>
      </p:sp>
      <p:sp>
        <p:nvSpPr>
          <p:cNvPr id="3" name="Content Placeholder 2">
            <a:extLst>
              <a:ext uri="{FF2B5EF4-FFF2-40B4-BE49-F238E27FC236}">
                <a16:creationId xmlns:a16="http://schemas.microsoft.com/office/drawing/2014/main" id="{C3773E81-08A7-EC92-348A-3C6E7BCE7A8B}"/>
              </a:ext>
            </a:extLst>
          </p:cNvPr>
          <p:cNvSpPr>
            <a:spLocks noGrp="1"/>
          </p:cNvSpPr>
          <p:nvPr>
            <p:ph idx="1"/>
          </p:nvPr>
        </p:nvSpPr>
        <p:spPr>
          <a:xfrm>
            <a:off x="4810259" y="649480"/>
            <a:ext cx="6555347" cy="5546047"/>
          </a:xfrm>
        </p:spPr>
        <p:txBody>
          <a:bodyPr anchor="ctr">
            <a:normAutofit/>
          </a:bodyPr>
          <a:lstStyle/>
          <a:p>
            <a:r>
              <a:rPr lang="en-US" sz="2000" dirty="0"/>
              <a:t>States continue to report harvest data at the county scale</a:t>
            </a:r>
          </a:p>
          <a:p>
            <a:r>
              <a:rPr lang="en-US" sz="2000" dirty="0"/>
              <a:t>Mapped clearcut data gets aggregated up to the county scale, and averaged into an annual mapped harvest rate over the 4-5 years of land use data</a:t>
            </a:r>
          </a:p>
          <a:p>
            <a:r>
              <a:rPr lang="en-US" sz="2000" dirty="0"/>
              <a:t>Annualized mapped clearcut acreages are subtracted from the total reported harvest acreage (or default harvest acreage) at the county scale</a:t>
            </a:r>
          </a:p>
          <a:p>
            <a:r>
              <a:rPr lang="en-US" sz="2000" dirty="0"/>
              <a:t>Mapped clearcuts are distributed back to their original catchments</a:t>
            </a:r>
          </a:p>
          <a:p>
            <a:r>
              <a:rPr lang="en-US" sz="2000" dirty="0"/>
              <a:t>Distribute unmapped portion of harvested forest acreage across NHD catchments within each county based on:</a:t>
            </a:r>
          </a:p>
          <a:p>
            <a:pPr lvl="1"/>
            <a:r>
              <a:rPr lang="en-US" sz="2000" dirty="0"/>
              <a:t>Option A: amount of true forest in each catchment</a:t>
            </a:r>
          </a:p>
          <a:p>
            <a:pPr lvl="1"/>
            <a:r>
              <a:rPr lang="en-US" sz="2000" dirty="0"/>
              <a:t>Option B: relative </a:t>
            </a:r>
            <a:r>
              <a:rPr lang="en-US" sz="2000" dirty="0" err="1"/>
              <a:t>amounf</a:t>
            </a:r>
            <a:r>
              <a:rPr lang="en-US" sz="2000" dirty="0"/>
              <a:t> of “harvestable” forest in each catchment</a:t>
            </a:r>
          </a:p>
          <a:p>
            <a:pPr marL="457200" lvl="1" indent="0">
              <a:buNone/>
            </a:pPr>
            <a:r>
              <a:rPr lang="en-US" sz="2000" dirty="0"/>
              <a:t>Not all true forest is harvestable or likely to be harvested. Forests in rural areas with large patch and parcel sizes  may be the most likely candidates for future harvest</a:t>
            </a:r>
          </a:p>
        </p:txBody>
      </p:sp>
    </p:spTree>
    <p:extLst>
      <p:ext uri="{BB962C8B-B14F-4D97-AF65-F5344CB8AC3E}">
        <p14:creationId xmlns:p14="http://schemas.microsoft.com/office/powerpoint/2010/main" val="2869152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8A2477-9B56-DDAF-3905-253A1F09C157}"/>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Issues to resolve</a:t>
            </a:r>
          </a:p>
        </p:txBody>
      </p:sp>
      <p:sp>
        <p:nvSpPr>
          <p:cNvPr id="3" name="Content Placeholder 2">
            <a:extLst>
              <a:ext uri="{FF2B5EF4-FFF2-40B4-BE49-F238E27FC236}">
                <a16:creationId xmlns:a16="http://schemas.microsoft.com/office/drawing/2014/main" id="{C6D7C53D-7E30-73DA-9553-7701455F54CA}"/>
              </a:ext>
            </a:extLst>
          </p:cNvPr>
          <p:cNvSpPr>
            <a:spLocks noGrp="1"/>
          </p:cNvSpPr>
          <p:nvPr>
            <p:ph idx="1"/>
          </p:nvPr>
        </p:nvSpPr>
        <p:spPr>
          <a:xfrm>
            <a:off x="1371599" y="2318197"/>
            <a:ext cx="9724031" cy="3683358"/>
          </a:xfrm>
        </p:spPr>
        <p:txBody>
          <a:bodyPr anchor="ctr">
            <a:normAutofit lnSpcReduction="10000"/>
          </a:bodyPr>
          <a:lstStyle/>
          <a:p>
            <a:r>
              <a:rPr lang="en-US" sz="2000" dirty="0"/>
              <a:t>How to define “harvestable” forest?</a:t>
            </a:r>
          </a:p>
          <a:p>
            <a:r>
              <a:rPr lang="en-US" sz="2000" dirty="0"/>
              <a:t>How to consistently back-cast forest harvest acres through the Phase 7 model calibration period (1985-2022)</a:t>
            </a:r>
          </a:p>
          <a:p>
            <a:pPr lvl="1"/>
            <a:r>
              <a:rPr lang="en-US" sz="2000" dirty="0"/>
              <a:t>For states that are reporting- how can we use the reporting data to estimate harvest rates in years before reporting began? </a:t>
            </a:r>
          </a:p>
          <a:p>
            <a:pPr lvl="2"/>
            <a:r>
              <a:rPr lang="en-US" sz="1800" dirty="0"/>
              <a:t> Reporting years:</a:t>
            </a:r>
          </a:p>
          <a:p>
            <a:pPr lvl="3"/>
            <a:r>
              <a:rPr lang="en-US" sz="1600" dirty="0">
                <a:effectLst/>
                <a:latin typeface="Calibri" panose="020F0502020204030204" pitchFamily="34" charset="0"/>
                <a:ea typeface="Calibri" panose="020F0502020204030204" pitchFamily="34" charset="0"/>
              </a:rPr>
              <a:t>MD: 2002-2023</a:t>
            </a:r>
          </a:p>
          <a:p>
            <a:pPr lvl="3"/>
            <a:r>
              <a:rPr lang="en-US" sz="1600" dirty="0">
                <a:effectLst/>
                <a:latin typeface="Calibri" panose="020F0502020204030204" pitchFamily="34" charset="0"/>
                <a:ea typeface="Calibri" panose="020F0502020204030204" pitchFamily="34" charset="0"/>
              </a:rPr>
              <a:t>VA: 1993-2023</a:t>
            </a:r>
          </a:p>
          <a:p>
            <a:pPr lvl="3"/>
            <a:r>
              <a:rPr lang="en-US" sz="1600" dirty="0">
                <a:latin typeface="Calibri" panose="020F0502020204030204" pitchFamily="34" charset="0"/>
                <a:ea typeface="Calibri" panose="020F0502020204030204" pitchFamily="34" charset="0"/>
              </a:rPr>
              <a:t>WV: 1985-2023</a:t>
            </a:r>
          </a:p>
          <a:p>
            <a:pPr lvl="2"/>
            <a:r>
              <a:rPr lang="en-US" sz="1800" dirty="0">
                <a:latin typeface="Calibri" panose="020F0502020204030204" pitchFamily="34" charset="0"/>
                <a:ea typeface="Calibri" panose="020F0502020204030204" pitchFamily="34" charset="0"/>
              </a:rPr>
              <a:t>Should we use the average reported harvest numbers over the reporting period?</a:t>
            </a:r>
          </a:p>
          <a:p>
            <a:pPr lvl="1"/>
            <a:r>
              <a:rPr lang="en-US" sz="2000" dirty="0"/>
              <a:t>For states using the default- would there be a reason to use a different/varying harvest rate over the calibration period (e.g., periods of high harvest vs low harvest)?</a:t>
            </a:r>
          </a:p>
          <a:p>
            <a:pPr lvl="1"/>
            <a:endParaRPr lang="en-US" sz="2000" dirty="0"/>
          </a:p>
        </p:txBody>
      </p:sp>
    </p:spTree>
    <p:extLst>
      <p:ext uri="{BB962C8B-B14F-4D97-AF65-F5344CB8AC3E}">
        <p14:creationId xmlns:p14="http://schemas.microsoft.com/office/powerpoint/2010/main" val="3366852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3221</TotalTime>
  <Words>551</Words>
  <Application>Microsoft Office PowerPoint</Application>
  <PresentationFormat>Widescreen</PresentationFormat>
  <Paragraphs>35</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Timber harvest reporting, mapping and modeling in Phase 7</vt:lpstr>
      <vt:lpstr>Current process for modeling timber harvest acreages</vt:lpstr>
      <vt:lpstr>Proposed process for Phase 7</vt:lpstr>
      <vt:lpstr>Issues to resolve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Timber harvest reporting, mapping and modeling in Phase 7</dc:title>
  <dc:creator>Brownson, Katherine - FS, MD</dc:creator>
  <cp:lastModifiedBy>Sophie Waterman</cp:lastModifiedBy>
  <cp:revision>9</cp:revision>
  <dcterms:created xsi:type="dcterms:W3CDTF">2024-04-22T14:07:52Z</dcterms:created>
  <dcterms:modified xsi:type="dcterms:W3CDTF">2024-04-24T19:56:56Z</dcterms:modified>
</cp:coreProperties>
</file>