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98" d="100"/>
          <a:sy n="98" d="100"/>
        </p:scale>
        <p:origin x="9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20577-6313-4133-BEBA-1A1D251763CF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CE1D7-8252-4491-B377-4B37D622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2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61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4F0B3-9284-10AD-B03F-43A5A01750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460B4-CE91-A574-2EB0-449766416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1300B-BA15-FB84-71B4-9259D3E3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1174A-6684-5E31-FE95-25E0D975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2A33F-5F0B-3EAF-5036-0D28662B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2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A2DE8-45C0-BEB7-3706-22A03A9B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BF2240-7013-2373-7F06-593B50028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FE394-65FE-F231-4FDF-F43DE5036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A8BD0-91A0-04DF-CCE1-B6D5BD99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D6762-270D-5302-AE7F-2EFD8927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3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5259C5-B9BD-A2A5-ED4D-6DFEA382E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B2B70-BA6B-66C6-C35A-E42A961EA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FB399-F7E6-4269-D9E6-61BDB143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04629-C32F-DAE9-C9F8-4CCD6CD5B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71C39-7C69-EC5F-FC1E-F381A1275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66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1"/>
            <a:ext cx="329600" cy="7075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33" name="Shape 33"/>
          <p:cNvSpPr/>
          <p:nvPr/>
        </p:nvSpPr>
        <p:spPr>
          <a:xfrm>
            <a:off x="0" y="667501"/>
            <a:ext cx="6096000" cy="14115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4" name="Shape 34"/>
          <p:cNvSpPr/>
          <p:nvPr/>
        </p:nvSpPr>
        <p:spPr>
          <a:xfrm>
            <a:off x="0" y="2071207"/>
            <a:ext cx="329600" cy="20436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5" name="Shape 35"/>
          <p:cNvSpPr/>
          <p:nvPr/>
        </p:nvSpPr>
        <p:spPr>
          <a:xfrm>
            <a:off x="0" y="4114800"/>
            <a:ext cx="329600" cy="807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6" name="Shape 36"/>
          <p:cNvSpPr/>
          <p:nvPr/>
        </p:nvSpPr>
        <p:spPr>
          <a:xfrm>
            <a:off x="0" y="4922001"/>
            <a:ext cx="329600" cy="1935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cxnSp>
        <p:nvCxnSpPr>
          <p:cNvPr id="37" name="Shape 37"/>
          <p:cNvCxnSpPr/>
          <p:nvPr/>
        </p:nvCxnSpPr>
        <p:spPr>
          <a:xfrm>
            <a:off x="1383267" y="1079633"/>
            <a:ext cx="0" cy="627600"/>
          </a:xfrm>
          <a:prstGeom prst="straightConnector1">
            <a:avLst/>
          </a:prstGeom>
          <a:noFill/>
          <a:ln w="9525" cap="flat" cmpd="sng">
            <a:solidFill>
              <a:srgbClr val="18637B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528034" y="707633"/>
            <a:ext cx="4278399" cy="1371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528033" y="2356367"/>
            <a:ext cx="10054400" cy="4211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3733"/>
            </a:lvl1pPr>
            <a:lvl2pPr lvl="1">
              <a:spcBef>
                <a:spcPts val="0"/>
              </a:spcBef>
              <a:buSzPct val="100000"/>
              <a:defRPr sz="3733"/>
            </a:lvl2pPr>
            <a:lvl3pPr lvl="2">
              <a:spcBef>
                <a:spcPts val="0"/>
              </a:spcBef>
              <a:buSzPct val="100000"/>
              <a:defRPr sz="3733"/>
            </a:lvl3pPr>
            <a:lvl4pPr lvl="3">
              <a:spcBef>
                <a:spcPts val="0"/>
              </a:spcBef>
              <a:buSzPct val="100000"/>
              <a:defRPr sz="3733"/>
            </a:lvl4pPr>
            <a:lvl5pPr lvl="4">
              <a:spcBef>
                <a:spcPts val="0"/>
              </a:spcBef>
              <a:buSzPct val="100000"/>
              <a:defRPr sz="3733"/>
            </a:lvl5pPr>
            <a:lvl6pPr lvl="5">
              <a:spcBef>
                <a:spcPts val="0"/>
              </a:spcBef>
              <a:buSzPct val="100000"/>
              <a:defRPr sz="3733"/>
            </a:lvl6pPr>
            <a:lvl7pPr lvl="6">
              <a:spcBef>
                <a:spcPts val="0"/>
              </a:spcBef>
              <a:buSzPct val="100000"/>
              <a:defRPr sz="3733"/>
            </a:lvl7pPr>
            <a:lvl8pPr lvl="7">
              <a:spcBef>
                <a:spcPts val="0"/>
              </a:spcBef>
              <a:buSzPct val="100000"/>
              <a:defRPr sz="3733"/>
            </a:lvl8pPr>
            <a:lvl9pPr lvl="8">
              <a:spcBef>
                <a:spcPts val="0"/>
              </a:spcBef>
              <a:buSzPct val="100000"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774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3DD8-5017-A8E4-6B6D-6A64A8283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C5D3-FCDD-0A97-D7A2-6BCA8F406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4D9F-3271-C5D0-B112-AE18A45F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8DD90-939B-7895-97FC-1D37DAA2E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B74FF-2788-2808-0A08-984A6C7EA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C5A1E-3204-02D7-D81B-18AD876A7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073B24-530B-9AE4-4F7F-35FCE10E3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A0E41-8B71-1DBD-3400-496FE96FA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12C26-587C-DE7B-2311-C129FEC14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741C9-D0B2-EA84-93B5-EA0D1E8F3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6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7B856-187D-6AAB-CDA3-FAB5C32E0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81E58-3BF2-3225-C3C0-62667F228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4AA89-2FC7-F678-A35D-87414AFF9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23FFA-BE14-FEFA-1A76-881A5BC3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E3714-7007-5952-36EB-A3902069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041AC-5AB5-0DD9-EA72-5118FD3C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6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8BDBC-4914-E17E-61B9-177D0EAFC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53886-D006-7CC0-F8C4-DD0A3B230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AC457-3A23-BDF6-52AF-72A3BBE84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D32A25-5812-82BE-8CCF-EA25A4ED0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51E45E-730B-6566-B84A-02ACF43744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E9B4D6-7AB8-52FB-1368-2722D501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DE32F-48C0-96F2-A463-3961C258D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FC24BD-8030-F3D9-3F3A-B726E3064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2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6FCB-245C-8E00-3B03-D01565905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03731E-9C51-C800-C5B5-A465CA19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23F202-7E81-FFD5-8A07-CA6123BB5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F3418-A092-3515-0E7E-A6C3DD781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8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C09DE4-2E0A-25E3-4498-EC287ADFF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2ED3F-95B6-CD1E-B737-D01F553B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CDECE-0F4C-9983-2E87-0B4599DD7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7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0E024-EB24-0E82-DD0F-F47CDB85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06C03-1D35-9478-B16D-C7EADD1DB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DC6DE-8B01-8A7D-AFE6-46CD82CD7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E0B41-7863-2E76-B05C-A8A92B56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0FA4D-551A-B2ED-4A62-92BF75B7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447CF-E10F-4F2E-7358-A398800E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1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4A82-3A5B-5006-2AA8-4A917BEB7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4186E-C479-5B6C-7DC7-EA3E37AFE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771F5-D7C8-C742-66DA-6B59C9C68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7D3A5-8F18-28D3-E469-57A63E5E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C055A-C646-4C07-C174-C1E165C08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7B850-6907-4C10-E0F5-91024914B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8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0BD251-9CCE-53A2-120D-756F31F59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77648-D6AB-9036-0F9E-CC40F3636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6304F-1635-356C-8FD9-DD3655FCF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0DE4CF-60CF-4FB0-B47F-2D33B3BEE15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B59A2-1F9E-7F07-ABD7-D6FDFAB3EC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B252C-CD20-89E9-1752-759A5A657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3BE862-89B0-4E20-96DC-103F8BD03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319FFC8-D018-96D9-5952-0C6F64B2F4C3}"/>
              </a:ext>
            </a:extLst>
          </p:cNvPr>
          <p:cNvSpPr/>
          <p:nvPr/>
        </p:nvSpPr>
        <p:spPr>
          <a:xfrm>
            <a:off x="338667" y="508001"/>
            <a:ext cx="6062133" cy="1845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C7C21A-E3BF-491A-9D8F-5A56D2B453C7}"/>
              </a:ext>
            </a:extLst>
          </p:cNvPr>
          <p:cNvSpPr/>
          <p:nvPr/>
        </p:nvSpPr>
        <p:spPr>
          <a:xfrm>
            <a:off x="325120" y="1"/>
            <a:ext cx="11893973" cy="1845567"/>
          </a:xfrm>
          <a:prstGeom prst="rect">
            <a:avLst/>
          </a:prstGeom>
          <a:solidFill>
            <a:srgbClr val="13314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  <a:defRPr/>
            </a:pPr>
            <a:r>
              <a:rPr lang="en-US" sz="1467" kern="0" dirty="0">
                <a:solidFill>
                  <a:sysClr val="window" lastClr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4707C556-0D42-4D7E-BEA8-5BC5203F1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22" y="99702"/>
            <a:ext cx="8181764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>
              <a:lnSpc>
                <a:spcPct val="105000"/>
              </a:lnSpc>
              <a:spcAft>
                <a:spcPts val="1333"/>
              </a:spcAft>
            </a:pPr>
            <a:r>
              <a:rPr lang="en-US" sz="2133" b="1" i="1" dirty="0">
                <a:solidFill>
                  <a:srgbClr val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Chesapeake Bay Program</a:t>
            </a:r>
            <a:endParaRPr lang="en-US" sz="1467" dirty="0"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1333"/>
              </a:spcAft>
            </a:pPr>
            <a:r>
              <a:rPr lang="en-US" sz="2133" b="1" dirty="0">
                <a:solidFill>
                  <a:srgbClr val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Beyond 2025 Assessment of </a:t>
            </a:r>
          </a:p>
          <a:p>
            <a:pPr>
              <a:lnSpc>
                <a:spcPct val="105000"/>
              </a:lnSpc>
              <a:spcAft>
                <a:spcPts val="1333"/>
              </a:spcAft>
            </a:pPr>
            <a:r>
              <a:rPr lang="en-US" sz="2133" b="1" dirty="0">
                <a:solidFill>
                  <a:srgbClr val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Chesapeake Bay Watershed Agreement Outcomes</a:t>
            </a:r>
          </a:p>
        </p:txBody>
      </p:sp>
      <p:pic>
        <p:nvPicPr>
          <p:cNvPr id="10" name="Picture 9" descr="A close up of a sign&#10;&#10;Description generated with high confidence">
            <a:extLst>
              <a:ext uri="{FF2B5EF4-FFF2-40B4-BE49-F238E27FC236}">
                <a16:creationId xmlns:a16="http://schemas.microsoft.com/office/drawing/2014/main" id="{E72EFEBD-6BD3-4A4B-B20A-621AD3E03419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723"/>
          <a:stretch/>
        </p:blipFill>
        <p:spPr bwMode="auto">
          <a:xfrm>
            <a:off x="9550825" y="339186"/>
            <a:ext cx="2112433" cy="13335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D1D442-3039-FAA6-ECF6-A58E55515C9B}"/>
              </a:ext>
            </a:extLst>
          </p:cNvPr>
          <p:cNvGraphicFramePr>
            <a:graphicFrameLocks noGrp="1"/>
          </p:cNvGraphicFramePr>
          <p:nvPr/>
        </p:nvGraphicFramePr>
        <p:xfrm>
          <a:off x="338667" y="1839891"/>
          <a:ext cx="11893972" cy="1411310"/>
        </p:xfrm>
        <a:graphic>
          <a:graphicData uri="http://schemas.openxmlformats.org/drawingml/2006/table">
            <a:tbl>
              <a:tblPr firstRow="1" firstCol="1" bandRow="1"/>
              <a:tblGrid>
                <a:gridCol w="2096041">
                  <a:extLst>
                    <a:ext uri="{9D8B030D-6E8A-4147-A177-3AD203B41FA5}">
                      <a16:colId xmlns:a16="http://schemas.microsoft.com/office/drawing/2014/main" val="3942773295"/>
                    </a:ext>
                  </a:extLst>
                </a:gridCol>
                <a:gridCol w="2589171">
                  <a:extLst>
                    <a:ext uri="{9D8B030D-6E8A-4147-A177-3AD203B41FA5}">
                      <a16:colId xmlns:a16="http://schemas.microsoft.com/office/drawing/2014/main" val="921812745"/>
                    </a:ext>
                  </a:extLst>
                </a:gridCol>
                <a:gridCol w="3941175">
                  <a:extLst>
                    <a:ext uri="{9D8B030D-6E8A-4147-A177-3AD203B41FA5}">
                      <a16:colId xmlns:a16="http://schemas.microsoft.com/office/drawing/2014/main" val="864018093"/>
                    </a:ext>
                  </a:extLst>
                </a:gridCol>
                <a:gridCol w="3267585">
                  <a:extLst>
                    <a:ext uri="{9D8B030D-6E8A-4147-A177-3AD203B41FA5}">
                      <a16:colId xmlns:a16="http://schemas.microsoft.com/office/drawing/2014/main" val="529531617"/>
                    </a:ext>
                  </a:extLst>
                </a:gridCol>
              </a:tblGrid>
              <a:tr h="6264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cap="all" spc="50" dirty="0">
                          <a:solidFill>
                            <a:srgbClr val="18637B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[Theme]</a:t>
                      </a:r>
                      <a:endParaRPr lang="en-US" sz="2500" b="1" cap="all" spc="50" dirty="0">
                        <a:solidFill>
                          <a:srgbClr val="18637B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101" marR="881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cap="all" spc="50">
                          <a:solidFill>
                            <a:srgbClr val="18637B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[Goal Title]</a:t>
                      </a:r>
                      <a:endParaRPr lang="en-US" sz="2500" b="1" cap="all" spc="50">
                        <a:solidFill>
                          <a:srgbClr val="18637B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101" marR="881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cap="all" spc="50">
                          <a:solidFill>
                            <a:srgbClr val="18637B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[Outcome Name]</a:t>
                      </a:r>
                      <a:endParaRPr lang="en-US" sz="2500" b="1" cap="all" spc="50">
                        <a:solidFill>
                          <a:srgbClr val="18637B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101" marR="881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cap="all" spc="50">
                          <a:solidFill>
                            <a:srgbClr val="18637B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 GIT/workgroup</a:t>
                      </a:r>
                      <a:endParaRPr lang="en-US" sz="2500" b="1" cap="all" spc="50">
                        <a:solidFill>
                          <a:srgbClr val="18637B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101" marR="881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58381"/>
                  </a:ext>
                </a:extLst>
              </a:tr>
              <a:tr h="784811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cap="all" spc="50" dirty="0">
                          <a:solidFill>
                            <a:srgbClr val="18637B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[Current O</a:t>
                      </a:r>
                      <a:r>
                        <a:rPr lang="en-US" sz="1700" b="0" cap="all" spc="50" dirty="0">
                          <a:solidFill>
                            <a:srgbClr val="18637B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utcome Language] </a:t>
                      </a:r>
                      <a:endParaRPr lang="en-US" sz="2500" b="1" cap="all" spc="50" dirty="0">
                        <a:solidFill>
                          <a:srgbClr val="18637B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101" marR="881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750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2CE0F58-6685-5FAA-F8D8-5A6C4E04651B}"/>
              </a:ext>
            </a:extLst>
          </p:cNvPr>
          <p:cNvSpPr txBox="1"/>
          <p:nvPr/>
        </p:nvSpPr>
        <p:spPr>
          <a:xfrm>
            <a:off x="8463064" y="3251201"/>
            <a:ext cx="3769575" cy="1508105"/>
          </a:xfrm>
          <a:prstGeom prst="rect">
            <a:avLst/>
          </a:prstGeom>
          <a:solidFill>
            <a:srgbClr val="11544F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67"/>
              </a:spcBef>
            </a:pPr>
            <a:r>
              <a:rPr lang="en-US" sz="2000" b="1" kern="0" cap="all" spc="100" dirty="0">
                <a:solidFill>
                  <a:srgbClr val="FFFFFF"/>
                </a:solidFill>
                <a:highlight>
                  <a:srgbClr val="11544F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overall </a:t>
            </a:r>
            <a:r>
              <a:rPr lang="en-US" sz="2000" b="1" kern="0" cap="all" spc="100" dirty="0">
                <a:solidFill>
                  <a:srgbClr val="FFFFFF"/>
                </a:solidFill>
                <a:highlight>
                  <a:srgbClr val="11544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recommendation: </a:t>
            </a:r>
            <a:r>
              <a:rPr lang="en-US" sz="2400" b="1" kern="0" cap="all" spc="100" dirty="0">
                <a:solidFill>
                  <a:srgbClr val="FFFFFF"/>
                </a:solidFill>
                <a:highlight>
                  <a:srgbClr val="11544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[consolidate, reduce, update, remove, replace or add new] </a:t>
            </a:r>
            <a:endParaRPr lang="en-US" sz="2000" b="1" kern="0" cap="all" spc="100" dirty="0">
              <a:solidFill>
                <a:srgbClr val="FFFFFF"/>
              </a:solidFill>
              <a:highlight>
                <a:srgbClr val="11544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24206A-A380-0A3B-B525-B1AC04FF3EAB}"/>
              </a:ext>
            </a:extLst>
          </p:cNvPr>
          <p:cNvSpPr txBox="1"/>
          <p:nvPr/>
        </p:nvSpPr>
        <p:spPr>
          <a:xfrm>
            <a:off x="544749" y="3487677"/>
            <a:ext cx="78015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Additional Details of  Recommendation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Key factors from Guiding Questions and EC 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034BAC-AABB-30EA-EF87-1A23B913D371}"/>
              </a:ext>
            </a:extLst>
          </p:cNvPr>
          <p:cNvSpPr txBox="1"/>
          <p:nvPr/>
        </p:nvSpPr>
        <p:spPr>
          <a:xfrm>
            <a:off x="10224282" y="6488667"/>
            <a:ext cx="196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February 13, 2024</a:t>
            </a:r>
          </a:p>
        </p:txBody>
      </p:sp>
    </p:spTree>
    <p:extLst>
      <p:ext uri="{BB962C8B-B14F-4D97-AF65-F5344CB8AC3E}">
        <p14:creationId xmlns:p14="http://schemas.microsoft.com/office/powerpoint/2010/main" val="344281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Martin, James (DCR)</dc:creator>
  <cp:lastModifiedBy>Martin, James (DCR)</cp:lastModifiedBy>
  <cp:revision>1</cp:revision>
  <dcterms:created xsi:type="dcterms:W3CDTF">2024-11-18T22:44:55Z</dcterms:created>
  <dcterms:modified xsi:type="dcterms:W3CDTF">2024-11-18T22:55:01Z</dcterms:modified>
</cp:coreProperties>
</file>