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modernComment_1D2_95ED13F4.xml" ContentType="application/vnd.ms-powerpoint.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4"/>
  </p:notesMasterIdLst>
  <p:sldIdLst>
    <p:sldId id="390" r:id="rId6"/>
    <p:sldId id="262" r:id="rId7"/>
    <p:sldId id="399" r:id="rId8"/>
    <p:sldId id="391" r:id="rId9"/>
    <p:sldId id="286" r:id="rId10"/>
    <p:sldId id="419" r:id="rId11"/>
    <p:sldId id="454" r:id="rId12"/>
    <p:sldId id="435" r:id="rId13"/>
    <p:sldId id="459" r:id="rId14"/>
    <p:sldId id="458" r:id="rId15"/>
    <p:sldId id="457" r:id="rId16"/>
    <p:sldId id="456" r:id="rId17"/>
    <p:sldId id="436" r:id="rId18"/>
    <p:sldId id="448" r:id="rId19"/>
    <p:sldId id="463" r:id="rId20"/>
    <p:sldId id="462" r:id="rId21"/>
    <p:sldId id="461" r:id="rId22"/>
    <p:sldId id="460" r:id="rId23"/>
    <p:sldId id="449" r:id="rId24"/>
    <p:sldId id="467" r:id="rId25"/>
    <p:sldId id="466" r:id="rId26"/>
    <p:sldId id="465" r:id="rId27"/>
    <p:sldId id="464" r:id="rId28"/>
    <p:sldId id="455" r:id="rId29"/>
    <p:sldId id="405" r:id="rId30"/>
    <p:sldId id="406" r:id="rId31"/>
    <p:sldId id="421" r:id="rId32"/>
    <p:sldId id="438" r:id="rId33"/>
  </p:sldIdLst>
  <p:sldSz cx="12192000" cy="68580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783C10-448C-351E-450E-4A06C6DD9A86}" name="Anna Killius" initials="AK" userId="S::akillius_chesbay.us#ext#@usepa.onmicrosoft.com::3a84d84e-b03c-4590-aee7-a22a0f12f3e4" providerId="AD"/>
  <p188:author id="{29E0C918-ED08-1209-78FC-0FD329529758}" name="Brownson, Katherine - FS, MD" initials="BKFM" userId="S::Katherine.Brownson@usda.gov::37c7e160-4347-49df-9ca0-2edec11dd21a" providerId="AD"/>
  <p188:author id="{D27294AB-3581-43E1-1B51-EFA7DCBBE292}" name="Laura Cattell Noll" initials="LN" userId="S::lnoll_allianceforthebay.org#ext#@usepa.onmicrosoft.com::06d8aeb0-0544-4559-8d32-2781a7926f4b" providerId="AD"/>
  <p188:author id="{31FA20F2-1A87-0A64-BBD6-795BD37E0BFC}" name="Doug Bell" initials="DB" userId="Doug Bell"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09"/>
    <a:srgbClr val="D3DE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5BA6B9-D8FC-00A1-247F-01690E78399F}" v="8" dt="2024-05-29T22:04:39.614"/>
    <p1510:client id="{5CEF5435-1E7A-7C54-F3F3-33237AF02EE6}" v="171" dt="2024-05-29T15:03:12.499"/>
    <p1510:client id="{67164FF2-3F86-FC4E-2437-C8433E568D8F}" v="25" dt="2024-05-30T12:09:18.767"/>
    <p1510:client id="{996EE7F8-B441-2A9B-4C4A-6C6A5B0B4602}" v="2" dt="2024-05-30T11:56:50.728"/>
    <p1510:client id="{A3F6ABE1-7B56-0B7E-9D91-884A9C3759F8}" v="3" dt="2024-05-28T20:38:02.477"/>
    <p1510:client id="{A94A2DB4-EB84-58EA-CFFF-D40F4B710821}" v="214" dt="2024-05-29T17:28:59.122"/>
    <p1510:client id="{CDE59B1E-677F-CC96-C7F1-74ABBB1D0CC5}" v="5" dt="2024-05-29T13:26:22.375"/>
    <p1510:client id="{DC9E6738-103D-C458-FCC3-7D60769B1F04}" v="109" dt="2024-05-29T14:39:11.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comments/modernComment_1D2_95ED13F4.xml><?xml version="1.0" encoding="utf-8"?>
<p188:cmLst xmlns:a="http://schemas.openxmlformats.org/drawingml/2006/main" xmlns:r="http://schemas.openxmlformats.org/officeDocument/2006/relationships" xmlns:p188="http://schemas.microsoft.com/office/powerpoint/2018/8/main">
  <p188:cm id="{E66B4086-A009-48B1-BF3B-3A06C05B2240}" authorId="{29E0C918-ED08-1209-78FC-0FD329529758}" status="resolved" created="2024-05-29T16:10:55.697" complete="100000">
    <ac:txMkLst xmlns:ac="http://schemas.microsoft.com/office/drawing/2013/main/command">
      <pc:docMk xmlns:pc="http://schemas.microsoft.com/office/powerpoint/2013/main/command"/>
      <pc:sldMk xmlns:pc="http://schemas.microsoft.com/office/powerpoint/2013/main/command" cId="2515342324" sldId="466"/>
      <ac:spMk id="3" creationId="{CE74A900-E02A-1E9C-1318-DA65C712B7B1}"/>
      <ac:txMk cp="120" len="345">
        <ac:context len="467" hash="1358339237"/>
      </ac:txMk>
    </ac:txMkLst>
    <p188:pos x="11603865" y="1649169"/>
    <p188:txBody>
      <a:bodyPr/>
      <a:lstStyle/>
      <a:p>
        <a:r>
          <a:rPr lang="en-US"/>
          <a:t>Looks like there is a duplicate here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173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1738"/>
          </a:xfrm>
          <a:prstGeom prst="rect">
            <a:avLst/>
          </a:prstGeom>
        </p:spPr>
        <p:txBody>
          <a:bodyPr vert="horz" lIns="92830" tIns="46415" rIns="92830" bIns="46415" rtlCol="0"/>
          <a:lstStyle>
            <a:lvl1pPr algn="r">
              <a:defRPr sz="1200"/>
            </a:lvl1pPr>
          </a:lstStyle>
          <a:p>
            <a:fld id="{6001236B-D35B-4CC1-A8DD-B73468DCB53B}" type="datetimeFigureOut">
              <a:t>5/30/2024</a:t>
            </a:fld>
            <a:endParaRPr lang="en-US"/>
          </a:p>
        </p:txBody>
      </p:sp>
      <p:sp>
        <p:nvSpPr>
          <p:cNvPr id="4" name="Slide Image Placeholder 3"/>
          <p:cNvSpPr>
            <a:spLocks noGrp="1" noRot="1" noChangeAspect="1"/>
          </p:cNvSpPr>
          <p:nvPr>
            <p:ph type="sldImg" idx="2"/>
          </p:nvPr>
        </p:nvSpPr>
        <p:spPr>
          <a:xfrm>
            <a:off x="2514600" y="876300"/>
            <a:ext cx="4206875" cy="2366963"/>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5"/>
            <a:ext cx="7388860" cy="276034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02299" cy="35173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1737"/>
          </a:xfrm>
          <a:prstGeom prst="rect">
            <a:avLst/>
          </a:prstGeom>
        </p:spPr>
        <p:txBody>
          <a:bodyPr vert="horz" lIns="92830" tIns="46415" rIns="92830" bIns="46415" rtlCol="0" anchor="b"/>
          <a:lstStyle>
            <a:lvl1pPr algn="r">
              <a:defRPr sz="1200"/>
            </a:lvl1pPr>
          </a:lstStyle>
          <a:p>
            <a:fld id="{FCD9F976-AC42-4736-A3D3-F072583B2CF3}" type="slidenum">
              <a:t>‹#›</a:t>
            </a:fld>
            <a:endParaRPr lang="en-US"/>
          </a:p>
        </p:txBody>
      </p:sp>
    </p:spTree>
    <p:extLst>
      <p:ext uri="{BB962C8B-B14F-4D97-AF65-F5344CB8AC3E}">
        <p14:creationId xmlns:p14="http://schemas.microsoft.com/office/powerpoint/2010/main" val="3773139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AK</a:t>
            </a:r>
          </a:p>
        </p:txBody>
      </p:sp>
      <p:sp>
        <p:nvSpPr>
          <p:cNvPr id="4" name="Slide Number Placeholder 3"/>
          <p:cNvSpPr>
            <a:spLocks noGrp="1"/>
          </p:cNvSpPr>
          <p:nvPr>
            <p:ph type="sldNum" sz="quarter" idx="5"/>
          </p:nvPr>
        </p:nvSpPr>
        <p:spPr/>
        <p:txBody>
          <a:bodyPr/>
          <a:lstStyle/>
          <a:p>
            <a:fld id="{FCD9F976-AC42-4736-A3D3-F072583B2CF3}" type="slidenum">
              <a:rPr lang="en-US" smtClean="0"/>
              <a:t>1</a:t>
            </a:fld>
            <a:endParaRPr lang="en-US"/>
          </a:p>
        </p:txBody>
      </p:sp>
    </p:spTree>
    <p:extLst>
      <p:ext uri="{BB962C8B-B14F-4D97-AF65-F5344CB8AC3E}">
        <p14:creationId xmlns:p14="http://schemas.microsoft.com/office/powerpoint/2010/main" val="4156955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1390141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AK</a:t>
            </a:r>
          </a:p>
        </p:txBody>
      </p:sp>
      <p:sp>
        <p:nvSpPr>
          <p:cNvPr id="4" name="Slide Number Placeholder 3"/>
          <p:cNvSpPr>
            <a:spLocks noGrp="1"/>
          </p:cNvSpPr>
          <p:nvPr>
            <p:ph type="sldNum" sz="quarter" idx="5"/>
          </p:nvPr>
        </p:nvSpPr>
        <p:spPr/>
        <p:txBody>
          <a:bodyPr/>
          <a:lstStyle/>
          <a:p>
            <a:fld id="{FCD9F976-AC42-4736-A3D3-F072583B2CF3}" type="slidenum">
              <a:rPr lang="en-US" smtClean="0"/>
              <a:t>14</a:t>
            </a:fld>
            <a:endParaRPr lang="en-US"/>
          </a:p>
        </p:txBody>
      </p:sp>
    </p:spTree>
    <p:extLst>
      <p:ext uri="{BB962C8B-B14F-4D97-AF65-F5344CB8AC3E}">
        <p14:creationId xmlns:p14="http://schemas.microsoft.com/office/powerpoint/2010/main" val="3370985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2507142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3720202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2498780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3355997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AK</a:t>
            </a:r>
          </a:p>
        </p:txBody>
      </p:sp>
      <p:sp>
        <p:nvSpPr>
          <p:cNvPr id="4" name="Slide Number Placeholder 3"/>
          <p:cNvSpPr>
            <a:spLocks noGrp="1"/>
          </p:cNvSpPr>
          <p:nvPr>
            <p:ph type="sldNum" sz="quarter" idx="5"/>
          </p:nvPr>
        </p:nvSpPr>
        <p:spPr/>
        <p:txBody>
          <a:bodyPr/>
          <a:lstStyle/>
          <a:p>
            <a:fld id="{FCD9F976-AC42-4736-A3D3-F072583B2CF3}" type="slidenum">
              <a:rPr lang="en-US" smtClean="0"/>
              <a:t>19</a:t>
            </a:fld>
            <a:endParaRPr lang="en-US"/>
          </a:p>
        </p:txBody>
      </p:sp>
    </p:spTree>
    <p:extLst>
      <p:ext uri="{BB962C8B-B14F-4D97-AF65-F5344CB8AC3E}">
        <p14:creationId xmlns:p14="http://schemas.microsoft.com/office/powerpoint/2010/main" val="29177640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712124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33431356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2646044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251fb0ed561_0_643: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251fb0ed561_0_643: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solidFill>
                  <a:schemeClr val="dk1"/>
                </a:solidFill>
              </a:rPr>
              <a:t>AK</a:t>
            </a:r>
            <a:endParaRPr>
              <a:solidFill>
                <a:schemeClr val="dk1"/>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6009091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251fb0ed561_0_9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251fb0ed561_0_9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MS</a:t>
            </a:r>
            <a:endParaRPr/>
          </a:p>
        </p:txBody>
      </p:sp>
    </p:spTree>
    <p:extLst>
      <p:ext uri="{BB962C8B-B14F-4D97-AF65-F5344CB8AC3E}">
        <p14:creationId xmlns:p14="http://schemas.microsoft.com/office/powerpoint/2010/main" val="28981264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MS</a:t>
            </a:r>
          </a:p>
        </p:txBody>
      </p:sp>
      <p:sp>
        <p:nvSpPr>
          <p:cNvPr id="4" name="Slide Number Placeholder 3"/>
          <p:cNvSpPr>
            <a:spLocks noGrp="1"/>
          </p:cNvSpPr>
          <p:nvPr>
            <p:ph type="sldNum" sz="quarter" idx="5"/>
          </p:nvPr>
        </p:nvSpPr>
        <p:spPr/>
        <p:txBody>
          <a:bodyPr/>
          <a:lstStyle/>
          <a:p>
            <a:fld id="{FCD9F976-AC42-4736-A3D3-F072583B2CF3}" type="slidenum">
              <a:rPr lang="en-US" smtClean="0"/>
              <a:t>25</a:t>
            </a:fld>
            <a:endParaRPr lang="en-US"/>
          </a:p>
        </p:txBody>
      </p:sp>
    </p:spTree>
    <p:extLst>
      <p:ext uri="{BB962C8B-B14F-4D97-AF65-F5344CB8AC3E}">
        <p14:creationId xmlns:p14="http://schemas.microsoft.com/office/powerpoint/2010/main" val="27126526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251fb0ed561_0_643: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251fb0ed561_0_643: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endParaRPr>
              <a:solidFill>
                <a:schemeClr val="dk1"/>
              </a:solidFill>
            </a:endParaRPr>
          </a:p>
        </p:txBody>
      </p:sp>
    </p:spTree>
    <p:extLst>
      <p:ext uri="{BB962C8B-B14F-4D97-AF65-F5344CB8AC3E}">
        <p14:creationId xmlns:p14="http://schemas.microsoft.com/office/powerpoint/2010/main" val="12354999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MS</a:t>
            </a:r>
          </a:p>
        </p:txBody>
      </p:sp>
      <p:sp>
        <p:nvSpPr>
          <p:cNvPr id="4" name="Slide Number Placeholder 3"/>
          <p:cNvSpPr>
            <a:spLocks noGrp="1"/>
          </p:cNvSpPr>
          <p:nvPr>
            <p:ph type="sldNum" sz="quarter" idx="5"/>
          </p:nvPr>
        </p:nvSpPr>
        <p:spPr/>
        <p:txBody>
          <a:bodyPr/>
          <a:lstStyle/>
          <a:p>
            <a:fld id="{FCD9F976-AC42-4736-A3D3-F072583B2CF3}" type="slidenum">
              <a:rPr lang="en-US" smtClean="0"/>
              <a:t>27</a:t>
            </a:fld>
            <a:endParaRPr lang="en-US"/>
          </a:p>
        </p:txBody>
      </p:sp>
    </p:spTree>
    <p:extLst>
      <p:ext uri="{BB962C8B-B14F-4D97-AF65-F5344CB8AC3E}">
        <p14:creationId xmlns:p14="http://schemas.microsoft.com/office/powerpoint/2010/main" val="12331173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MS</a:t>
            </a:r>
          </a:p>
        </p:txBody>
      </p:sp>
      <p:sp>
        <p:nvSpPr>
          <p:cNvPr id="4" name="Slide Number Placeholder 3"/>
          <p:cNvSpPr>
            <a:spLocks noGrp="1"/>
          </p:cNvSpPr>
          <p:nvPr>
            <p:ph type="sldNum" sz="quarter" idx="5"/>
          </p:nvPr>
        </p:nvSpPr>
        <p:spPr/>
        <p:txBody>
          <a:bodyPr/>
          <a:lstStyle/>
          <a:p>
            <a:fld id="{FCD9F976-AC42-4736-A3D3-F072583B2CF3}" type="slidenum">
              <a:rPr lang="en-US" smtClean="0"/>
              <a:t>28</a:t>
            </a:fld>
            <a:endParaRPr lang="en-US"/>
          </a:p>
        </p:txBody>
      </p:sp>
    </p:spTree>
    <p:extLst>
      <p:ext uri="{BB962C8B-B14F-4D97-AF65-F5344CB8AC3E}">
        <p14:creationId xmlns:p14="http://schemas.microsoft.com/office/powerpoint/2010/main" val="1016168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251fb0ed561_0_643: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251fb0ed561_0_643: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solidFill>
                  <a:schemeClr val="dk1"/>
                </a:solidFill>
              </a:rPr>
              <a:t>AK</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251fb0ed561_0_9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251fb0ed561_0_9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MS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AK</a:t>
            </a:r>
          </a:p>
        </p:txBody>
      </p:sp>
      <p:sp>
        <p:nvSpPr>
          <p:cNvPr id="4" name="Slide Number Placeholder 3"/>
          <p:cNvSpPr>
            <a:spLocks noGrp="1"/>
          </p:cNvSpPr>
          <p:nvPr>
            <p:ph type="sldNum" sz="quarter" idx="5"/>
          </p:nvPr>
        </p:nvSpPr>
        <p:spPr/>
        <p:txBody>
          <a:bodyPr/>
          <a:lstStyle/>
          <a:p>
            <a:fld id="{FCD9F976-AC42-4736-A3D3-F072583B2CF3}" type="slidenum">
              <a:rPr lang="en-US" smtClean="0"/>
              <a:t>5</a:t>
            </a:fld>
            <a:endParaRPr lang="en-US"/>
          </a:p>
        </p:txBody>
      </p:sp>
    </p:spTree>
    <p:extLst>
      <p:ext uri="{BB962C8B-B14F-4D97-AF65-F5344CB8AC3E}">
        <p14:creationId xmlns:p14="http://schemas.microsoft.com/office/powerpoint/2010/main" val="2659292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251fb0ed561_0_9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251fb0ed561_0_9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MS</a:t>
            </a:r>
            <a:endParaRPr/>
          </a:p>
        </p:txBody>
      </p:sp>
    </p:spTree>
    <p:extLst>
      <p:ext uri="{BB962C8B-B14F-4D97-AF65-F5344CB8AC3E}">
        <p14:creationId xmlns:p14="http://schemas.microsoft.com/office/powerpoint/2010/main" val="1312138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911042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3209997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e498a01cdb_0_16:notes"/>
          <p:cNvSpPr>
            <a:spLocks noGrp="1" noRot="1" noChangeAspect="1"/>
          </p:cNvSpPr>
          <p:nvPr>
            <p:ph type="sldImg" idx="2"/>
          </p:nvPr>
        </p:nvSpPr>
        <p:spPr>
          <a:xfrm>
            <a:off x="2281238" y="525463"/>
            <a:ext cx="4673600" cy="2628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e498a01cdb_0_16:notes"/>
          <p:cNvSpPr txBox="1">
            <a:spLocks noGrp="1"/>
          </p:cNvSpPr>
          <p:nvPr>
            <p:ph type="body" idx="1"/>
          </p:nvPr>
        </p:nvSpPr>
        <p:spPr>
          <a:xfrm>
            <a:off x="923608" y="3329940"/>
            <a:ext cx="7388860" cy="3154680"/>
          </a:xfrm>
          <a:prstGeom prst="rect">
            <a:avLst/>
          </a:prstGeom>
        </p:spPr>
        <p:txBody>
          <a:bodyPr spcFirstLastPara="1" wrap="square" lIns="92815" tIns="92815" rIns="92815" bIns="92815" anchor="t" anchorCtr="0">
            <a:noAutofit/>
          </a:bodyPr>
          <a:lstStyle/>
          <a:p>
            <a:r>
              <a:rPr lang="en-US"/>
              <a:t>AK</a:t>
            </a:r>
            <a:endParaRPr/>
          </a:p>
        </p:txBody>
      </p:sp>
    </p:spTree>
    <p:extLst>
      <p:ext uri="{BB962C8B-B14F-4D97-AF65-F5344CB8AC3E}">
        <p14:creationId xmlns:p14="http://schemas.microsoft.com/office/powerpoint/2010/main" val="3452405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Graph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841248" y="381000"/>
            <a:ext cx="10972800" cy="1325563"/>
          </a:xfrm>
        </p:spPr>
        <p:txBody>
          <a:bodyPr>
            <a:normAutofit/>
          </a:bodyPr>
          <a:lstStyle>
            <a:lvl1pPr>
              <a:defRPr sz="3000"/>
            </a:lvl1pPr>
          </a:lstStyle>
          <a:p>
            <a:r>
              <a:rPr lang="en-US"/>
              <a:t>Click to edit Master title style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lstStyle/>
          <a:p>
            <a:r>
              <a:rPr lang="en-US"/>
              <a:t>2023</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a:t>
            </a:fld>
            <a:endParaRPr lang="en-US"/>
          </a:p>
        </p:txBody>
      </p:sp>
      <p:grpSp>
        <p:nvGrpSpPr>
          <p:cNvPr id="6" name="Bottom Right">
            <a:extLst>
              <a:ext uri="{FF2B5EF4-FFF2-40B4-BE49-F238E27FC236}">
                <a16:creationId xmlns:a16="http://schemas.microsoft.com/office/drawing/2014/main" id="{3F4EA131-028B-4E70-968A-F18FD27D3639}"/>
              </a:ext>
              <a:ext uri="{C183D7F6-B498-43B3-948B-1728B52AA6E4}">
                <adec:decorative xmlns:adec="http://schemas.microsoft.com/office/drawing/2017/decorative" val="1"/>
              </a:ext>
            </a:extLst>
          </p:cNvPr>
          <p:cNvGrpSpPr/>
          <p:nvPr userDrawn="1"/>
        </p:nvGrpSpPr>
        <p:grpSpPr>
          <a:xfrm>
            <a:off x="7993448" y="3278144"/>
            <a:ext cx="4211600" cy="3581399"/>
            <a:chOff x="7980400" y="3276601"/>
            <a:chExt cx="4211600" cy="3581399"/>
          </a:xfrm>
        </p:grpSpPr>
        <p:grpSp>
          <p:nvGrpSpPr>
            <p:cNvPr id="7" name="Graphic 157">
              <a:extLst>
                <a:ext uri="{FF2B5EF4-FFF2-40B4-BE49-F238E27FC236}">
                  <a16:creationId xmlns:a16="http://schemas.microsoft.com/office/drawing/2014/main" id="{35B6ADC5-2993-4C95-8FC0-E843BACAED1C}"/>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9" name="Freeform: Shape 24">
                <a:extLst>
                  <a:ext uri="{FF2B5EF4-FFF2-40B4-BE49-F238E27FC236}">
                    <a16:creationId xmlns:a16="http://schemas.microsoft.com/office/drawing/2014/main" id="{174FA252-C254-4DAB-A71B-2263B4B5F97A}"/>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0" name="Freeform: Shape 25">
                <a:extLst>
                  <a:ext uri="{FF2B5EF4-FFF2-40B4-BE49-F238E27FC236}">
                    <a16:creationId xmlns:a16="http://schemas.microsoft.com/office/drawing/2014/main" id="{B8C83007-5E21-486E-9DBB-38D4DFA65B88}"/>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1" name="Freeform: Shape 26">
                <a:extLst>
                  <a:ext uri="{FF2B5EF4-FFF2-40B4-BE49-F238E27FC236}">
                    <a16:creationId xmlns:a16="http://schemas.microsoft.com/office/drawing/2014/main" id="{1CA85DBE-60A4-4A34-A031-ED1979A4BEA5}"/>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2" name="Freeform: Shape 30">
                <a:extLst>
                  <a:ext uri="{FF2B5EF4-FFF2-40B4-BE49-F238E27FC236}">
                    <a16:creationId xmlns:a16="http://schemas.microsoft.com/office/drawing/2014/main" id="{4438E01A-3963-4B12-94A1-C68FBA48D5EB}"/>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3" name="Freeform: Shape 31">
                <a:extLst>
                  <a:ext uri="{FF2B5EF4-FFF2-40B4-BE49-F238E27FC236}">
                    <a16:creationId xmlns:a16="http://schemas.microsoft.com/office/drawing/2014/main" id="{0EDE04B1-4206-4F98-AD4E-C7F4E612668C}"/>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4" name="Freeform: Shape 32">
                <a:extLst>
                  <a:ext uri="{FF2B5EF4-FFF2-40B4-BE49-F238E27FC236}">
                    <a16:creationId xmlns:a16="http://schemas.microsoft.com/office/drawing/2014/main" id="{13D5B5F8-89AD-4F43-BD6E-2066CC4A4866}"/>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5" name="Freeform: Shape 36">
                <a:extLst>
                  <a:ext uri="{FF2B5EF4-FFF2-40B4-BE49-F238E27FC236}">
                    <a16:creationId xmlns:a16="http://schemas.microsoft.com/office/drawing/2014/main" id="{3F74D39B-7972-40FC-B9BA-41B1C9C31C4C}"/>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grpSp>
        <p:sp>
          <p:nvSpPr>
            <p:cNvPr id="8" name="Freeform: Shape 23">
              <a:extLst>
                <a:ext uri="{FF2B5EF4-FFF2-40B4-BE49-F238E27FC236}">
                  <a16:creationId xmlns:a16="http://schemas.microsoft.com/office/drawing/2014/main" id="{85043687-D36C-4351-BB73-5FD8143B1937}"/>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a:p>
          </p:txBody>
        </p:sp>
      </p:grpSp>
      <p:sp>
        <p:nvSpPr>
          <p:cNvPr id="17" name="Content Placeholder 16">
            <a:extLst>
              <a:ext uri="{FF2B5EF4-FFF2-40B4-BE49-F238E27FC236}">
                <a16:creationId xmlns:a16="http://schemas.microsoft.com/office/drawing/2014/main" id="{FE96B313-012D-4870-B065-8F7E74251B27}"/>
              </a:ext>
            </a:extLst>
          </p:cNvPr>
          <p:cNvSpPr>
            <a:spLocks noGrp="1"/>
          </p:cNvSpPr>
          <p:nvPr>
            <p:ph sz="quarter" idx="13"/>
          </p:nvPr>
        </p:nvSpPr>
        <p:spPr>
          <a:xfrm>
            <a:off x="828964" y="1829525"/>
            <a:ext cx="10505786" cy="4337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Footer Placeholder 3">
            <a:extLst>
              <a:ext uri="{FF2B5EF4-FFF2-40B4-BE49-F238E27FC236}">
                <a16:creationId xmlns:a16="http://schemas.microsoft.com/office/drawing/2014/main" id="{625A82D9-1B3D-A8A1-A215-BF269F949CDC}"/>
              </a:ext>
            </a:extLst>
          </p:cNvPr>
          <p:cNvSpPr>
            <a:spLocks noGrp="1"/>
          </p:cNvSpPr>
          <p:nvPr>
            <p:ph type="ftr" sz="quarter" idx="24"/>
          </p:nvPr>
        </p:nvSpPr>
        <p:spPr>
          <a:xfrm>
            <a:off x="4038600" y="6264276"/>
            <a:ext cx="4114800" cy="457200"/>
          </a:xfrm>
        </p:spPr>
        <p:txBody>
          <a:bodyPr/>
          <a:lstStyle/>
          <a:p>
            <a:r>
              <a:rPr lang="en-US"/>
              <a:t> </a:t>
            </a:r>
          </a:p>
        </p:txBody>
      </p:sp>
    </p:spTree>
    <p:extLst>
      <p:ext uri="{BB962C8B-B14F-4D97-AF65-F5344CB8AC3E}">
        <p14:creationId xmlns:p14="http://schemas.microsoft.com/office/powerpoint/2010/main" val="4240138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hank you">
    <p:bg>
      <p:bgPr>
        <a:solidFill>
          <a:srgbClr val="173D5F"/>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AF77331-6002-494B-B704-DDA9DEBB6491}"/>
              </a:ext>
            </a:extLst>
          </p:cNvPr>
          <p:cNvSpPr>
            <a:spLocks noGrp="1"/>
          </p:cNvSpPr>
          <p:nvPr>
            <p:ph type="body" sz="quarter" idx="10"/>
          </p:nvPr>
        </p:nvSpPr>
        <p:spPr>
          <a:xfrm>
            <a:off x="841248" y="4105656"/>
            <a:ext cx="2552700" cy="2066071"/>
          </a:xfrm>
        </p:spPr>
        <p:txBody>
          <a:bodyPr>
            <a:normAutofit/>
          </a:bodyPr>
          <a:lstStyle>
            <a:lvl1pPr marL="0" indent="0">
              <a:lnSpc>
                <a:spcPts val="2200"/>
              </a:lnSpc>
              <a:buNone/>
              <a:defRPr sz="1600">
                <a:solidFill>
                  <a:schemeClr val="accent6">
                    <a:lumMod val="20000"/>
                    <a:lumOff val="80000"/>
                  </a:schemeClr>
                </a:solidFill>
              </a:defRPr>
            </a:lvl1pPr>
            <a:lvl2pPr marL="457200" indent="0">
              <a:lnSpc>
                <a:spcPts val="2200"/>
              </a:lnSpc>
              <a:buNone/>
              <a:defRPr sz="1600">
                <a:solidFill>
                  <a:schemeClr val="accent6">
                    <a:lumMod val="20000"/>
                    <a:lumOff val="80000"/>
                  </a:schemeClr>
                </a:solidFill>
              </a:defRPr>
            </a:lvl2pPr>
            <a:lvl3pPr marL="914400" indent="0">
              <a:lnSpc>
                <a:spcPts val="2200"/>
              </a:lnSpc>
              <a:buNone/>
              <a:defRPr sz="1600">
                <a:solidFill>
                  <a:schemeClr val="accent6">
                    <a:lumMod val="20000"/>
                    <a:lumOff val="80000"/>
                  </a:schemeClr>
                </a:solidFill>
              </a:defRPr>
            </a:lvl3pPr>
            <a:lvl4pPr marL="1371600" indent="0">
              <a:lnSpc>
                <a:spcPts val="2200"/>
              </a:lnSpc>
              <a:buNone/>
              <a:defRPr sz="1600">
                <a:solidFill>
                  <a:schemeClr val="accent6">
                    <a:lumMod val="20000"/>
                    <a:lumOff val="80000"/>
                  </a:schemeClr>
                </a:solidFill>
              </a:defRPr>
            </a:lvl4pPr>
            <a:lvl5pPr marL="1828800" indent="0">
              <a:lnSpc>
                <a:spcPts val="2200"/>
              </a:lnSpc>
              <a:buNone/>
              <a:defRPr sz="1600">
                <a:solidFill>
                  <a:schemeClr val="accent6">
                    <a:lumMod val="20000"/>
                    <a:lumOff val="8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6">
            <a:extLst>
              <a:ext uri="{FF2B5EF4-FFF2-40B4-BE49-F238E27FC236}">
                <a16:creationId xmlns:a16="http://schemas.microsoft.com/office/drawing/2014/main" id="{8B39AA2A-DA2A-4F98-A265-15F8F0D8D450}"/>
              </a:ext>
            </a:extLst>
          </p:cNvPr>
          <p:cNvSpPr>
            <a:spLocks noGrp="1"/>
          </p:cNvSpPr>
          <p:nvPr>
            <p:ph type="dt" sz="half" idx="17"/>
          </p:nvPr>
        </p:nvSpPr>
        <p:spPr>
          <a:xfrm>
            <a:off x="841248" y="6356350"/>
            <a:ext cx="1828800" cy="365125"/>
          </a:xfrm>
        </p:spPr>
        <p:txBody>
          <a:bodyPr/>
          <a:lstStyle>
            <a:lvl1pPr>
              <a:defRPr>
                <a:solidFill>
                  <a:schemeClr val="bg2"/>
                </a:solidFill>
              </a:defRPr>
            </a:lvl1pPr>
          </a:lstStyle>
          <a:p>
            <a:r>
              <a:rPr lang="en-US"/>
              <a:t>2023</a:t>
            </a:r>
          </a:p>
        </p:txBody>
      </p:sp>
      <p:sp>
        <p:nvSpPr>
          <p:cNvPr id="13" name="Footer Placeholder 7">
            <a:extLst>
              <a:ext uri="{FF2B5EF4-FFF2-40B4-BE49-F238E27FC236}">
                <a16:creationId xmlns:a16="http://schemas.microsoft.com/office/drawing/2014/main" id="{D4140094-ECC6-407A-A2FF-98257769FD7C}"/>
              </a:ext>
            </a:extLst>
          </p:cNvPr>
          <p:cNvSpPr>
            <a:spLocks noGrp="1"/>
          </p:cNvSpPr>
          <p:nvPr>
            <p:ph type="ftr" sz="quarter" idx="14"/>
          </p:nvPr>
        </p:nvSpPr>
        <p:spPr>
          <a:xfrm>
            <a:off x="3157232" y="6356350"/>
            <a:ext cx="2743200" cy="365125"/>
          </a:xfrm>
          <a:prstGeom prst="rect">
            <a:avLst/>
          </a:prstGeom>
        </p:spPr>
        <p:txBody>
          <a:bodyPr/>
          <a:lstStyle>
            <a:lvl1pPr algn="r">
              <a:defRPr>
                <a:solidFill>
                  <a:schemeClr val="bg2"/>
                </a:solidFill>
              </a:defRPr>
            </a:lvl1pPr>
          </a:lstStyle>
          <a:p>
            <a:endParaRPr lang="en-US"/>
          </a:p>
        </p:txBody>
      </p:sp>
      <p:sp>
        <p:nvSpPr>
          <p:cNvPr id="6" name="Picture Placeholder 6">
            <a:extLst>
              <a:ext uri="{FF2B5EF4-FFF2-40B4-BE49-F238E27FC236}">
                <a16:creationId xmlns:a16="http://schemas.microsoft.com/office/drawing/2014/main" id="{87019F04-21A7-41F6-B916-F4F94E744D3C}"/>
              </a:ext>
            </a:extLst>
          </p:cNvPr>
          <p:cNvSpPr>
            <a:spLocks noGrp="1"/>
          </p:cNvSpPr>
          <p:nvPr>
            <p:ph type="pic" sz="quarter" idx="13"/>
          </p:nvPr>
        </p:nvSpPr>
        <p:spPr>
          <a:xfrm>
            <a:off x="6092952" y="0"/>
            <a:ext cx="6099048" cy="6858000"/>
          </a:xfrm>
          <a:solidFill>
            <a:schemeClr val="accent5"/>
          </a:solidFill>
        </p:spPr>
        <p:txBody>
          <a:bodyPr/>
          <a:lstStyle/>
          <a:p>
            <a:r>
              <a:rPr lang="en-US"/>
              <a:t>Click icon to add picture</a:t>
            </a:r>
          </a:p>
        </p:txBody>
      </p:sp>
      <p:sp>
        <p:nvSpPr>
          <p:cNvPr id="11" name="Slide Number Placeholder 8">
            <a:extLst>
              <a:ext uri="{FF2B5EF4-FFF2-40B4-BE49-F238E27FC236}">
                <a16:creationId xmlns:a16="http://schemas.microsoft.com/office/drawing/2014/main" id="{56CC7D2E-562C-4512-9957-8C1B0A06F628}"/>
              </a:ext>
            </a:extLst>
          </p:cNvPr>
          <p:cNvSpPr>
            <a:spLocks noGrp="1"/>
          </p:cNvSpPr>
          <p:nvPr>
            <p:ph type="sldNum" sz="quarter" idx="16"/>
          </p:nvPr>
        </p:nvSpPr>
        <p:spPr>
          <a:xfrm>
            <a:off x="8610600" y="6356350"/>
            <a:ext cx="2743200" cy="365125"/>
          </a:xfrm>
        </p:spPr>
        <p:txBody>
          <a:bodyPr/>
          <a:lstStyle>
            <a:lvl1pPr>
              <a:defRPr>
                <a:solidFill>
                  <a:schemeClr val="bg1"/>
                </a:solidFill>
              </a:defRPr>
            </a:lvl1pPr>
          </a:lstStyle>
          <a:p>
            <a:fld id="{294A09A9-5501-47C1-A89A-A340965A2BE2}" type="slidenum">
              <a:rPr lang="en-US" smtClean="0"/>
              <a:pPr/>
              <a:t>‹#›</a:t>
            </a:fld>
            <a:endParaRPr lang="en-US"/>
          </a:p>
        </p:txBody>
      </p:sp>
      <p:sp>
        <p:nvSpPr>
          <p:cNvPr id="16" name="Freeform: Shape 10">
            <a:extLst>
              <a:ext uri="{FF2B5EF4-FFF2-40B4-BE49-F238E27FC236}">
                <a16:creationId xmlns:a16="http://schemas.microsoft.com/office/drawing/2014/main" id="{0950DAF3-AE2C-43D7-884D-F377394DBC57}"/>
              </a:ext>
            </a:extLst>
          </p:cNvPr>
          <p:cNvSpPr/>
          <p:nvPr/>
        </p:nvSpPr>
        <p:spPr>
          <a:xfrm>
            <a:off x="21608" y="24546"/>
            <a:ext cx="2757688" cy="4461728"/>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pPr rtl="0"/>
            <a:endParaRPr lang="en-GB" noProof="0"/>
          </a:p>
        </p:txBody>
      </p:sp>
      <p:sp>
        <p:nvSpPr>
          <p:cNvPr id="21" name="Freeform: Shape 15">
            <a:extLst>
              <a:ext uri="{FF2B5EF4-FFF2-40B4-BE49-F238E27FC236}">
                <a16:creationId xmlns:a16="http://schemas.microsoft.com/office/drawing/2014/main" id="{44DEADB1-ECC3-4C91-8A42-4B8440DEA49B}"/>
              </a:ext>
            </a:extLst>
          </p:cNvPr>
          <p:cNvSpPr/>
          <p:nvPr/>
        </p:nvSpPr>
        <p:spPr>
          <a:xfrm>
            <a:off x="10850" y="904578"/>
            <a:ext cx="499729" cy="2263957"/>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pPr rtl="0"/>
            <a:endParaRPr lang="en-GB" noProof="0"/>
          </a:p>
        </p:txBody>
      </p:sp>
      <p:grpSp>
        <p:nvGrpSpPr>
          <p:cNvPr id="3" name="Group 2">
            <a:extLst>
              <a:ext uri="{FF2B5EF4-FFF2-40B4-BE49-F238E27FC236}">
                <a16:creationId xmlns:a16="http://schemas.microsoft.com/office/drawing/2014/main" id="{741A62FF-FC76-46CE-FB6C-FCE9E3F937AF}"/>
              </a:ext>
            </a:extLst>
          </p:cNvPr>
          <p:cNvGrpSpPr/>
          <p:nvPr userDrawn="1"/>
        </p:nvGrpSpPr>
        <p:grpSpPr>
          <a:xfrm>
            <a:off x="10850" y="-1"/>
            <a:ext cx="2528175" cy="4142998"/>
            <a:chOff x="10850" y="-1"/>
            <a:chExt cx="2528175" cy="4142998"/>
          </a:xfrm>
        </p:grpSpPr>
        <p:sp>
          <p:nvSpPr>
            <p:cNvPr id="15" name="Freeform: Shape 9">
              <a:extLst>
                <a:ext uri="{FF2B5EF4-FFF2-40B4-BE49-F238E27FC236}">
                  <a16:creationId xmlns:a16="http://schemas.microsoft.com/office/drawing/2014/main" id="{930E8856-48C1-4FFD-9BC1-360BCDEC04B6}"/>
                </a:ext>
                <a:ext uri="{C183D7F6-B498-43B3-948B-1728B52AA6E4}">
                  <adec:decorative xmlns:adec="http://schemas.microsoft.com/office/drawing/2017/decorative" val="1"/>
                </a:ext>
              </a:extLst>
            </p:cNvPr>
            <p:cNvSpPr/>
            <p:nvPr/>
          </p:nvSpPr>
          <p:spPr>
            <a:xfrm rot="10800000">
              <a:off x="869471" y="-1"/>
              <a:ext cx="1669554" cy="800417"/>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rgbClr val="173D5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solidFill>
                  <a:schemeClr val="tx1">
                    <a:lumMod val="65000"/>
                    <a:lumOff val="35000"/>
                  </a:schemeClr>
                </a:solidFill>
                <a:latin typeface="AvenirNext LT Pro Medium" panose="020B0504020202020204" pitchFamily="34" charset="0"/>
              </a:endParaRPr>
            </a:p>
          </p:txBody>
        </p:sp>
        <p:sp>
          <p:nvSpPr>
            <p:cNvPr id="17" name="Freeform: Shape 11">
              <a:extLst>
                <a:ext uri="{FF2B5EF4-FFF2-40B4-BE49-F238E27FC236}">
                  <a16:creationId xmlns:a16="http://schemas.microsoft.com/office/drawing/2014/main" id="{49552E91-169E-43A2-8337-361B09B2ECE1}"/>
                </a:ext>
              </a:extLst>
            </p:cNvPr>
            <p:cNvSpPr/>
            <p:nvPr/>
          </p:nvSpPr>
          <p:spPr>
            <a:xfrm>
              <a:off x="10850" y="24461"/>
              <a:ext cx="2491121" cy="4118536"/>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pPr rtl="0"/>
              <a:endParaRPr lang="en-GB" noProof="0"/>
            </a:p>
          </p:txBody>
        </p:sp>
        <p:sp>
          <p:nvSpPr>
            <p:cNvPr id="18" name="Freeform: Shape 12">
              <a:extLst>
                <a:ext uri="{FF2B5EF4-FFF2-40B4-BE49-F238E27FC236}">
                  <a16:creationId xmlns:a16="http://schemas.microsoft.com/office/drawing/2014/main" id="{4F38336D-53FF-4098-A32C-E01EF18D47C5}"/>
                </a:ext>
              </a:extLst>
            </p:cNvPr>
            <p:cNvSpPr/>
            <p:nvPr/>
          </p:nvSpPr>
          <p:spPr>
            <a:xfrm>
              <a:off x="28782" y="24461"/>
              <a:ext cx="1971754" cy="3666235"/>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pPr rtl="0"/>
              <a:endParaRPr lang="en-GB" noProof="0"/>
            </a:p>
          </p:txBody>
        </p:sp>
        <p:sp>
          <p:nvSpPr>
            <p:cNvPr id="19" name="Freeform: Shape 13">
              <a:extLst>
                <a:ext uri="{FF2B5EF4-FFF2-40B4-BE49-F238E27FC236}">
                  <a16:creationId xmlns:a16="http://schemas.microsoft.com/office/drawing/2014/main" id="{C78446BA-74A6-401A-BC2F-8B0BB17F7E1D}"/>
                </a:ext>
              </a:extLst>
            </p:cNvPr>
            <p:cNvSpPr/>
            <p:nvPr/>
          </p:nvSpPr>
          <p:spPr>
            <a:xfrm>
              <a:off x="10850" y="24461"/>
              <a:ext cx="1722834" cy="354262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pPr rtl="0"/>
              <a:endParaRPr lang="en-GB" noProof="0"/>
            </a:p>
          </p:txBody>
        </p:sp>
        <p:sp>
          <p:nvSpPr>
            <p:cNvPr id="20" name="Freeform: Shape 14">
              <a:extLst>
                <a:ext uri="{FF2B5EF4-FFF2-40B4-BE49-F238E27FC236}">
                  <a16:creationId xmlns:a16="http://schemas.microsoft.com/office/drawing/2014/main" id="{3C401887-78BB-448B-80F1-C8D99C8F25B4}"/>
                </a:ext>
              </a:extLst>
            </p:cNvPr>
            <p:cNvSpPr/>
            <p:nvPr/>
          </p:nvSpPr>
          <p:spPr>
            <a:xfrm>
              <a:off x="20892" y="732460"/>
              <a:ext cx="622300" cy="2552308"/>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pPr rtl="0"/>
              <a:endParaRPr lang="en-GB" noProof="0"/>
            </a:p>
          </p:txBody>
        </p:sp>
        <p:sp>
          <p:nvSpPr>
            <p:cNvPr id="22" name="Freeform: Shape 16">
              <a:extLst>
                <a:ext uri="{FF2B5EF4-FFF2-40B4-BE49-F238E27FC236}">
                  <a16:creationId xmlns:a16="http://schemas.microsoft.com/office/drawing/2014/main" id="{47CC59C4-2B0F-4C73-ABC9-BB2A900B44AB}"/>
                </a:ext>
              </a:extLst>
            </p:cNvPr>
            <p:cNvSpPr/>
            <p:nvPr/>
          </p:nvSpPr>
          <p:spPr>
            <a:xfrm>
              <a:off x="26150" y="1184479"/>
              <a:ext cx="325814" cy="1790162"/>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pPr rtl="0"/>
              <a:endParaRPr lang="en-GB" noProof="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841248" y="2606040"/>
            <a:ext cx="3924300" cy="1325563"/>
          </a:xfrm>
        </p:spPr>
        <p:txBody>
          <a:bodyPr>
            <a:noAutofit/>
          </a:bodyPr>
          <a:lstStyle>
            <a:lvl1pPr>
              <a:defRPr sz="3600" baseline="0">
                <a:solidFill>
                  <a:schemeClr val="bg2"/>
                </a:solidFill>
              </a:defRPr>
            </a:lvl1pPr>
          </a:lstStyle>
          <a:p>
            <a:r>
              <a:rPr lang="en-US"/>
              <a:t>CLICK TO EDIT MASTER TITLE STYLE</a:t>
            </a:r>
          </a:p>
        </p:txBody>
      </p:sp>
    </p:spTree>
    <p:extLst>
      <p:ext uri="{BB962C8B-B14F-4D97-AF65-F5344CB8AC3E}">
        <p14:creationId xmlns:p14="http://schemas.microsoft.com/office/powerpoint/2010/main" val="3284764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999460" y="4814306"/>
            <a:ext cx="8149620" cy="1012619"/>
          </a:xfrm>
        </p:spPr>
        <p:txBody>
          <a:bodyPr anchor="b" anchorCtr="0">
            <a:normAutofit/>
          </a:bodyPr>
          <a:lstStyle>
            <a:lvl1pPr algn="ctr">
              <a:defRPr sz="4400" b="1" cap="none" baseline="0"/>
            </a:lvl1pPr>
          </a:lstStyle>
          <a:p>
            <a:r>
              <a:rPr lang="en-US"/>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567542" y="6020738"/>
            <a:ext cx="7005063" cy="653080"/>
          </a:xfrm>
        </p:spPr>
        <p:txBody>
          <a:bodyPr>
            <a:normAutofit/>
          </a:bodyPr>
          <a:lstStyle>
            <a:lvl1pPr marL="0" indent="0" algn="ctr">
              <a:buNone/>
              <a:defRPr sz="2000" b="1">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Picture Placeholder 4">
            <a:extLst>
              <a:ext uri="{FF2B5EF4-FFF2-40B4-BE49-F238E27FC236}">
                <a16:creationId xmlns:a16="http://schemas.microsoft.com/office/drawing/2014/main" id="{A5C2095F-7B39-4759-AE92-AE50B6BA5326}"/>
              </a:ext>
            </a:extLst>
          </p:cNvPr>
          <p:cNvSpPr>
            <a:spLocks noGrp="1"/>
          </p:cNvSpPr>
          <p:nvPr>
            <p:ph type="pic" sz="quarter" idx="10"/>
          </p:nvPr>
        </p:nvSpPr>
        <p:spPr>
          <a:xfrm>
            <a:off x="0" y="0"/>
            <a:ext cx="2971800" cy="4498848"/>
          </a:xfrm>
          <a:solidFill>
            <a:schemeClr val="accent5"/>
          </a:solidFill>
        </p:spPr>
        <p:txBody>
          <a:bodyPr>
            <a:normAutofit/>
          </a:bodyPr>
          <a:lstStyle>
            <a:lvl1pPr>
              <a:defRPr sz="2000"/>
            </a:lvl1pPr>
          </a:lstStyle>
          <a:p>
            <a:r>
              <a:rPr lang="en-US"/>
              <a:t>Click icon to add picture</a:t>
            </a:r>
          </a:p>
        </p:txBody>
      </p:sp>
      <p:sp>
        <p:nvSpPr>
          <p:cNvPr id="8" name="Picture Placeholder 4">
            <a:extLst>
              <a:ext uri="{FF2B5EF4-FFF2-40B4-BE49-F238E27FC236}">
                <a16:creationId xmlns:a16="http://schemas.microsoft.com/office/drawing/2014/main" id="{0B0A5D79-F0F4-45CE-B062-C2E357A0618C}"/>
              </a:ext>
            </a:extLst>
          </p:cNvPr>
          <p:cNvSpPr>
            <a:spLocks noGrp="1"/>
          </p:cNvSpPr>
          <p:nvPr>
            <p:ph type="pic" sz="quarter" idx="13"/>
          </p:nvPr>
        </p:nvSpPr>
        <p:spPr>
          <a:xfrm>
            <a:off x="3088640" y="0"/>
            <a:ext cx="2971800" cy="4498848"/>
          </a:xfrm>
          <a:solidFill>
            <a:schemeClr val="accent5"/>
          </a:solidFill>
        </p:spPr>
        <p:txBody>
          <a:bodyPr>
            <a:normAutofit/>
          </a:bodyPr>
          <a:lstStyle>
            <a:lvl1pPr>
              <a:defRPr sz="2000"/>
            </a:lvl1pPr>
          </a:lstStyle>
          <a:p>
            <a:r>
              <a:rPr lang="en-US"/>
              <a:t>Click icon to add picture</a:t>
            </a:r>
          </a:p>
        </p:txBody>
      </p:sp>
      <p:sp>
        <p:nvSpPr>
          <p:cNvPr id="7" name="Picture Placeholder 4">
            <a:extLst>
              <a:ext uri="{FF2B5EF4-FFF2-40B4-BE49-F238E27FC236}">
                <a16:creationId xmlns:a16="http://schemas.microsoft.com/office/drawing/2014/main" id="{805D607A-0932-4D45-85E9-8409F3427E06}"/>
              </a:ext>
            </a:extLst>
          </p:cNvPr>
          <p:cNvSpPr>
            <a:spLocks noGrp="1"/>
          </p:cNvSpPr>
          <p:nvPr>
            <p:ph type="pic" sz="quarter" idx="12"/>
          </p:nvPr>
        </p:nvSpPr>
        <p:spPr>
          <a:xfrm>
            <a:off x="6177280" y="0"/>
            <a:ext cx="2971800" cy="4498848"/>
          </a:xfrm>
          <a:solidFill>
            <a:schemeClr val="accent5"/>
          </a:solidFill>
        </p:spPr>
        <p:txBody>
          <a:bodyPr>
            <a:normAutofit/>
          </a:bodyPr>
          <a:lstStyle>
            <a:lvl1pPr>
              <a:defRPr sz="2000"/>
            </a:lvl1pPr>
          </a:lstStyle>
          <a:p>
            <a:r>
              <a:rPr lang="en-US"/>
              <a:t>Click icon to add picture</a:t>
            </a:r>
          </a:p>
        </p:txBody>
      </p:sp>
      <p:sp>
        <p:nvSpPr>
          <p:cNvPr id="6" name="Picture Placeholder 4">
            <a:extLst>
              <a:ext uri="{FF2B5EF4-FFF2-40B4-BE49-F238E27FC236}">
                <a16:creationId xmlns:a16="http://schemas.microsoft.com/office/drawing/2014/main" id="{68161B2D-4407-42D9-AB65-087A0993DC9B}"/>
              </a:ext>
            </a:extLst>
          </p:cNvPr>
          <p:cNvSpPr>
            <a:spLocks noGrp="1"/>
          </p:cNvSpPr>
          <p:nvPr>
            <p:ph type="pic" sz="quarter" idx="11"/>
          </p:nvPr>
        </p:nvSpPr>
        <p:spPr>
          <a:xfrm>
            <a:off x="9265920" y="0"/>
            <a:ext cx="2971800" cy="4498848"/>
          </a:xfrm>
          <a:solidFill>
            <a:schemeClr val="accent5"/>
          </a:solidFill>
        </p:spPr>
        <p:txBody>
          <a:bodyPr>
            <a:normAutofit/>
          </a:bodyPr>
          <a:lstStyle>
            <a:lvl1pPr>
              <a:defRPr sz="2000"/>
            </a:lvl1pPr>
          </a:lstStyle>
          <a:p>
            <a:r>
              <a:rPr lang="en-US"/>
              <a:t>Click icon to add picture</a:t>
            </a:r>
          </a:p>
        </p:txBody>
      </p:sp>
      <p:grpSp>
        <p:nvGrpSpPr>
          <p:cNvPr id="9" name="Bottom Right">
            <a:extLst>
              <a:ext uri="{FF2B5EF4-FFF2-40B4-BE49-F238E27FC236}">
                <a16:creationId xmlns:a16="http://schemas.microsoft.com/office/drawing/2014/main" id="{0ADFF9C3-7C25-4ED5-81ED-9431FC8E32D4}"/>
              </a:ext>
              <a:ext uri="{C183D7F6-B498-43B3-948B-1728B52AA6E4}">
                <adec:decorative xmlns:adec="http://schemas.microsoft.com/office/drawing/2017/decorative" val="1"/>
              </a:ext>
            </a:extLst>
          </p:cNvPr>
          <p:cNvGrpSpPr/>
          <p:nvPr userDrawn="1"/>
        </p:nvGrpSpPr>
        <p:grpSpPr>
          <a:xfrm flipH="1">
            <a:off x="-1" y="4222592"/>
            <a:ext cx="4572000" cy="2635408"/>
            <a:chOff x="7980400" y="3276601"/>
            <a:chExt cx="4211600" cy="3581399"/>
          </a:xfrm>
        </p:grpSpPr>
        <p:grpSp>
          <p:nvGrpSpPr>
            <p:cNvPr id="10" name="Graphic 157">
              <a:extLst>
                <a:ext uri="{FF2B5EF4-FFF2-40B4-BE49-F238E27FC236}">
                  <a16:creationId xmlns:a16="http://schemas.microsoft.com/office/drawing/2014/main" id="{3855FED8-087A-4ECA-B19E-7F86739CBA0B}"/>
                </a:ext>
                <a:ext uri="{C183D7F6-B498-43B3-948B-1728B52AA6E4}">
                  <adec:decorative xmlns:adec="http://schemas.microsoft.com/office/drawing/2017/decorative" val="1"/>
                </a:ext>
              </a:extLst>
            </p:cNvPr>
            <p:cNvGrpSpPr/>
            <p:nvPr/>
          </p:nvGrpSpPr>
          <p:grpSpPr>
            <a:xfrm>
              <a:off x="8662740" y="3276601"/>
              <a:ext cx="3529260" cy="3581397"/>
              <a:chOff x="4114800" y="1423987"/>
              <a:chExt cx="3961542" cy="4007547"/>
            </a:xfrm>
            <a:noFill/>
          </p:grpSpPr>
          <p:sp>
            <p:nvSpPr>
              <p:cNvPr id="12" name="Freeform: Shape 24">
                <a:extLst>
                  <a:ext uri="{FF2B5EF4-FFF2-40B4-BE49-F238E27FC236}">
                    <a16:creationId xmlns:a16="http://schemas.microsoft.com/office/drawing/2014/main" id="{A926BA7E-AF91-486C-A25D-9D87EB199516}"/>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3" name="Freeform: Shape 25">
                <a:extLst>
                  <a:ext uri="{FF2B5EF4-FFF2-40B4-BE49-F238E27FC236}">
                    <a16:creationId xmlns:a16="http://schemas.microsoft.com/office/drawing/2014/main" id="{86FE3C9D-35BA-4B6F-BA75-1B08C63477BB}"/>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4" name="Freeform: Shape 26">
                <a:extLst>
                  <a:ext uri="{FF2B5EF4-FFF2-40B4-BE49-F238E27FC236}">
                    <a16:creationId xmlns:a16="http://schemas.microsoft.com/office/drawing/2014/main" id="{23288AEC-C6CA-4B67-910D-25E4BD973434}"/>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5" name="Freeform: Shape 30">
                <a:extLst>
                  <a:ext uri="{FF2B5EF4-FFF2-40B4-BE49-F238E27FC236}">
                    <a16:creationId xmlns:a16="http://schemas.microsoft.com/office/drawing/2014/main" id="{6F549CCC-D405-4BA1-A232-C56449416BE9}"/>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6" name="Freeform: Shape 31">
                <a:extLst>
                  <a:ext uri="{FF2B5EF4-FFF2-40B4-BE49-F238E27FC236}">
                    <a16:creationId xmlns:a16="http://schemas.microsoft.com/office/drawing/2014/main" id="{0173928B-6BE7-48C8-BC2D-FA9D803DE7F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7" name="Freeform: Shape 32">
                <a:extLst>
                  <a:ext uri="{FF2B5EF4-FFF2-40B4-BE49-F238E27FC236}">
                    <a16:creationId xmlns:a16="http://schemas.microsoft.com/office/drawing/2014/main" id="{15D84E21-7BFE-4F1A-AFFC-A624A12B4339}"/>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sp>
            <p:nvSpPr>
              <p:cNvPr id="18" name="Freeform: Shape 36">
                <a:extLst>
                  <a:ext uri="{FF2B5EF4-FFF2-40B4-BE49-F238E27FC236}">
                    <a16:creationId xmlns:a16="http://schemas.microsoft.com/office/drawing/2014/main" id="{2DEA3AAE-0C03-42C2-A70B-763D840692BB}"/>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endParaRPr lang="en-GB" noProof="0"/>
              </a:p>
            </p:txBody>
          </p:sp>
        </p:grpSp>
        <p:sp>
          <p:nvSpPr>
            <p:cNvPr id="11" name="Freeform: Shape 23">
              <a:extLst>
                <a:ext uri="{FF2B5EF4-FFF2-40B4-BE49-F238E27FC236}">
                  <a16:creationId xmlns:a16="http://schemas.microsoft.com/office/drawing/2014/main" id="{B7386810-4CAD-4571-8758-D163D51A48FB}"/>
                </a:ext>
                <a:ext uri="{C183D7F6-B498-43B3-948B-1728B52AA6E4}">
                  <adec:decorative xmlns:adec="http://schemas.microsoft.com/office/drawing/2017/decorative" val="1"/>
                </a:ext>
              </a:extLst>
            </p:cNvPr>
            <p:cNvSpPr/>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endParaRPr lang="en-GB" noProof="0"/>
            </a:p>
          </p:txBody>
        </p:sp>
      </p:grpSp>
      <p:pic>
        <p:nvPicPr>
          <p:cNvPr id="4" name="Picture 3" descr="A picture containing text, sign, vector graphics, clipart&#10;&#10;Description automatically generated">
            <a:extLst>
              <a:ext uri="{FF2B5EF4-FFF2-40B4-BE49-F238E27FC236}">
                <a16:creationId xmlns:a16="http://schemas.microsoft.com/office/drawing/2014/main" id="{45B10608-B5F3-B23C-9B5E-D1DFA2BE4FA1}"/>
              </a:ext>
            </a:extLst>
          </p:cNvPr>
          <p:cNvPicPr>
            <a:picLocks noChangeAspect="1"/>
          </p:cNvPicPr>
          <p:nvPr userDrawn="1"/>
        </p:nvPicPr>
        <p:blipFill>
          <a:blip r:embed="rId2"/>
          <a:stretch>
            <a:fillRect/>
          </a:stretch>
        </p:blipFill>
        <p:spPr>
          <a:xfrm>
            <a:off x="8809143" y="4891873"/>
            <a:ext cx="3179725" cy="1784773"/>
          </a:xfrm>
          <a:prstGeom prst="rect">
            <a:avLst/>
          </a:prstGeom>
        </p:spPr>
      </p:pic>
    </p:spTree>
    <p:extLst>
      <p:ext uri="{BB962C8B-B14F-4D97-AF65-F5344CB8AC3E}">
        <p14:creationId xmlns:p14="http://schemas.microsoft.com/office/powerpoint/2010/main" val="2900538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ultiple Speakers Slide" type="tx">
  <p:cSld name="Multiple Speakers Slide">
    <p:spTree>
      <p:nvGrpSpPr>
        <p:cNvPr id="1" name="Shape 33"/>
        <p:cNvGrpSpPr/>
        <p:nvPr/>
      </p:nvGrpSpPr>
      <p:grpSpPr>
        <a:xfrm>
          <a:off x="0" y="0"/>
          <a:ext cx="0" cy="0"/>
          <a:chOff x="0" y="0"/>
          <a:chExt cx="0" cy="0"/>
        </a:xfrm>
      </p:grpSpPr>
      <p:grpSp>
        <p:nvGrpSpPr>
          <p:cNvPr id="34" name="Google Shape;34;p4"/>
          <p:cNvGrpSpPr/>
          <p:nvPr/>
        </p:nvGrpSpPr>
        <p:grpSpPr>
          <a:xfrm>
            <a:off x="0" y="6607567"/>
            <a:ext cx="12192200" cy="250397"/>
            <a:chOff x="0" y="4955675"/>
            <a:chExt cx="9144150" cy="187798"/>
          </a:xfrm>
        </p:grpSpPr>
        <p:sp>
          <p:nvSpPr>
            <p:cNvPr id="35" name="Google Shape;35;p4"/>
            <p:cNvSpPr/>
            <p:nvPr/>
          </p:nvSpPr>
          <p:spPr>
            <a:xfrm>
              <a:off x="0" y="4995273"/>
              <a:ext cx="9144000" cy="148200"/>
            </a:xfrm>
            <a:prstGeom prst="rect">
              <a:avLst/>
            </a:prstGeom>
            <a:solidFill>
              <a:srgbClr val="3741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 name="Google Shape;36;p4"/>
            <p:cNvSpPr/>
            <p:nvPr/>
          </p:nvSpPr>
          <p:spPr>
            <a:xfrm>
              <a:off x="150" y="4955675"/>
              <a:ext cx="9144000" cy="396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7" name="Google Shape;37;p4"/>
          <p:cNvGrpSpPr/>
          <p:nvPr/>
        </p:nvGrpSpPr>
        <p:grpSpPr>
          <a:xfrm>
            <a:off x="3047334" y="482755"/>
            <a:ext cx="8840052" cy="316575"/>
            <a:chOff x="18025" y="276802"/>
            <a:chExt cx="9126000" cy="356128"/>
          </a:xfrm>
        </p:grpSpPr>
        <p:sp>
          <p:nvSpPr>
            <p:cNvPr id="38" name="Google Shape;38;p4"/>
            <p:cNvSpPr/>
            <p:nvPr/>
          </p:nvSpPr>
          <p:spPr>
            <a:xfrm>
              <a:off x="18025" y="276802"/>
              <a:ext cx="9126000" cy="54300"/>
            </a:xfrm>
            <a:prstGeom prst="rect">
              <a:avLst/>
            </a:prstGeom>
            <a:solidFill>
              <a:srgbClr val="FFE8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4"/>
            <p:cNvSpPr/>
            <p:nvPr/>
          </p:nvSpPr>
          <p:spPr>
            <a:xfrm>
              <a:off x="18025" y="433752"/>
              <a:ext cx="9126000" cy="54300"/>
            </a:xfrm>
            <a:prstGeom prst="rect">
              <a:avLst/>
            </a:prstGeom>
            <a:solidFill>
              <a:srgbClr val="FDB8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 name="Google Shape;40;p4"/>
            <p:cNvSpPr/>
            <p:nvPr/>
          </p:nvSpPr>
          <p:spPr>
            <a:xfrm>
              <a:off x="18025" y="578630"/>
              <a:ext cx="9126000" cy="543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1" name="Google Shape;41;p4"/>
          <p:cNvSpPr txBox="1">
            <a:spLocks noGrp="1"/>
          </p:cNvSpPr>
          <p:nvPr>
            <p:ph type="body" idx="1"/>
          </p:nvPr>
        </p:nvSpPr>
        <p:spPr>
          <a:xfrm>
            <a:off x="1657151" y="4143833"/>
            <a:ext cx="1778400" cy="517034"/>
          </a:xfrm>
          <a:prstGeom prst="rect">
            <a:avLst/>
          </a:prstGeom>
          <a:noFill/>
          <a:ln>
            <a:noFill/>
          </a:ln>
        </p:spPr>
        <p:txBody>
          <a:bodyPr spcFirstLastPara="1" wrap="square" lIns="91425" tIns="91425" rIns="91425" bIns="91425" anchor="t" anchorCtr="0">
            <a:spAutoFit/>
          </a:bodyPr>
          <a:lstStyle>
            <a:lvl1pPr marL="609585" lvl="0" indent="-457189">
              <a:spcBef>
                <a:spcPts val="0"/>
              </a:spcBef>
              <a:spcAft>
                <a:spcPts val="0"/>
              </a:spcAft>
              <a:buSzPts val="1800"/>
              <a:buFont typeface="Source Sans Pro"/>
              <a:buChar char="●"/>
              <a:defRPr sz="2400">
                <a:latin typeface="Source Sans Pro"/>
                <a:ea typeface="Source Sans Pro"/>
                <a:cs typeface="Source Sans Pro"/>
                <a:sym typeface="Source Sans Pro"/>
              </a:defRPr>
            </a:lvl1pPr>
            <a:lvl2pPr marL="1219170" lvl="1" indent="-457189">
              <a:spcBef>
                <a:spcPts val="0"/>
              </a:spcBef>
              <a:spcAft>
                <a:spcPts val="0"/>
              </a:spcAft>
              <a:buSzPts val="1800"/>
              <a:buFont typeface="Source Sans Pro"/>
              <a:buChar char="○"/>
              <a:defRPr sz="2400">
                <a:latin typeface="Source Sans Pro"/>
                <a:ea typeface="Source Sans Pro"/>
                <a:cs typeface="Source Sans Pro"/>
                <a:sym typeface="Source Sans Pro"/>
              </a:defRPr>
            </a:lvl2pPr>
            <a:lvl3pPr marL="1828754" lvl="2" indent="-457189">
              <a:spcBef>
                <a:spcPts val="0"/>
              </a:spcBef>
              <a:spcAft>
                <a:spcPts val="0"/>
              </a:spcAft>
              <a:buSzPts val="1800"/>
              <a:buFont typeface="Source Sans Pro"/>
              <a:buChar char="■"/>
              <a:defRPr sz="2400">
                <a:latin typeface="Source Sans Pro"/>
                <a:ea typeface="Source Sans Pro"/>
                <a:cs typeface="Source Sans Pro"/>
                <a:sym typeface="Source Sans Pro"/>
              </a:defRPr>
            </a:lvl3pPr>
            <a:lvl4pPr marL="2438339" lvl="3" indent="-457189">
              <a:spcBef>
                <a:spcPts val="0"/>
              </a:spcBef>
              <a:spcAft>
                <a:spcPts val="0"/>
              </a:spcAft>
              <a:buSzPts val="1800"/>
              <a:buFont typeface="Source Sans Pro"/>
              <a:buChar char="●"/>
              <a:defRPr sz="2400">
                <a:latin typeface="Source Sans Pro"/>
                <a:ea typeface="Source Sans Pro"/>
                <a:cs typeface="Source Sans Pro"/>
                <a:sym typeface="Source Sans Pro"/>
              </a:defRPr>
            </a:lvl4pPr>
            <a:lvl5pPr marL="3047924" lvl="4" indent="-457189">
              <a:spcBef>
                <a:spcPts val="0"/>
              </a:spcBef>
              <a:spcAft>
                <a:spcPts val="0"/>
              </a:spcAft>
              <a:buSzPts val="1800"/>
              <a:buFont typeface="Source Sans Pro"/>
              <a:buChar char="○"/>
              <a:defRPr sz="2400">
                <a:latin typeface="Source Sans Pro"/>
                <a:ea typeface="Source Sans Pro"/>
                <a:cs typeface="Source Sans Pro"/>
                <a:sym typeface="Source Sans Pro"/>
              </a:defRPr>
            </a:lvl5pPr>
            <a:lvl6pPr marL="3657509" lvl="5" indent="-457189">
              <a:spcBef>
                <a:spcPts val="0"/>
              </a:spcBef>
              <a:spcAft>
                <a:spcPts val="0"/>
              </a:spcAft>
              <a:buSzPts val="1800"/>
              <a:buFont typeface="Source Sans Pro"/>
              <a:buChar char="■"/>
              <a:defRPr sz="2400">
                <a:latin typeface="Source Sans Pro"/>
                <a:ea typeface="Source Sans Pro"/>
                <a:cs typeface="Source Sans Pro"/>
                <a:sym typeface="Source Sans Pro"/>
              </a:defRPr>
            </a:lvl6pPr>
            <a:lvl7pPr marL="4267093" lvl="6" indent="-457189">
              <a:spcBef>
                <a:spcPts val="0"/>
              </a:spcBef>
              <a:spcAft>
                <a:spcPts val="0"/>
              </a:spcAft>
              <a:buSzPts val="1800"/>
              <a:buFont typeface="Source Sans Pro"/>
              <a:buChar char="●"/>
              <a:defRPr sz="2400">
                <a:latin typeface="Source Sans Pro"/>
                <a:ea typeface="Source Sans Pro"/>
                <a:cs typeface="Source Sans Pro"/>
                <a:sym typeface="Source Sans Pro"/>
              </a:defRPr>
            </a:lvl7pPr>
            <a:lvl8pPr marL="4876678" lvl="7" indent="-457189">
              <a:spcBef>
                <a:spcPts val="0"/>
              </a:spcBef>
              <a:spcAft>
                <a:spcPts val="0"/>
              </a:spcAft>
              <a:buSzPts val="1800"/>
              <a:buFont typeface="Source Sans Pro"/>
              <a:buChar char="○"/>
              <a:defRPr sz="2400">
                <a:latin typeface="Source Sans Pro"/>
                <a:ea typeface="Source Sans Pro"/>
                <a:cs typeface="Source Sans Pro"/>
                <a:sym typeface="Source Sans Pro"/>
              </a:defRPr>
            </a:lvl8pPr>
            <a:lvl9pPr marL="5486263" lvl="8" indent="-457189">
              <a:spcBef>
                <a:spcPts val="0"/>
              </a:spcBef>
              <a:spcAft>
                <a:spcPts val="0"/>
              </a:spcAft>
              <a:buSzPts val="1800"/>
              <a:buFont typeface="Source Sans Pro"/>
              <a:buChar char="■"/>
              <a:defRPr sz="2400">
                <a:latin typeface="Source Sans Pro"/>
                <a:ea typeface="Source Sans Pro"/>
                <a:cs typeface="Source Sans Pro"/>
                <a:sym typeface="Source Sans Pro"/>
              </a:defRPr>
            </a:lvl9pPr>
          </a:lstStyle>
          <a:p>
            <a:endParaRPr/>
          </a:p>
        </p:txBody>
      </p:sp>
      <p:sp>
        <p:nvSpPr>
          <p:cNvPr id="42" name="Google Shape;42;p4"/>
          <p:cNvSpPr>
            <a:spLocks noGrp="1"/>
          </p:cNvSpPr>
          <p:nvPr>
            <p:ph type="pic" idx="2"/>
          </p:nvPr>
        </p:nvSpPr>
        <p:spPr>
          <a:xfrm>
            <a:off x="1758751" y="2248133"/>
            <a:ext cx="1778400" cy="1778400"/>
          </a:xfrm>
          <a:prstGeom prst="rect">
            <a:avLst/>
          </a:prstGeom>
          <a:noFill/>
          <a:ln>
            <a:noFill/>
          </a:ln>
        </p:spPr>
      </p:sp>
      <p:sp>
        <p:nvSpPr>
          <p:cNvPr id="43" name="Google Shape;43;p4"/>
          <p:cNvSpPr txBox="1">
            <a:spLocks noGrp="1"/>
          </p:cNvSpPr>
          <p:nvPr>
            <p:ph type="body" idx="3"/>
          </p:nvPr>
        </p:nvSpPr>
        <p:spPr>
          <a:xfrm>
            <a:off x="4023584" y="4143833"/>
            <a:ext cx="1778400" cy="517034"/>
          </a:xfrm>
          <a:prstGeom prst="rect">
            <a:avLst/>
          </a:prstGeom>
          <a:noFill/>
          <a:ln>
            <a:noFill/>
          </a:ln>
        </p:spPr>
        <p:txBody>
          <a:bodyPr spcFirstLastPara="1" wrap="square" lIns="91425" tIns="91425" rIns="91425" bIns="91425" anchor="t" anchorCtr="0">
            <a:spAutoFit/>
          </a:bodyPr>
          <a:lstStyle>
            <a:lvl1pPr marL="609585" lvl="0"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1pPr>
            <a:lvl2pPr marL="1219170" lvl="1"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2pPr>
            <a:lvl3pPr marL="1828754" lvl="2"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3pPr>
            <a:lvl4pPr marL="2438339" lvl="3"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4pPr>
            <a:lvl5pPr marL="3047924" lvl="4"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5pPr>
            <a:lvl6pPr marL="3657509" lvl="5"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6pPr>
            <a:lvl7pPr marL="4267093" lvl="6"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7pPr>
            <a:lvl8pPr marL="4876678" lvl="7"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8pPr>
            <a:lvl9pPr marL="5486263" lvl="8"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9pPr>
          </a:lstStyle>
          <a:p>
            <a:endParaRPr/>
          </a:p>
        </p:txBody>
      </p:sp>
      <p:sp>
        <p:nvSpPr>
          <p:cNvPr id="44" name="Google Shape;44;p4"/>
          <p:cNvSpPr>
            <a:spLocks noGrp="1"/>
          </p:cNvSpPr>
          <p:nvPr>
            <p:ph type="pic" idx="4"/>
          </p:nvPr>
        </p:nvSpPr>
        <p:spPr>
          <a:xfrm>
            <a:off x="4057451" y="2248133"/>
            <a:ext cx="1778400" cy="1778400"/>
          </a:xfrm>
          <a:prstGeom prst="rect">
            <a:avLst/>
          </a:prstGeom>
          <a:noFill/>
          <a:ln>
            <a:noFill/>
          </a:ln>
        </p:spPr>
      </p:sp>
      <p:sp>
        <p:nvSpPr>
          <p:cNvPr id="45" name="Google Shape;45;p4"/>
          <p:cNvSpPr txBox="1">
            <a:spLocks noGrp="1"/>
          </p:cNvSpPr>
          <p:nvPr>
            <p:ph type="body" idx="5"/>
          </p:nvPr>
        </p:nvSpPr>
        <p:spPr>
          <a:xfrm>
            <a:off x="6373084" y="4143833"/>
            <a:ext cx="1778400" cy="517034"/>
          </a:xfrm>
          <a:prstGeom prst="rect">
            <a:avLst/>
          </a:prstGeom>
          <a:noFill/>
          <a:ln>
            <a:noFill/>
          </a:ln>
        </p:spPr>
        <p:txBody>
          <a:bodyPr spcFirstLastPara="1" wrap="square" lIns="91425" tIns="91425" rIns="91425" bIns="91425" anchor="t" anchorCtr="0">
            <a:spAutoFit/>
          </a:bodyPr>
          <a:lstStyle>
            <a:lvl1pPr marL="609585" lvl="0"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1pPr>
            <a:lvl2pPr marL="1219170" lvl="1"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2pPr>
            <a:lvl3pPr marL="1828754" lvl="2"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3pPr>
            <a:lvl4pPr marL="2438339" lvl="3"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4pPr>
            <a:lvl5pPr marL="3047924" lvl="4"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5pPr>
            <a:lvl6pPr marL="3657509" lvl="5"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6pPr>
            <a:lvl7pPr marL="4267093" lvl="6"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7pPr>
            <a:lvl8pPr marL="4876678" lvl="7"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8pPr>
            <a:lvl9pPr marL="5486263" lvl="8" indent="-457189" rtl="0">
              <a:spcBef>
                <a:spcPts val="0"/>
              </a:spcBef>
              <a:spcAft>
                <a:spcPts val="0"/>
              </a:spcAft>
              <a:buSzPts val="1800"/>
              <a:buFont typeface="Source Sans Pro"/>
              <a:buChar char="■"/>
              <a:defRPr sz="2400">
                <a:latin typeface="Source Sans Pro"/>
                <a:ea typeface="Source Sans Pro"/>
                <a:cs typeface="Source Sans Pro"/>
                <a:sym typeface="Source Sans Pro"/>
              </a:defRPr>
            </a:lvl9pPr>
          </a:lstStyle>
          <a:p>
            <a:endParaRPr/>
          </a:p>
        </p:txBody>
      </p:sp>
      <p:sp>
        <p:nvSpPr>
          <p:cNvPr id="46" name="Google Shape;46;p4"/>
          <p:cNvSpPr>
            <a:spLocks noGrp="1"/>
          </p:cNvSpPr>
          <p:nvPr>
            <p:ph type="pic" idx="6"/>
          </p:nvPr>
        </p:nvSpPr>
        <p:spPr>
          <a:xfrm>
            <a:off x="6373084" y="2248133"/>
            <a:ext cx="1778400" cy="1778400"/>
          </a:xfrm>
          <a:prstGeom prst="rect">
            <a:avLst/>
          </a:prstGeom>
          <a:noFill/>
          <a:ln>
            <a:noFill/>
          </a:ln>
        </p:spPr>
      </p:sp>
      <p:sp>
        <p:nvSpPr>
          <p:cNvPr id="47" name="Google Shape;47;p4"/>
          <p:cNvSpPr txBox="1">
            <a:spLocks noGrp="1"/>
          </p:cNvSpPr>
          <p:nvPr>
            <p:ph type="body" idx="7"/>
          </p:nvPr>
        </p:nvSpPr>
        <p:spPr>
          <a:xfrm>
            <a:off x="8756451" y="4143833"/>
            <a:ext cx="1778400" cy="572434"/>
          </a:xfrm>
          <a:prstGeom prst="rect">
            <a:avLst/>
          </a:prstGeom>
          <a:noFill/>
          <a:ln>
            <a:noFill/>
          </a:ln>
        </p:spPr>
        <p:txBody>
          <a:bodyPr spcFirstLastPara="1" wrap="square" lIns="91425" tIns="91425" rIns="91425" bIns="91425" anchor="t" anchorCtr="0">
            <a:spAutoFit/>
          </a:bodyPr>
          <a:lstStyle>
            <a:lvl1pPr marL="609585" lvl="0" indent="-423323" rtl="0">
              <a:spcBef>
                <a:spcPts val="0"/>
              </a:spcBef>
              <a:spcAft>
                <a:spcPts val="0"/>
              </a:spcAft>
              <a:buSzPts val="14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endParaRPr/>
          </a:p>
        </p:txBody>
      </p:sp>
      <p:sp>
        <p:nvSpPr>
          <p:cNvPr id="48" name="Google Shape;48;p4"/>
          <p:cNvSpPr>
            <a:spLocks noGrp="1"/>
          </p:cNvSpPr>
          <p:nvPr>
            <p:ph type="pic" idx="8"/>
          </p:nvPr>
        </p:nvSpPr>
        <p:spPr>
          <a:xfrm>
            <a:off x="8756451" y="2248133"/>
            <a:ext cx="1778400" cy="1778400"/>
          </a:xfrm>
          <a:prstGeom prst="rect">
            <a:avLst/>
          </a:prstGeom>
          <a:noFill/>
          <a:ln>
            <a:noFill/>
          </a:ln>
        </p:spPr>
      </p:sp>
      <p:sp>
        <p:nvSpPr>
          <p:cNvPr id="49" name="Google Shape;49;p4"/>
          <p:cNvSpPr txBox="1">
            <a:spLocks noGrp="1"/>
          </p:cNvSpPr>
          <p:nvPr>
            <p:ph type="title"/>
          </p:nvPr>
        </p:nvSpPr>
        <p:spPr>
          <a:xfrm>
            <a:off x="238900" y="282317"/>
            <a:ext cx="2808400" cy="899600"/>
          </a:xfrm>
          <a:prstGeom prst="rect">
            <a:avLst/>
          </a:prstGeom>
          <a:noFill/>
          <a:ln>
            <a:noFill/>
          </a:ln>
        </p:spPr>
        <p:txBody>
          <a:bodyPr spcFirstLastPara="1" wrap="square" lIns="0" tIns="0" rIns="0" bIns="0" anchor="t" anchorCtr="0">
            <a:noAutofit/>
          </a:bodyPr>
          <a:lstStyle>
            <a:lvl1pPr lvl="0">
              <a:spcBef>
                <a:spcPts val="0"/>
              </a:spcBef>
              <a:spcAft>
                <a:spcPts val="0"/>
              </a:spcAft>
              <a:buSzPts val="3600"/>
              <a:buFont typeface="Source Sans Pro"/>
              <a:buNone/>
              <a:defRPr sz="4800" b="1" i="0">
                <a:latin typeface="Source Sans Pro" panose="020B0503030403020204" pitchFamily="34" charset="0"/>
                <a:ea typeface="Source Sans Pro" panose="020B0503030403020204" pitchFamily="34" charset="0"/>
                <a:cs typeface="Source Sans Pro" panose="020B0503030403020204" pitchFamily="34" charset="0"/>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217719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Slide">
  <p:cSld name="Title and Text Slide">
    <p:spTree>
      <p:nvGrpSpPr>
        <p:cNvPr id="1" name="Shape 86"/>
        <p:cNvGrpSpPr/>
        <p:nvPr/>
      </p:nvGrpSpPr>
      <p:grpSpPr>
        <a:xfrm>
          <a:off x="0" y="0"/>
          <a:ext cx="0" cy="0"/>
          <a:chOff x="0" y="0"/>
          <a:chExt cx="0" cy="0"/>
        </a:xfrm>
      </p:grpSpPr>
      <p:grpSp>
        <p:nvGrpSpPr>
          <p:cNvPr id="87" name="Google Shape;87;p7"/>
          <p:cNvGrpSpPr/>
          <p:nvPr/>
        </p:nvGrpSpPr>
        <p:grpSpPr>
          <a:xfrm>
            <a:off x="304801" y="304807"/>
            <a:ext cx="11582719" cy="316575"/>
            <a:chOff x="18025" y="276802"/>
            <a:chExt cx="9126000" cy="356128"/>
          </a:xfrm>
        </p:grpSpPr>
        <p:sp>
          <p:nvSpPr>
            <p:cNvPr id="88" name="Google Shape;88;p7"/>
            <p:cNvSpPr/>
            <p:nvPr/>
          </p:nvSpPr>
          <p:spPr>
            <a:xfrm>
              <a:off x="18025" y="276802"/>
              <a:ext cx="9126000" cy="54300"/>
            </a:xfrm>
            <a:prstGeom prst="rect">
              <a:avLst/>
            </a:prstGeom>
            <a:solidFill>
              <a:srgbClr val="FFE8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9" name="Google Shape;89;p7"/>
            <p:cNvSpPr/>
            <p:nvPr/>
          </p:nvSpPr>
          <p:spPr>
            <a:xfrm>
              <a:off x="18025" y="433752"/>
              <a:ext cx="9126000" cy="54300"/>
            </a:xfrm>
            <a:prstGeom prst="rect">
              <a:avLst/>
            </a:prstGeom>
            <a:solidFill>
              <a:srgbClr val="FDB8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0" name="Google Shape;90;p7"/>
            <p:cNvSpPr/>
            <p:nvPr/>
          </p:nvSpPr>
          <p:spPr>
            <a:xfrm>
              <a:off x="18025" y="578630"/>
              <a:ext cx="9126000" cy="543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1" name="Google Shape;91;p7"/>
          <p:cNvSpPr txBox="1">
            <a:spLocks noGrp="1"/>
          </p:cNvSpPr>
          <p:nvPr>
            <p:ph type="title"/>
          </p:nvPr>
        </p:nvSpPr>
        <p:spPr>
          <a:xfrm>
            <a:off x="304800" y="910600"/>
            <a:ext cx="11582800" cy="664797"/>
          </a:xfrm>
          <a:prstGeom prst="rect">
            <a:avLst/>
          </a:prstGeom>
          <a:noFill/>
          <a:ln>
            <a:noFill/>
          </a:ln>
        </p:spPr>
        <p:txBody>
          <a:bodyPr spcFirstLastPara="1" wrap="square" lIns="0" tIns="0" rIns="0" bIns="0" anchor="t" anchorCtr="0">
            <a:spAutoFit/>
          </a:bodyPr>
          <a:lstStyle>
            <a:lvl1pPr lvl="0">
              <a:spcBef>
                <a:spcPts val="0"/>
              </a:spcBef>
              <a:spcAft>
                <a:spcPts val="0"/>
              </a:spcAft>
              <a:buSzPts val="3600"/>
              <a:buFont typeface="Source Sans Pro"/>
              <a:buNone/>
              <a:defRPr sz="4800" b="1" i="0">
                <a:latin typeface="Source Sans Pro" panose="020B0503030403020204" pitchFamily="34" charset="0"/>
                <a:ea typeface="Source Sans Pro" panose="020B0503030403020204" pitchFamily="34" charset="0"/>
                <a:cs typeface="Source Sans Pro" panose="020B0503030403020204" pitchFamily="34" charset="0"/>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7"/>
          <p:cNvSpPr txBox="1">
            <a:spLocks noGrp="1"/>
          </p:cNvSpPr>
          <p:nvPr>
            <p:ph type="body" idx="1"/>
          </p:nvPr>
        </p:nvSpPr>
        <p:spPr>
          <a:xfrm>
            <a:off x="305000" y="1745333"/>
            <a:ext cx="11582800" cy="4452400"/>
          </a:xfrm>
          <a:prstGeom prst="rect">
            <a:avLst/>
          </a:prstGeom>
          <a:noFill/>
          <a:ln>
            <a:noFill/>
          </a:ln>
        </p:spPr>
        <p:txBody>
          <a:bodyPr spcFirstLastPara="1" wrap="square" lIns="0" tIns="0" rIns="0" bIns="0" anchor="t" anchorCtr="0">
            <a:noAutofit/>
          </a:bodyPr>
          <a:lstStyle>
            <a:lvl1pPr marL="609585" lvl="0"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1pPr>
            <a:lvl2pPr marL="1219170" lvl="1"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2pPr>
            <a:lvl3pPr marL="1828754" lvl="2"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3pPr>
            <a:lvl4pPr marL="2438339" lvl="3"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4pPr>
            <a:lvl5pPr marL="3047924" lvl="4"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5pPr>
            <a:lvl6pPr marL="3657509" lvl="5"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6pPr>
            <a:lvl7pPr marL="4267093" lvl="6"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7pPr>
            <a:lvl8pPr marL="4876678" lvl="7"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8pPr>
            <a:lvl9pPr marL="5486263" lvl="8" indent="-558786">
              <a:lnSpc>
                <a:spcPct val="100000"/>
              </a:lnSpc>
              <a:spcBef>
                <a:spcPts val="0"/>
              </a:spcBef>
              <a:spcAft>
                <a:spcPts val="0"/>
              </a:spcAft>
              <a:buSzPts val="3000"/>
              <a:buFont typeface="Source Sans Pro"/>
              <a:buChar char="■"/>
              <a:defRPr sz="4000">
                <a:latin typeface="Source Sans Pro"/>
                <a:ea typeface="Source Sans Pro"/>
                <a:cs typeface="Source Sans Pro"/>
                <a:sym typeface="Source Sans Pro"/>
              </a:defRPr>
            </a:lvl9pPr>
          </a:lstStyle>
          <a:p>
            <a:endParaRPr/>
          </a:p>
        </p:txBody>
      </p:sp>
    </p:spTree>
    <p:extLst>
      <p:ext uri="{BB962C8B-B14F-4D97-AF65-F5344CB8AC3E}">
        <p14:creationId xmlns:p14="http://schemas.microsoft.com/office/powerpoint/2010/main" val="241649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6" r:id="rId15"/>
    <p:sldLayoutId id="2147483677"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hyperlink" Target="http://www.menti.com/" TargetMode="Externa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D2_95ED13F4.xml"/><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7" descr="A picture containing grass, outdoor, field, tall&#10;&#10;Description automatically generated">
            <a:extLst>
              <a:ext uri="{FF2B5EF4-FFF2-40B4-BE49-F238E27FC236}">
                <a16:creationId xmlns:a16="http://schemas.microsoft.com/office/drawing/2014/main" id="{07D6E435-B3B3-A3C9-75EA-7BAF53D7A8E8}"/>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a:xfrm>
            <a:off x="0" y="0"/>
            <a:ext cx="2971800" cy="4498848"/>
          </a:xfrm>
          <a:prstGeom prst="rect">
            <a:avLst/>
          </a:prstGeom>
        </p:spPr>
      </p:pic>
      <p:pic>
        <p:nvPicPr>
          <p:cNvPr id="3" name="Picture Placeholder 23" descr="A picture containing grass, plant, lush&#10;&#10;Description automatically generated">
            <a:extLst>
              <a:ext uri="{FF2B5EF4-FFF2-40B4-BE49-F238E27FC236}">
                <a16:creationId xmlns:a16="http://schemas.microsoft.com/office/drawing/2014/main" id="{4E248E50-48E8-D9C4-D920-66BC75480E4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3088640" y="0"/>
            <a:ext cx="2971800" cy="4498848"/>
          </a:xfrm>
          <a:prstGeom prst="rect">
            <a:avLst/>
          </a:prstGeom>
        </p:spPr>
      </p:pic>
      <p:pic>
        <p:nvPicPr>
          <p:cNvPr id="4" name="Picture Placeholder 25" descr="A picture containing grass, handwear&#10;&#10;Description automatically generated">
            <a:extLst>
              <a:ext uri="{FF2B5EF4-FFF2-40B4-BE49-F238E27FC236}">
                <a16:creationId xmlns:a16="http://schemas.microsoft.com/office/drawing/2014/main" id="{75CE3175-A76E-5539-70C5-B7A24566C9CD}"/>
              </a:ext>
            </a:extLst>
          </p:cNvPr>
          <p:cNvPicPr>
            <a:picLocks noChangeAspect="1"/>
          </p:cNvPicPr>
          <p:nvPr/>
        </p:nvPicPr>
        <p:blipFill rotWithShape="1">
          <a:blip r:embed="rId5" cstate="hqprint">
            <a:extLst>
              <a:ext uri="{28A0092B-C50C-407E-A947-70E740481C1C}">
                <a14:useLocalDpi xmlns:a14="http://schemas.microsoft.com/office/drawing/2010/main"/>
              </a:ext>
            </a:extLst>
          </a:blip>
          <a:srcRect/>
          <a:stretch/>
        </p:blipFill>
        <p:spPr>
          <a:xfrm>
            <a:off x="6177280" y="0"/>
            <a:ext cx="2971800" cy="4498848"/>
          </a:xfrm>
          <a:prstGeom prst="rect">
            <a:avLst/>
          </a:prstGeom>
        </p:spPr>
      </p:pic>
      <p:pic>
        <p:nvPicPr>
          <p:cNvPr id="5" name="Picture Placeholder 27" descr="A picture containing mountain, nature, sky, outdoor&#10;&#10;Description automatically generated">
            <a:extLst>
              <a:ext uri="{FF2B5EF4-FFF2-40B4-BE49-F238E27FC236}">
                <a16:creationId xmlns:a16="http://schemas.microsoft.com/office/drawing/2014/main" id="{2B76D8DD-5C1B-B5C2-FBA7-42A57C90C50D}"/>
              </a:ext>
            </a:extLst>
          </p:cNvPr>
          <p:cNvPicPr>
            <a:picLocks noChangeAspect="1"/>
          </p:cNvPicPr>
          <p:nvPr/>
        </p:nvPicPr>
        <p:blipFill>
          <a:blip r:embed="rId6" cstate="hqprint">
            <a:extLst>
              <a:ext uri="{28A0092B-C50C-407E-A947-70E740481C1C}">
                <a14:useLocalDpi xmlns:a14="http://schemas.microsoft.com/office/drawing/2010/main"/>
              </a:ext>
            </a:extLst>
          </a:blip>
          <a:srcRect/>
          <a:stretch>
            <a:fillRect/>
          </a:stretch>
        </p:blipFill>
        <p:spPr>
          <a:xfrm>
            <a:off x="9265920" y="0"/>
            <a:ext cx="2971800" cy="4498848"/>
          </a:xfrm>
          <a:prstGeom prst="rect">
            <a:avLst/>
          </a:prstGeom>
        </p:spPr>
      </p:pic>
      <p:sp>
        <p:nvSpPr>
          <p:cNvPr id="6" name="Title 1">
            <a:extLst>
              <a:ext uri="{FF2B5EF4-FFF2-40B4-BE49-F238E27FC236}">
                <a16:creationId xmlns:a16="http://schemas.microsoft.com/office/drawing/2014/main" id="{45F5EF94-F7C9-262A-4A7C-178F606B0C0A}"/>
              </a:ext>
            </a:extLst>
          </p:cNvPr>
          <p:cNvSpPr txBox="1">
            <a:spLocks/>
          </p:cNvSpPr>
          <p:nvPr/>
        </p:nvSpPr>
        <p:spPr>
          <a:xfrm>
            <a:off x="0" y="4830767"/>
            <a:ext cx="9799606" cy="73757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latin typeface="Source Sans Pro" panose="020B0503030403020204" pitchFamily="34" charset="0"/>
                <a:ea typeface="Source Sans Pro" panose="020B0503030403020204" pitchFamily="34" charset="0"/>
              </a:rPr>
              <a:t>Beyond 2025 Steering Committee Meeting</a:t>
            </a:r>
          </a:p>
        </p:txBody>
      </p:sp>
      <p:sp>
        <p:nvSpPr>
          <p:cNvPr id="8" name="Subtitle 2">
            <a:extLst>
              <a:ext uri="{FF2B5EF4-FFF2-40B4-BE49-F238E27FC236}">
                <a16:creationId xmlns:a16="http://schemas.microsoft.com/office/drawing/2014/main" id="{54F1A0FA-4D18-8E06-C662-D2D2A6D5183A}"/>
              </a:ext>
            </a:extLst>
          </p:cNvPr>
          <p:cNvSpPr txBox="1">
            <a:spLocks/>
          </p:cNvSpPr>
          <p:nvPr/>
        </p:nvSpPr>
        <p:spPr>
          <a:xfrm>
            <a:off x="0" y="5573723"/>
            <a:ext cx="2288726" cy="65308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a:solidFill>
                  <a:schemeClr val="accent5">
                    <a:lumMod val="75000"/>
                  </a:schemeClr>
                </a:solidFill>
                <a:latin typeface="Source Sans Pro" panose="020B0503030403020204" pitchFamily="34" charset="0"/>
                <a:ea typeface="Source Sans Pro" panose="020B0503030403020204" pitchFamily="34" charset="0"/>
              </a:rPr>
              <a:t>May 30, 2024</a:t>
            </a:r>
          </a:p>
        </p:txBody>
      </p:sp>
      <p:pic>
        <p:nvPicPr>
          <p:cNvPr id="10" name="Picture 9" descr="Logo, company name&#10;&#10;Description automatically generated">
            <a:extLst>
              <a:ext uri="{FF2B5EF4-FFF2-40B4-BE49-F238E27FC236}">
                <a16:creationId xmlns:a16="http://schemas.microsoft.com/office/drawing/2014/main" id="{95824FF9-24E2-385D-42DE-008D7D9BD9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31633" y="4572551"/>
            <a:ext cx="2640373" cy="2182708"/>
          </a:xfrm>
          <a:prstGeom prst="rect">
            <a:avLst/>
          </a:prstGeom>
        </p:spPr>
      </p:pic>
    </p:spTree>
    <p:extLst>
      <p:ext uri="{BB962C8B-B14F-4D97-AF65-F5344CB8AC3E}">
        <p14:creationId xmlns:p14="http://schemas.microsoft.com/office/powerpoint/2010/main" val="1391682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6049547" cy="609398"/>
          </a:xfrm>
          <a:prstGeom prst="rect">
            <a:avLst/>
          </a:prstGeom>
          <a:solidFill>
            <a:schemeClr val="accent4">
              <a:lumMod val="20000"/>
              <a:lumOff val="80000"/>
            </a:schemeClr>
          </a:solidFill>
        </p:spPr>
        <p:txBody>
          <a:bodyPr spcFirstLastPara="1" vert="horz" wrap="square" lIns="0" tIns="0" rIns="0" bIns="0" rtlCol="0" anchor="t" anchorCtr="0">
            <a:spAutoFit/>
          </a:bodyPr>
          <a:lstStyle/>
          <a:p>
            <a:r>
              <a:rPr lang="en-US" sz="4400"/>
              <a:t>Synthesis – Partnership</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3190561"/>
          </a:xfrm>
        </p:spPr>
        <p:txBody>
          <a:bodyPr/>
          <a:lstStyle/>
          <a:p>
            <a:pPr marL="50165" indent="0">
              <a:buNone/>
            </a:pPr>
            <a:r>
              <a:rPr lang="en-US" sz="3200" i="1" u="sng">
                <a:solidFill>
                  <a:srgbClr val="000000"/>
                </a:solidFill>
                <a:latin typeface="Calibri"/>
              </a:rPr>
              <a:t>P2. Enhance</a:t>
            </a:r>
            <a:r>
              <a:rPr lang="en-US" sz="3200" b="0" i="1" u="sng">
                <a:solidFill>
                  <a:srgbClr val="000000"/>
                </a:solidFill>
                <a:effectLst/>
                <a:latin typeface="Calibri"/>
              </a:rPr>
              <a:t> Capacity Building and Technical Assistance through Local Networks:</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P2a. </a:t>
            </a:r>
            <a:r>
              <a:rPr lang="en-US" sz="2800" b="0">
                <a:solidFill>
                  <a:srgbClr val="000000"/>
                </a:solidFill>
                <a:effectLst/>
                <a:latin typeface="Calibri"/>
              </a:rPr>
              <a:t>The Steering Committee recommends embracing the Program’s role as a network of networks that connects partners with data, tools, resources and technical assistance that build capacity at the local level.</a:t>
            </a:r>
            <a:endParaRPr lang="en-US" sz="2800" i="1" u="sng">
              <a:solidFill>
                <a:srgbClr val="000000"/>
              </a:solidFill>
              <a:latin typeface="Calibri"/>
            </a:endParaRPr>
          </a:p>
          <a:p>
            <a:pPr marL="50165" indent="0">
              <a:buNone/>
            </a:pPr>
            <a:endParaRPr lang="en-US" sz="5400"/>
          </a:p>
        </p:txBody>
      </p:sp>
    </p:spTree>
    <p:extLst>
      <p:ext uri="{BB962C8B-B14F-4D97-AF65-F5344CB8AC3E}">
        <p14:creationId xmlns:p14="http://schemas.microsoft.com/office/powerpoint/2010/main" val="305758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6049547" cy="609398"/>
          </a:xfrm>
          <a:prstGeom prst="rect">
            <a:avLst/>
          </a:prstGeom>
          <a:solidFill>
            <a:schemeClr val="accent4">
              <a:lumMod val="20000"/>
              <a:lumOff val="80000"/>
            </a:schemeClr>
          </a:solidFill>
        </p:spPr>
        <p:txBody>
          <a:bodyPr spcFirstLastPara="1" vert="horz" wrap="square" lIns="0" tIns="0" rIns="0" bIns="0" rtlCol="0" anchor="t" anchorCtr="0">
            <a:spAutoFit/>
          </a:bodyPr>
          <a:lstStyle/>
          <a:p>
            <a:r>
              <a:rPr lang="en-US" sz="4400"/>
              <a:t>Synthesis – Partnership</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3190561"/>
          </a:xfrm>
        </p:spPr>
        <p:txBody>
          <a:bodyPr/>
          <a:lstStyle/>
          <a:p>
            <a:pPr marL="50165" indent="0">
              <a:buNone/>
            </a:pPr>
            <a:r>
              <a:rPr lang="en-US" sz="3200" i="1" u="sng">
                <a:solidFill>
                  <a:srgbClr val="000000"/>
                </a:solidFill>
                <a:latin typeface="Calibri"/>
              </a:rPr>
              <a:t>P3. Strengthen</a:t>
            </a:r>
            <a:r>
              <a:rPr lang="en-US" sz="3200" b="0" i="1" u="sng">
                <a:solidFill>
                  <a:srgbClr val="000000"/>
                </a:solidFill>
                <a:effectLst/>
                <a:latin typeface="Calibri"/>
              </a:rPr>
              <a:t> Diversity, Equity, Inclusion and Justice in the partnership and activate the DEIJ Implementation Plan:</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P3a</a:t>
            </a:r>
            <a:r>
              <a:rPr lang="en-US" sz="2800" b="0">
                <a:solidFill>
                  <a:srgbClr val="000000"/>
                </a:solidFill>
                <a:effectLst/>
                <a:latin typeface="Calibri"/>
              </a:rPr>
              <a:t>. The Steering Committee recommends that the Partnership seek ways in which restoration can be relevant to all communities within the watershed by institutionalizing and actualizing the Program’s Diversity, Equity, Inclusion and Justice Implementation Plan.</a:t>
            </a:r>
            <a:endParaRPr lang="en-US" sz="5400">
              <a:latin typeface="Calibri"/>
            </a:endParaRPr>
          </a:p>
        </p:txBody>
      </p:sp>
    </p:spTree>
    <p:extLst>
      <p:ext uri="{BB962C8B-B14F-4D97-AF65-F5344CB8AC3E}">
        <p14:creationId xmlns:p14="http://schemas.microsoft.com/office/powerpoint/2010/main" val="3553573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6049547" cy="609398"/>
          </a:xfrm>
          <a:prstGeom prst="rect">
            <a:avLst/>
          </a:prstGeom>
          <a:solidFill>
            <a:schemeClr val="accent4">
              <a:lumMod val="20000"/>
              <a:lumOff val="80000"/>
            </a:schemeClr>
          </a:solidFill>
        </p:spPr>
        <p:txBody>
          <a:bodyPr spcFirstLastPara="1" vert="horz" wrap="square" lIns="0" tIns="0" rIns="0" bIns="0" rtlCol="0" anchor="t" anchorCtr="0">
            <a:spAutoFit/>
          </a:bodyPr>
          <a:lstStyle/>
          <a:p>
            <a:r>
              <a:rPr lang="en-US" sz="4400"/>
              <a:t>Synthesis – Partnership</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3190561"/>
          </a:xfrm>
        </p:spPr>
        <p:txBody>
          <a:bodyPr/>
          <a:lstStyle/>
          <a:p>
            <a:pPr marL="50165" indent="0">
              <a:buNone/>
            </a:pPr>
            <a:r>
              <a:rPr lang="en-US" sz="3200" i="1" u="sng">
                <a:solidFill>
                  <a:srgbClr val="000000"/>
                </a:solidFill>
                <a:latin typeface="Calibri"/>
              </a:rPr>
              <a:t>P4. Enhance</a:t>
            </a:r>
            <a:r>
              <a:rPr lang="en-US" sz="3200" b="0" i="1" u="sng">
                <a:solidFill>
                  <a:srgbClr val="000000"/>
                </a:solidFill>
                <a:effectLst/>
                <a:latin typeface="Calibri"/>
              </a:rPr>
              <a:t> Communications and Transparency to Foster Long-term Success:</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P4a. </a:t>
            </a:r>
            <a:r>
              <a:rPr lang="en-US" sz="2800" b="0">
                <a:solidFill>
                  <a:srgbClr val="000000"/>
                </a:solidFill>
                <a:effectLst/>
                <a:latin typeface="Calibri"/>
              </a:rPr>
              <a:t>The Steering Committee recommends prioritizing the Partnership's communications and transparency to drive momentum and ensure long-term efficacy.</a:t>
            </a:r>
            <a:endParaRPr lang="en-US" sz="5400">
              <a:latin typeface="Calibri"/>
            </a:endParaRPr>
          </a:p>
        </p:txBody>
      </p:sp>
    </p:spTree>
    <p:extLst>
      <p:ext uri="{BB962C8B-B14F-4D97-AF65-F5344CB8AC3E}">
        <p14:creationId xmlns:p14="http://schemas.microsoft.com/office/powerpoint/2010/main" val="2156736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054B3-3CBF-F6B8-4E29-BC8B6D27568F}"/>
              </a:ext>
            </a:extLst>
          </p:cNvPr>
          <p:cNvSpPr>
            <a:spLocks noGrp="1"/>
          </p:cNvSpPr>
          <p:nvPr>
            <p:ph type="title"/>
          </p:nvPr>
        </p:nvSpPr>
        <p:spPr/>
        <p:txBody>
          <a:bodyPr/>
          <a:lstStyle/>
          <a:p>
            <a:r>
              <a:rPr lang="en-US">
                <a:latin typeface="Source Sans Pro"/>
                <a:ea typeface="Source Sans Pro"/>
              </a:rPr>
              <a:t>Pulse Checks on Recommendations</a:t>
            </a:r>
            <a:endParaRPr lang="en-US"/>
          </a:p>
        </p:txBody>
      </p:sp>
      <p:sp>
        <p:nvSpPr>
          <p:cNvPr id="3" name="Text Placeholder 2">
            <a:extLst>
              <a:ext uri="{FF2B5EF4-FFF2-40B4-BE49-F238E27FC236}">
                <a16:creationId xmlns:a16="http://schemas.microsoft.com/office/drawing/2014/main" id="{1CBF8FA3-1458-9EAC-3FCE-4BB01144EFB2}"/>
              </a:ext>
            </a:extLst>
          </p:cNvPr>
          <p:cNvSpPr>
            <a:spLocks noGrp="1"/>
          </p:cNvSpPr>
          <p:nvPr>
            <p:ph type="body" idx="1"/>
          </p:nvPr>
        </p:nvSpPr>
        <p:spPr/>
        <p:txBody>
          <a:bodyPr/>
          <a:lstStyle/>
          <a:p>
            <a:pPr marL="608965" indent="-558165"/>
            <a:r>
              <a:rPr lang="en-US" sz="2800"/>
              <a:t>Use laptop or phone and go to </a:t>
            </a:r>
            <a:r>
              <a:rPr lang="en-US" sz="2800">
                <a:hlinkClick r:id="rId2"/>
              </a:rPr>
              <a:t>www.Menti.com</a:t>
            </a:r>
            <a:r>
              <a:rPr lang="en-US" sz="2800"/>
              <a:t>, enter code: 3980 2992</a:t>
            </a:r>
            <a:endParaRPr lang="en-US"/>
          </a:p>
          <a:p>
            <a:pPr marL="608965" indent="-558165"/>
            <a:r>
              <a:rPr lang="en-US" sz="2800"/>
              <a:t>Pulse check on the recommendations by narrative synthesis topic. </a:t>
            </a:r>
            <a:endParaRPr lang="en-US"/>
          </a:p>
          <a:p>
            <a:pPr marL="1218565" lvl="1" indent="-558165"/>
            <a:r>
              <a:rPr lang="en-US" sz="2400" err="1"/>
              <a:t>Menti</a:t>
            </a:r>
            <a:r>
              <a:rPr lang="en-US" sz="2400"/>
              <a:t> has a character limitation; recommendations are slightly abbreviated. </a:t>
            </a:r>
            <a:endParaRPr lang="en-US"/>
          </a:p>
          <a:p>
            <a:pPr marL="1218565" lvl="1" indent="-558165"/>
            <a:r>
              <a:rPr lang="en-US" sz="2400"/>
              <a:t>Recommendations in </a:t>
            </a:r>
            <a:r>
              <a:rPr lang="en-US" sz="2400" err="1"/>
              <a:t>Menti</a:t>
            </a:r>
            <a:r>
              <a:rPr lang="en-US" sz="2400"/>
              <a:t> do not reflect revisions made today; rely on our revisions when taking the pulse check. A side-by-side view of </a:t>
            </a:r>
            <a:r>
              <a:rPr lang="en-US" sz="2400" err="1"/>
              <a:t>Menti</a:t>
            </a:r>
            <a:r>
              <a:rPr lang="en-US" sz="2400"/>
              <a:t> and the revisions will be shared on the screen. </a:t>
            </a:r>
            <a:endParaRPr lang="en-US"/>
          </a:p>
          <a:p>
            <a:pPr marL="608965" indent="-558165"/>
            <a:r>
              <a:rPr lang="en-US" sz="2800"/>
              <a:t>Sliding scale of level of support: </a:t>
            </a:r>
            <a:endParaRPr lang="en-US"/>
          </a:p>
          <a:p>
            <a:pPr marL="1218565" lvl="1" indent="-558165"/>
            <a:r>
              <a:rPr lang="en-US" sz="2400"/>
              <a:t>1 = strongly disagree (far left)</a:t>
            </a:r>
            <a:endParaRPr lang="en-US"/>
          </a:p>
          <a:p>
            <a:pPr marL="1218565" lvl="1" indent="-558165"/>
            <a:r>
              <a:rPr lang="en-US" sz="2400"/>
              <a:t>5 = strongly agree (far right)</a:t>
            </a:r>
            <a:endParaRPr lang="en-US"/>
          </a:p>
          <a:p>
            <a:pPr marL="1218565" lvl="1" indent="-558165"/>
            <a:r>
              <a:rPr lang="en-US" sz="2400"/>
              <a:t>Option to skip or abstain on each recommendation</a:t>
            </a:r>
            <a:endParaRPr lang="en-US"/>
          </a:p>
          <a:p>
            <a:pPr marL="608965" indent="-558165"/>
            <a:r>
              <a:rPr lang="en-US" sz="2800"/>
              <a:t>Results will be shared once the SC completes the pulse check</a:t>
            </a:r>
            <a:endParaRPr lang="en-US"/>
          </a:p>
          <a:p>
            <a:pPr marL="608965" indent="-558165"/>
            <a:r>
              <a:rPr lang="en-US" sz="2800"/>
              <a:t>Focus remaining time on discussing those with disagreement</a:t>
            </a:r>
            <a:endParaRPr lang="en-US"/>
          </a:p>
          <a:p>
            <a:pPr marL="608965" indent="-558165"/>
            <a:endParaRPr lang="en-US"/>
          </a:p>
        </p:txBody>
      </p:sp>
    </p:spTree>
    <p:extLst>
      <p:ext uri="{BB962C8B-B14F-4D97-AF65-F5344CB8AC3E}">
        <p14:creationId xmlns:p14="http://schemas.microsoft.com/office/powerpoint/2010/main" val="296590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7" descr="A picture containing grass, outdoor, field, tall&#10;&#10;Description automatically generated">
            <a:extLst>
              <a:ext uri="{FF2B5EF4-FFF2-40B4-BE49-F238E27FC236}">
                <a16:creationId xmlns:a16="http://schemas.microsoft.com/office/drawing/2014/main" id="{07D6E435-B3B3-A3C9-75EA-7BAF53D7A8E8}"/>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a:xfrm>
            <a:off x="0" y="0"/>
            <a:ext cx="2971800" cy="4498848"/>
          </a:xfrm>
          <a:prstGeom prst="rect">
            <a:avLst/>
          </a:prstGeom>
        </p:spPr>
      </p:pic>
      <p:pic>
        <p:nvPicPr>
          <p:cNvPr id="3" name="Picture Placeholder 23" descr="A picture containing grass, plant, lush&#10;&#10;Description automatically generated">
            <a:extLst>
              <a:ext uri="{FF2B5EF4-FFF2-40B4-BE49-F238E27FC236}">
                <a16:creationId xmlns:a16="http://schemas.microsoft.com/office/drawing/2014/main" id="{4E248E50-48E8-D9C4-D920-66BC75480E4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3088640" y="0"/>
            <a:ext cx="2971800" cy="4498848"/>
          </a:xfrm>
          <a:prstGeom prst="rect">
            <a:avLst/>
          </a:prstGeom>
        </p:spPr>
      </p:pic>
      <p:pic>
        <p:nvPicPr>
          <p:cNvPr id="4" name="Picture Placeholder 25" descr="A picture containing grass, handwear&#10;&#10;Description automatically generated">
            <a:extLst>
              <a:ext uri="{FF2B5EF4-FFF2-40B4-BE49-F238E27FC236}">
                <a16:creationId xmlns:a16="http://schemas.microsoft.com/office/drawing/2014/main" id="{75CE3175-A76E-5539-70C5-B7A24566C9CD}"/>
              </a:ext>
            </a:extLst>
          </p:cNvPr>
          <p:cNvPicPr>
            <a:picLocks noChangeAspect="1"/>
          </p:cNvPicPr>
          <p:nvPr/>
        </p:nvPicPr>
        <p:blipFill rotWithShape="1">
          <a:blip r:embed="rId5" cstate="hqprint">
            <a:extLst>
              <a:ext uri="{28A0092B-C50C-407E-A947-70E740481C1C}">
                <a14:useLocalDpi xmlns:a14="http://schemas.microsoft.com/office/drawing/2010/main"/>
              </a:ext>
            </a:extLst>
          </a:blip>
          <a:srcRect/>
          <a:stretch/>
        </p:blipFill>
        <p:spPr>
          <a:xfrm>
            <a:off x="6177280" y="0"/>
            <a:ext cx="2971800" cy="4498848"/>
          </a:xfrm>
          <a:prstGeom prst="rect">
            <a:avLst/>
          </a:prstGeom>
        </p:spPr>
      </p:pic>
      <p:pic>
        <p:nvPicPr>
          <p:cNvPr id="5" name="Picture Placeholder 27" descr="A picture containing mountain, nature, sky, outdoor&#10;&#10;Description automatically generated">
            <a:extLst>
              <a:ext uri="{FF2B5EF4-FFF2-40B4-BE49-F238E27FC236}">
                <a16:creationId xmlns:a16="http://schemas.microsoft.com/office/drawing/2014/main" id="{2B76D8DD-5C1B-B5C2-FBA7-42A57C90C50D}"/>
              </a:ext>
            </a:extLst>
          </p:cNvPr>
          <p:cNvPicPr>
            <a:picLocks noChangeAspect="1"/>
          </p:cNvPicPr>
          <p:nvPr/>
        </p:nvPicPr>
        <p:blipFill>
          <a:blip r:embed="rId6" cstate="hqprint">
            <a:extLst>
              <a:ext uri="{28A0092B-C50C-407E-A947-70E740481C1C}">
                <a14:useLocalDpi xmlns:a14="http://schemas.microsoft.com/office/drawing/2010/main"/>
              </a:ext>
            </a:extLst>
          </a:blip>
          <a:srcRect/>
          <a:stretch>
            <a:fillRect/>
          </a:stretch>
        </p:blipFill>
        <p:spPr>
          <a:xfrm>
            <a:off x="9265920" y="0"/>
            <a:ext cx="2971800" cy="4498848"/>
          </a:xfrm>
          <a:prstGeom prst="rect">
            <a:avLst/>
          </a:prstGeom>
        </p:spPr>
      </p:pic>
      <p:sp>
        <p:nvSpPr>
          <p:cNvPr id="6" name="Title 1">
            <a:extLst>
              <a:ext uri="{FF2B5EF4-FFF2-40B4-BE49-F238E27FC236}">
                <a16:creationId xmlns:a16="http://schemas.microsoft.com/office/drawing/2014/main" id="{45F5EF94-F7C9-262A-4A7C-178F606B0C0A}"/>
              </a:ext>
            </a:extLst>
          </p:cNvPr>
          <p:cNvSpPr txBox="1">
            <a:spLocks/>
          </p:cNvSpPr>
          <p:nvPr/>
        </p:nvSpPr>
        <p:spPr>
          <a:xfrm>
            <a:off x="0" y="4830767"/>
            <a:ext cx="9799606" cy="73757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latin typeface="Source Sans Pro" panose="020B0503030403020204" pitchFamily="34" charset="0"/>
                <a:ea typeface="Source Sans Pro" panose="020B0503030403020204" pitchFamily="34" charset="0"/>
              </a:rPr>
              <a:t>Beyond 2025 Steering Committee Meeting</a:t>
            </a:r>
          </a:p>
        </p:txBody>
      </p:sp>
      <p:sp>
        <p:nvSpPr>
          <p:cNvPr id="8" name="Subtitle 2">
            <a:extLst>
              <a:ext uri="{FF2B5EF4-FFF2-40B4-BE49-F238E27FC236}">
                <a16:creationId xmlns:a16="http://schemas.microsoft.com/office/drawing/2014/main" id="{54F1A0FA-4D18-8E06-C662-D2D2A6D5183A}"/>
              </a:ext>
            </a:extLst>
          </p:cNvPr>
          <p:cNvSpPr txBox="1">
            <a:spLocks/>
          </p:cNvSpPr>
          <p:nvPr/>
        </p:nvSpPr>
        <p:spPr>
          <a:xfrm>
            <a:off x="0" y="5573723"/>
            <a:ext cx="2288726" cy="65308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a:solidFill>
                  <a:schemeClr val="accent5">
                    <a:lumMod val="75000"/>
                  </a:schemeClr>
                </a:solidFill>
                <a:latin typeface="Source Sans Pro" panose="020B0503030403020204" pitchFamily="34" charset="0"/>
                <a:ea typeface="Source Sans Pro" panose="020B0503030403020204" pitchFamily="34" charset="0"/>
              </a:rPr>
              <a:t>May 30, 2024</a:t>
            </a:r>
          </a:p>
        </p:txBody>
      </p:sp>
      <p:pic>
        <p:nvPicPr>
          <p:cNvPr id="10" name="Picture 9" descr="Logo, company name&#10;&#10;Description automatically generated">
            <a:extLst>
              <a:ext uri="{FF2B5EF4-FFF2-40B4-BE49-F238E27FC236}">
                <a16:creationId xmlns:a16="http://schemas.microsoft.com/office/drawing/2014/main" id="{95824FF9-24E2-385D-42DE-008D7D9BD9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31633" y="4572551"/>
            <a:ext cx="2640373" cy="2182708"/>
          </a:xfrm>
          <a:prstGeom prst="rect">
            <a:avLst/>
          </a:prstGeom>
        </p:spPr>
      </p:pic>
      <p:sp>
        <p:nvSpPr>
          <p:cNvPr id="7" name="TextBox 6">
            <a:extLst>
              <a:ext uri="{FF2B5EF4-FFF2-40B4-BE49-F238E27FC236}">
                <a16:creationId xmlns:a16="http://schemas.microsoft.com/office/drawing/2014/main" id="{C51370C7-DF36-118C-622E-1151CE921156}"/>
              </a:ext>
            </a:extLst>
          </p:cNvPr>
          <p:cNvSpPr txBox="1"/>
          <p:nvPr/>
        </p:nvSpPr>
        <p:spPr>
          <a:xfrm>
            <a:off x="2105342" y="566678"/>
            <a:ext cx="8143875" cy="3785652"/>
          </a:xfrm>
          <a:prstGeom prst="rect">
            <a:avLst/>
          </a:prstGeom>
          <a:solidFill>
            <a:schemeClr val="bg2"/>
          </a:solidFill>
        </p:spPr>
        <p:txBody>
          <a:bodyPr wrap="square" rtlCol="0">
            <a:spAutoFit/>
          </a:bodyPr>
          <a:lstStyle/>
          <a:p>
            <a:pPr algn="ctr"/>
            <a:r>
              <a:rPr lang="en-US" sz="6000"/>
              <a:t>LUNCH BREAK</a:t>
            </a:r>
            <a:br>
              <a:rPr lang="en-US" sz="6000"/>
            </a:br>
            <a:br>
              <a:rPr lang="en-US" sz="6000"/>
            </a:br>
            <a:r>
              <a:rPr lang="en-US" sz="6000"/>
              <a:t>WE WILL RETURN AT:</a:t>
            </a:r>
            <a:br>
              <a:rPr lang="en-US" sz="6000"/>
            </a:br>
            <a:r>
              <a:rPr lang="en-US" sz="6000"/>
              <a:t>1:10p </a:t>
            </a:r>
          </a:p>
        </p:txBody>
      </p:sp>
    </p:spTree>
    <p:extLst>
      <p:ext uri="{BB962C8B-B14F-4D97-AF65-F5344CB8AC3E}">
        <p14:creationId xmlns:p14="http://schemas.microsoft.com/office/powerpoint/2010/main" val="240896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10441957" cy="609398"/>
          </a:xfrm>
          <a:prstGeom prst="rect">
            <a:avLst/>
          </a:prstGeom>
          <a:solidFill>
            <a:schemeClr val="accent6">
              <a:lumMod val="20000"/>
              <a:lumOff val="80000"/>
            </a:schemeClr>
          </a:solidFill>
        </p:spPr>
        <p:txBody>
          <a:bodyPr spcFirstLastPara="1" vert="horz" wrap="square" lIns="0" tIns="0" rIns="0" bIns="0" rtlCol="0" anchor="t" anchorCtr="0">
            <a:spAutoFit/>
          </a:bodyPr>
          <a:lstStyle/>
          <a:p>
            <a:r>
              <a:rPr lang="en-US" sz="4400"/>
              <a:t>Synthesis – Restoration and Conservation</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5293748"/>
          </a:xfrm>
        </p:spPr>
        <p:txBody>
          <a:bodyPr/>
          <a:lstStyle/>
          <a:p>
            <a:pPr marL="50165" indent="0">
              <a:buNone/>
            </a:pPr>
            <a:r>
              <a:rPr lang="en-US" sz="3200" i="1" u="sng">
                <a:solidFill>
                  <a:srgbClr val="000000"/>
                </a:solidFill>
                <a:latin typeface="Calibri"/>
              </a:rPr>
              <a:t>R1. Review</a:t>
            </a:r>
            <a:r>
              <a:rPr lang="en-US" sz="3200" b="0" i="1" u="sng">
                <a:solidFill>
                  <a:srgbClr val="000000"/>
                </a:solidFill>
                <a:effectLst/>
                <a:latin typeface="Calibri"/>
              </a:rPr>
              <a:t> and refresh existing goals, outcomes and management strategies to more effectively guide the partnership’s restoration efforts beyond 2025:</a:t>
            </a:r>
            <a:endParaRPr lang="en-US">
              <a:latin typeface="Calibri"/>
            </a:endParaRPr>
          </a:p>
          <a:p>
            <a:pPr marL="5524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R1a. T</a:t>
            </a:r>
            <a:r>
              <a:rPr lang="en-US" sz="2800" b="0">
                <a:solidFill>
                  <a:srgbClr val="000000"/>
                </a:solidFill>
                <a:effectLst/>
                <a:latin typeface="Calibri"/>
              </a:rPr>
              <a:t>he Steering Committee recommends adapting some outcomes to be more compatible with and realistic in the face of anticipated future landscape conditions, accounting for climate and projected land use change.</a:t>
            </a:r>
          </a:p>
          <a:p>
            <a:pPr marL="512445" indent="-457200"/>
            <a:r>
              <a:rPr lang="en-US" sz="2800">
                <a:solidFill>
                  <a:srgbClr val="000000"/>
                </a:solidFill>
                <a:latin typeface="Calibri"/>
              </a:rPr>
              <a:t>R1b</a:t>
            </a:r>
            <a:r>
              <a:rPr lang="en-US" sz="2800" b="0">
                <a:solidFill>
                  <a:srgbClr val="000000"/>
                </a:solidFill>
                <a:effectLst/>
                <a:latin typeface="Calibri"/>
              </a:rPr>
              <a:t>. The Steering Committee recommends streamlining the Agreement structure to reduce complexity and improve integration and efficiency of restoration efforts.</a:t>
            </a:r>
          </a:p>
          <a:p>
            <a:pPr marL="569595" indent="-514350">
              <a:buAutoNum type="arabicPeriod"/>
            </a:pPr>
            <a:endParaRPr lang="en-US" sz="2800" b="0">
              <a:solidFill>
                <a:srgbClr val="000000"/>
              </a:solidFill>
              <a:effectLst/>
              <a:latin typeface="Calibri" panose="020F0502020204030204" pitchFamily="34" charset="0"/>
            </a:endParaRPr>
          </a:p>
          <a:p>
            <a:pPr marL="401320" indent="-346075">
              <a:buNone/>
            </a:pPr>
            <a:endParaRPr lang="en-US" sz="5400"/>
          </a:p>
        </p:txBody>
      </p:sp>
    </p:spTree>
    <p:extLst>
      <p:ext uri="{BB962C8B-B14F-4D97-AF65-F5344CB8AC3E}">
        <p14:creationId xmlns:p14="http://schemas.microsoft.com/office/powerpoint/2010/main" val="2379245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10441957" cy="609398"/>
          </a:xfrm>
          <a:prstGeom prst="rect">
            <a:avLst/>
          </a:prstGeom>
          <a:solidFill>
            <a:schemeClr val="accent6">
              <a:lumMod val="20000"/>
              <a:lumOff val="80000"/>
            </a:schemeClr>
          </a:solidFill>
        </p:spPr>
        <p:txBody>
          <a:bodyPr spcFirstLastPara="1" vert="horz" wrap="square" lIns="0" tIns="0" rIns="0" bIns="0" rtlCol="0" anchor="t" anchorCtr="0">
            <a:spAutoFit/>
          </a:bodyPr>
          <a:lstStyle/>
          <a:p>
            <a:r>
              <a:rPr lang="en-US" sz="4400"/>
              <a:t>Synthesis – Restoration and Conservation</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5293748"/>
          </a:xfrm>
        </p:spPr>
        <p:txBody>
          <a:bodyPr/>
          <a:lstStyle/>
          <a:p>
            <a:pPr marL="50165" indent="0">
              <a:buNone/>
            </a:pPr>
            <a:r>
              <a:rPr lang="en-US" sz="3200" i="1" u="sng">
                <a:solidFill>
                  <a:srgbClr val="000000"/>
                </a:solidFill>
                <a:latin typeface="Calibri"/>
              </a:rPr>
              <a:t>R2. Support</a:t>
            </a:r>
            <a:r>
              <a:rPr lang="en-US" sz="3200" b="0" i="1" u="sng">
                <a:solidFill>
                  <a:srgbClr val="000000"/>
                </a:solidFill>
                <a:effectLst/>
                <a:latin typeface="Calibri"/>
              </a:rPr>
              <a:t> System-Scale Conservation and Restoration Planning for Vital Habitats:</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R2a</a:t>
            </a:r>
            <a:r>
              <a:rPr lang="en-US" sz="2800" b="0">
                <a:solidFill>
                  <a:srgbClr val="000000"/>
                </a:solidFill>
                <a:effectLst/>
                <a:latin typeface="Calibri"/>
              </a:rPr>
              <a:t>. </a:t>
            </a:r>
            <a:r>
              <a:rPr lang="en-US" sz="2800">
                <a:solidFill>
                  <a:srgbClr val="000000"/>
                </a:solidFill>
                <a:latin typeface="Calibri"/>
              </a:rPr>
              <a:t>The S</a:t>
            </a:r>
            <a:r>
              <a:rPr lang="en-US" sz="2800" b="0">
                <a:solidFill>
                  <a:srgbClr val="000000"/>
                </a:solidFill>
                <a:effectLst/>
                <a:latin typeface="Calibri"/>
              </a:rPr>
              <a:t>teering Committee recommends that conservation should be elevated as a key guiding pillar for the Bay Program, alongside Science, Restoration and Partnership.</a:t>
            </a:r>
          </a:p>
          <a:p>
            <a:pPr marL="512445" indent="-457200"/>
            <a:r>
              <a:rPr lang="en-US" sz="2800">
                <a:solidFill>
                  <a:srgbClr val="000000"/>
                </a:solidFill>
                <a:latin typeface="Calibri"/>
              </a:rPr>
              <a:t>R2b. The </a:t>
            </a:r>
            <a:r>
              <a:rPr lang="en-US" sz="2800" b="0">
                <a:solidFill>
                  <a:srgbClr val="000000"/>
                </a:solidFill>
                <a:effectLst/>
                <a:latin typeface="Calibri"/>
              </a:rPr>
              <a:t>Steering Committee recommends prioritizing the restoration of habitats along our tributary rivers and streams, as well as the Bay’s nearshore waters– some of the most important places for the people of the watershed and the most productive habitats for our living resources.</a:t>
            </a:r>
            <a:endParaRPr lang="en-US" sz="5400">
              <a:latin typeface="Calibri"/>
            </a:endParaRPr>
          </a:p>
          <a:p>
            <a:pPr marL="574675" indent="-518795">
              <a:buAutoNum type="arabicPeriod" startAt="3"/>
            </a:pPr>
            <a:endParaRPr lang="en-US" sz="2800" b="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439747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10441957" cy="609398"/>
          </a:xfrm>
          <a:prstGeom prst="rect">
            <a:avLst/>
          </a:prstGeom>
          <a:solidFill>
            <a:schemeClr val="accent6">
              <a:lumMod val="20000"/>
              <a:lumOff val="80000"/>
            </a:schemeClr>
          </a:solidFill>
        </p:spPr>
        <p:txBody>
          <a:bodyPr spcFirstLastPara="1" vert="horz" wrap="square" lIns="0" tIns="0" rIns="0" bIns="0" rtlCol="0" anchor="t" anchorCtr="0">
            <a:spAutoFit/>
          </a:bodyPr>
          <a:lstStyle/>
          <a:p>
            <a:r>
              <a:rPr lang="en-US" sz="4400"/>
              <a:t>Synthesis – Restoration and Conservation</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089208"/>
            <a:ext cx="11582800" cy="5189043"/>
          </a:xfrm>
        </p:spPr>
        <p:txBody>
          <a:bodyPr/>
          <a:lstStyle/>
          <a:p>
            <a:pPr marL="50165" indent="0">
              <a:buNone/>
            </a:pPr>
            <a:r>
              <a:rPr lang="en-US" sz="3200" i="1" u="sng">
                <a:solidFill>
                  <a:srgbClr val="000000"/>
                </a:solidFill>
                <a:latin typeface="Calibri"/>
              </a:rPr>
              <a:t>R3. Improve</a:t>
            </a:r>
            <a:r>
              <a:rPr lang="en-US" sz="3200" b="0" i="1" u="sng">
                <a:solidFill>
                  <a:srgbClr val="000000"/>
                </a:solidFill>
                <a:effectLst/>
                <a:latin typeface="Calibri"/>
              </a:rPr>
              <a:t> the Program’s holistic approach to planning, prioritization, progress-tracking and accountability:</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6095" indent="-457200"/>
            <a:r>
              <a:rPr lang="en-US" sz="2800">
                <a:solidFill>
                  <a:srgbClr val="000000"/>
                </a:solidFill>
                <a:latin typeface="Calibri"/>
              </a:rPr>
              <a:t>R3a</a:t>
            </a:r>
            <a:r>
              <a:rPr lang="en-US" sz="2800" b="0">
                <a:solidFill>
                  <a:srgbClr val="000000"/>
                </a:solidFill>
                <a:effectLst/>
                <a:latin typeface="Calibri"/>
              </a:rPr>
              <a:t>. The Steering Committee recommends developing and adopting approaches to better incentivize practices that deliver multiple benefits.</a:t>
            </a:r>
          </a:p>
          <a:p>
            <a:pPr marL="506095" indent="-457200"/>
            <a:r>
              <a:rPr lang="en-US" sz="2800">
                <a:solidFill>
                  <a:srgbClr val="000000"/>
                </a:solidFill>
                <a:latin typeface="Calibri"/>
              </a:rPr>
              <a:t>R3b. </a:t>
            </a:r>
            <a:r>
              <a:rPr lang="en-US" sz="2800" b="0">
                <a:solidFill>
                  <a:srgbClr val="000000"/>
                </a:solidFill>
                <a:effectLst/>
                <a:latin typeface="Calibri"/>
              </a:rPr>
              <a:t>The Steering Committee recommends enhancing the local benefits of Chesapeake restoration by improving alignment with state and local plans and priorities.</a:t>
            </a:r>
          </a:p>
          <a:p>
            <a:pPr marL="506095" indent="-457200"/>
            <a:r>
              <a:rPr lang="en-US" sz="2800">
                <a:solidFill>
                  <a:srgbClr val="000000"/>
                </a:solidFill>
                <a:latin typeface="Calibri"/>
              </a:rPr>
              <a:t>R3c. </a:t>
            </a:r>
            <a:r>
              <a:rPr lang="en-US" sz="2800" b="0">
                <a:solidFill>
                  <a:srgbClr val="000000"/>
                </a:solidFill>
                <a:effectLst/>
                <a:latin typeface="Calibri"/>
              </a:rPr>
              <a:t>The Steering Committee recommends improving progress-tracking and accountability to further support efforts to adaptively manage and better target or prioritize resources and technical assistance.</a:t>
            </a:r>
          </a:p>
          <a:p>
            <a:pPr marL="574675" indent="-525145">
              <a:buAutoNum type="arabicPeriod" startAt="4"/>
            </a:pPr>
            <a:endParaRPr lang="en-US" sz="2800" b="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9940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10441957" cy="609398"/>
          </a:xfrm>
          <a:prstGeom prst="rect">
            <a:avLst/>
          </a:prstGeom>
          <a:solidFill>
            <a:schemeClr val="accent6">
              <a:lumMod val="20000"/>
              <a:lumOff val="80000"/>
            </a:schemeClr>
          </a:solidFill>
        </p:spPr>
        <p:txBody>
          <a:bodyPr spcFirstLastPara="1" vert="horz" wrap="square" lIns="0" tIns="0" rIns="0" bIns="0" rtlCol="0" anchor="t" anchorCtr="0">
            <a:spAutoFit/>
          </a:bodyPr>
          <a:lstStyle/>
          <a:p>
            <a:r>
              <a:rPr lang="en-US" sz="4400"/>
              <a:t>Synthesis – Restoration and Conservation</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5160763"/>
          </a:xfrm>
        </p:spPr>
        <p:txBody>
          <a:bodyPr/>
          <a:lstStyle/>
          <a:p>
            <a:pPr marL="50165" indent="0">
              <a:buNone/>
            </a:pPr>
            <a:r>
              <a:rPr lang="en-US" sz="3200" i="1" u="sng">
                <a:solidFill>
                  <a:srgbClr val="000000"/>
                </a:solidFill>
                <a:latin typeface="Calibri"/>
              </a:rPr>
              <a:t>R4. Build</a:t>
            </a:r>
            <a:r>
              <a:rPr lang="en-US" sz="3200" b="0" i="1" u="sng">
                <a:solidFill>
                  <a:srgbClr val="000000"/>
                </a:solidFill>
                <a:effectLst/>
                <a:latin typeface="Calibri"/>
              </a:rPr>
              <a:t> capacity to deliver technical assistance and community engagement through improved coordination and collaboration:</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R4a. </a:t>
            </a:r>
            <a:r>
              <a:rPr lang="en-US" sz="2800" b="0">
                <a:solidFill>
                  <a:srgbClr val="000000"/>
                </a:solidFill>
                <a:effectLst/>
                <a:latin typeface="Calibri"/>
              </a:rPr>
              <a:t>The Steering Committee recommends building collective capacity for restoration through improved coordination and collaboration between existing programs, across multiple levels of government, and with new partners.</a:t>
            </a:r>
            <a:endParaRPr lang="en-US" sz="5400">
              <a:latin typeface="Calibri"/>
            </a:endParaRPr>
          </a:p>
        </p:txBody>
      </p:sp>
    </p:spTree>
    <p:extLst>
      <p:ext uri="{BB962C8B-B14F-4D97-AF65-F5344CB8AC3E}">
        <p14:creationId xmlns:p14="http://schemas.microsoft.com/office/powerpoint/2010/main" val="1887519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7" descr="A picture containing grass, outdoor, field, tall&#10;&#10;Description automatically generated">
            <a:extLst>
              <a:ext uri="{FF2B5EF4-FFF2-40B4-BE49-F238E27FC236}">
                <a16:creationId xmlns:a16="http://schemas.microsoft.com/office/drawing/2014/main" id="{07D6E435-B3B3-A3C9-75EA-7BAF53D7A8E8}"/>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a:xfrm>
            <a:off x="0" y="0"/>
            <a:ext cx="2971800" cy="4498848"/>
          </a:xfrm>
          <a:prstGeom prst="rect">
            <a:avLst/>
          </a:prstGeom>
        </p:spPr>
      </p:pic>
      <p:pic>
        <p:nvPicPr>
          <p:cNvPr id="3" name="Picture Placeholder 23" descr="A picture containing grass, plant, lush&#10;&#10;Description automatically generated">
            <a:extLst>
              <a:ext uri="{FF2B5EF4-FFF2-40B4-BE49-F238E27FC236}">
                <a16:creationId xmlns:a16="http://schemas.microsoft.com/office/drawing/2014/main" id="{4E248E50-48E8-D9C4-D920-66BC75480E4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3088640" y="0"/>
            <a:ext cx="2971800" cy="4498848"/>
          </a:xfrm>
          <a:prstGeom prst="rect">
            <a:avLst/>
          </a:prstGeom>
        </p:spPr>
      </p:pic>
      <p:pic>
        <p:nvPicPr>
          <p:cNvPr id="4" name="Picture Placeholder 25" descr="A picture containing grass, handwear&#10;&#10;Description automatically generated">
            <a:extLst>
              <a:ext uri="{FF2B5EF4-FFF2-40B4-BE49-F238E27FC236}">
                <a16:creationId xmlns:a16="http://schemas.microsoft.com/office/drawing/2014/main" id="{75CE3175-A76E-5539-70C5-B7A24566C9CD}"/>
              </a:ext>
            </a:extLst>
          </p:cNvPr>
          <p:cNvPicPr>
            <a:picLocks noChangeAspect="1"/>
          </p:cNvPicPr>
          <p:nvPr/>
        </p:nvPicPr>
        <p:blipFill rotWithShape="1">
          <a:blip r:embed="rId5" cstate="hqprint">
            <a:extLst>
              <a:ext uri="{28A0092B-C50C-407E-A947-70E740481C1C}">
                <a14:useLocalDpi xmlns:a14="http://schemas.microsoft.com/office/drawing/2010/main"/>
              </a:ext>
            </a:extLst>
          </a:blip>
          <a:srcRect/>
          <a:stretch/>
        </p:blipFill>
        <p:spPr>
          <a:xfrm>
            <a:off x="6177280" y="0"/>
            <a:ext cx="2971800" cy="4498848"/>
          </a:xfrm>
          <a:prstGeom prst="rect">
            <a:avLst/>
          </a:prstGeom>
        </p:spPr>
      </p:pic>
      <p:pic>
        <p:nvPicPr>
          <p:cNvPr id="5" name="Picture Placeholder 27" descr="A picture containing mountain, nature, sky, outdoor&#10;&#10;Description automatically generated">
            <a:extLst>
              <a:ext uri="{FF2B5EF4-FFF2-40B4-BE49-F238E27FC236}">
                <a16:creationId xmlns:a16="http://schemas.microsoft.com/office/drawing/2014/main" id="{2B76D8DD-5C1B-B5C2-FBA7-42A57C90C50D}"/>
              </a:ext>
            </a:extLst>
          </p:cNvPr>
          <p:cNvPicPr>
            <a:picLocks noChangeAspect="1"/>
          </p:cNvPicPr>
          <p:nvPr/>
        </p:nvPicPr>
        <p:blipFill>
          <a:blip r:embed="rId6" cstate="hqprint">
            <a:extLst>
              <a:ext uri="{28A0092B-C50C-407E-A947-70E740481C1C}">
                <a14:useLocalDpi xmlns:a14="http://schemas.microsoft.com/office/drawing/2010/main"/>
              </a:ext>
            </a:extLst>
          </a:blip>
          <a:srcRect/>
          <a:stretch>
            <a:fillRect/>
          </a:stretch>
        </p:blipFill>
        <p:spPr>
          <a:xfrm>
            <a:off x="9265920" y="0"/>
            <a:ext cx="2971800" cy="4498848"/>
          </a:xfrm>
          <a:prstGeom prst="rect">
            <a:avLst/>
          </a:prstGeom>
        </p:spPr>
      </p:pic>
      <p:sp>
        <p:nvSpPr>
          <p:cNvPr id="6" name="Title 1">
            <a:extLst>
              <a:ext uri="{FF2B5EF4-FFF2-40B4-BE49-F238E27FC236}">
                <a16:creationId xmlns:a16="http://schemas.microsoft.com/office/drawing/2014/main" id="{45F5EF94-F7C9-262A-4A7C-178F606B0C0A}"/>
              </a:ext>
            </a:extLst>
          </p:cNvPr>
          <p:cNvSpPr txBox="1">
            <a:spLocks/>
          </p:cNvSpPr>
          <p:nvPr/>
        </p:nvSpPr>
        <p:spPr>
          <a:xfrm>
            <a:off x="0" y="4830767"/>
            <a:ext cx="9799606" cy="73757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latin typeface="Source Sans Pro" panose="020B0503030403020204" pitchFamily="34" charset="0"/>
                <a:ea typeface="Source Sans Pro" panose="020B0503030403020204" pitchFamily="34" charset="0"/>
              </a:rPr>
              <a:t>Beyond 2025 Steering Committee Meeting</a:t>
            </a:r>
          </a:p>
        </p:txBody>
      </p:sp>
      <p:sp>
        <p:nvSpPr>
          <p:cNvPr id="8" name="Subtitle 2">
            <a:extLst>
              <a:ext uri="{FF2B5EF4-FFF2-40B4-BE49-F238E27FC236}">
                <a16:creationId xmlns:a16="http://schemas.microsoft.com/office/drawing/2014/main" id="{54F1A0FA-4D18-8E06-C662-D2D2A6D5183A}"/>
              </a:ext>
            </a:extLst>
          </p:cNvPr>
          <p:cNvSpPr txBox="1">
            <a:spLocks/>
          </p:cNvSpPr>
          <p:nvPr/>
        </p:nvSpPr>
        <p:spPr>
          <a:xfrm>
            <a:off x="0" y="5573723"/>
            <a:ext cx="2288726" cy="65308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a:solidFill>
                  <a:schemeClr val="accent5">
                    <a:lumMod val="75000"/>
                  </a:schemeClr>
                </a:solidFill>
                <a:latin typeface="Source Sans Pro" panose="020B0503030403020204" pitchFamily="34" charset="0"/>
                <a:ea typeface="Source Sans Pro" panose="020B0503030403020204" pitchFamily="34" charset="0"/>
              </a:rPr>
              <a:t>May 30, 2024</a:t>
            </a:r>
          </a:p>
        </p:txBody>
      </p:sp>
      <p:pic>
        <p:nvPicPr>
          <p:cNvPr id="10" name="Picture 9" descr="Logo, company name&#10;&#10;Description automatically generated">
            <a:extLst>
              <a:ext uri="{FF2B5EF4-FFF2-40B4-BE49-F238E27FC236}">
                <a16:creationId xmlns:a16="http://schemas.microsoft.com/office/drawing/2014/main" id="{95824FF9-24E2-385D-42DE-008D7D9BD9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31633" y="4572551"/>
            <a:ext cx="2640373" cy="2182708"/>
          </a:xfrm>
          <a:prstGeom prst="rect">
            <a:avLst/>
          </a:prstGeom>
        </p:spPr>
      </p:pic>
      <p:sp>
        <p:nvSpPr>
          <p:cNvPr id="7" name="TextBox 6">
            <a:extLst>
              <a:ext uri="{FF2B5EF4-FFF2-40B4-BE49-F238E27FC236}">
                <a16:creationId xmlns:a16="http://schemas.microsoft.com/office/drawing/2014/main" id="{C51370C7-DF36-118C-622E-1151CE921156}"/>
              </a:ext>
            </a:extLst>
          </p:cNvPr>
          <p:cNvSpPr txBox="1"/>
          <p:nvPr/>
        </p:nvSpPr>
        <p:spPr>
          <a:xfrm>
            <a:off x="2105342" y="566678"/>
            <a:ext cx="8143875" cy="3785652"/>
          </a:xfrm>
          <a:prstGeom prst="rect">
            <a:avLst/>
          </a:prstGeom>
          <a:solidFill>
            <a:schemeClr val="bg2"/>
          </a:solidFill>
        </p:spPr>
        <p:txBody>
          <a:bodyPr wrap="square" lIns="91440" tIns="45720" rIns="91440" bIns="45720" rtlCol="0" anchor="t">
            <a:spAutoFit/>
          </a:bodyPr>
          <a:lstStyle/>
          <a:p>
            <a:pPr algn="ctr"/>
            <a:r>
              <a:rPr lang="en-US" sz="6000" dirty="0"/>
              <a:t>AFTERNOON BREAK</a:t>
            </a:r>
            <a:br>
              <a:rPr lang="en-US" sz="6000" dirty="0"/>
            </a:br>
            <a:br>
              <a:rPr lang="en-US" sz="6000" dirty="0"/>
            </a:br>
            <a:r>
              <a:rPr lang="en-US" sz="6000" dirty="0"/>
              <a:t>WE WILL RETURN AT:</a:t>
            </a:r>
            <a:br>
              <a:rPr lang="en-US" sz="6000" dirty="0"/>
            </a:br>
            <a:r>
              <a:rPr lang="en-US" sz="6000" dirty="0"/>
              <a:t>2:20p </a:t>
            </a:r>
          </a:p>
        </p:txBody>
      </p:sp>
    </p:spTree>
    <p:extLst>
      <p:ext uri="{BB962C8B-B14F-4D97-AF65-F5344CB8AC3E}">
        <p14:creationId xmlns:p14="http://schemas.microsoft.com/office/powerpoint/2010/main" val="671061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4" name="Google Shape;334;p28"/>
          <p:cNvSpPr txBox="1">
            <a:spLocks noGrp="1"/>
          </p:cNvSpPr>
          <p:nvPr>
            <p:ph type="title"/>
          </p:nvPr>
        </p:nvSpPr>
        <p:spPr>
          <a:xfrm>
            <a:off x="238900" y="282317"/>
            <a:ext cx="2808400" cy="899600"/>
          </a:xfrm>
          <a:prstGeom prst="rect">
            <a:avLst/>
          </a:prstGeom>
        </p:spPr>
        <p:txBody>
          <a:bodyPr spcFirstLastPara="1" vert="horz" wrap="square" lIns="0" tIns="0" rIns="0" bIns="0" rtlCol="0" anchor="t" anchorCtr="0">
            <a:noAutofit/>
          </a:bodyPr>
          <a:lstStyle/>
          <a:p>
            <a:r>
              <a:rPr lang="en">
                <a:solidFill>
                  <a:schemeClr val="dk1"/>
                </a:solidFill>
                <a:latin typeface="Source Sans Pro"/>
                <a:ea typeface="Source Sans Pro"/>
                <a:cs typeface="Source Sans Pro"/>
              </a:rPr>
              <a:t>Agenda</a:t>
            </a:r>
            <a:endParaRPr/>
          </a:p>
        </p:txBody>
      </p:sp>
      <p:sp>
        <p:nvSpPr>
          <p:cNvPr id="3" name="TextBox 2">
            <a:extLst>
              <a:ext uri="{FF2B5EF4-FFF2-40B4-BE49-F238E27FC236}">
                <a16:creationId xmlns:a16="http://schemas.microsoft.com/office/drawing/2014/main" id="{D3173060-1C50-B207-7511-42C1B97341FC}"/>
              </a:ext>
            </a:extLst>
          </p:cNvPr>
          <p:cNvSpPr txBox="1"/>
          <p:nvPr/>
        </p:nvSpPr>
        <p:spPr>
          <a:xfrm>
            <a:off x="3047299" y="905234"/>
            <a:ext cx="8961342" cy="5755422"/>
          </a:xfrm>
          <a:prstGeom prst="rect">
            <a:avLst/>
          </a:prstGeom>
          <a:noFill/>
        </p:spPr>
        <p:txBody>
          <a:bodyPr wrap="square">
            <a:spAutoFit/>
          </a:bodyPr>
          <a:lstStyle/>
          <a:p>
            <a:pPr>
              <a:spcBef>
                <a:spcPts val="600"/>
              </a:spcBef>
              <a:spcAft>
                <a:spcPts val="600"/>
              </a:spcAft>
            </a:pPr>
            <a:r>
              <a:rPr lang="en-US" sz="3200">
                <a:latin typeface="Source Sans Pro" panose="020B0503030403020204" pitchFamily="34" charset="0"/>
                <a:ea typeface="Source Sans Pro" panose="020B0503030403020204" pitchFamily="34" charset="0"/>
              </a:rPr>
              <a:t>Welcome and opening comments</a:t>
            </a:r>
          </a:p>
          <a:p>
            <a:pPr>
              <a:spcBef>
                <a:spcPts val="600"/>
              </a:spcBef>
              <a:spcAft>
                <a:spcPts val="600"/>
              </a:spcAft>
            </a:pPr>
            <a:r>
              <a:rPr lang="en-US" sz="3200">
                <a:latin typeface="Source Sans Pro" panose="020B0503030403020204" pitchFamily="34" charset="0"/>
                <a:ea typeface="Source Sans Pro" panose="020B0503030403020204" pitchFamily="34" charset="0"/>
              </a:rPr>
              <a:t>ERG Evaluation Report</a:t>
            </a:r>
          </a:p>
          <a:p>
            <a:pPr>
              <a:spcBef>
                <a:spcPts val="600"/>
              </a:spcBef>
              <a:spcAft>
                <a:spcPts val="600"/>
              </a:spcAft>
            </a:pPr>
            <a:r>
              <a:rPr lang="en-US" sz="3200">
                <a:latin typeface="Source Sans Pro" panose="020B0503030403020204" pitchFamily="34" charset="0"/>
                <a:ea typeface="Source Sans Pro" panose="020B0503030403020204" pitchFamily="34" charset="0"/>
              </a:rPr>
              <a:t>Presentations of Synthesis Narrative </a:t>
            </a:r>
          </a:p>
          <a:p>
            <a:pPr>
              <a:spcBef>
                <a:spcPts val="600"/>
              </a:spcBef>
              <a:spcAft>
                <a:spcPts val="600"/>
              </a:spcAft>
            </a:pPr>
            <a:r>
              <a:rPr lang="en-US" sz="3200">
                <a:latin typeface="Source Sans Pro" panose="020B0503030403020204" pitchFamily="34" charset="0"/>
                <a:ea typeface="Source Sans Pro" panose="020B0503030403020204" pitchFamily="34" charset="0"/>
              </a:rPr>
              <a:t>Synthesis Discussion: Partnership </a:t>
            </a:r>
          </a:p>
          <a:p>
            <a:pPr>
              <a:spcBef>
                <a:spcPts val="600"/>
              </a:spcBef>
              <a:spcAft>
                <a:spcPts val="600"/>
              </a:spcAft>
            </a:pPr>
            <a:r>
              <a:rPr lang="en-US" sz="3200">
                <a:latin typeface="Source Sans Pro" panose="020B0503030403020204" pitchFamily="34" charset="0"/>
                <a:ea typeface="Source Sans Pro" panose="020B0503030403020204" pitchFamily="34" charset="0"/>
              </a:rPr>
              <a:t>Lunch Break</a:t>
            </a:r>
          </a:p>
          <a:p>
            <a:pPr>
              <a:spcBef>
                <a:spcPts val="600"/>
              </a:spcBef>
              <a:spcAft>
                <a:spcPts val="600"/>
              </a:spcAft>
            </a:pPr>
            <a:r>
              <a:rPr lang="en-US" sz="3200">
                <a:latin typeface="Source Sans Pro" panose="020B0503030403020204" pitchFamily="34" charset="0"/>
                <a:ea typeface="Source Sans Pro" panose="020B0503030403020204" pitchFamily="34" charset="0"/>
              </a:rPr>
              <a:t>Synthesis Discussion: Restoration &amp; Conservation</a:t>
            </a:r>
          </a:p>
          <a:p>
            <a:pPr>
              <a:spcBef>
                <a:spcPts val="600"/>
              </a:spcBef>
              <a:spcAft>
                <a:spcPts val="600"/>
              </a:spcAft>
            </a:pPr>
            <a:r>
              <a:rPr lang="en-US" sz="3200">
                <a:latin typeface="Source Sans Pro" panose="020B0503030403020204" pitchFamily="34" charset="0"/>
                <a:ea typeface="Source Sans Pro" panose="020B0503030403020204" pitchFamily="34" charset="0"/>
              </a:rPr>
              <a:t>Synthesis Discussion: Science</a:t>
            </a:r>
          </a:p>
          <a:p>
            <a:pPr>
              <a:spcBef>
                <a:spcPts val="600"/>
              </a:spcBef>
              <a:spcAft>
                <a:spcPts val="600"/>
              </a:spcAft>
            </a:pPr>
            <a:r>
              <a:rPr lang="en-US" sz="3200">
                <a:latin typeface="Source Sans Pro" panose="020B0503030403020204" pitchFamily="34" charset="0"/>
                <a:ea typeface="Source Sans Pro" panose="020B0503030403020204" pitchFamily="34" charset="0"/>
              </a:rPr>
              <a:t>Draft EC Charge Response &amp; Remaining Actions</a:t>
            </a:r>
          </a:p>
          <a:p>
            <a:pPr>
              <a:spcBef>
                <a:spcPts val="600"/>
              </a:spcBef>
              <a:spcAft>
                <a:spcPts val="600"/>
              </a:spcAft>
            </a:pPr>
            <a:r>
              <a:rPr lang="en-US" sz="3200">
                <a:latin typeface="Source Sans Pro" panose="020B0503030403020204" pitchFamily="34" charset="0"/>
                <a:ea typeface="Source Sans Pro" panose="020B0503030403020204" pitchFamily="34" charset="0"/>
              </a:rPr>
              <a:t>Adjourn</a:t>
            </a:r>
          </a:p>
        </p:txBody>
      </p:sp>
      <p:sp>
        <p:nvSpPr>
          <p:cNvPr id="13" name="Rectangle 12">
            <a:extLst>
              <a:ext uri="{FF2B5EF4-FFF2-40B4-BE49-F238E27FC236}">
                <a16:creationId xmlns:a16="http://schemas.microsoft.com/office/drawing/2014/main" id="{6A0A17D1-E4A9-D380-8DD7-C4FF4828E80F}"/>
              </a:ext>
            </a:extLst>
          </p:cNvPr>
          <p:cNvSpPr/>
          <p:nvPr/>
        </p:nvSpPr>
        <p:spPr>
          <a:xfrm>
            <a:off x="1590962" y="1049029"/>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10:00a</a:t>
            </a:r>
          </a:p>
        </p:txBody>
      </p:sp>
      <p:sp>
        <p:nvSpPr>
          <p:cNvPr id="14" name="Rectangle 13">
            <a:extLst>
              <a:ext uri="{FF2B5EF4-FFF2-40B4-BE49-F238E27FC236}">
                <a16:creationId xmlns:a16="http://schemas.microsoft.com/office/drawing/2014/main" id="{67674206-580B-E371-4A37-D526CE6C1AF4}"/>
              </a:ext>
            </a:extLst>
          </p:cNvPr>
          <p:cNvSpPr/>
          <p:nvPr/>
        </p:nvSpPr>
        <p:spPr>
          <a:xfrm>
            <a:off x="1590964" y="1662835"/>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10:10a</a:t>
            </a:r>
          </a:p>
        </p:txBody>
      </p:sp>
      <p:sp>
        <p:nvSpPr>
          <p:cNvPr id="15" name="Rectangle 14">
            <a:extLst>
              <a:ext uri="{FF2B5EF4-FFF2-40B4-BE49-F238E27FC236}">
                <a16:creationId xmlns:a16="http://schemas.microsoft.com/office/drawing/2014/main" id="{A89C915C-FC46-F911-5DAE-E46519ABCAEB}"/>
              </a:ext>
            </a:extLst>
          </p:cNvPr>
          <p:cNvSpPr/>
          <p:nvPr/>
        </p:nvSpPr>
        <p:spPr>
          <a:xfrm>
            <a:off x="1590963" y="2310707"/>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10:50a</a:t>
            </a:r>
          </a:p>
        </p:txBody>
      </p:sp>
      <p:sp>
        <p:nvSpPr>
          <p:cNvPr id="16" name="Rectangle 15">
            <a:extLst>
              <a:ext uri="{FF2B5EF4-FFF2-40B4-BE49-F238E27FC236}">
                <a16:creationId xmlns:a16="http://schemas.microsoft.com/office/drawing/2014/main" id="{368840F6-0F8F-F8EF-2657-3AD9B49B6697}"/>
              </a:ext>
            </a:extLst>
          </p:cNvPr>
          <p:cNvSpPr/>
          <p:nvPr/>
        </p:nvSpPr>
        <p:spPr>
          <a:xfrm>
            <a:off x="1590963" y="2959309"/>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11:30a</a:t>
            </a:r>
          </a:p>
        </p:txBody>
      </p:sp>
      <p:sp>
        <p:nvSpPr>
          <p:cNvPr id="17" name="Rectangle 16">
            <a:extLst>
              <a:ext uri="{FF2B5EF4-FFF2-40B4-BE49-F238E27FC236}">
                <a16:creationId xmlns:a16="http://schemas.microsoft.com/office/drawing/2014/main" id="{EFF81C95-F855-AB4A-1CD0-C5BC1AF21FBA}"/>
              </a:ext>
            </a:extLst>
          </p:cNvPr>
          <p:cNvSpPr/>
          <p:nvPr/>
        </p:nvSpPr>
        <p:spPr>
          <a:xfrm>
            <a:off x="1590965" y="4217797"/>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1:10p</a:t>
            </a:r>
          </a:p>
        </p:txBody>
      </p:sp>
      <p:sp>
        <p:nvSpPr>
          <p:cNvPr id="18" name="Rectangle 17">
            <a:extLst>
              <a:ext uri="{FF2B5EF4-FFF2-40B4-BE49-F238E27FC236}">
                <a16:creationId xmlns:a16="http://schemas.microsoft.com/office/drawing/2014/main" id="{48C6A90F-9BA0-E67B-44D8-A40618D76C18}"/>
              </a:ext>
            </a:extLst>
          </p:cNvPr>
          <p:cNvSpPr/>
          <p:nvPr/>
        </p:nvSpPr>
        <p:spPr>
          <a:xfrm>
            <a:off x="1590965" y="4831603"/>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2:20p</a:t>
            </a:r>
          </a:p>
        </p:txBody>
      </p:sp>
      <p:sp>
        <p:nvSpPr>
          <p:cNvPr id="19" name="Rectangle 18">
            <a:extLst>
              <a:ext uri="{FF2B5EF4-FFF2-40B4-BE49-F238E27FC236}">
                <a16:creationId xmlns:a16="http://schemas.microsoft.com/office/drawing/2014/main" id="{3083DE9F-2C5F-9A1B-0F2A-72EDEE69E74C}"/>
              </a:ext>
            </a:extLst>
          </p:cNvPr>
          <p:cNvSpPr/>
          <p:nvPr/>
        </p:nvSpPr>
        <p:spPr>
          <a:xfrm>
            <a:off x="1590966" y="5503809"/>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3:15p</a:t>
            </a:r>
          </a:p>
        </p:txBody>
      </p:sp>
      <p:sp>
        <p:nvSpPr>
          <p:cNvPr id="2" name="Rectangle 1">
            <a:extLst>
              <a:ext uri="{FF2B5EF4-FFF2-40B4-BE49-F238E27FC236}">
                <a16:creationId xmlns:a16="http://schemas.microsoft.com/office/drawing/2014/main" id="{9804B553-3217-4771-F3A9-88793A2B5A56}"/>
              </a:ext>
            </a:extLst>
          </p:cNvPr>
          <p:cNvSpPr/>
          <p:nvPr/>
        </p:nvSpPr>
        <p:spPr>
          <a:xfrm>
            <a:off x="1590967" y="6091600"/>
            <a:ext cx="1225379" cy="378311"/>
          </a:xfrm>
          <a:prstGeom prst="rect">
            <a:avLst/>
          </a:prstGeom>
          <a:solidFill>
            <a:srgbClr val="112C45"/>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Source Sans Pro" panose="020B0503030403020204" pitchFamily="34" charset="0"/>
                <a:ea typeface="Source Sans Pro" panose="020B0503030403020204" pitchFamily="34" charset="0"/>
              </a:rPr>
              <a:t>4:00p</a:t>
            </a:r>
          </a:p>
        </p:txBody>
      </p:sp>
      <p:sp>
        <p:nvSpPr>
          <p:cNvPr id="4" name="Rectangle 3">
            <a:extLst>
              <a:ext uri="{FF2B5EF4-FFF2-40B4-BE49-F238E27FC236}">
                <a16:creationId xmlns:a16="http://schemas.microsoft.com/office/drawing/2014/main" id="{02CE5837-664C-E716-9D71-2B510DEEEBC5}"/>
              </a:ext>
            </a:extLst>
          </p:cNvPr>
          <p:cNvSpPr/>
          <p:nvPr/>
        </p:nvSpPr>
        <p:spPr>
          <a:xfrm>
            <a:off x="1590962" y="3593789"/>
            <a:ext cx="1225379" cy="378311"/>
          </a:xfrm>
          <a:prstGeom prst="rect">
            <a:avLst/>
          </a:prstGeom>
          <a:solidFill>
            <a:schemeClr val="accent5">
              <a:lumMod val="75000"/>
            </a:schemeClr>
          </a:solidFill>
          <a:ln w="28575">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latin typeface="Source Sans Pro" panose="020B0503030403020204" pitchFamily="34" charset="0"/>
                <a:ea typeface="Source Sans Pro" panose="020B0503030403020204" pitchFamily="34" charset="0"/>
              </a:rPr>
              <a:t>12:25p</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5079163" cy="609398"/>
          </a:xfrm>
          <a:prstGeom prst="rect">
            <a:avLst/>
          </a:prstGeom>
          <a:solidFill>
            <a:schemeClr val="accent5">
              <a:lumMod val="20000"/>
              <a:lumOff val="80000"/>
            </a:schemeClr>
          </a:solidFill>
        </p:spPr>
        <p:txBody>
          <a:bodyPr spcFirstLastPara="1" vert="horz" wrap="square" lIns="0" tIns="0" rIns="0" bIns="0" rtlCol="0" anchor="t" anchorCtr="0">
            <a:spAutoFit/>
          </a:bodyPr>
          <a:lstStyle/>
          <a:p>
            <a:r>
              <a:rPr lang="en-US" sz="4400"/>
              <a:t>Synthesis – Science</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051501"/>
            <a:ext cx="11582800" cy="5623686"/>
          </a:xfrm>
        </p:spPr>
        <p:txBody>
          <a:bodyPr/>
          <a:lstStyle/>
          <a:p>
            <a:pPr marL="50165" indent="0">
              <a:buNone/>
            </a:pPr>
            <a:r>
              <a:rPr lang="en-US" sz="3200" i="1" u="sng">
                <a:solidFill>
                  <a:srgbClr val="000000"/>
                </a:solidFill>
                <a:latin typeface="Calibri"/>
              </a:rPr>
              <a:t>S1. Prioritize</a:t>
            </a:r>
            <a:r>
              <a:rPr lang="en-US" sz="3200" b="0" i="1" u="sng">
                <a:solidFill>
                  <a:srgbClr val="000000"/>
                </a:solidFill>
                <a:effectLst/>
                <a:latin typeface="Calibri"/>
              </a:rPr>
              <a:t> research that addresses knowledge gaps in existing and emerging challenges:</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S1a</a:t>
            </a:r>
            <a:r>
              <a:rPr lang="en-US" sz="2800" b="0">
                <a:solidFill>
                  <a:srgbClr val="000000"/>
                </a:solidFill>
                <a:effectLst/>
                <a:latin typeface="Calibri"/>
              </a:rPr>
              <a:t>. The Steering Committee recommends prioritizing climate science to enhance understanding of anticipated changes and restoration/conservation practices that can adjust to those changes.</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512445" indent="-457200"/>
            <a:r>
              <a:rPr lang="en-US" sz="2800">
                <a:solidFill>
                  <a:srgbClr val="000000"/>
                </a:solidFill>
                <a:latin typeface="Calibri"/>
              </a:rPr>
              <a:t>S1b. </a:t>
            </a:r>
            <a:r>
              <a:rPr lang="en-US" sz="2800" b="0">
                <a:solidFill>
                  <a:srgbClr val="000000"/>
                </a:solidFill>
                <a:effectLst/>
                <a:latin typeface="Calibri"/>
              </a:rPr>
              <a:t>The Steering Committee recommends a greater focus on conducting social science research and applying its findings to ensure restoration and conservation efforts align with the well-being of people.</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969645" indent="-914400">
              <a:buAutoNum type="arabicPeriod"/>
            </a:pPr>
            <a:endParaRPr lang="en-US" sz="5400"/>
          </a:p>
        </p:txBody>
      </p:sp>
    </p:spTree>
    <p:extLst>
      <p:ext uri="{BB962C8B-B14F-4D97-AF65-F5344CB8AC3E}">
        <p14:creationId xmlns:p14="http://schemas.microsoft.com/office/powerpoint/2010/main" val="1922881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5079163" cy="609398"/>
          </a:xfrm>
          <a:prstGeom prst="rect">
            <a:avLst/>
          </a:prstGeom>
          <a:solidFill>
            <a:schemeClr val="accent5">
              <a:lumMod val="20000"/>
              <a:lumOff val="80000"/>
            </a:schemeClr>
          </a:solidFill>
        </p:spPr>
        <p:txBody>
          <a:bodyPr spcFirstLastPara="1" vert="horz" wrap="square" lIns="0" tIns="0" rIns="0" bIns="0" rtlCol="0" anchor="t" anchorCtr="0">
            <a:spAutoFit/>
          </a:bodyPr>
          <a:lstStyle/>
          <a:p>
            <a:r>
              <a:rPr lang="en-US" sz="4400"/>
              <a:t>Synthesis – Science</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051501"/>
            <a:ext cx="11582800" cy="5623686"/>
          </a:xfrm>
        </p:spPr>
        <p:txBody>
          <a:bodyPr/>
          <a:lstStyle/>
          <a:p>
            <a:pPr marL="50165" indent="0">
              <a:buNone/>
            </a:pPr>
            <a:r>
              <a:rPr lang="en-US" sz="3200" i="1" u="sng">
                <a:solidFill>
                  <a:srgbClr val="000000"/>
                </a:solidFill>
                <a:latin typeface="Calibri"/>
              </a:rPr>
              <a:t>S2. Integrate</a:t>
            </a:r>
            <a:r>
              <a:rPr lang="en-US" sz="3200" b="0" i="1" u="sng">
                <a:solidFill>
                  <a:srgbClr val="000000"/>
                </a:solidFill>
                <a:effectLst/>
                <a:latin typeface="Calibri"/>
              </a:rPr>
              <a:t> existing and new science findings in decision making, resource allocation, and communication strategies:</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12445" indent="-457200"/>
            <a:r>
              <a:rPr lang="en-US" sz="2800">
                <a:solidFill>
                  <a:srgbClr val="000000"/>
                </a:solidFill>
                <a:latin typeface="Calibri"/>
              </a:rPr>
              <a:t>S2a. </a:t>
            </a:r>
            <a:r>
              <a:rPr lang="en-US" sz="2800" b="0">
                <a:solidFill>
                  <a:srgbClr val="000000"/>
                </a:solidFill>
                <a:effectLst/>
                <a:latin typeface="Calibri"/>
              </a:rPr>
              <a:t>The Steering Committee recommends the need to better adapt to these</a:t>
            </a:r>
            <a:r>
              <a:rPr lang="en-US" sz="2800">
                <a:solidFill>
                  <a:srgbClr val="000000"/>
                </a:solidFill>
                <a:latin typeface="Calibri"/>
              </a:rPr>
              <a:t> </a:t>
            </a:r>
            <a:r>
              <a:rPr lang="en-US" sz="2800" b="0">
                <a:solidFill>
                  <a:srgbClr val="000000"/>
                </a:solidFill>
                <a:effectLst/>
                <a:latin typeface="Calibri"/>
              </a:rPr>
              <a:t> findings and communicate how they are integrated into decision making, resource allocation, and management strategies.</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512445" indent="-457200"/>
            <a:r>
              <a:rPr lang="en-US" sz="2800">
                <a:solidFill>
                  <a:srgbClr val="000000"/>
                </a:solidFill>
                <a:latin typeface="Calibri"/>
              </a:rPr>
              <a:t>S2b. </a:t>
            </a:r>
            <a:r>
              <a:rPr lang="en-US" sz="2800" b="0">
                <a:solidFill>
                  <a:srgbClr val="000000"/>
                </a:solidFill>
                <a:effectLst/>
                <a:latin typeface="Calibri"/>
              </a:rPr>
              <a:t>The Steering Committee recommends increased efforts to integrating traditional indigenous knowledge and co-producing science with Native nations.</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969645" indent="-914400">
              <a:buAutoNum type="arabicPeriod"/>
            </a:pPr>
            <a:endParaRPr lang="en-US" sz="5400"/>
          </a:p>
        </p:txBody>
      </p:sp>
    </p:spTree>
    <p:extLst>
      <p:ext uri="{BB962C8B-B14F-4D97-AF65-F5344CB8AC3E}">
        <p14:creationId xmlns:p14="http://schemas.microsoft.com/office/powerpoint/2010/main" val="2515342324"/>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5079163" cy="609398"/>
          </a:xfrm>
          <a:prstGeom prst="rect">
            <a:avLst/>
          </a:prstGeom>
          <a:solidFill>
            <a:schemeClr val="accent5">
              <a:lumMod val="20000"/>
              <a:lumOff val="80000"/>
            </a:schemeClr>
          </a:solidFill>
        </p:spPr>
        <p:txBody>
          <a:bodyPr spcFirstLastPara="1" vert="horz" wrap="square" lIns="0" tIns="0" rIns="0" bIns="0" rtlCol="0" anchor="t" anchorCtr="0">
            <a:spAutoFit/>
          </a:bodyPr>
          <a:lstStyle/>
          <a:p>
            <a:r>
              <a:rPr lang="en-US" sz="4400"/>
              <a:t>Synthesis – Science</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051500"/>
            <a:ext cx="11771136" cy="5886627"/>
          </a:xfrm>
        </p:spPr>
        <p:txBody>
          <a:bodyPr/>
          <a:lstStyle/>
          <a:p>
            <a:pPr marL="50165" indent="0">
              <a:buNone/>
            </a:pPr>
            <a:r>
              <a:rPr lang="en-US" sz="3200" i="1" u="sng">
                <a:solidFill>
                  <a:srgbClr val="000000"/>
                </a:solidFill>
                <a:latin typeface="Calibri"/>
              </a:rPr>
              <a:t>S3. Optimize</a:t>
            </a:r>
            <a:r>
              <a:rPr lang="en-US" sz="3200" b="0" i="1" u="sng">
                <a:solidFill>
                  <a:srgbClr val="000000"/>
                </a:solidFill>
                <a:effectLst/>
                <a:latin typeface="Calibri"/>
              </a:rPr>
              <a:t> monitoring, modeling, and analysis:</a:t>
            </a:r>
            <a:endParaRPr lang="en-US">
              <a:latin typeface="Calibri"/>
            </a:endParaRPr>
          </a:p>
          <a:p>
            <a:pPr marL="574675" indent="-518795">
              <a:buNone/>
            </a:pPr>
            <a:endParaRPr lang="en-US" sz="1400">
              <a:solidFill>
                <a:srgbClr val="000000"/>
              </a:solidFill>
              <a:latin typeface="Calibri" panose="020F0502020204030204" pitchFamily="34" charset="0"/>
            </a:endParaRPr>
          </a:p>
          <a:p>
            <a:pPr marL="574675" indent="-518795"/>
            <a:r>
              <a:rPr lang="en-US" sz="2400">
                <a:solidFill>
                  <a:srgbClr val="000000"/>
                </a:solidFill>
                <a:latin typeface="Calibri"/>
              </a:rPr>
              <a:t>S3a</a:t>
            </a:r>
            <a:r>
              <a:rPr lang="en-US" sz="2400" b="0">
                <a:solidFill>
                  <a:srgbClr val="000000"/>
                </a:solidFill>
                <a:effectLst/>
                <a:latin typeface="Calibri"/>
              </a:rPr>
              <a:t>. The Steering Committee recommends a partnership approach to establish a</a:t>
            </a:r>
            <a:r>
              <a:rPr lang="en-US" sz="2400">
                <a:solidFill>
                  <a:srgbClr val="000000"/>
                </a:solidFill>
                <a:latin typeface="Calibri"/>
              </a:rPr>
              <a:t> </a:t>
            </a:r>
            <a:r>
              <a:rPr lang="en-US" sz="2400" b="0">
                <a:solidFill>
                  <a:srgbClr val="000000"/>
                </a:solidFill>
                <a:effectLst/>
                <a:latin typeface="Calibri"/>
              </a:rPr>
              <a:t> sustainable, long-term funding plan to maintain critical enhancements in monitoring.</a:t>
            </a:r>
            <a:r>
              <a:rPr lang="en-US" sz="2400">
                <a:solidFill>
                  <a:srgbClr val="000000"/>
                </a:solidFill>
                <a:latin typeface="Calibri"/>
              </a:rPr>
              <a:t> </a:t>
            </a:r>
            <a:endParaRPr lang="en-US" sz="2400" b="0">
              <a:solidFill>
                <a:srgbClr val="000000"/>
              </a:solidFill>
              <a:effectLst/>
              <a:latin typeface="Calibri" panose="020F0502020204030204" pitchFamily="34" charset="0"/>
            </a:endParaRPr>
          </a:p>
          <a:p>
            <a:pPr marL="574675" indent="-518795"/>
            <a:r>
              <a:rPr lang="en-US" sz="2400">
                <a:solidFill>
                  <a:srgbClr val="000000"/>
                </a:solidFill>
                <a:latin typeface="Calibri"/>
              </a:rPr>
              <a:t>S3b. </a:t>
            </a:r>
            <a:r>
              <a:rPr lang="en-US" sz="2400" b="0">
                <a:solidFill>
                  <a:srgbClr val="000000"/>
                </a:solidFill>
                <a:effectLst/>
                <a:latin typeface="Calibri"/>
              </a:rPr>
              <a:t>The Steering Committee recommends amendments to outcomes </a:t>
            </a:r>
            <a:r>
              <a:rPr lang="en-US" sz="2400">
                <a:solidFill>
                  <a:srgbClr val="000000"/>
                </a:solidFill>
                <a:latin typeface="Calibri"/>
              </a:rPr>
              <a:t>require</a:t>
            </a:r>
            <a:r>
              <a:rPr lang="en-US" sz="2400" b="0">
                <a:solidFill>
                  <a:srgbClr val="000000"/>
                </a:solidFill>
                <a:effectLst/>
                <a:latin typeface="Calibri"/>
              </a:rPr>
              <a:t> a clear target and development of a monitoring plan because these factors are essential for assessing progress toward a healthy Bay and watershed.</a:t>
            </a:r>
          </a:p>
          <a:p>
            <a:pPr marL="574675" indent="-518795"/>
            <a:r>
              <a:rPr lang="en-US" sz="2400">
                <a:solidFill>
                  <a:srgbClr val="000000"/>
                </a:solidFill>
                <a:latin typeface="Calibri"/>
              </a:rPr>
              <a:t>S3c. </a:t>
            </a:r>
            <a:r>
              <a:rPr lang="en-US" sz="2400" b="0">
                <a:solidFill>
                  <a:srgbClr val="000000"/>
                </a:solidFill>
                <a:effectLst/>
                <a:latin typeface="Calibri"/>
              </a:rPr>
              <a:t>The Steering Committee recommends [in addition to CAST] incorporating multiple lines of evidence in the process to evaluate progress towards multiple goals.</a:t>
            </a:r>
            <a:r>
              <a:rPr lang="en-US" sz="2400">
                <a:solidFill>
                  <a:srgbClr val="000000"/>
                </a:solidFill>
                <a:latin typeface="Calibri"/>
              </a:rPr>
              <a:t> </a:t>
            </a:r>
            <a:endParaRPr lang="en-US" sz="2400" b="0">
              <a:solidFill>
                <a:srgbClr val="000000"/>
              </a:solidFill>
              <a:effectLst/>
              <a:latin typeface="Calibri" panose="020F0502020204030204" pitchFamily="34" charset="0"/>
            </a:endParaRPr>
          </a:p>
          <a:p>
            <a:pPr marL="574675" indent="-518795"/>
            <a:r>
              <a:rPr lang="en-US" sz="2400">
                <a:solidFill>
                  <a:srgbClr val="000000"/>
                </a:solidFill>
                <a:latin typeface="Calibri"/>
              </a:rPr>
              <a:t>S3d. </a:t>
            </a:r>
            <a:r>
              <a:rPr lang="en-US" sz="2400" b="0">
                <a:solidFill>
                  <a:srgbClr val="000000"/>
                </a:solidFill>
                <a:effectLst/>
                <a:latin typeface="Calibri"/>
              </a:rPr>
              <a:t>The Steering Committee recommends that all modeling efforts should integrate climate change projections to better understand changes across multiple indicators and inform strategic planning at the local and state level.</a:t>
            </a:r>
          </a:p>
          <a:p>
            <a:pPr marL="574675" indent="-518795"/>
            <a:r>
              <a:rPr lang="en-US" sz="2400">
                <a:solidFill>
                  <a:srgbClr val="000000"/>
                </a:solidFill>
                <a:latin typeface="Calibri"/>
              </a:rPr>
              <a:t>S3f. </a:t>
            </a:r>
            <a:r>
              <a:rPr lang="en-US" sz="2400" b="0">
                <a:solidFill>
                  <a:srgbClr val="000000"/>
                </a:solidFill>
                <a:effectLst/>
                <a:latin typeface="Calibri"/>
              </a:rPr>
              <a:t>The Steering Committee </a:t>
            </a:r>
            <a:r>
              <a:rPr lang="en-US" sz="2400">
                <a:solidFill>
                  <a:srgbClr val="000000"/>
                </a:solidFill>
                <a:latin typeface="Calibri"/>
              </a:rPr>
              <a:t>recommends focusing</a:t>
            </a:r>
            <a:r>
              <a:rPr lang="en-US" sz="2400" b="0">
                <a:solidFill>
                  <a:srgbClr val="000000"/>
                </a:solidFill>
                <a:effectLst/>
                <a:latin typeface="Calibri"/>
              </a:rPr>
              <a:t> on local scales and analyzing stressor metrics (e.g., toxics, climate change, bacteria) alongside data on the response to the stressor.</a:t>
            </a:r>
          </a:p>
          <a:p>
            <a:pPr marL="969645" indent="-914400">
              <a:buAutoNum type="arabicPeriod"/>
            </a:pPr>
            <a:endParaRPr lang="en-US" sz="5400"/>
          </a:p>
        </p:txBody>
      </p:sp>
    </p:spTree>
    <p:extLst>
      <p:ext uri="{BB962C8B-B14F-4D97-AF65-F5344CB8AC3E}">
        <p14:creationId xmlns:p14="http://schemas.microsoft.com/office/powerpoint/2010/main" val="2983732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5079163" cy="609398"/>
          </a:xfrm>
          <a:prstGeom prst="rect">
            <a:avLst/>
          </a:prstGeom>
          <a:solidFill>
            <a:schemeClr val="accent5">
              <a:lumMod val="20000"/>
              <a:lumOff val="80000"/>
            </a:schemeClr>
          </a:solidFill>
        </p:spPr>
        <p:txBody>
          <a:bodyPr spcFirstLastPara="1" vert="horz" wrap="square" lIns="0" tIns="0" rIns="0" bIns="0" rtlCol="0" anchor="t" anchorCtr="0">
            <a:spAutoFit/>
          </a:bodyPr>
          <a:lstStyle/>
          <a:p>
            <a:r>
              <a:rPr lang="en-US" sz="4400"/>
              <a:t>Synthesis – Science</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051500"/>
            <a:ext cx="11771136" cy="5886627"/>
          </a:xfrm>
        </p:spPr>
        <p:txBody>
          <a:bodyPr/>
          <a:lstStyle/>
          <a:p>
            <a:pPr marL="50165" indent="0">
              <a:buNone/>
            </a:pPr>
            <a:r>
              <a:rPr lang="en-US" sz="3200" i="1" u="sng">
                <a:solidFill>
                  <a:srgbClr val="000000"/>
                </a:solidFill>
                <a:latin typeface="Calibri"/>
              </a:rPr>
              <a:t>S4. Build</a:t>
            </a:r>
            <a:r>
              <a:rPr lang="en-US" sz="3200" b="0" i="1" u="sng">
                <a:solidFill>
                  <a:srgbClr val="000000"/>
                </a:solidFill>
                <a:effectLst/>
                <a:latin typeface="Calibri"/>
              </a:rPr>
              <a:t> Chesapeake Bay Program knowledge and capacity to apply scientific findings:</a:t>
            </a:r>
            <a:endParaRPr lang="en-US">
              <a:latin typeface="Calibri"/>
            </a:endParaRPr>
          </a:p>
          <a:p>
            <a:pPr marL="574675" indent="-518795">
              <a:buNone/>
            </a:pPr>
            <a:endParaRPr lang="en-US" sz="1400">
              <a:solidFill>
                <a:srgbClr val="000000"/>
              </a:solidFill>
              <a:latin typeface="Calibri" panose="020F0502020204030204" pitchFamily="34" charset="0"/>
            </a:endParaRPr>
          </a:p>
          <a:p>
            <a:pPr marL="574675" indent="-518795">
              <a:buNone/>
            </a:pPr>
            <a:endParaRPr lang="en-US" sz="1400">
              <a:solidFill>
                <a:srgbClr val="000000"/>
              </a:solidFill>
              <a:latin typeface="Calibri" panose="020F0502020204030204" pitchFamily="34" charset="0"/>
            </a:endParaRPr>
          </a:p>
          <a:p>
            <a:pPr marL="574675" indent="-518795"/>
            <a:r>
              <a:rPr lang="en-US" sz="2800">
                <a:solidFill>
                  <a:srgbClr val="000000"/>
                </a:solidFill>
                <a:latin typeface="Calibri"/>
              </a:rPr>
              <a:t>S4a. </a:t>
            </a:r>
            <a:r>
              <a:rPr lang="en-US" sz="2800" b="0">
                <a:solidFill>
                  <a:srgbClr val="000000"/>
                </a:solidFill>
                <a:effectLst/>
                <a:latin typeface="Calibri"/>
              </a:rPr>
              <a:t>The Steering Committee recommends strengthening its capacity to apply its [wealth of scientific data and] findings effectively.</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574675" indent="-518795"/>
            <a:r>
              <a:rPr lang="en-US" sz="2800">
                <a:solidFill>
                  <a:srgbClr val="000000"/>
                </a:solidFill>
                <a:latin typeface="Calibri"/>
              </a:rPr>
              <a:t>S4b. </a:t>
            </a:r>
            <a:r>
              <a:rPr lang="en-US" sz="2800" b="0">
                <a:solidFill>
                  <a:srgbClr val="000000"/>
                </a:solidFill>
                <a:effectLst/>
                <a:latin typeface="Calibri"/>
              </a:rPr>
              <a:t>The Steering Committee recommends establishing better access and collaboration [for new tools in development].</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574675" indent="-518795"/>
            <a:r>
              <a:rPr lang="en-US" sz="2800">
                <a:solidFill>
                  <a:srgbClr val="000000"/>
                </a:solidFill>
                <a:latin typeface="Calibri"/>
              </a:rPr>
              <a:t>S4c. </a:t>
            </a:r>
            <a:r>
              <a:rPr lang="en-US" sz="2800" b="0">
                <a:solidFill>
                  <a:srgbClr val="000000"/>
                </a:solidFill>
                <a:effectLst/>
                <a:latin typeface="Calibri"/>
              </a:rPr>
              <a:t>The Steering Committee recommends expanding its climate science support team and social science staff and dedicate funding for the strategic application of these topics.</a:t>
            </a:r>
            <a:r>
              <a:rPr lang="en-US" sz="2800">
                <a:solidFill>
                  <a:srgbClr val="000000"/>
                </a:solidFill>
                <a:latin typeface="Calibri"/>
              </a:rPr>
              <a:t> </a:t>
            </a:r>
            <a:endParaRPr lang="en-US" sz="2800" b="0">
              <a:solidFill>
                <a:srgbClr val="000000"/>
              </a:solidFill>
              <a:effectLst/>
              <a:latin typeface="Calibri" panose="020F0502020204030204" pitchFamily="34" charset="0"/>
            </a:endParaRPr>
          </a:p>
          <a:p>
            <a:pPr marL="574675" indent="-518795">
              <a:buNone/>
            </a:pPr>
            <a:endParaRPr lang="en-US" sz="2800" b="0">
              <a:solidFill>
                <a:srgbClr val="000000"/>
              </a:solidFill>
              <a:effectLst/>
              <a:latin typeface="Calibri" panose="020F0502020204030204" pitchFamily="34" charset="0"/>
            </a:endParaRPr>
          </a:p>
          <a:p>
            <a:pPr marL="574675" indent="-518795">
              <a:buNone/>
            </a:pPr>
            <a:endParaRPr lang="en-US" sz="2800" b="0">
              <a:solidFill>
                <a:srgbClr val="000000"/>
              </a:solidFill>
              <a:effectLst/>
              <a:latin typeface="Calibri" panose="020F0502020204030204" pitchFamily="34" charset="0"/>
            </a:endParaRPr>
          </a:p>
          <a:p>
            <a:pPr marL="574675" indent="-518795">
              <a:buNone/>
            </a:pPr>
            <a:endParaRPr lang="en-US" sz="2800" b="0">
              <a:solidFill>
                <a:srgbClr val="000000"/>
              </a:solidFill>
              <a:effectLst/>
              <a:latin typeface="Calibri" panose="020F0502020204030204" pitchFamily="34" charset="0"/>
            </a:endParaRPr>
          </a:p>
          <a:p>
            <a:pPr marL="574675" indent="-518795">
              <a:buNone/>
            </a:pPr>
            <a:endParaRPr lang="en-US" sz="2800" b="0">
              <a:solidFill>
                <a:srgbClr val="000000"/>
              </a:solidFill>
              <a:effectLst/>
              <a:latin typeface="Calibri" panose="020F0502020204030204" pitchFamily="34" charset="0"/>
            </a:endParaRPr>
          </a:p>
          <a:p>
            <a:pPr marL="569595" indent="-514350">
              <a:buAutoNum type="arabicPeriod"/>
            </a:pPr>
            <a:endParaRPr lang="en-US" sz="2000" b="0">
              <a:solidFill>
                <a:srgbClr val="000000"/>
              </a:solidFill>
              <a:effectLst/>
              <a:latin typeface="Calibri" panose="020F0502020204030204" pitchFamily="34" charset="0"/>
            </a:endParaRPr>
          </a:p>
          <a:p>
            <a:pPr marL="969645" indent="-914400">
              <a:buAutoNum type="arabicPeriod"/>
            </a:pPr>
            <a:endParaRPr lang="en-US" sz="5400"/>
          </a:p>
        </p:txBody>
      </p:sp>
    </p:spTree>
    <p:extLst>
      <p:ext uri="{BB962C8B-B14F-4D97-AF65-F5344CB8AC3E}">
        <p14:creationId xmlns:p14="http://schemas.microsoft.com/office/powerpoint/2010/main" val="1725205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3" name="Google Shape;363;p31"/>
          <p:cNvSpPr txBox="1">
            <a:spLocks noGrp="1"/>
          </p:cNvSpPr>
          <p:nvPr>
            <p:ph type="title"/>
          </p:nvPr>
        </p:nvSpPr>
        <p:spPr>
          <a:xfrm>
            <a:off x="178879" y="154004"/>
            <a:ext cx="7257448" cy="664797"/>
          </a:xfrm>
          <a:prstGeom prst="rect">
            <a:avLst/>
          </a:prstGeom>
          <a:solidFill>
            <a:schemeClr val="bg1"/>
          </a:solidFill>
        </p:spPr>
        <p:txBody>
          <a:bodyPr spcFirstLastPara="1" vert="horz" wrap="square" lIns="0" tIns="0" rIns="0" bIns="0" rtlCol="0" anchor="t" anchorCtr="0">
            <a:spAutoFit/>
          </a:bodyPr>
          <a:lstStyle/>
          <a:p>
            <a:r>
              <a:rPr lang="en-US" sz="4800">
                <a:latin typeface="Calibri"/>
                <a:cs typeface="Calibri Light"/>
              </a:rPr>
              <a:t>Planned product </a:t>
            </a:r>
            <a:r>
              <a:rPr lang="en-US">
                <a:latin typeface="Calibri"/>
                <a:cs typeface="Calibri Light"/>
              </a:rPr>
              <a:t>f</a:t>
            </a:r>
            <a:r>
              <a:rPr lang="en-US" sz="4800">
                <a:latin typeface="Calibri"/>
                <a:cs typeface="Calibri Light"/>
              </a:rPr>
              <a:t>or EC2024</a:t>
            </a:r>
            <a:endParaRPr/>
          </a:p>
        </p:txBody>
      </p:sp>
      <p:sp>
        <p:nvSpPr>
          <p:cNvPr id="2" name="TextBox 1">
            <a:extLst>
              <a:ext uri="{FF2B5EF4-FFF2-40B4-BE49-F238E27FC236}">
                <a16:creationId xmlns:a16="http://schemas.microsoft.com/office/drawing/2014/main" id="{92B6E9C9-8A8B-6949-5013-A5C3D8BE2F19}"/>
              </a:ext>
            </a:extLst>
          </p:cNvPr>
          <p:cNvSpPr txBox="1"/>
          <p:nvPr/>
        </p:nvSpPr>
        <p:spPr>
          <a:xfrm>
            <a:off x="178879" y="818801"/>
            <a:ext cx="10757827" cy="6297108"/>
          </a:xfrm>
          <a:prstGeom prst="rect">
            <a:avLst/>
          </a:prstGeom>
          <a:noFill/>
        </p:spPr>
        <p:txBody>
          <a:bodyPr wrap="square" lIns="91440" tIns="45720" rIns="91440" bIns="45720" anchor="t">
            <a:spAutoFit/>
          </a:bodyPr>
          <a:lstStyle/>
          <a:p>
            <a:pPr>
              <a:lnSpc>
                <a:spcPct val="110000"/>
              </a:lnSpc>
            </a:pPr>
            <a:r>
              <a:rPr lang="en-US" sz="2400" b="1">
                <a:latin typeface="Source Sans Pro"/>
                <a:ea typeface="Source Sans Pro"/>
                <a:cs typeface="Calibri"/>
              </a:rPr>
              <a:t>Page 1 – 2:</a:t>
            </a:r>
            <a:r>
              <a:rPr lang="en-US" sz="2400" b="1" i="1">
                <a:latin typeface="Source Sans Pro"/>
                <a:ea typeface="Source Sans Pro"/>
                <a:cs typeface="Calibri"/>
              </a:rPr>
              <a:t> </a:t>
            </a:r>
            <a:r>
              <a:rPr lang="en-US" sz="2400" b="1">
                <a:latin typeface="Source Sans Pro"/>
                <a:ea typeface="Source Sans Pro"/>
                <a:cs typeface="Calibri"/>
              </a:rPr>
              <a:t>Critical Path Forward</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kumimoji="0" lang="en-US" sz="2200" b="0" i="0" u="none" strike="noStrike" kern="1200" cap="none" spc="0" normalizeH="0" baseline="0" noProof="0">
                <a:ln>
                  <a:noFill/>
                </a:ln>
                <a:solidFill>
                  <a:prstClr val="black"/>
                </a:solidFill>
                <a:effectLst/>
                <a:uLnTx/>
                <a:uFillTx/>
                <a:latin typeface="Source Sans Pro"/>
                <a:ea typeface="Source Sans Pro"/>
                <a:sym typeface="Source Sans Pro"/>
              </a:rPr>
              <a:t>Our Recommendation (Agreement/Partnership)</a:t>
            </a:r>
            <a:endParaRPr lang="en-US" sz="2200" b="0" i="0" u="none" strike="noStrike" kern="1200" cap="none" spc="0" normalizeH="0" baseline="0" noProof="0">
              <a:ln>
                <a:noFill/>
              </a:ln>
              <a:solidFill>
                <a:prstClr val="black"/>
              </a:solidFill>
              <a:effectLst/>
              <a:uLnTx/>
              <a:uFillTx/>
              <a:latin typeface="Source Sans Pro"/>
              <a:ea typeface="Source Sans Pro"/>
            </a:endParaRP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Charge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Mission: Science. Restoration. </a:t>
            </a:r>
            <a:r>
              <a:rPr lang="en-US" sz="2200" u="sng">
                <a:latin typeface="Source Sans Pro"/>
                <a:ea typeface="Source Sans Pro"/>
                <a:cs typeface="Calibri"/>
              </a:rPr>
              <a:t>Conservation.</a:t>
            </a:r>
            <a:r>
              <a:rPr lang="en-US" sz="2200">
                <a:latin typeface="Source Sans Pro"/>
                <a:ea typeface="Source Sans Pro"/>
                <a:cs typeface="Calibri"/>
              </a:rPr>
              <a:t>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Vision for the Partnership</a:t>
            </a:r>
          </a:p>
          <a:p>
            <a:pPr marL="0" indent="0">
              <a:lnSpc>
                <a:spcPct val="110000"/>
              </a:lnSpc>
              <a:buNone/>
            </a:pPr>
            <a:endParaRPr lang="en-US" sz="2000">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400" b="1">
                <a:latin typeface="Source Sans Pro"/>
                <a:ea typeface="Source Sans Pro"/>
                <a:cs typeface="Calibri"/>
              </a:rPr>
              <a:t>Page 3 – 4: Synthesized, Analyzed summary</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High-level considerations related to Science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High-level considerations related to Restoration and Conservation</a:t>
            </a:r>
          </a:p>
          <a:p>
            <a:pPr marL="608965" indent="-558165">
              <a:buClr>
                <a:prstClr val="black"/>
              </a:buClr>
              <a:buSzPts val="3000"/>
              <a:buFont typeface="Source Sans Pro"/>
              <a:buChar char="●"/>
              <a:defRPr/>
            </a:pPr>
            <a:r>
              <a:rPr lang="en-US" sz="2200">
                <a:latin typeface="Source Sans Pro"/>
                <a:ea typeface="Source Sans Pro"/>
                <a:cs typeface="Calibri"/>
              </a:rPr>
              <a:t>High-level considerations related to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process and what informed our work</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Summary of public engagement and outreach</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endParaRPr lang="en-US">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400" b="1">
                <a:latin typeface="Source Sans Pro" panose="020B0503030403020204" pitchFamily="34" charset="0"/>
                <a:ea typeface="Source Sans Pro" panose="020B0503030403020204" pitchFamily="34" charset="0"/>
                <a:cs typeface="Calibri"/>
              </a:rPr>
              <a:t>4+ pages: Source material</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panose="020B0503030403020204" pitchFamily="34" charset="0"/>
                <a:ea typeface="Source Sans Pro" panose="020B0503030403020204" pitchFamily="34" charset="0"/>
                <a:cs typeface="Calibri"/>
              </a:rPr>
              <a:t>One-page summaries from small groups</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panose="020B0503030403020204" pitchFamily="34" charset="0"/>
                <a:ea typeface="Source Sans Pro" panose="020B0503030403020204" pitchFamily="34" charset="0"/>
                <a:cs typeface="Calibri"/>
              </a:rPr>
              <a:t>ERG report</a:t>
            </a:r>
          </a:p>
          <a:p>
            <a:pPr marL="608965" indent="-558165">
              <a:buClr>
                <a:prstClr val="black"/>
              </a:buClr>
              <a:buSzPts val="3000"/>
              <a:buFont typeface="Source Sans Pro"/>
              <a:buChar char="●"/>
              <a:defRPr/>
            </a:pPr>
            <a:r>
              <a:rPr lang="en-US" sz="2200">
                <a:latin typeface="Source Sans Pro" panose="020B0503030403020204" pitchFamily="34" charset="0"/>
                <a:ea typeface="Source Sans Pro" panose="020B0503030403020204" pitchFamily="34" charset="0"/>
                <a:cs typeface="Calibri"/>
              </a:rPr>
              <a:t>Partnership Reports</a:t>
            </a:r>
          </a:p>
          <a:p>
            <a:pPr marL="50800" marR="0" lvl="0" algn="l" defTabSz="914400" rtl="0" eaLnBrk="1" fontAlgn="auto" latinLnBrk="0" hangingPunct="1">
              <a:lnSpc>
                <a:spcPct val="100000"/>
              </a:lnSpc>
              <a:spcBef>
                <a:spcPts val="0"/>
              </a:spcBef>
              <a:spcAft>
                <a:spcPts val="0"/>
              </a:spcAft>
              <a:buClr>
                <a:prstClr val="black"/>
              </a:buClr>
              <a:buSzPts val="3000"/>
              <a:tabLst/>
              <a:defRPr/>
            </a:pPr>
            <a:endParaRPr lang="en-US" sz="2000">
              <a:latin typeface="Source Sans Pro" panose="020B0503030403020204" pitchFamily="34" charset="0"/>
              <a:ea typeface="Source Sans Pro" panose="020B0503030403020204" pitchFamily="34" charset="0"/>
              <a:cs typeface="Calibri"/>
            </a:endParaRPr>
          </a:p>
        </p:txBody>
      </p:sp>
    </p:spTree>
    <p:extLst>
      <p:ext uri="{BB962C8B-B14F-4D97-AF65-F5344CB8AC3E}">
        <p14:creationId xmlns:p14="http://schemas.microsoft.com/office/powerpoint/2010/main" val="4025367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85EEBCA-FC65-8B85-7BDD-790CAA79C287}"/>
              </a:ext>
            </a:extLst>
          </p:cNvPr>
          <p:cNvSpPr txBox="1"/>
          <p:nvPr/>
        </p:nvSpPr>
        <p:spPr>
          <a:xfrm>
            <a:off x="304400" y="1575397"/>
            <a:ext cx="9028286" cy="1975926"/>
          </a:xfrm>
          <a:prstGeom prst="rect">
            <a:avLst/>
          </a:prstGeom>
          <a:noFill/>
        </p:spPr>
        <p:txBody>
          <a:bodyPr wrap="square">
            <a:spAutoFit/>
          </a:bodyPr>
          <a:lstStyle/>
          <a:p>
            <a:pPr>
              <a:lnSpc>
                <a:spcPct val="110000"/>
              </a:lnSpc>
            </a:pPr>
            <a:r>
              <a:rPr lang="en-US" sz="2400" b="1">
                <a:latin typeface="Source Sans Pro"/>
                <a:ea typeface="Source Sans Pro"/>
                <a:cs typeface="Calibri"/>
              </a:rPr>
              <a:t>Page 1 – 2:</a:t>
            </a:r>
            <a:r>
              <a:rPr lang="en-US" sz="2400" b="1" i="1">
                <a:latin typeface="Source Sans Pro"/>
                <a:ea typeface="Source Sans Pro"/>
                <a:cs typeface="Calibri"/>
              </a:rPr>
              <a:t> </a:t>
            </a:r>
            <a:r>
              <a:rPr lang="en-US" sz="2400" b="1">
                <a:latin typeface="Source Sans Pro"/>
                <a:ea typeface="Source Sans Pro"/>
                <a:cs typeface="Calibri"/>
              </a:rPr>
              <a:t>Critical Path Forward</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kumimoji="0" lang="en-US" sz="2400" b="0" i="0" u="none" strike="noStrike" kern="1200" cap="none" spc="0" normalizeH="0" baseline="0" noProof="0">
                <a:ln>
                  <a:noFill/>
                </a:ln>
                <a:solidFill>
                  <a:prstClr val="black"/>
                </a:solidFill>
                <a:effectLst/>
                <a:uLnTx/>
                <a:uFillTx/>
                <a:latin typeface="Source Sans Pro"/>
                <a:ea typeface="Source Sans Pro"/>
                <a:sym typeface="Source Sans Pro"/>
              </a:rPr>
              <a:t>Our Recommendation (Agreement/Partnership)</a:t>
            </a:r>
            <a:endParaRPr lang="en-US" sz="2400" b="0" i="0" u="none" strike="noStrike" kern="1200" cap="none" spc="0" normalizeH="0" baseline="0" noProof="0">
              <a:ln>
                <a:noFill/>
              </a:ln>
              <a:solidFill>
                <a:prstClr val="black"/>
              </a:solidFill>
              <a:effectLst/>
              <a:uLnTx/>
              <a:uFillTx/>
              <a:latin typeface="Source Sans Pro"/>
              <a:ea typeface="Source Sans Pro"/>
            </a:endParaRP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400">
                <a:latin typeface="Source Sans Pro"/>
                <a:ea typeface="Source Sans Pro"/>
                <a:cs typeface="Calibri"/>
              </a:rPr>
              <a:t>Our Charge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400">
                <a:latin typeface="Source Sans Pro"/>
                <a:ea typeface="Source Sans Pro"/>
                <a:cs typeface="Calibri"/>
              </a:rPr>
              <a:t>Our Mission: Science. Restoration. </a:t>
            </a:r>
            <a:r>
              <a:rPr lang="en-US" sz="2400" u="sng">
                <a:latin typeface="Source Sans Pro"/>
                <a:ea typeface="Source Sans Pro"/>
                <a:cs typeface="Calibri"/>
              </a:rPr>
              <a:t>Conservation.</a:t>
            </a:r>
            <a:r>
              <a:rPr lang="en-US" sz="2400">
                <a:latin typeface="Source Sans Pro"/>
                <a:ea typeface="Source Sans Pro"/>
                <a:cs typeface="Calibri"/>
              </a:rPr>
              <a:t>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400" b="1" u="sng">
                <a:solidFill>
                  <a:schemeClr val="accent1"/>
                </a:solidFill>
                <a:latin typeface="Source Sans Pro"/>
                <a:ea typeface="Source Sans Pro"/>
                <a:cs typeface="Calibri"/>
              </a:rPr>
              <a:t>Our Vision for the Partnership</a:t>
            </a:r>
          </a:p>
        </p:txBody>
      </p:sp>
      <p:sp>
        <p:nvSpPr>
          <p:cNvPr id="8" name="Title 1">
            <a:extLst>
              <a:ext uri="{FF2B5EF4-FFF2-40B4-BE49-F238E27FC236}">
                <a16:creationId xmlns:a16="http://schemas.microsoft.com/office/drawing/2014/main" id="{F58A8822-B547-7FE2-F50A-696C9FA727D4}"/>
              </a:ext>
            </a:extLst>
          </p:cNvPr>
          <p:cNvSpPr>
            <a:spLocks noGrp="1"/>
          </p:cNvSpPr>
          <p:nvPr>
            <p:ph type="title"/>
          </p:nvPr>
        </p:nvSpPr>
        <p:spPr>
          <a:xfrm>
            <a:off x="304800" y="910600"/>
            <a:ext cx="11582800" cy="664797"/>
          </a:xfrm>
        </p:spPr>
        <p:txBody>
          <a:bodyPr/>
          <a:lstStyle/>
          <a:p>
            <a:r>
              <a:rPr lang="en-US">
                <a:latin typeface="Source Sans Pro"/>
                <a:ea typeface="Source Sans Pro"/>
              </a:rPr>
              <a:t>Critical Path Forward: Vision</a:t>
            </a:r>
            <a:endParaRPr lang="en-US"/>
          </a:p>
        </p:txBody>
      </p:sp>
      <p:sp>
        <p:nvSpPr>
          <p:cNvPr id="10" name="TextBox 9">
            <a:extLst>
              <a:ext uri="{FF2B5EF4-FFF2-40B4-BE49-F238E27FC236}">
                <a16:creationId xmlns:a16="http://schemas.microsoft.com/office/drawing/2014/main" id="{6DF92D51-0B36-AA1E-267A-A81FC2670472}"/>
              </a:ext>
            </a:extLst>
          </p:cNvPr>
          <p:cNvSpPr txBox="1"/>
          <p:nvPr/>
        </p:nvSpPr>
        <p:spPr>
          <a:xfrm>
            <a:off x="-116113" y="3990036"/>
            <a:ext cx="12119428" cy="2381934"/>
          </a:xfrm>
          <a:prstGeom prst="rect">
            <a:avLst/>
          </a:prstGeom>
          <a:noFill/>
        </p:spPr>
        <p:txBody>
          <a:bodyPr wrap="square">
            <a:spAutoFit/>
          </a:bodyPr>
          <a:lstStyle/>
          <a:p>
            <a:pPr marL="800100" marR="0" indent="-342900">
              <a:lnSpc>
                <a:spcPct val="107000"/>
              </a:lnSpc>
              <a:spcBef>
                <a:spcPts val="0"/>
              </a:spcBef>
              <a:spcAft>
                <a:spcPts val="800"/>
              </a:spcAft>
              <a:buAutoNum type="alphaUcParenR"/>
            </a:pPr>
            <a:r>
              <a:rPr lang="en-US" sz="3200" i="1" kern="10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Prepare and present a revised vision statement to the EC for the December 2024 EC Meeting, or </a:t>
            </a:r>
          </a:p>
          <a:p>
            <a:pPr marL="800100" marR="0" indent="-342900">
              <a:lnSpc>
                <a:spcPct val="107000"/>
              </a:lnSpc>
              <a:spcBef>
                <a:spcPts val="0"/>
              </a:spcBef>
              <a:spcAft>
                <a:spcPts val="800"/>
              </a:spcAft>
              <a:buAutoNum type="alphaUcParenR"/>
            </a:pPr>
            <a:endParaRPr lang="en-US" sz="3200" i="1" kern="10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spcAft>
                <a:spcPts val="800"/>
              </a:spcAft>
              <a:buAutoNum type="alphaUcParenR"/>
            </a:pPr>
            <a:r>
              <a:rPr lang="en-US" sz="3200" i="1" kern="10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Suggest that a revision be discussed and drafted as part of Phase 2.</a:t>
            </a:r>
            <a:endParaRPr lang="en-US" sz="3200" kern="10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9984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4" name="TextBox 3">
            <a:extLst>
              <a:ext uri="{FF2B5EF4-FFF2-40B4-BE49-F238E27FC236}">
                <a16:creationId xmlns:a16="http://schemas.microsoft.com/office/drawing/2014/main" id="{C3E18F7B-E75B-5679-CFE4-E73013CE6A4A}"/>
              </a:ext>
            </a:extLst>
          </p:cNvPr>
          <p:cNvSpPr txBox="1"/>
          <p:nvPr/>
        </p:nvSpPr>
        <p:spPr>
          <a:xfrm>
            <a:off x="354390" y="1057699"/>
            <a:ext cx="7906342" cy="5755422"/>
          </a:xfrm>
          <a:prstGeom prst="rect">
            <a:avLst/>
          </a:prstGeom>
          <a:noFill/>
        </p:spPr>
        <p:txBody>
          <a:bodyPr wrap="square" lIns="91440" tIns="45720" rIns="91440" bIns="45720" anchor="t">
            <a:spAutoFit/>
          </a:bodyPr>
          <a:lstStyle/>
          <a:p>
            <a:pPr>
              <a:lnSpc>
                <a:spcPct val="110000"/>
              </a:lnSpc>
            </a:pPr>
            <a:r>
              <a:rPr lang="en-US" sz="2000" b="1">
                <a:latin typeface="Source Sans Pro"/>
                <a:ea typeface="Source Sans Pro"/>
                <a:cs typeface="Calibri"/>
              </a:rPr>
              <a:t>Page 1 – 2:</a:t>
            </a:r>
            <a:r>
              <a:rPr lang="en-US" sz="2000" b="1" i="1">
                <a:latin typeface="Source Sans Pro"/>
                <a:ea typeface="Source Sans Pro"/>
                <a:cs typeface="Calibri"/>
              </a:rPr>
              <a:t> </a:t>
            </a:r>
            <a:r>
              <a:rPr lang="en-US" sz="2000" b="1">
                <a:latin typeface="Source Sans Pro"/>
                <a:ea typeface="Source Sans Pro"/>
                <a:cs typeface="Calibri"/>
              </a:rPr>
              <a:t>Critical Path Forward</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kumimoji="0" lang="en-US" sz="2000" b="0" i="0" u="none" strike="noStrike" kern="1200" cap="none" spc="0" normalizeH="0" baseline="0" noProof="0">
                <a:ln>
                  <a:noFill/>
                </a:ln>
                <a:solidFill>
                  <a:prstClr val="black"/>
                </a:solidFill>
                <a:effectLst/>
                <a:uLnTx/>
                <a:uFillTx/>
                <a:latin typeface="Source Sans Pro"/>
                <a:ea typeface="Source Sans Pro"/>
                <a:sym typeface="Source Sans Pro"/>
              </a:rPr>
              <a:t>Our Recommendation (Agreement/Partnership)</a:t>
            </a:r>
            <a:endParaRPr lang="en-US" sz="2000" b="0" i="0" u="none" strike="noStrike" kern="1200" cap="none" spc="0" normalizeH="0" baseline="0" noProof="0">
              <a:ln>
                <a:noFill/>
              </a:ln>
              <a:solidFill>
                <a:prstClr val="black"/>
              </a:solidFill>
              <a:effectLst/>
              <a:uLnTx/>
              <a:uFillTx/>
              <a:latin typeface="Source Sans Pro"/>
              <a:ea typeface="Source Sans Pro"/>
            </a:endParaRP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Our Charge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Our Mission: Science. Restoration. </a:t>
            </a:r>
            <a:r>
              <a:rPr lang="en-US" sz="2000" u="sng">
                <a:latin typeface="Source Sans Pro"/>
                <a:ea typeface="Source Sans Pro"/>
                <a:cs typeface="Calibri"/>
              </a:rPr>
              <a:t>Conservation.</a:t>
            </a:r>
            <a:r>
              <a:rPr lang="en-US" sz="2000">
                <a:latin typeface="Source Sans Pro"/>
                <a:ea typeface="Source Sans Pro"/>
                <a:cs typeface="Calibri"/>
              </a:rPr>
              <a:t>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Our Vision for the Partnership</a:t>
            </a:r>
          </a:p>
          <a:p>
            <a:pPr marL="0" indent="0">
              <a:lnSpc>
                <a:spcPct val="110000"/>
              </a:lnSpc>
              <a:buNone/>
            </a:pPr>
            <a:endParaRPr lang="en-US" sz="2000">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000" b="1">
                <a:latin typeface="Source Sans Pro"/>
                <a:ea typeface="Source Sans Pro"/>
                <a:cs typeface="Calibri"/>
              </a:rPr>
              <a:t>Page 3 – 4: Synthesized, Analyzed summary</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High-level considerations related to Science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High-level considerations related to Restoration and Conservation</a:t>
            </a:r>
          </a:p>
          <a:p>
            <a:pPr marL="608965" indent="-558165">
              <a:buClr>
                <a:prstClr val="black"/>
              </a:buClr>
              <a:buSzPts val="3000"/>
              <a:buFont typeface="Source Sans Pro"/>
              <a:buChar char="●"/>
              <a:defRPr/>
            </a:pPr>
            <a:r>
              <a:rPr lang="en-US" sz="2000">
                <a:latin typeface="Source Sans Pro"/>
                <a:ea typeface="Source Sans Pro"/>
                <a:cs typeface="Calibri"/>
              </a:rPr>
              <a:t>High-level considerations related to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Our process and what informed our work</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a:ea typeface="Source Sans Pro"/>
                <a:cs typeface="Calibri"/>
              </a:rPr>
              <a:t>Summary of public engagement and outreach</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endParaRPr lang="en-US" sz="2000">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000" b="1">
                <a:latin typeface="Source Sans Pro" panose="020B0503030403020204" pitchFamily="34" charset="0"/>
                <a:ea typeface="Source Sans Pro" panose="020B0503030403020204" pitchFamily="34" charset="0"/>
                <a:cs typeface="Calibri"/>
              </a:rPr>
              <a:t>4+ pages: Source material</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panose="020B0503030403020204" pitchFamily="34" charset="0"/>
                <a:ea typeface="Source Sans Pro" panose="020B0503030403020204" pitchFamily="34" charset="0"/>
                <a:cs typeface="Calibri"/>
              </a:rPr>
              <a:t>One-page summaries from small groups</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000">
                <a:latin typeface="Source Sans Pro" panose="020B0503030403020204" pitchFamily="34" charset="0"/>
                <a:ea typeface="Source Sans Pro" panose="020B0503030403020204" pitchFamily="34" charset="0"/>
                <a:cs typeface="Calibri"/>
              </a:rPr>
              <a:t>ERG report</a:t>
            </a:r>
          </a:p>
          <a:p>
            <a:pPr marL="608965" indent="-558165">
              <a:buClr>
                <a:prstClr val="black"/>
              </a:buClr>
              <a:buSzPts val="3000"/>
              <a:buFont typeface="Source Sans Pro"/>
              <a:buChar char="●"/>
              <a:defRPr/>
            </a:pPr>
            <a:r>
              <a:rPr lang="en-US" sz="2000">
                <a:latin typeface="Source Sans Pro" panose="020B0503030403020204" pitchFamily="34" charset="0"/>
                <a:ea typeface="Source Sans Pro" panose="020B0503030403020204" pitchFamily="34" charset="0"/>
                <a:cs typeface="Calibri"/>
              </a:rPr>
              <a:t>Partnership Reports</a:t>
            </a:r>
          </a:p>
          <a:p>
            <a:pPr marL="50800" marR="0" lvl="0" algn="l" defTabSz="914400" rtl="0" eaLnBrk="1" fontAlgn="auto" latinLnBrk="0" hangingPunct="1">
              <a:lnSpc>
                <a:spcPct val="100000"/>
              </a:lnSpc>
              <a:spcBef>
                <a:spcPts val="0"/>
              </a:spcBef>
              <a:spcAft>
                <a:spcPts val="0"/>
              </a:spcAft>
              <a:buClr>
                <a:prstClr val="black"/>
              </a:buClr>
              <a:buSzPts val="3000"/>
              <a:tabLst/>
              <a:defRPr/>
            </a:pPr>
            <a:endParaRPr lang="en-US" sz="2000">
              <a:latin typeface="Source Sans Pro" panose="020B0503030403020204" pitchFamily="34" charset="0"/>
              <a:ea typeface="Source Sans Pro" panose="020B0503030403020204" pitchFamily="34" charset="0"/>
              <a:cs typeface="Calibri"/>
            </a:endParaRPr>
          </a:p>
        </p:txBody>
      </p:sp>
      <p:sp>
        <p:nvSpPr>
          <p:cNvPr id="2" name="Google Shape;368;p32">
            <a:extLst>
              <a:ext uri="{FF2B5EF4-FFF2-40B4-BE49-F238E27FC236}">
                <a16:creationId xmlns:a16="http://schemas.microsoft.com/office/drawing/2014/main" id="{A08CFB0A-8359-3FD7-7468-6F9751756CB9}"/>
              </a:ext>
            </a:extLst>
          </p:cNvPr>
          <p:cNvSpPr txBox="1">
            <a:spLocks/>
          </p:cNvSpPr>
          <p:nvPr/>
        </p:nvSpPr>
        <p:spPr>
          <a:xfrm>
            <a:off x="276808" y="321592"/>
            <a:ext cx="3828661" cy="553998"/>
          </a:xfrm>
          <a:prstGeom prst="rect">
            <a:avLst/>
          </a:prstGeom>
          <a:noFill/>
          <a:ln>
            <a:noFill/>
          </a:ln>
        </p:spPr>
        <p:txBody>
          <a:bodyPr spcFirstLastPara="1" vert="horz" wrap="square" lIns="0" tIns="0" rIns="0" bIns="0" rtlCol="0" anchor="t" anchorCtr="0">
            <a:spAutoFit/>
          </a:bodyPr>
          <a:lstStyle>
            <a:lvl1pPr lvl="0" algn="l" defTabSz="914400" rtl="0" eaLnBrk="1" latinLnBrk="0" hangingPunct="1">
              <a:lnSpc>
                <a:spcPct val="90000"/>
              </a:lnSpc>
              <a:spcBef>
                <a:spcPts val="0"/>
              </a:spcBef>
              <a:spcAft>
                <a:spcPts val="0"/>
              </a:spcAft>
              <a:buSzPts val="3600"/>
              <a:buFont typeface="Source Sans Pro"/>
              <a:buNone/>
              <a:defRPr sz="4800" b="1" i="0" kern="1200">
                <a:solidFill>
                  <a:schemeClr val="tx1"/>
                </a:solidFill>
                <a:latin typeface="Source Sans Pro" panose="020B0503030403020204" pitchFamily="34" charset="0"/>
                <a:ea typeface="Source Sans Pro" panose="020B0503030403020204" pitchFamily="34" charset="0"/>
                <a:cs typeface="Source Sans Pro" panose="020B0503030403020204" pitchFamily="34" charset="0"/>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sz="4000"/>
              <a:t>Integration</a:t>
            </a:r>
            <a:endParaRPr lang="en-US"/>
          </a:p>
        </p:txBody>
      </p:sp>
      <p:sp>
        <p:nvSpPr>
          <p:cNvPr id="11" name="Rectangle: Rounded Corners 10">
            <a:extLst>
              <a:ext uri="{FF2B5EF4-FFF2-40B4-BE49-F238E27FC236}">
                <a16:creationId xmlns:a16="http://schemas.microsoft.com/office/drawing/2014/main" id="{D457F073-D1FF-613E-ED31-002ABA68F8BC}"/>
              </a:ext>
            </a:extLst>
          </p:cNvPr>
          <p:cNvSpPr/>
          <p:nvPr/>
        </p:nvSpPr>
        <p:spPr>
          <a:xfrm>
            <a:off x="8472931" y="5754960"/>
            <a:ext cx="2718048" cy="407701"/>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t>Drafting Team </a:t>
            </a:r>
          </a:p>
        </p:txBody>
      </p:sp>
      <p:sp>
        <p:nvSpPr>
          <p:cNvPr id="16" name="Rectangle: Rounded Corners 15">
            <a:extLst>
              <a:ext uri="{FF2B5EF4-FFF2-40B4-BE49-F238E27FC236}">
                <a16:creationId xmlns:a16="http://schemas.microsoft.com/office/drawing/2014/main" id="{E1AACBDE-6221-C640-84CC-34BB9DB321CD}"/>
              </a:ext>
            </a:extLst>
          </p:cNvPr>
          <p:cNvSpPr/>
          <p:nvPr/>
        </p:nvSpPr>
        <p:spPr>
          <a:xfrm>
            <a:off x="8912200" y="4825285"/>
            <a:ext cx="1833046" cy="595907"/>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t>May Draft Shared</a:t>
            </a:r>
          </a:p>
        </p:txBody>
      </p:sp>
      <p:sp>
        <p:nvSpPr>
          <p:cNvPr id="17" name="Rectangle: Rounded Corners 16">
            <a:extLst>
              <a:ext uri="{FF2B5EF4-FFF2-40B4-BE49-F238E27FC236}">
                <a16:creationId xmlns:a16="http://schemas.microsoft.com/office/drawing/2014/main" id="{822FB3EE-F1C9-B62B-B06D-AFD49A20F47E}"/>
              </a:ext>
            </a:extLst>
          </p:cNvPr>
          <p:cNvSpPr/>
          <p:nvPr/>
        </p:nvSpPr>
        <p:spPr>
          <a:xfrm>
            <a:off x="8912200" y="3061373"/>
            <a:ext cx="1833046" cy="517461"/>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a:t>June Draft Shared</a:t>
            </a:r>
          </a:p>
        </p:txBody>
      </p:sp>
      <p:cxnSp>
        <p:nvCxnSpPr>
          <p:cNvPr id="24" name="Straight Arrow Connector 23">
            <a:extLst>
              <a:ext uri="{FF2B5EF4-FFF2-40B4-BE49-F238E27FC236}">
                <a16:creationId xmlns:a16="http://schemas.microsoft.com/office/drawing/2014/main" id="{7A656E26-6739-1425-2F9F-F8FB3C6F8081}"/>
              </a:ext>
            </a:extLst>
          </p:cNvPr>
          <p:cNvCxnSpPr>
            <a:cxnSpLocks/>
            <a:stCxn id="11" idx="0"/>
            <a:endCxn id="16" idx="2"/>
          </p:cNvCxnSpPr>
          <p:nvPr/>
        </p:nvCxnSpPr>
        <p:spPr>
          <a:xfrm flipH="1" flipV="1">
            <a:off x="9828723" y="5421192"/>
            <a:ext cx="3232" cy="333768"/>
          </a:xfrm>
          <a:prstGeom prst="straightConnector1">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cxnSp>
        <p:nvCxnSpPr>
          <p:cNvPr id="30" name="Straight Arrow Connector 29">
            <a:extLst>
              <a:ext uri="{FF2B5EF4-FFF2-40B4-BE49-F238E27FC236}">
                <a16:creationId xmlns:a16="http://schemas.microsoft.com/office/drawing/2014/main" id="{94124BF8-A79E-9ECC-AE0F-DD83B53A7654}"/>
              </a:ext>
            </a:extLst>
          </p:cNvPr>
          <p:cNvCxnSpPr>
            <a:cxnSpLocks/>
          </p:cNvCxnSpPr>
          <p:nvPr/>
        </p:nvCxnSpPr>
        <p:spPr>
          <a:xfrm flipV="1">
            <a:off x="9828723" y="3578835"/>
            <a:ext cx="0" cy="344882"/>
          </a:xfrm>
          <a:prstGeom prst="straightConnector1">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sp>
        <p:nvSpPr>
          <p:cNvPr id="3" name="Rectangle: Rounded Corners 2">
            <a:extLst>
              <a:ext uri="{FF2B5EF4-FFF2-40B4-BE49-F238E27FC236}">
                <a16:creationId xmlns:a16="http://schemas.microsoft.com/office/drawing/2014/main" id="{D791EC55-81AA-48B7-1F0D-CEE9386E83B8}"/>
              </a:ext>
            </a:extLst>
          </p:cNvPr>
          <p:cNvSpPr/>
          <p:nvPr/>
        </p:nvSpPr>
        <p:spPr>
          <a:xfrm>
            <a:off x="8647449" y="1365541"/>
            <a:ext cx="2284424" cy="38518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Delivery to MB / PSC</a:t>
            </a:r>
          </a:p>
        </p:txBody>
      </p:sp>
      <p:sp>
        <p:nvSpPr>
          <p:cNvPr id="5" name="Rectangle: Rounded Corners 4">
            <a:extLst>
              <a:ext uri="{FF2B5EF4-FFF2-40B4-BE49-F238E27FC236}">
                <a16:creationId xmlns:a16="http://schemas.microsoft.com/office/drawing/2014/main" id="{089973B6-8209-480D-8A08-005A4EFFA8AC}"/>
              </a:ext>
            </a:extLst>
          </p:cNvPr>
          <p:cNvSpPr/>
          <p:nvPr/>
        </p:nvSpPr>
        <p:spPr>
          <a:xfrm>
            <a:off x="8285243" y="922718"/>
            <a:ext cx="3008837" cy="38518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Release for Public Feedback</a:t>
            </a:r>
          </a:p>
        </p:txBody>
      </p:sp>
      <p:sp>
        <p:nvSpPr>
          <p:cNvPr id="27" name="TextBox 26">
            <a:extLst>
              <a:ext uri="{FF2B5EF4-FFF2-40B4-BE49-F238E27FC236}">
                <a16:creationId xmlns:a16="http://schemas.microsoft.com/office/drawing/2014/main" id="{FF2880DB-EB58-6162-83DA-1C2DDE4B967B}"/>
              </a:ext>
            </a:extLst>
          </p:cNvPr>
          <p:cNvSpPr txBox="1"/>
          <p:nvPr/>
        </p:nvSpPr>
        <p:spPr>
          <a:xfrm>
            <a:off x="10277329" y="2082207"/>
            <a:ext cx="1591249" cy="861774"/>
          </a:xfrm>
          <a:prstGeom prst="rect">
            <a:avLst/>
          </a:prstGeom>
          <a:noFill/>
        </p:spPr>
        <p:txBody>
          <a:bodyPr wrap="square" rtlCol="0">
            <a:spAutoFit/>
          </a:bodyPr>
          <a:lstStyle/>
          <a:p>
            <a:pPr algn="ctr"/>
            <a:r>
              <a:rPr lang="en-US" b="1" u="sng"/>
              <a:t>June SC</a:t>
            </a:r>
            <a:r>
              <a:rPr lang="en-US"/>
              <a:t> </a:t>
            </a:r>
          </a:p>
          <a:p>
            <a:pPr algn="ctr"/>
            <a:r>
              <a:rPr lang="en-US" sz="1600"/>
              <a:t>Fatal Flaw Review</a:t>
            </a:r>
          </a:p>
        </p:txBody>
      </p:sp>
      <p:pic>
        <p:nvPicPr>
          <p:cNvPr id="32" name="Picture 31">
            <a:extLst>
              <a:ext uri="{FF2B5EF4-FFF2-40B4-BE49-F238E27FC236}">
                <a16:creationId xmlns:a16="http://schemas.microsoft.com/office/drawing/2014/main" id="{5DE0592F-2495-695A-5F42-6A8181C07C3B}"/>
              </a:ext>
            </a:extLst>
          </p:cNvPr>
          <p:cNvPicPr>
            <a:picLocks noChangeAspect="1"/>
          </p:cNvPicPr>
          <p:nvPr/>
        </p:nvPicPr>
        <p:blipFill>
          <a:blip r:embed="rId3"/>
          <a:stretch>
            <a:fillRect/>
          </a:stretch>
        </p:blipFill>
        <p:spPr>
          <a:xfrm>
            <a:off x="9152204" y="3933651"/>
            <a:ext cx="1322849" cy="881899"/>
          </a:xfrm>
          <a:prstGeom prst="rect">
            <a:avLst/>
          </a:prstGeom>
        </p:spPr>
      </p:pic>
      <p:sp>
        <p:nvSpPr>
          <p:cNvPr id="14" name="TextBox 13">
            <a:extLst>
              <a:ext uri="{FF2B5EF4-FFF2-40B4-BE49-F238E27FC236}">
                <a16:creationId xmlns:a16="http://schemas.microsoft.com/office/drawing/2014/main" id="{9979B890-C63F-67D0-5437-4F6E88064C40}"/>
              </a:ext>
            </a:extLst>
          </p:cNvPr>
          <p:cNvSpPr txBox="1"/>
          <p:nvPr/>
        </p:nvSpPr>
        <p:spPr>
          <a:xfrm>
            <a:off x="10490962" y="3805123"/>
            <a:ext cx="1400034" cy="861774"/>
          </a:xfrm>
          <a:prstGeom prst="rect">
            <a:avLst/>
          </a:prstGeom>
          <a:solidFill>
            <a:schemeClr val="accent6">
              <a:lumMod val="40000"/>
              <a:lumOff val="60000"/>
            </a:schemeClr>
          </a:solidFill>
        </p:spPr>
        <p:txBody>
          <a:bodyPr wrap="square" rtlCol="0">
            <a:spAutoFit/>
          </a:bodyPr>
          <a:lstStyle/>
          <a:p>
            <a:pPr algn="ctr"/>
            <a:r>
              <a:rPr lang="en-US" b="1" u="sng"/>
              <a:t>May SC</a:t>
            </a:r>
            <a:r>
              <a:rPr lang="en-US"/>
              <a:t> </a:t>
            </a:r>
          </a:p>
          <a:p>
            <a:pPr algn="ctr"/>
            <a:r>
              <a:rPr lang="en-US" sz="1600"/>
              <a:t>Review &amp; Discussion</a:t>
            </a:r>
          </a:p>
        </p:txBody>
      </p:sp>
      <p:pic>
        <p:nvPicPr>
          <p:cNvPr id="33" name="Picture 32">
            <a:extLst>
              <a:ext uri="{FF2B5EF4-FFF2-40B4-BE49-F238E27FC236}">
                <a16:creationId xmlns:a16="http://schemas.microsoft.com/office/drawing/2014/main" id="{DFCAF90E-52B5-021F-A0B1-0FDFFB3B20FC}"/>
              </a:ext>
            </a:extLst>
          </p:cNvPr>
          <p:cNvPicPr>
            <a:picLocks noChangeAspect="1"/>
          </p:cNvPicPr>
          <p:nvPr/>
        </p:nvPicPr>
        <p:blipFill>
          <a:blip r:embed="rId3"/>
          <a:stretch>
            <a:fillRect/>
          </a:stretch>
        </p:blipFill>
        <p:spPr>
          <a:xfrm>
            <a:off x="9182392" y="2166215"/>
            <a:ext cx="1292661" cy="861774"/>
          </a:xfrm>
          <a:prstGeom prst="rect">
            <a:avLst/>
          </a:prstGeom>
        </p:spPr>
      </p:pic>
      <p:cxnSp>
        <p:nvCxnSpPr>
          <p:cNvPr id="34" name="Straight Arrow Connector 33">
            <a:extLst>
              <a:ext uri="{FF2B5EF4-FFF2-40B4-BE49-F238E27FC236}">
                <a16:creationId xmlns:a16="http://schemas.microsoft.com/office/drawing/2014/main" id="{4DB263F2-AD63-C881-C5C0-F11D84BB8DE2}"/>
              </a:ext>
            </a:extLst>
          </p:cNvPr>
          <p:cNvCxnSpPr>
            <a:cxnSpLocks/>
          </p:cNvCxnSpPr>
          <p:nvPr/>
        </p:nvCxnSpPr>
        <p:spPr>
          <a:xfrm flipV="1">
            <a:off x="9841640" y="1772974"/>
            <a:ext cx="0" cy="406031"/>
          </a:xfrm>
          <a:prstGeom prst="straightConnector1">
            <a:avLst/>
          </a:prstGeom>
          <a:ln w="28575">
            <a:prstDash val="sysDot"/>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95764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13A7A-9F76-30EF-C372-E2ED3A752728}"/>
              </a:ext>
            </a:extLst>
          </p:cNvPr>
          <p:cNvSpPr>
            <a:spLocks noGrp="1"/>
          </p:cNvSpPr>
          <p:nvPr>
            <p:ph type="title"/>
          </p:nvPr>
        </p:nvSpPr>
        <p:spPr>
          <a:xfrm>
            <a:off x="2125880" y="133360"/>
            <a:ext cx="7940240" cy="664797"/>
          </a:xfrm>
          <a:solidFill>
            <a:schemeClr val="bg1"/>
          </a:solidFill>
        </p:spPr>
        <p:txBody>
          <a:bodyPr/>
          <a:lstStyle/>
          <a:p>
            <a:r>
              <a:rPr lang="en-US">
                <a:latin typeface="Source Sans Pro"/>
                <a:ea typeface="Source Sans Pro"/>
              </a:rPr>
              <a:t>Schedule for Public Release</a:t>
            </a:r>
            <a:endParaRPr lang="en-US"/>
          </a:p>
        </p:txBody>
      </p:sp>
      <p:graphicFrame>
        <p:nvGraphicFramePr>
          <p:cNvPr id="5" name="Table 5">
            <a:extLst>
              <a:ext uri="{FF2B5EF4-FFF2-40B4-BE49-F238E27FC236}">
                <a16:creationId xmlns:a16="http://schemas.microsoft.com/office/drawing/2014/main" id="{6C091CB4-C541-023C-90FC-5A9CCD1E7652}"/>
              </a:ext>
            </a:extLst>
          </p:cNvPr>
          <p:cNvGraphicFramePr>
            <a:graphicFrameLocks noGrp="1"/>
          </p:cNvGraphicFramePr>
          <p:nvPr>
            <p:extLst>
              <p:ext uri="{D42A27DB-BD31-4B8C-83A1-F6EECF244321}">
                <p14:modId xmlns:p14="http://schemas.microsoft.com/office/powerpoint/2010/main" val="341358851"/>
              </p:ext>
            </p:extLst>
          </p:nvPr>
        </p:nvGraphicFramePr>
        <p:xfrm>
          <a:off x="571498" y="771498"/>
          <a:ext cx="11049003" cy="5752297"/>
        </p:xfrm>
        <a:graphic>
          <a:graphicData uri="http://schemas.openxmlformats.org/drawingml/2006/table">
            <a:tbl>
              <a:tblPr firstRow="1" bandRow="1">
                <a:tableStyleId>{5C22544A-7EE6-4342-B048-85BDC9FD1C3A}</a:tableStyleId>
              </a:tblPr>
              <a:tblGrid>
                <a:gridCol w="697465">
                  <a:extLst>
                    <a:ext uri="{9D8B030D-6E8A-4147-A177-3AD203B41FA5}">
                      <a16:colId xmlns:a16="http://schemas.microsoft.com/office/drawing/2014/main" val="2993680665"/>
                    </a:ext>
                  </a:extLst>
                </a:gridCol>
                <a:gridCol w="1101013">
                  <a:extLst>
                    <a:ext uri="{9D8B030D-6E8A-4147-A177-3AD203B41FA5}">
                      <a16:colId xmlns:a16="http://schemas.microsoft.com/office/drawing/2014/main" val="937012949"/>
                    </a:ext>
                  </a:extLst>
                </a:gridCol>
                <a:gridCol w="4049485">
                  <a:extLst>
                    <a:ext uri="{9D8B030D-6E8A-4147-A177-3AD203B41FA5}">
                      <a16:colId xmlns:a16="http://schemas.microsoft.com/office/drawing/2014/main" val="1930990621"/>
                    </a:ext>
                  </a:extLst>
                </a:gridCol>
                <a:gridCol w="1194319">
                  <a:extLst>
                    <a:ext uri="{9D8B030D-6E8A-4147-A177-3AD203B41FA5}">
                      <a16:colId xmlns:a16="http://schemas.microsoft.com/office/drawing/2014/main" val="3487262331"/>
                    </a:ext>
                  </a:extLst>
                </a:gridCol>
                <a:gridCol w="1996751">
                  <a:extLst>
                    <a:ext uri="{9D8B030D-6E8A-4147-A177-3AD203B41FA5}">
                      <a16:colId xmlns:a16="http://schemas.microsoft.com/office/drawing/2014/main" val="1552429787"/>
                    </a:ext>
                  </a:extLst>
                </a:gridCol>
                <a:gridCol w="1110342">
                  <a:extLst>
                    <a:ext uri="{9D8B030D-6E8A-4147-A177-3AD203B41FA5}">
                      <a16:colId xmlns:a16="http://schemas.microsoft.com/office/drawing/2014/main" val="3090646381"/>
                    </a:ext>
                  </a:extLst>
                </a:gridCol>
                <a:gridCol w="899628">
                  <a:extLst>
                    <a:ext uri="{9D8B030D-6E8A-4147-A177-3AD203B41FA5}">
                      <a16:colId xmlns:a16="http://schemas.microsoft.com/office/drawing/2014/main" val="3206709510"/>
                    </a:ext>
                  </a:extLst>
                </a:gridCol>
              </a:tblGrid>
              <a:tr h="427723">
                <a:tc>
                  <a:txBody>
                    <a:bodyPr/>
                    <a:lstStyle/>
                    <a:p>
                      <a:r>
                        <a:rPr lang="en-US"/>
                        <a:t>Sun</a:t>
                      </a:r>
                    </a:p>
                  </a:txBody>
                  <a:tcPr/>
                </a:tc>
                <a:tc>
                  <a:txBody>
                    <a:bodyPr/>
                    <a:lstStyle/>
                    <a:p>
                      <a:r>
                        <a:rPr lang="en-US"/>
                        <a:t>Mon</a:t>
                      </a:r>
                    </a:p>
                  </a:txBody>
                  <a:tcPr/>
                </a:tc>
                <a:tc>
                  <a:txBody>
                    <a:bodyPr/>
                    <a:lstStyle/>
                    <a:p>
                      <a:r>
                        <a:rPr lang="en-US"/>
                        <a:t>Tue</a:t>
                      </a:r>
                    </a:p>
                  </a:txBody>
                  <a:tcPr/>
                </a:tc>
                <a:tc>
                  <a:txBody>
                    <a:bodyPr/>
                    <a:lstStyle/>
                    <a:p>
                      <a:r>
                        <a:rPr lang="en-US"/>
                        <a:t>Wed</a:t>
                      </a:r>
                    </a:p>
                  </a:txBody>
                  <a:tcPr/>
                </a:tc>
                <a:tc>
                  <a:txBody>
                    <a:bodyPr/>
                    <a:lstStyle/>
                    <a:p>
                      <a:r>
                        <a:rPr lang="en-US"/>
                        <a:t>Thu</a:t>
                      </a:r>
                    </a:p>
                  </a:txBody>
                  <a:tcPr/>
                </a:tc>
                <a:tc>
                  <a:txBody>
                    <a:bodyPr/>
                    <a:lstStyle/>
                    <a:p>
                      <a:r>
                        <a:rPr lang="en-US"/>
                        <a:t>Fri</a:t>
                      </a:r>
                    </a:p>
                  </a:txBody>
                  <a:tcPr/>
                </a:tc>
                <a:tc>
                  <a:txBody>
                    <a:bodyPr/>
                    <a:lstStyle/>
                    <a:p>
                      <a:r>
                        <a:rPr lang="en-US"/>
                        <a:t>Sat</a:t>
                      </a:r>
                    </a:p>
                  </a:txBody>
                  <a:tcPr/>
                </a:tc>
                <a:extLst>
                  <a:ext uri="{0D108BD9-81ED-4DB2-BD59-A6C34878D82A}">
                    <a16:rowId xmlns:a16="http://schemas.microsoft.com/office/drawing/2014/main" val="3382507556"/>
                  </a:ext>
                </a:extLst>
              </a:tr>
              <a:tr h="713555">
                <a:tc>
                  <a:txBody>
                    <a:bodyPr/>
                    <a:lstStyle/>
                    <a:p>
                      <a:r>
                        <a:rPr lang="en-US"/>
                        <a:t>26</a:t>
                      </a:r>
                    </a:p>
                  </a:txBody>
                  <a:tcPr/>
                </a:tc>
                <a:tc>
                  <a:txBody>
                    <a:bodyPr/>
                    <a:lstStyle/>
                    <a:p>
                      <a:r>
                        <a:rPr lang="en-US"/>
                        <a:t>27</a:t>
                      </a:r>
                    </a:p>
                  </a:txBody>
                  <a:tcPr/>
                </a:tc>
                <a:tc>
                  <a:txBody>
                    <a:bodyPr/>
                    <a:lstStyle/>
                    <a:p>
                      <a:r>
                        <a:rPr lang="en-US"/>
                        <a:t>28</a:t>
                      </a:r>
                    </a:p>
                  </a:txBody>
                  <a:tcPr/>
                </a:tc>
                <a:tc>
                  <a:txBody>
                    <a:bodyPr/>
                    <a:lstStyle/>
                    <a:p>
                      <a:r>
                        <a:rPr lang="en-US"/>
                        <a:t>29</a:t>
                      </a:r>
                    </a:p>
                  </a:txBody>
                  <a:tcPr/>
                </a:tc>
                <a:tc>
                  <a:txBody>
                    <a:bodyPr/>
                    <a:lstStyle/>
                    <a:p>
                      <a:r>
                        <a:rPr lang="en-US"/>
                        <a:t>30</a:t>
                      </a:r>
                    </a:p>
                    <a:p>
                      <a:r>
                        <a:rPr lang="en-US">
                          <a:solidFill>
                            <a:schemeClr val="accent6"/>
                          </a:solidFill>
                        </a:rPr>
                        <a:t>WE ARE HERE</a:t>
                      </a:r>
                    </a:p>
                  </a:txBody>
                  <a:tcPr/>
                </a:tc>
                <a:tc>
                  <a:txBody>
                    <a:bodyPr/>
                    <a:lstStyle/>
                    <a:p>
                      <a:r>
                        <a:rPr lang="en-US"/>
                        <a:t>31</a:t>
                      </a:r>
                    </a:p>
                  </a:txBody>
                  <a:tcPr/>
                </a:tc>
                <a:tc>
                  <a:txBody>
                    <a:bodyPr/>
                    <a:lstStyle/>
                    <a:p>
                      <a:r>
                        <a:rPr lang="en-US">
                          <a:highlight>
                            <a:srgbClr val="FFFF00"/>
                          </a:highlight>
                        </a:rPr>
                        <a:t>1 JUNE</a:t>
                      </a:r>
                    </a:p>
                  </a:txBody>
                  <a:tcPr/>
                </a:tc>
                <a:extLst>
                  <a:ext uri="{0D108BD9-81ED-4DB2-BD59-A6C34878D82A}">
                    <a16:rowId xmlns:a16="http://schemas.microsoft.com/office/drawing/2014/main" val="2236982567"/>
                  </a:ext>
                </a:extLst>
              </a:tr>
              <a:tr h="896078">
                <a:tc>
                  <a:txBody>
                    <a:bodyPr/>
                    <a:lstStyle/>
                    <a:p>
                      <a:r>
                        <a:rPr lang="en-US"/>
                        <a:t>2</a:t>
                      </a:r>
                    </a:p>
                  </a:txBody>
                  <a:tcPr/>
                </a:tc>
                <a:tc>
                  <a:txBody>
                    <a:bodyPr/>
                    <a:lstStyle/>
                    <a:p>
                      <a:r>
                        <a:rPr lang="en-US"/>
                        <a:t>3</a:t>
                      </a:r>
                    </a:p>
                  </a:txBody>
                  <a:tcPr/>
                </a:tc>
                <a:tc>
                  <a:txBody>
                    <a:bodyPr/>
                    <a:lstStyle/>
                    <a:p>
                      <a:r>
                        <a:rPr lang="en-US"/>
                        <a:t>4</a:t>
                      </a:r>
                    </a:p>
                    <a:p>
                      <a:r>
                        <a:rPr lang="en-US" sz="1600">
                          <a:solidFill>
                            <a:srgbClr val="C00000"/>
                          </a:solidFill>
                        </a:rPr>
                        <a:t>SC </a:t>
                      </a:r>
                      <a:r>
                        <a:rPr lang="en-US" sz="1600">
                          <a:solidFill>
                            <a:srgbClr val="C00000"/>
                          </a:solidFill>
                          <a:sym typeface="Wingdings" panose="05000000000000000000" pitchFamily="2" charset="2"/>
                        </a:rPr>
                        <a:t> </a:t>
                      </a:r>
                      <a:r>
                        <a:rPr lang="en-US" sz="1600">
                          <a:solidFill>
                            <a:srgbClr val="C00000"/>
                          </a:solidFill>
                        </a:rPr>
                        <a:t>Feedback Due on Synthesis Narrative</a:t>
                      </a:r>
                    </a:p>
                    <a:p>
                      <a:r>
                        <a:rPr lang="en-US" sz="1600" b="1">
                          <a:solidFill>
                            <a:schemeClr val="accent1"/>
                          </a:solidFill>
                        </a:rPr>
                        <a:t>Partnership BLUF Released </a:t>
                      </a:r>
                      <a:r>
                        <a:rPr lang="en-US" sz="1600" b="1">
                          <a:solidFill>
                            <a:schemeClr val="accent1"/>
                          </a:solidFill>
                          <a:sym typeface="Wingdings" panose="05000000000000000000" pitchFamily="2" charset="2"/>
                        </a:rPr>
                        <a:t> SC</a:t>
                      </a:r>
                      <a:endParaRPr lang="en-US" sz="1600" b="1">
                        <a:solidFill>
                          <a:schemeClr val="accent1"/>
                        </a:solidFill>
                      </a:endParaRPr>
                    </a:p>
                  </a:txBody>
                  <a:tcPr/>
                </a:tc>
                <a:tc>
                  <a:txBody>
                    <a:bodyPr/>
                    <a:lstStyle/>
                    <a:p>
                      <a:r>
                        <a:rPr lang="en-US"/>
                        <a:t>5</a:t>
                      </a:r>
                    </a:p>
                  </a:txBody>
                  <a:tcPr/>
                </a:tc>
                <a:tc>
                  <a:txBody>
                    <a:bodyPr/>
                    <a:lstStyle/>
                    <a:p>
                      <a:r>
                        <a:rPr lang="en-US"/>
                        <a:t>6</a:t>
                      </a:r>
                    </a:p>
                  </a:txBody>
                  <a:tcPr/>
                </a:tc>
                <a:tc>
                  <a:txBody>
                    <a:bodyPr/>
                    <a:lstStyle/>
                    <a:p>
                      <a:r>
                        <a:rPr lang="en-US"/>
                        <a:t>7</a:t>
                      </a:r>
                    </a:p>
                  </a:txBody>
                  <a:tcPr/>
                </a:tc>
                <a:tc>
                  <a:txBody>
                    <a:bodyPr/>
                    <a:lstStyle/>
                    <a:p>
                      <a:r>
                        <a:rPr lang="en-US"/>
                        <a:t>8</a:t>
                      </a:r>
                    </a:p>
                  </a:txBody>
                  <a:tcPr/>
                </a:tc>
                <a:extLst>
                  <a:ext uri="{0D108BD9-81ED-4DB2-BD59-A6C34878D82A}">
                    <a16:rowId xmlns:a16="http://schemas.microsoft.com/office/drawing/2014/main" val="2450518401"/>
                  </a:ext>
                </a:extLst>
              </a:tr>
              <a:tr h="990063">
                <a:tc>
                  <a:txBody>
                    <a:bodyPr/>
                    <a:lstStyle/>
                    <a:p>
                      <a:r>
                        <a:rPr lang="en-US"/>
                        <a:t>9</a:t>
                      </a:r>
                    </a:p>
                  </a:txBody>
                  <a:tcPr/>
                </a:tc>
                <a:tc>
                  <a:txBody>
                    <a:bodyPr/>
                    <a:lstStyle/>
                    <a:p>
                      <a:r>
                        <a:rPr lang="en-US"/>
                        <a:t>10</a:t>
                      </a:r>
                    </a:p>
                  </a:txBody>
                  <a:tcPr/>
                </a:tc>
                <a:tc>
                  <a:txBody>
                    <a:bodyPr/>
                    <a:lstStyle/>
                    <a:p>
                      <a:r>
                        <a:rPr lang="en-US"/>
                        <a:t>11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rgbClr val="C00000"/>
                          </a:solidFill>
                        </a:rPr>
                        <a:t>SC </a:t>
                      </a:r>
                      <a:r>
                        <a:rPr lang="en-US" sz="1600">
                          <a:solidFill>
                            <a:srgbClr val="C00000"/>
                          </a:solidFill>
                          <a:sym typeface="Wingdings" panose="05000000000000000000" pitchFamily="2" charset="2"/>
                        </a:rPr>
                        <a:t> </a:t>
                      </a:r>
                      <a:r>
                        <a:rPr lang="en-US" sz="1600">
                          <a:solidFill>
                            <a:srgbClr val="C00000"/>
                          </a:solidFill>
                        </a:rPr>
                        <a:t>Feedback Due on Partnership BLUF</a:t>
                      </a:r>
                    </a:p>
                    <a:p>
                      <a:endParaRPr lang="en-US"/>
                    </a:p>
                  </a:txBody>
                  <a:tcPr/>
                </a:tc>
                <a:tc>
                  <a:txBody>
                    <a:bodyPr/>
                    <a:lstStyle/>
                    <a:p>
                      <a:r>
                        <a:rPr lang="en-US"/>
                        <a:t>12</a:t>
                      </a:r>
                    </a:p>
                  </a:txBody>
                  <a:tcPr/>
                </a:tc>
                <a:tc>
                  <a:txBody>
                    <a:bodyPr/>
                    <a:lstStyle/>
                    <a:p>
                      <a:r>
                        <a:rPr lang="en-US"/>
                        <a:t>13</a:t>
                      </a:r>
                    </a:p>
                  </a:txBody>
                  <a:tcPr/>
                </a:tc>
                <a:tc>
                  <a:txBody>
                    <a:bodyPr/>
                    <a:lstStyle/>
                    <a:p>
                      <a:r>
                        <a:rPr lang="en-US"/>
                        <a:t>14</a:t>
                      </a:r>
                    </a:p>
                  </a:txBody>
                  <a:tcPr/>
                </a:tc>
                <a:tc>
                  <a:txBody>
                    <a:bodyPr/>
                    <a:lstStyle/>
                    <a:p>
                      <a:r>
                        <a:rPr lang="en-US"/>
                        <a:t>15</a:t>
                      </a:r>
                    </a:p>
                  </a:txBody>
                  <a:tcPr/>
                </a:tc>
                <a:extLst>
                  <a:ext uri="{0D108BD9-81ED-4DB2-BD59-A6C34878D82A}">
                    <a16:rowId xmlns:a16="http://schemas.microsoft.com/office/drawing/2014/main" val="19914893"/>
                  </a:ext>
                </a:extLst>
              </a:tr>
              <a:tr h="896078">
                <a:tc>
                  <a:txBody>
                    <a:bodyPr/>
                    <a:lstStyle/>
                    <a:p>
                      <a:r>
                        <a:rPr lang="en-US"/>
                        <a:t>16</a:t>
                      </a:r>
                    </a:p>
                  </a:txBody>
                  <a:tcPr/>
                </a:tc>
                <a:tc>
                  <a:txBody>
                    <a:bodyPr/>
                    <a:lstStyle/>
                    <a:p>
                      <a:r>
                        <a:rPr lang="en-US"/>
                        <a:t>17</a:t>
                      </a:r>
                    </a:p>
                  </a:txBody>
                  <a:tcPr/>
                </a:tc>
                <a:tc>
                  <a:txBody>
                    <a:bodyPr/>
                    <a:lstStyle/>
                    <a:p>
                      <a:r>
                        <a:rPr lang="en-US"/>
                        <a:t>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a:solidFill>
                            <a:schemeClr val="accent1"/>
                          </a:solidFill>
                        </a:rPr>
                        <a:t>Release Final Draft EC Charge Response </a:t>
                      </a:r>
                      <a:r>
                        <a:rPr lang="en-US" sz="1600" b="1">
                          <a:solidFill>
                            <a:schemeClr val="accent1"/>
                          </a:solidFill>
                          <a:sym typeface="Wingdings" panose="05000000000000000000" pitchFamily="2" charset="2"/>
                        </a:rPr>
                        <a:t> SC</a:t>
                      </a:r>
                      <a:endParaRPr lang="en-US" sz="1600" b="1">
                        <a:solidFill>
                          <a:schemeClr val="accent1"/>
                        </a:solidFill>
                      </a:endParaRPr>
                    </a:p>
                    <a:p>
                      <a:endParaRPr lang="en-US"/>
                    </a:p>
                  </a:txBody>
                  <a:tcPr/>
                </a:tc>
                <a:tc>
                  <a:txBody>
                    <a:bodyPr/>
                    <a:lstStyle/>
                    <a:p>
                      <a:r>
                        <a:rPr lang="en-US"/>
                        <a:t>19</a:t>
                      </a:r>
                    </a:p>
                  </a:txBody>
                  <a:tcPr/>
                </a:tc>
                <a:tc>
                  <a:txBody>
                    <a:bodyPr/>
                    <a:lstStyle/>
                    <a:p>
                      <a:r>
                        <a:rPr lang="en-US"/>
                        <a:t>20</a:t>
                      </a:r>
                    </a:p>
                  </a:txBody>
                  <a:tcPr/>
                </a:tc>
                <a:tc>
                  <a:txBody>
                    <a:bodyPr/>
                    <a:lstStyle/>
                    <a:p>
                      <a:r>
                        <a:rPr lang="en-US"/>
                        <a:t>21</a:t>
                      </a:r>
                    </a:p>
                  </a:txBody>
                  <a:tcPr/>
                </a:tc>
                <a:tc>
                  <a:txBody>
                    <a:bodyPr/>
                    <a:lstStyle/>
                    <a:p>
                      <a:r>
                        <a:rPr lang="en-US"/>
                        <a:t>22</a:t>
                      </a:r>
                    </a:p>
                  </a:txBody>
                  <a:tcPr/>
                </a:tc>
                <a:extLst>
                  <a:ext uri="{0D108BD9-81ED-4DB2-BD59-A6C34878D82A}">
                    <a16:rowId xmlns:a16="http://schemas.microsoft.com/office/drawing/2014/main" val="2991716340"/>
                  </a:ext>
                </a:extLst>
              </a:tr>
              <a:tr h="896078">
                <a:tc>
                  <a:txBody>
                    <a:bodyPr/>
                    <a:lstStyle/>
                    <a:p>
                      <a:r>
                        <a:rPr lang="en-US"/>
                        <a:t>23</a:t>
                      </a:r>
                    </a:p>
                  </a:txBody>
                  <a:tcPr/>
                </a:tc>
                <a:tc>
                  <a:txBody>
                    <a:bodyPr/>
                    <a:lstStyle/>
                    <a:p>
                      <a:r>
                        <a:rPr lang="en-US"/>
                        <a:t>24</a:t>
                      </a:r>
                    </a:p>
                  </a:txBody>
                  <a:tcPr/>
                </a:tc>
                <a:tc>
                  <a:txBody>
                    <a:bodyPr/>
                    <a:lstStyle/>
                    <a:p>
                      <a:r>
                        <a:rPr lang="en-US"/>
                        <a:t>25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a:solidFill>
                            <a:schemeClr val="accent6"/>
                          </a:solidFill>
                        </a:rPr>
                        <a:t>PSC Meeting</a:t>
                      </a:r>
                    </a:p>
                    <a:p>
                      <a:endParaRPr lang="en-US"/>
                    </a:p>
                  </a:txBody>
                  <a:tcPr/>
                </a:tc>
                <a:tc>
                  <a:txBody>
                    <a:bodyPr/>
                    <a:lstStyle/>
                    <a:p>
                      <a:r>
                        <a:rPr lang="en-US"/>
                        <a:t>26</a:t>
                      </a:r>
                    </a:p>
                  </a:txBody>
                  <a:tcPr/>
                </a:tc>
                <a:tc>
                  <a:txBody>
                    <a:bodyPr/>
                    <a:lstStyle/>
                    <a:p>
                      <a:r>
                        <a:rPr lang="en-US"/>
                        <a:t>27</a:t>
                      </a:r>
                    </a:p>
                    <a:p>
                      <a:r>
                        <a:rPr lang="en-US" b="1">
                          <a:solidFill>
                            <a:schemeClr val="accent6"/>
                          </a:solidFill>
                        </a:rPr>
                        <a:t>B25 SC Meeting</a:t>
                      </a:r>
                    </a:p>
                  </a:txBody>
                  <a:tcPr/>
                </a:tc>
                <a:tc>
                  <a:txBody>
                    <a:bodyPr/>
                    <a:lstStyle/>
                    <a:p>
                      <a:r>
                        <a:rPr lang="en-US"/>
                        <a:t>28</a:t>
                      </a:r>
                    </a:p>
                  </a:txBody>
                  <a:tcPr/>
                </a:tc>
                <a:tc>
                  <a:txBody>
                    <a:bodyPr/>
                    <a:lstStyle/>
                    <a:p>
                      <a:r>
                        <a:rPr lang="en-US"/>
                        <a:t>29</a:t>
                      </a:r>
                    </a:p>
                  </a:txBody>
                  <a:tcPr/>
                </a:tc>
                <a:extLst>
                  <a:ext uri="{0D108BD9-81ED-4DB2-BD59-A6C34878D82A}">
                    <a16:rowId xmlns:a16="http://schemas.microsoft.com/office/drawing/2014/main" val="1028454111"/>
                  </a:ext>
                </a:extLst>
              </a:tr>
              <a:tr h="896078">
                <a:tc>
                  <a:txBody>
                    <a:bodyPr/>
                    <a:lstStyle/>
                    <a:p>
                      <a:r>
                        <a:rPr lang="en-US"/>
                        <a:t>30</a:t>
                      </a:r>
                    </a:p>
                  </a:txBody>
                  <a:tcPr/>
                </a:tc>
                <a:tc>
                  <a:txBody>
                    <a:bodyPr/>
                    <a:lstStyle/>
                    <a:p>
                      <a:r>
                        <a:rPr lang="en-US">
                          <a:highlight>
                            <a:srgbClr val="FFFF00"/>
                          </a:highlight>
                        </a:rPr>
                        <a:t>1 JULY</a:t>
                      </a:r>
                      <a:br>
                        <a:rPr lang="en-US"/>
                      </a:br>
                      <a:r>
                        <a:rPr lang="en-US"/>
                        <a:t>Release ASAP</a:t>
                      </a:r>
                    </a:p>
                  </a:txBody>
                  <a:tcPr/>
                </a:tc>
                <a:tc>
                  <a:txBody>
                    <a:bodyPr/>
                    <a:lstStyle/>
                    <a:p>
                      <a:r>
                        <a:rPr lang="en-US"/>
                        <a:t>2</a:t>
                      </a:r>
                    </a:p>
                  </a:txBody>
                  <a:tcPr/>
                </a:tc>
                <a:tc>
                  <a:txBody>
                    <a:bodyPr/>
                    <a:lstStyle/>
                    <a:p>
                      <a:r>
                        <a:rPr lang="en-US"/>
                        <a:t>3</a:t>
                      </a:r>
                    </a:p>
                  </a:txBody>
                  <a:tcPr/>
                </a:tc>
                <a:tc>
                  <a:txBody>
                    <a:bodyPr/>
                    <a:lstStyle/>
                    <a:p>
                      <a:r>
                        <a:rPr lang="en-US"/>
                        <a:t>4</a:t>
                      </a:r>
                    </a:p>
                  </a:txBody>
                  <a:tcPr/>
                </a:tc>
                <a:tc>
                  <a:txBody>
                    <a:bodyPr/>
                    <a:lstStyle/>
                    <a:p>
                      <a:r>
                        <a:rPr lang="en-US"/>
                        <a:t>5</a:t>
                      </a:r>
                    </a:p>
                  </a:txBody>
                  <a:tcPr/>
                </a:tc>
                <a:tc>
                  <a:txBody>
                    <a:bodyPr/>
                    <a:lstStyle/>
                    <a:p>
                      <a:r>
                        <a:rPr lang="en-US"/>
                        <a:t>6</a:t>
                      </a:r>
                    </a:p>
                  </a:txBody>
                  <a:tcPr/>
                </a:tc>
                <a:extLst>
                  <a:ext uri="{0D108BD9-81ED-4DB2-BD59-A6C34878D82A}">
                    <a16:rowId xmlns:a16="http://schemas.microsoft.com/office/drawing/2014/main" val="1781457959"/>
                  </a:ext>
                </a:extLst>
              </a:tr>
            </a:tbl>
          </a:graphicData>
        </a:graphic>
      </p:graphicFrame>
      <p:sp>
        <p:nvSpPr>
          <p:cNvPr id="6" name="Sun 5">
            <a:extLst>
              <a:ext uri="{FF2B5EF4-FFF2-40B4-BE49-F238E27FC236}">
                <a16:creationId xmlns:a16="http://schemas.microsoft.com/office/drawing/2014/main" id="{A8A99B55-2D22-2680-2F88-93FF45D61760}"/>
              </a:ext>
            </a:extLst>
          </p:cNvPr>
          <p:cNvSpPr/>
          <p:nvPr/>
        </p:nvSpPr>
        <p:spPr>
          <a:xfrm>
            <a:off x="9125340" y="1493520"/>
            <a:ext cx="335902" cy="307911"/>
          </a:xfrm>
          <a:prstGeom prst="sun">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73FCBFF2-02AE-DF91-6108-B572237EC8B5}"/>
              </a:ext>
            </a:extLst>
          </p:cNvPr>
          <p:cNvSpPr/>
          <p:nvPr/>
        </p:nvSpPr>
        <p:spPr>
          <a:xfrm>
            <a:off x="6596743" y="2377284"/>
            <a:ext cx="3918857" cy="2379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a:t>Revisions by Drafting Team / Co-Chairs</a:t>
            </a:r>
          </a:p>
        </p:txBody>
      </p:sp>
      <p:sp>
        <p:nvSpPr>
          <p:cNvPr id="10" name="Rectangle: Rounded Corners 9">
            <a:extLst>
              <a:ext uri="{FF2B5EF4-FFF2-40B4-BE49-F238E27FC236}">
                <a16:creationId xmlns:a16="http://schemas.microsoft.com/office/drawing/2014/main" id="{038D60B3-2DD0-E789-2A4C-7D6F2A5803DF}"/>
              </a:ext>
            </a:extLst>
          </p:cNvPr>
          <p:cNvSpPr/>
          <p:nvPr/>
        </p:nvSpPr>
        <p:spPr>
          <a:xfrm>
            <a:off x="1458686" y="3429000"/>
            <a:ext cx="9056914" cy="2379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a:t>Revisions by Drafting Team / Co-Chairs</a:t>
            </a:r>
          </a:p>
        </p:txBody>
      </p:sp>
    </p:spTree>
    <p:extLst>
      <p:ext uri="{BB962C8B-B14F-4D97-AF65-F5344CB8AC3E}">
        <p14:creationId xmlns:p14="http://schemas.microsoft.com/office/powerpoint/2010/main" val="29358708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13A7A-9F76-30EF-C372-E2ED3A752728}"/>
              </a:ext>
            </a:extLst>
          </p:cNvPr>
          <p:cNvSpPr>
            <a:spLocks noGrp="1"/>
          </p:cNvSpPr>
          <p:nvPr>
            <p:ph type="title"/>
          </p:nvPr>
        </p:nvSpPr>
        <p:spPr>
          <a:xfrm>
            <a:off x="304600" y="170371"/>
            <a:ext cx="7184771" cy="664797"/>
          </a:xfrm>
          <a:solidFill>
            <a:schemeClr val="bg1"/>
          </a:solidFill>
        </p:spPr>
        <p:txBody>
          <a:bodyPr/>
          <a:lstStyle/>
          <a:p>
            <a:r>
              <a:rPr lang="en-US">
                <a:latin typeface="Source Sans Pro"/>
                <a:ea typeface="Source Sans Pro"/>
              </a:rPr>
              <a:t>June Agenda &amp; Consensus</a:t>
            </a:r>
            <a:endParaRPr lang="en-US"/>
          </a:p>
        </p:txBody>
      </p:sp>
      <p:sp>
        <p:nvSpPr>
          <p:cNvPr id="3" name="TextBox 2">
            <a:extLst>
              <a:ext uri="{FF2B5EF4-FFF2-40B4-BE49-F238E27FC236}">
                <a16:creationId xmlns:a16="http://schemas.microsoft.com/office/drawing/2014/main" id="{93B25506-1245-D50E-5D18-F849108F0A52}"/>
              </a:ext>
            </a:extLst>
          </p:cNvPr>
          <p:cNvSpPr txBox="1"/>
          <p:nvPr/>
        </p:nvSpPr>
        <p:spPr>
          <a:xfrm>
            <a:off x="304600" y="1034753"/>
            <a:ext cx="10869077"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cs typeface="Calibri"/>
              </a:rPr>
              <a:t>Extended Meeting Hold to Four Hours</a:t>
            </a:r>
          </a:p>
          <a:p>
            <a:endParaRPr lang="en-US" sz="2800">
              <a:cs typeface="Calibri"/>
            </a:endParaRPr>
          </a:p>
          <a:p>
            <a:pPr marL="285750" indent="-285750">
              <a:buFont typeface="Arial" panose="020B0604020202020204" pitchFamily="34" charset="0"/>
              <a:buChar char="•"/>
            </a:pPr>
            <a:r>
              <a:rPr lang="en-US" sz="2800" b="1">
                <a:effectLst/>
                <a:latin typeface="Calibri" panose="020F0502020204030204" pitchFamily="34" charset="0"/>
                <a:ea typeface="Calibri" panose="020F0502020204030204" pitchFamily="34" charset="0"/>
                <a:cs typeface="Times New Roman" panose="02020603050405020304" pitchFamily="18" charset="0"/>
              </a:rPr>
              <a:t>Welcome &amp; Opening Comments (40 min)</a:t>
            </a:r>
          </a:p>
          <a:p>
            <a:pPr marL="742950" lvl="1" indent="-285750">
              <a:buFont typeface="Arial" panose="020B0604020202020204" pitchFamily="34" charset="0"/>
              <a:buChar char="•"/>
            </a:pPr>
            <a:r>
              <a:rPr lang="en-US" sz="2800">
                <a:cs typeface="Calibri"/>
              </a:rPr>
              <a:t>Receive Final B25 Report</a:t>
            </a:r>
          </a:p>
          <a:p>
            <a:pPr marL="742950" lvl="1" indent="-285750">
              <a:buFont typeface="Arial" panose="020B0604020202020204" pitchFamily="34" charset="0"/>
              <a:buChar char="•"/>
            </a:pPr>
            <a:r>
              <a:rPr lang="en-US" sz="2800">
                <a:cs typeface="Calibri"/>
              </a:rPr>
              <a:t>Recap June PSC</a:t>
            </a:r>
          </a:p>
          <a:p>
            <a:pPr marL="285750" indent="-285750">
              <a:buFont typeface="Arial" panose="020B0604020202020204" pitchFamily="34" charset="0"/>
              <a:buChar char="•"/>
            </a:pPr>
            <a:endParaRPr lang="en-US" sz="2800">
              <a:cs typeface="Calibri"/>
            </a:endParaRPr>
          </a:p>
          <a:p>
            <a:pPr marL="285750" indent="-285750">
              <a:buFont typeface="Arial" panose="020B0604020202020204" pitchFamily="34" charset="0"/>
              <a:buChar char="•"/>
            </a:pPr>
            <a:r>
              <a:rPr lang="en-US" sz="2800" b="1">
                <a:cs typeface="Calibri"/>
              </a:rPr>
              <a:t>Draft EC Response Consensus Review (~3 hours + break time)</a:t>
            </a:r>
          </a:p>
          <a:p>
            <a:pPr marL="742950" lvl="1" indent="-285750">
              <a:buFont typeface="Arial" panose="020B0604020202020204" pitchFamily="34" charset="0"/>
              <a:buChar char="•"/>
            </a:pPr>
            <a:r>
              <a:rPr lang="en-US" sz="2800">
                <a:cs typeface="Calibri"/>
              </a:rPr>
              <a:t>Consensus Process Overview</a:t>
            </a:r>
          </a:p>
          <a:p>
            <a:pPr marL="742950" lvl="1" indent="-285750">
              <a:buFont typeface="Arial" panose="020B0604020202020204" pitchFamily="34" charset="0"/>
              <a:buChar char="•"/>
            </a:pPr>
            <a:r>
              <a:rPr lang="en-US" sz="2800">
                <a:cs typeface="Calibri"/>
              </a:rPr>
              <a:t>Initiate Consensus working from Synthesis to BLUF</a:t>
            </a:r>
          </a:p>
          <a:p>
            <a:endParaRPr lang="en-US">
              <a:cs typeface="Calibri"/>
            </a:endParaRPr>
          </a:p>
        </p:txBody>
      </p:sp>
    </p:spTree>
    <p:extLst>
      <p:ext uri="{BB962C8B-B14F-4D97-AF65-F5344CB8AC3E}">
        <p14:creationId xmlns:p14="http://schemas.microsoft.com/office/powerpoint/2010/main" val="666910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4" name="Google Shape;334;p28"/>
          <p:cNvSpPr txBox="1">
            <a:spLocks noGrp="1"/>
          </p:cNvSpPr>
          <p:nvPr>
            <p:ph type="title"/>
          </p:nvPr>
        </p:nvSpPr>
        <p:spPr>
          <a:xfrm>
            <a:off x="238900" y="282317"/>
            <a:ext cx="2808400" cy="899600"/>
          </a:xfrm>
          <a:prstGeom prst="rect">
            <a:avLst/>
          </a:prstGeom>
        </p:spPr>
        <p:txBody>
          <a:bodyPr spcFirstLastPara="1" vert="horz" wrap="square" lIns="0" tIns="0" rIns="0" bIns="0" rtlCol="0" anchor="t" anchorCtr="0">
            <a:noAutofit/>
          </a:bodyPr>
          <a:lstStyle/>
          <a:p>
            <a:r>
              <a:rPr lang="en">
                <a:solidFill>
                  <a:schemeClr val="dk1"/>
                </a:solidFill>
                <a:latin typeface="Source Sans Pro"/>
                <a:ea typeface="Source Sans Pro"/>
                <a:cs typeface="Source Sans Pro"/>
              </a:rPr>
              <a:t>Outcomes</a:t>
            </a:r>
            <a:endParaRPr/>
          </a:p>
        </p:txBody>
      </p:sp>
      <p:sp>
        <p:nvSpPr>
          <p:cNvPr id="10" name="Oval 9">
            <a:extLst>
              <a:ext uri="{FF2B5EF4-FFF2-40B4-BE49-F238E27FC236}">
                <a16:creationId xmlns:a16="http://schemas.microsoft.com/office/drawing/2014/main" id="{76E8FF97-9C73-9189-FD0B-2A5E5BF6C135}"/>
              </a:ext>
            </a:extLst>
          </p:cNvPr>
          <p:cNvSpPr/>
          <p:nvPr/>
        </p:nvSpPr>
        <p:spPr>
          <a:xfrm>
            <a:off x="612453" y="1288455"/>
            <a:ext cx="612421" cy="611073"/>
          </a:xfrm>
          <a:prstGeom prst="ellipse">
            <a:avLst/>
          </a:prstGeom>
          <a:solidFill>
            <a:srgbClr val="112C45"/>
          </a:solidFill>
          <a:ln w="57150">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a:latin typeface="Source Sans Pro" panose="020B0503030403020204" pitchFamily="34" charset="0"/>
                <a:ea typeface="Source Sans Pro" panose="020B0503030403020204" pitchFamily="34" charset="0"/>
              </a:rPr>
              <a:t>1</a:t>
            </a:r>
          </a:p>
        </p:txBody>
      </p:sp>
      <p:sp>
        <p:nvSpPr>
          <p:cNvPr id="13" name="Google Shape;381;p34">
            <a:extLst>
              <a:ext uri="{FF2B5EF4-FFF2-40B4-BE49-F238E27FC236}">
                <a16:creationId xmlns:a16="http://schemas.microsoft.com/office/drawing/2014/main" id="{429ECD58-EB4E-1153-0124-8115FCB89FD4}"/>
              </a:ext>
            </a:extLst>
          </p:cNvPr>
          <p:cNvSpPr txBox="1">
            <a:spLocks noGrp="1"/>
          </p:cNvSpPr>
          <p:nvPr>
            <p:ph type="body" idx="1"/>
          </p:nvPr>
        </p:nvSpPr>
        <p:spPr>
          <a:xfrm>
            <a:off x="1517482" y="1295386"/>
            <a:ext cx="9887712" cy="611073"/>
          </a:xfrm>
          <a:prstGeom prst="rect">
            <a:avLst/>
          </a:prstGeom>
        </p:spPr>
        <p:txBody>
          <a:bodyPr spcFirstLastPara="1" vert="horz" wrap="square" lIns="0" tIns="0" rIns="0" bIns="0" rtlCol="0" anchor="t" anchorCtr="0">
            <a:noAutofit/>
          </a:bodyPr>
          <a:lstStyle/>
          <a:p>
            <a:pPr marL="0" indent="0">
              <a:buNone/>
            </a:pPr>
            <a:r>
              <a:rPr lang="en-US" sz="4000" b="1">
                <a:solidFill>
                  <a:schemeClr val="dk1"/>
                </a:solidFill>
                <a:latin typeface="Source Sans Pro" panose="020B0503030403020204" pitchFamily="34" charset="0"/>
              </a:rPr>
              <a:t>Thoughts shared on ERG considerations. </a:t>
            </a:r>
          </a:p>
        </p:txBody>
      </p:sp>
      <p:sp>
        <p:nvSpPr>
          <p:cNvPr id="14" name="Oval 13">
            <a:extLst>
              <a:ext uri="{FF2B5EF4-FFF2-40B4-BE49-F238E27FC236}">
                <a16:creationId xmlns:a16="http://schemas.microsoft.com/office/drawing/2014/main" id="{B2891FA4-EA2B-4424-8057-E83E8C1A6C3F}"/>
              </a:ext>
            </a:extLst>
          </p:cNvPr>
          <p:cNvSpPr/>
          <p:nvPr/>
        </p:nvSpPr>
        <p:spPr>
          <a:xfrm>
            <a:off x="616714" y="3141405"/>
            <a:ext cx="612421" cy="611073"/>
          </a:xfrm>
          <a:prstGeom prst="ellipse">
            <a:avLst/>
          </a:prstGeom>
          <a:solidFill>
            <a:srgbClr val="112C45"/>
          </a:solidFill>
          <a:ln w="57150">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a:latin typeface="Source Sans Pro" panose="020B0503030403020204" pitchFamily="34" charset="0"/>
                <a:ea typeface="Source Sans Pro" panose="020B0503030403020204" pitchFamily="34" charset="0"/>
              </a:rPr>
              <a:t>2</a:t>
            </a:r>
          </a:p>
        </p:txBody>
      </p:sp>
      <p:sp>
        <p:nvSpPr>
          <p:cNvPr id="15" name="Oval 14">
            <a:extLst>
              <a:ext uri="{FF2B5EF4-FFF2-40B4-BE49-F238E27FC236}">
                <a16:creationId xmlns:a16="http://schemas.microsoft.com/office/drawing/2014/main" id="{B8D709BE-9B09-188D-238F-F0D4AE685610}"/>
              </a:ext>
            </a:extLst>
          </p:cNvPr>
          <p:cNvSpPr/>
          <p:nvPr/>
        </p:nvSpPr>
        <p:spPr>
          <a:xfrm>
            <a:off x="612452" y="5483820"/>
            <a:ext cx="612421" cy="611073"/>
          </a:xfrm>
          <a:prstGeom prst="ellipse">
            <a:avLst/>
          </a:prstGeom>
          <a:solidFill>
            <a:srgbClr val="112C45"/>
          </a:solidFill>
          <a:ln w="57150">
            <a:solidFill>
              <a:srgbClr val="06A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a:latin typeface="Source Sans Pro" panose="020B0503030403020204" pitchFamily="34" charset="0"/>
                <a:ea typeface="Source Sans Pro" panose="020B0503030403020204" pitchFamily="34" charset="0"/>
              </a:rPr>
              <a:t>3</a:t>
            </a:r>
          </a:p>
        </p:txBody>
      </p:sp>
      <p:sp>
        <p:nvSpPr>
          <p:cNvPr id="17" name="Google Shape;381;p34">
            <a:extLst>
              <a:ext uri="{FF2B5EF4-FFF2-40B4-BE49-F238E27FC236}">
                <a16:creationId xmlns:a16="http://schemas.microsoft.com/office/drawing/2014/main" id="{85DF92EB-D78E-4CF7-3A24-F662AC478193}"/>
              </a:ext>
            </a:extLst>
          </p:cNvPr>
          <p:cNvSpPr txBox="1">
            <a:spLocks/>
          </p:cNvSpPr>
          <p:nvPr/>
        </p:nvSpPr>
        <p:spPr>
          <a:xfrm>
            <a:off x="1517481" y="2933362"/>
            <a:ext cx="7645179" cy="567331"/>
          </a:xfrm>
          <a:prstGeom prst="rect">
            <a:avLst/>
          </a:prstGeom>
          <a:noFill/>
          <a:ln>
            <a:noFill/>
          </a:ln>
        </p:spPr>
        <p:txBody>
          <a:bodyPr spcFirstLastPara="1" vert="horz" wrap="square" lIns="0" tIns="0" rIns="0" bIns="0" rtlCol="0" anchor="t" anchorCtr="0">
            <a:noAutofit/>
          </a:bodyPr>
          <a:lstStyle>
            <a:lvl1pPr marL="609585" lvl="0"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1pPr>
            <a:lvl2pPr marL="1219170" lvl="1"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2pPr>
            <a:lvl3pPr marL="1828754" lvl="2"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3pPr>
            <a:lvl4pPr marL="2438339" lvl="3"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4pPr>
            <a:lvl5pPr marL="3047924" lvl="4"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5pPr>
            <a:lvl6pPr marL="3657509" lvl="5"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6pPr>
            <a:lvl7pPr marL="4267093" lvl="6"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7pPr>
            <a:lvl8pPr marL="4876678" lvl="7"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8pPr>
            <a:lvl9pPr marL="5486263" lvl="8"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9pPr>
          </a:lstStyle>
          <a:p>
            <a:pPr marL="0" indent="0">
              <a:buFont typeface="Source Sans Pro"/>
              <a:buNone/>
            </a:pPr>
            <a:r>
              <a:rPr lang="en-US" sz="4000" b="1">
                <a:solidFill>
                  <a:schemeClr val="dk1"/>
                </a:solidFill>
                <a:latin typeface="Source Sans Pro" panose="020B0503030403020204" pitchFamily="34" charset="0"/>
              </a:rPr>
              <a:t>Full committee discussion and feedback on synthesis narratives</a:t>
            </a:r>
          </a:p>
        </p:txBody>
      </p:sp>
      <p:sp>
        <p:nvSpPr>
          <p:cNvPr id="18" name="Google Shape;381;p34">
            <a:extLst>
              <a:ext uri="{FF2B5EF4-FFF2-40B4-BE49-F238E27FC236}">
                <a16:creationId xmlns:a16="http://schemas.microsoft.com/office/drawing/2014/main" id="{854D2184-2D9D-0346-1A55-754CE5CA8987}"/>
              </a:ext>
            </a:extLst>
          </p:cNvPr>
          <p:cNvSpPr txBox="1">
            <a:spLocks/>
          </p:cNvSpPr>
          <p:nvPr/>
        </p:nvSpPr>
        <p:spPr>
          <a:xfrm>
            <a:off x="1643100" y="5208587"/>
            <a:ext cx="9031988" cy="567331"/>
          </a:xfrm>
          <a:prstGeom prst="rect">
            <a:avLst/>
          </a:prstGeom>
          <a:noFill/>
          <a:ln>
            <a:noFill/>
          </a:ln>
        </p:spPr>
        <p:txBody>
          <a:bodyPr spcFirstLastPara="1" vert="horz" wrap="square" lIns="0" tIns="0" rIns="0" bIns="0" rtlCol="0" anchor="t" anchorCtr="0">
            <a:noAutofit/>
          </a:bodyPr>
          <a:lstStyle>
            <a:lvl1pPr marL="609585" lvl="0"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1pPr>
            <a:lvl2pPr marL="1219170" lvl="1"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2pPr>
            <a:lvl3pPr marL="1828754" lvl="2"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3pPr>
            <a:lvl4pPr marL="2438339" lvl="3"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4pPr>
            <a:lvl5pPr marL="3047924" lvl="4"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5pPr>
            <a:lvl6pPr marL="3657509" lvl="5"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6pPr>
            <a:lvl7pPr marL="4267093" lvl="6"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7pPr>
            <a:lvl8pPr marL="4876678" lvl="7"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8pPr>
            <a:lvl9pPr marL="5486263" lvl="8" indent="-457189" algn="l" defTabSz="914400" rtl="0" eaLnBrk="1" latinLnBrk="0" hangingPunct="1">
              <a:lnSpc>
                <a:spcPct val="90000"/>
              </a:lnSpc>
              <a:spcBef>
                <a:spcPts val="0"/>
              </a:spcBef>
              <a:spcAft>
                <a:spcPts val="0"/>
              </a:spcAft>
              <a:buSzPts val="1800"/>
              <a:buFont typeface="Source Sans Pro"/>
              <a:buChar char="■"/>
              <a:defRPr sz="2400" kern="1200">
                <a:solidFill>
                  <a:schemeClr val="tx1"/>
                </a:solidFill>
                <a:latin typeface="Source Sans Pro"/>
                <a:ea typeface="Source Sans Pro"/>
                <a:cs typeface="Source Sans Pro"/>
                <a:sym typeface="Source Sans Pro"/>
              </a:defRPr>
            </a:lvl9pPr>
          </a:lstStyle>
          <a:p>
            <a:pPr marL="0" indent="0">
              <a:buFont typeface="Source Sans Pro"/>
              <a:buNone/>
            </a:pPr>
            <a:r>
              <a:rPr lang="en-US" sz="4000" b="1">
                <a:solidFill>
                  <a:schemeClr val="dk1"/>
                </a:solidFill>
                <a:latin typeface="Source Sans Pro" panose="020B0503030403020204" pitchFamily="34" charset="0"/>
              </a:rPr>
              <a:t>Reviewed and received input on the approval process for June.</a:t>
            </a:r>
          </a:p>
        </p:txBody>
      </p:sp>
      <p:pic>
        <p:nvPicPr>
          <p:cNvPr id="2" name="Picture 1" descr="Logo, company name&#10;&#10;Description automatically generated">
            <a:extLst>
              <a:ext uri="{FF2B5EF4-FFF2-40B4-BE49-F238E27FC236}">
                <a16:creationId xmlns:a16="http://schemas.microsoft.com/office/drawing/2014/main" id="{157E2459-9833-162F-4A0B-A20B740242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660" y="2459242"/>
            <a:ext cx="2728998" cy="225597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3" name="Google Shape;363;p31"/>
          <p:cNvSpPr txBox="1">
            <a:spLocks noGrp="1"/>
          </p:cNvSpPr>
          <p:nvPr>
            <p:ph type="title"/>
          </p:nvPr>
        </p:nvSpPr>
        <p:spPr>
          <a:xfrm>
            <a:off x="178879" y="154004"/>
            <a:ext cx="7257448" cy="664797"/>
          </a:xfrm>
          <a:prstGeom prst="rect">
            <a:avLst/>
          </a:prstGeom>
          <a:solidFill>
            <a:schemeClr val="bg1"/>
          </a:solidFill>
        </p:spPr>
        <p:txBody>
          <a:bodyPr spcFirstLastPara="1" vert="horz" wrap="square" lIns="0" tIns="0" rIns="0" bIns="0" rtlCol="0" anchor="t" anchorCtr="0">
            <a:spAutoFit/>
          </a:bodyPr>
          <a:lstStyle/>
          <a:p>
            <a:r>
              <a:rPr lang="en-US" sz="4800">
                <a:latin typeface="Calibri"/>
                <a:cs typeface="Calibri Light"/>
              </a:rPr>
              <a:t>Planned product </a:t>
            </a:r>
            <a:r>
              <a:rPr lang="en-US">
                <a:latin typeface="Calibri"/>
                <a:cs typeface="Calibri Light"/>
              </a:rPr>
              <a:t>f</a:t>
            </a:r>
            <a:r>
              <a:rPr lang="en-US" sz="4800">
                <a:latin typeface="Calibri"/>
                <a:cs typeface="Calibri Light"/>
              </a:rPr>
              <a:t>or EC2024</a:t>
            </a:r>
            <a:endParaRPr/>
          </a:p>
        </p:txBody>
      </p:sp>
      <p:sp>
        <p:nvSpPr>
          <p:cNvPr id="2" name="TextBox 1">
            <a:extLst>
              <a:ext uri="{FF2B5EF4-FFF2-40B4-BE49-F238E27FC236}">
                <a16:creationId xmlns:a16="http://schemas.microsoft.com/office/drawing/2014/main" id="{92B6E9C9-8A8B-6949-5013-A5C3D8BE2F19}"/>
              </a:ext>
            </a:extLst>
          </p:cNvPr>
          <p:cNvSpPr txBox="1"/>
          <p:nvPr/>
        </p:nvSpPr>
        <p:spPr>
          <a:xfrm>
            <a:off x="178879" y="818801"/>
            <a:ext cx="10757827" cy="6297108"/>
          </a:xfrm>
          <a:prstGeom prst="rect">
            <a:avLst/>
          </a:prstGeom>
          <a:noFill/>
        </p:spPr>
        <p:txBody>
          <a:bodyPr wrap="square" lIns="91440" tIns="45720" rIns="91440" bIns="45720" anchor="t">
            <a:spAutoFit/>
          </a:bodyPr>
          <a:lstStyle/>
          <a:p>
            <a:pPr>
              <a:lnSpc>
                <a:spcPct val="110000"/>
              </a:lnSpc>
            </a:pPr>
            <a:r>
              <a:rPr lang="en-US" sz="2400" b="1">
                <a:latin typeface="Source Sans Pro"/>
                <a:ea typeface="Source Sans Pro"/>
                <a:cs typeface="Calibri"/>
              </a:rPr>
              <a:t>Page 1 – 2:</a:t>
            </a:r>
            <a:r>
              <a:rPr lang="en-US" sz="2400" b="1" i="1">
                <a:latin typeface="Source Sans Pro"/>
                <a:ea typeface="Source Sans Pro"/>
                <a:cs typeface="Calibri"/>
              </a:rPr>
              <a:t> </a:t>
            </a:r>
            <a:r>
              <a:rPr lang="en-US" sz="2400" b="1">
                <a:latin typeface="Source Sans Pro"/>
                <a:ea typeface="Source Sans Pro"/>
                <a:cs typeface="Calibri"/>
              </a:rPr>
              <a:t>Critical Path Forward</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kumimoji="0" lang="en-US" sz="2200" b="0" i="0" u="none" strike="noStrike" kern="1200" cap="none" spc="0" normalizeH="0" baseline="0" noProof="0">
                <a:ln>
                  <a:noFill/>
                </a:ln>
                <a:solidFill>
                  <a:prstClr val="black"/>
                </a:solidFill>
                <a:effectLst/>
                <a:uLnTx/>
                <a:uFillTx/>
                <a:latin typeface="Source Sans Pro"/>
                <a:ea typeface="Source Sans Pro"/>
                <a:sym typeface="Source Sans Pro"/>
              </a:rPr>
              <a:t>Our Recommendation (Agreement/Partnership)</a:t>
            </a:r>
            <a:endParaRPr lang="en-US" sz="2200" b="0" i="0" u="none" strike="noStrike" kern="1200" cap="none" spc="0" normalizeH="0" baseline="0" noProof="0">
              <a:ln>
                <a:noFill/>
              </a:ln>
              <a:solidFill>
                <a:prstClr val="black"/>
              </a:solidFill>
              <a:effectLst/>
              <a:uLnTx/>
              <a:uFillTx/>
              <a:latin typeface="Source Sans Pro"/>
              <a:ea typeface="Source Sans Pro"/>
            </a:endParaRP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Charge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Mission: Science. Restoration. </a:t>
            </a:r>
            <a:r>
              <a:rPr lang="en-US" sz="2200" u="sng">
                <a:latin typeface="Source Sans Pro"/>
                <a:ea typeface="Source Sans Pro"/>
                <a:cs typeface="Calibri"/>
              </a:rPr>
              <a:t>Conservation.</a:t>
            </a:r>
            <a:r>
              <a:rPr lang="en-US" sz="2200">
                <a:latin typeface="Source Sans Pro"/>
                <a:ea typeface="Source Sans Pro"/>
                <a:cs typeface="Calibri"/>
              </a:rPr>
              <a:t>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Vision for the Partnership</a:t>
            </a:r>
          </a:p>
          <a:p>
            <a:pPr marL="0" indent="0">
              <a:lnSpc>
                <a:spcPct val="110000"/>
              </a:lnSpc>
              <a:buNone/>
            </a:pPr>
            <a:endParaRPr lang="en-US" sz="2000">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400" b="1">
                <a:latin typeface="Source Sans Pro"/>
                <a:ea typeface="Source Sans Pro"/>
                <a:cs typeface="Calibri"/>
              </a:rPr>
              <a:t>Page 3 – 4: Synthesized, Analyzed summary</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High-level considerations related to Science</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High-level considerations related to Restoration and Conservation</a:t>
            </a:r>
          </a:p>
          <a:p>
            <a:pPr marL="608965" indent="-558165">
              <a:buClr>
                <a:prstClr val="black"/>
              </a:buClr>
              <a:buSzPts val="3000"/>
              <a:buFont typeface="Source Sans Pro"/>
              <a:buChar char="●"/>
              <a:defRPr/>
            </a:pPr>
            <a:r>
              <a:rPr lang="en-US" sz="2200">
                <a:latin typeface="Source Sans Pro"/>
                <a:ea typeface="Source Sans Pro"/>
                <a:cs typeface="Calibri"/>
              </a:rPr>
              <a:t>High-level considerations related to Partnership</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Our process and what informed our work</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a:ea typeface="Source Sans Pro"/>
                <a:cs typeface="Calibri"/>
              </a:rPr>
              <a:t>Summary of public engagement and outreach</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endParaRPr lang="en-US">
              <a:latin typeface="Source Sans Pro" panose="020B0503030403020204" pitchFamily="34" charset="0"/>
              <a:ea typeface="Source Sans Pro" panose="020B0503030403020204" pitchFamily="34" charset="0"/>
              <a:cs typeface="Calibri"/>
            </a:endParaRPr>
          </a:p>
          <a:p>
            <a:pPr marL="0" indent="0">
              <a:lnSpc>
                <a:spcPct val="110000"/>
              </a:lnSpc>
              <a:buNone/>
            </a:pPr>
            <a:r>
              <a:rPr lang="en-US" sz="2400" b="1">
                <a:latin typeface="Source Sans Pro" panose="020B0503030403020204" pitchFamily="34" charset="0"/>
                <a:ea typeface="Source Sans Pro" panose="020B0503030403020204" pitchFamily="34" charset="0"/>
                <a:cs typeface="Calibri"/>
              </a:rPr>
              <a:t>4+ pages: Source material</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panose="020B0503030403020204" pitchFamily="34" charset="0"/>
                <a:ea typeface="Source Sans Pro" panose="020B0503030403020204" pitchFamily="34" charset="0"/>
                <a:cs typeface="Calibri"/>
              </a:rPr>
              <a:t>One-page summaries from small groups</a:t>
            </a:r>
          </a:p>
          <a:p>
            <a:pPr marL="608965" marR="0" lvl="0" indent="-558165" algn="l" defTabSz="914400" rtl="0" eaLnBrk="1" fontAlgn="auto" latinLnBrk="0" hangingPunct="1">
              <a:lnSpc>
                <a:spcPct val="100000"/>
              </a:lnSpc>
              <a:spcBef>
                <a:spcPts val="0"/>
              </a:spcBef>
              <a:spcAft>
                <a:spcPts val="0"/>
              </a:spcAft>
              <a:buClr>
                <a:prstClr val="black"/>
              </a:buClr>
              <a:buSzPts val="3000"/>
              <a:buFont typeface="Source Sans Pro"/>
              <a:buChar char="●"/>
              <a:tabLst/>
              <a:defRPr/>
            </a:pPr>
            <a:r>
              <a:rPr lang="en-US" sz="2200">
                <a:latin typeface="Source Sans Pro" panose="020B0503030403020204" pitchFamily="34" charset="0"/>
                <a:ea typeface="Source Sans Pro" panose="020B0503030403020204" pitchFamily="34" charset="0"/>
                <a:cs typeface="Calibri"/>
              </a:rPr>
              <a:t>ERG report</a:t>
            </a:r>
          </a:p>
          <a:p>
            <a:pPr marL="608965" indent="-558165">
              <a:buClr>
                <a:prstClr val="black"/>
              </a:buClr>
              <a:buSzPts val="3000"/>
              <a:buFont typeface="Source Sans Pro"/>
              <a:buChar char="●"/>
              <a:defRPr/>
            </a:pPr>
            <a:r>
              <a:rPr lang="en-US" sz="2200">
                <a:latin typeface="Source Sans Pro" panose="020B0503030403020204" pitchFamily="34" charset="0"/>
                <a:ea typeface="Source Sans Pro" panose="020B0503030403020204" pitchFamily="34" charset="0"/>
                <a:cs typeface="Calibri"/>
              </a:rPr>
              <a:t>Partnership Reports</a:t>
            </a:r>
          </a:p>
          <a:p>
            <a:pPr marL="50800" marR="0" lvl="0" algn="l" defTabSz="914400" rtl="0" eaLnBrk="1" fontAlgn="auto" latinLnBrk="0" hangingPunct="1">
              <a:lnSpc>
                <a:spcPct val="100000"/>
              </a:lnSpc>
              <a:spcBef>
                <a:spcPts val="0"/>
              </a:spcBef>
              <a:spcAft>
                <a:spcPts val="0"/>
              </a:spcAft>
              <a:buClr>
                <a:prstClr val="black"/>
              </a:buClr>
              <a:buSzPts val="3000"/>
              <a:tabLst/>
              <a:defRPr/>
            </a:pPr>
            <a:endParaRPr lang="en-US" sz="2000">
              <a:latin typeface="Source Sans Pro" panose="020B0503030403020204" pitchFamily="34" charset="0"/>
              <a:ea typeface="Source Sans Pro" panose="020B0503030403020204" pitchFamily="34" charset="0"/>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109E1E5-00F5-EB25-7DE2-406548058393}"/>
              </a:ext>
            </a:extLst>
          </p:cNvPr>
          <p:cNvSpPr txBox="1"/>
          <p:nvPr/>
        </p:nvSpPr>
        <p:spPr>
          <a:xfrm>
            <a:off x="430316" y="4266727"/>
            <a:ext cx="11143622" cy="2287421"/>
          </a:xfrm>
          <a:prstGeom prst="rect">
            <a:avLst/>
          </a:prstGeom>
          <a:noFill/>
        </p:spPr>
        <p:txBody>
          <a:bodyPr wrap="square" lIns="91440" tIns="45720" rIns="91440" bIns="45720" rtlCol="0" anchor="t">
            <a:spAutoFit/>
          </a:bodyPr>
          <a:lstStyle/>
          <a:p>
            <a:pPr>
              <a:lnSpc>
                <a:spcPct val="113999"/>
              </a:lnSpc>
              <a:spcAft>
                <a:spcPts val="1200"/>
              </a:spcAft>
            </a:pPr>
            <a:r>
              <a:rPr lang="en-US" sz="2000" b="1">
                <a:latin typeface="Source Sans Pro" panose="020B0503030403020204" pitchFamily="34" charset="0"/>
                <a:ea typeface="Source Sans Pro" panose="020B0503030403020204" pitchFamily="34" charset="0"/>
                <a:cs typeface="Calibri"/>
              </a:rPr>
              <a:t>ERG: </a:t>
            </a:r>
            <a:r>
              <a:rPr lang="en-US" sz="2000">
                <a:latin typeface="Source Sans Pro" panose="020B0503030403020204" pitchFamily="34" charset="0"/>
                <a:ea typeface="Source Sans Pro" panose="020B0503030403020204" pitchFamily="34" charset="0"/>
                <a:cs typeface="Calibri"/>
              </a:rPr>
              <a:t>Final Draft to be shared June 18.</a:t>
            </a:r>
            <a:endParaRPr lang="en-US" sz="2000">
              <a:latin typeface="Source Sans Pro" panose="020B0503030403020204" pitchFamily="34" charset="0"/>
              <a:ea typeface="Source Sans Pro" panose="020B0503030403020204" pitchFamily="34" charset="0"/>
            </a:endParaRPr>
          </a:p>
          <a:p>
            <a:pPr>
              <a:lnSpc>
                <a:spcPct val="113999"/>
              </a:lnSpc>
              <a:spcAft>
                <a:spcPts val="1200"/>
              </a:spcAft>
            </a:pPr>
            <a:r>
              <a:rPr lang="en-US" sz="2000" b="1">
                <a:latin typeface="Source Sans Pro" panose="020B0503030403020204" pitchFamily="34" charset="0"/>
                <a:ea typeface="Source Sans Pro" panose="020B0503030403020204" pitchFamily="34" charset="0"/>
                <a:cs typeface="Calibri"/>
              </a:rPr>
              <a:t>Steering Committee Draft: </a:t>
            </a:r>
            <a:r>
              <a:rPr lang="en-US" sz="2000">
                <a:latin typeface="Source Sans Pro" panose="020B0503030403020204" pitchFamily="34" charset="0"/>
                <a:ea typeface="Source Sans Pro" panose="020B0503030403020204" pitchFamily="34" charset="0"/>
                <a:cs typeface="Calibri"/>
              </a:rPr>
              <a:t>Phased approach for initial draft; 2</a:t>
            </a:r>
            <a:r>
              <a:rPr lang="en-US" sz="2000" baseline="30000">
                <a:latin typeface="Source Sans Pro" panose="020B0503030403020204" pitchFamily="34" charset="0"/>
                <a:ea typeface="Source Sans Pro" panose="020B0503030403020204" pitchFamily="34" charset="0"/>
                <a:cs typeface="Calibri"/>
              </a:rPr>
              <a:t>nd</a:t>
            </a:r>
            <a:r>
              <a:rPr lang="en-US" sz="2000">
                <a:latin typeface="Source Sans Pro" panose="020B0503030403020204" pitchFamily="34" charset="0"/>
                <a:ea typeface="Source Sans Pro" panose="020B0503030403020204" pitchFamily="34" charset="0"/>
                <a:cs typeface="Calibri"/>
              </a:rPr>
              <a:t> draft after public feedback &amp; MB/PSC reviews</a:t>
            </a:r>
          </a:p>
          <a:p>
            <a:pPr>
              <a:lnSpc>
                <a:spcPct val="113999"/>
              </a:lnSpc>
              <a:spcAft>
                <a:spcPts val="1200"/>
              </a:spcAft>
            </a:pPr>
            <a:r>
              <a:rPr lang="en-US" sz="2000" b="1">
                <a:latin typeface="Source Sans Pro" panose="020B0503030403020204" pitchFamily="34" charset="0"/>
                <a:ea typeface="Source Sans Pro" panose="020B0503030403020204" pitchFamily="34" charset="0"/>
              </a:rPr>
              <a:t>Public Feedback: </a:t>
            </a:r>
            <a:r>
              <a:rPr lang="en-US" sz="2000">
                <a:latin typeface="Source Sans Pro" panose="020B0503030403020204" pitchFamily="34" charset="0"/>
                <a:ea typeface="Source Sans Pro" panose="020B0503030403020204" pitchFamily="34" charset="0"/>
              </a:rPr>
              <a:t>July, following acceptance of the Steering Committee draft</a:t>
            </a:r>
          </a:p>
          <a:p>
            <a:pPr>
              <a:lnSpc>
                <a:spcPct val="113999"/>
              </a:lnSpc>
              <a:spcAft>
                <a:spcPts val="1200"/>
              </a:spcAft>
            </a:pPr>
            <a:r>
              <a:rPr lang="en-US" sz="2000" b="1">
                <a:latin typeface="Source Sans Pro" panose="020B0503030403020204" pitchFamily="34" charset="0"/>
                <a:ea typeface="Source Sans Pro" panose="020B0503030403020204" pitchFamily="34" charset="0"/>
                <a:cs typeface="Calibri"/>
              </a:rPr>
              <a:t>Delivery and Acceptance </a:t>
            </a:r>
            <a:r>
              <a:rPr lang="en-US" sz="2000">
                <a:latin typeface="Source Sans Pro" panose="020B0503030403020204" pitchFamily="34" charset="0"/>
                <a:ea typeface="Source Sans Pro" panose="020B0503030403020204" pitchFamily="34" charset="0"/>
                <a:cs typeface="Calibri"/>
              </a:rPr>
              <a:t>– MB in October, PSC end of October; EC in December</a:t>
            </a:r>
          </a:p>
        </p:txBody>
      </p:sp>
      <p:pic>
        <p:nvPicPr>
          <p:cNvPr id="5" name="Picture 4">
            <a:extLst>
              <a:ext uri="{FF2B5EF4-FFF2-40B4-BE49-F238E27FC236}">
                <a16:creationId xmlns:a16="http://schemas.microsoft.com/office/drawing/2014/main" id="{B37A3557-A5AC-5B2B-673C-A41A1A3F6DFB}"/>
              </a:ext>
            </a:extLst>
          </p:cNvPr>
          <p:cNvPicPr>
            <a:picLocks noChangeAspect="1"/>
          </p:cNvPicPr>
          <p:nvPr/>
        </p:nvPicPr>
        <p:blipFill>
          <a:blip r:embed="rId3"/>
          <a:stretch>
            <a:fillRect/>
          </a:stretch>
        </p:blipFill>
        <p:spPr>
          <a:xfrm>
            <a:off x="170822" y="774429"/>
            <a:ext cx="9125578" cy="1608340"/>
          </a:xfrm>
          <a:prstGeom prst="rect">
            <a:avLst/>
          </a:prstGeom>
        </p:spPr>
      </p:pic>
      <p:pic>
        <p:nvPicPr>
          <p:cNvPr id="10" name="Picture 9">
            <a:extLst>
              <a:ext uri="{FF2B5EF4-FFF2-40B4-BE49-F238E27FC236}">
                <a16:creationId xmlns:a16="http://schemas.microsoft.com/office/drawing/2014/main" id="{48B95A09-A079-561B-7CA8-432CCC34F9F8}"/>
              </a:ext>
            </a:extLst>
          </p:cNvPr>
          <p:cNvPicPr>
            <a:picLocks noChangeAspect="1"/>
          </p:cNvPicPr>
          <p:nvPr/>
        </p:nvPicPr>
        <p:blipFill>
          <a:blip r:embed="rId4"/>
          <a:stretch>
            <a:fillRect/>
          </a:stretch>
        </p:blipFill>
        <p:spPr>
          <a:xfrm>
            <a:off x="2294748" y="2497054"/>
            <a:ext cx="9754328" cy="1655388"/>
          </a:xfrm>
          <a:prstGeom prst="rect">
            <a:avLst/>
          </a:prstGeom>
        </p:spPr>
      </p:pic>
      <p:sp>
        <p:nvSpPr>
          <p:cNvPr id="11" name="Arrow: Right 10">
            <a:extLst>
              <a:ext uri="{FF2B5EF4-FFF2-40B4-BE49-F238E27FC236}">
                <a16:creationId xmlns:a16="http://schemas.microsoft.com/office/drawing/2014/main" id="{343667C1-9778-24CB-97CE-00C796BACB6D}"/>
              </a:ext>
            </a:extLst>
          </p:cNvPr>
          <p:cNvSpPr/>
          <p:nvPr/>
        </p:nvSpPr>
        <p:spPr>
          <a:xfrm>
            <a:off x="9810750" y="1133095"/>
            <a:ext cx="1763188" cy="714375"/>
          </a:xfrm>
          <a:prstGeom prst="rightArrow">
            <a:avLst/>
          </a:prstGeom>
          <a:solidFill>
            <a:srgbClr val="06AEEF"/>
          </a:solidFill>
          <a:ln>
            <a:solidFill>
              <a:srgbClr val="112C45"/>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 name="Google Shape;334;p28">
            <a:extLst>
              <a:ext uri="{FF2B5EF4-FFF2-40B4-BE49-F238E27FC236}">
                <a16:creationId xmlns:a16="http://schemas.microsoft.com/office/drawing/2014/main" id="{2CB14476-A716-CFE3-AE7C-5566976FA8D3}"/>
              </a:ext>
            </a:extLst>
          </p:cNvPr>
          <p:cNvSpPr txBox="1">
            <a:spLocks/>
          </p:cNvSpPr>
          <p:nvPr/>
        </p:nvSpPr>
        <p:spPr>
          <a:xfrm>
            <a:off x="211001" y="147989"/>
            <a:ext cx="11810177" cy="899600"/>
          </a:xfrm>
          <a:prstGeom prst="rect">
            <a:avLst/>
          </a:prstGeom>
        </p:spPr>
        <p:txBody>
          <a:bodyPr spcFirstLastPara="1" vert="horz" wrap="square" lIns="0" tIns="0" rIns="0" bIns="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chemeClr val="dk1"/>
                </a:solidFill>
                <a:latin typeface="Source Sans Pro"/>
                <a:ea typeface="Source Sans Pro"/>
                <a:cs typeface="Source Sans Pro"/>
              </a:rPr>
              <a:t>Phase 1 timeline: Updates and considerations</a:t>
            </a:r>
            <a:endParaRPr lang="en-US" b="1"/>
          </a:p>
        </p:txBody>
      </p:sp>
      <p:sp>
        <p:nvSpPr>
          <p:cNvPr id="4" name="Arrow: Right 3">
            <a:extLst>
              <a:ext uri="{FF2B5EF4-FFF2-40B4-BE49-F238E27FC236}">
                <a16:creationId xmlns:a16="http://schemas.microsoft.com/office/drawing/2014/main" id="{B6C88FE0-ABA0-357E-507A-3FEEC6135D62}"/>
              </a:ext>
            </a:extLst>
          </p:cNvPr>
          <p:cNvSpPr/>
          <p:nvPr/>
        </p:nvSpPr>
        <p:spPr>
          <a:xfrm>
            <a:off x="381824" y="3058687"/>
            <a:ext cx="1763188" cy="714375"/>
          </a:xfrm>
          <a:prstGeom prst="rightArrow">
            <a:avLst/>
          </a:prstGeom>
          <a:solidFill>
            <a:srgbClr val="06AEEF"/>
          </a:solidFill>
          <a:ln>
            <a:solidFill>
              <a:srgbClr val="112C45"/>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50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 name="Title 2">
            <a:extLst>
              <a:ext uri="{FF2B5EF4-FFF2-40B4-BE49-F238E27FC236}">
                <a16:creationId xmlns:a16="http://schemas.microsoft.com/office/drawing/2014/main" id="{997B8398-1D72-B135-0BDB-919F34FB356D}"/>
              </a:ext>
            </a:extLst>
          </p:cNvPr>
          <p:cNvSpPr>
            <a:spLocks noGrp="1"/>
          </p:cNvSpPr>
          <p:nvPr>
            <p:ph type="title"/>
          </p:nvPr>
        </p:nvSpPr>
        <p:spPr>
          <a:xfrm>
            <a:off x="304600" y="704325"/>
            <a:ext cx="11582800" cy="498598"/>
          </a:xfrm>
        </p:spPr>
        <p:txBody>
          <a:bodyPr/>
          <a:lstStyle/>
          <a:p>
            <a:r>
              <a:rPr lang="en-US" sz="3600" u="sng"/>
              <a:t>ERG Considerations</a:t>
            </a:r>
          </a:p>
        </p:txBody>
      </p:sp>
      <p:sp>
        <p:nvSpPr>
          <p:cNvPr id="5" name="TextBox 4">
            <a:extLst>
              <a:ext uri="{FF2B5EF4-FFF2-40B4-BE49-F238E27FC236}">
                <a16:creationId xmlns:a16="http://schemas.microsoft.com/office/drawing/2014/main" id="{0AA9159E-DC17-9F2A-FA4D-723D2B8F5E4A}"/>
              </a:ext>
            </a:extLst>
          </p:cNvPr>
          <p:cNvSpPr txBox="1"/>
          <p:nvPr/>
        </p:nvSpPr>
        <p:spPr>
          <a:xfrm>
            <a:off x="227510" y="2264850"/>
            <a:ext cx="11736979" cy="4483279"/>
          </a:xfrm>
          <a:prstGeom prst="rect">
            <a:avLst/>
          </a:prstGeom>
          <a:noFill/>
        </p:spPr>
        <p:txBody>
          <a:bodyPr wrap="square">
            <a:spAutoFit/>
          </a:bodyPr>
          <a:lstStyle/>
          <a:p>
            <a:pPr>
              <a:spcAft>
                <a:spcPts val="400"/>
              </a:spcAft>
            </a:pPr>
            <a:r>
              <a:rPr lang="en-US" b="1">
                <a:solidFill>
                  <a:schemeClr val="accent1"/>
                </a:solidFill>
              </a:rPr>
              <a:t>C1. Developing a logic model </a:t>
            </a:r>
            <a:r>
              <a:rPr lang="en-US"/>
              <a:t>that works backward from the ultimate goals to appropriate activities incorporating a theory of change that reflects how outcomes can be obtained from activities and outputs. </a:t>
            </a:r>
          </a:p>
          <a:p>
            <a:pPr>
              <a:spcAft>
                <a:spcPts val="400"/>
              </a:spcAft>
            </a:pP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C2. Reducing the number of medium- or long-term outcomes </a:t>
            </a:r>
            <a:r>
              <a:rPr lang="en-US">
                <a:effectLst/>
                <a:latin typeface="Calibri" panose="020F0502020204030204" pitchFamily="34" charset="0"/>
                <a:ea typeface="Calibri" panose="020F0502020204030204" pitchFamily="34" charset="0"/>
                <a:cs typeface="Times New Roman" panose="02020603050405020304" pitchFamily="18" charset="0"/>
              </a:rPr>
              <a:t>in any changed or future Agreement to better focus the Program at achieving its outcomes. </a:t>
            </a:r>
          </a:p>
          <a:p>
            <a:pPr>
              <a:spcAft>
                <a:spcPts val="400"/>
              </a:spcAft>
            </a:pPr>
            <a:r>
              <a:rPr lang="en-US" b="1">
                <a:solidFill>
                  <a:schemeClr val="accent1"/>
                </a:solidFill>
              </a:rPr>
              <a:t>C3. </a:t>
            </a:r>
            <a:r>
              <a:rPr lang="en-US"/>
              <a:t>Exploring ways to </a:t>
            </a:r>
            <a:r>
              <a:rPr lang="en-US" b="1">
                <a:solidFill>
                  <a:schemeClr val="accent1"/>
                </a:solidFill>
              </a:rPr>
              <a:t>streamline and simplify the Program’s organizational structure </a:t>
            </a:r>
            <a:r>
              <a:rPr lang="en-US"/>
              <a:t>to reduce its complexity. </a:t>
            </a:r>
          </a:p>
          <a:p>
            <a:pPr>
              <a:spcAft>
                <a:spcPts val="400"/>
              </a:spcAft>
            </a:pPr>
            <a:r>
              <a:rPr lang="en-US" b="1">
                <a:solidFill>
                  <a:schemeClr val="accent1"/>
                </a:solidFill>
              </a:rPr>
              <a:t>C4. </a:t>
            </a:r>
            <a:r>
              <a:rPr lang="en-US"/>
              <a:t>Placing an </a:t>
            </a:r>
            <a:r>
              <a:rPr lang="en-US" b="1">
                <a:solidFill>
                  <a:schemeClr val="accent1"/>
                </a:solidFill>
              </a:rPr>
              <a:t>emphasis on eliminating a siloed approach </a:t>
            </a:r>
            <a:r>
              <a:rPr lang="en-US"/>
              <a:t>to Program design. </a:t>
            </a:r>
          </a:p>
          <a:p>
            <a:pPr>
              <a:spcAft>
                <a:spcPts val="400"/>
              </a:spcAft>
            </a:pPr>
            <a:r>
              <a:rPr lang="en-US" b="1">
                <a:solidFill>
                  <a:schemeClr val="accent1"/>
                </a:solidFill>
              </a:rPr>
              <a:t>C5. </a:t>
            </a:r>
            <a:r>
              <a:rPr lang="en-US"/>
              <a:t>Identifying need for and ways to </a:t>
            </a:r>
            <a:r>
              <a:rPr lang="en-US" b="1">
                <a:solidFill>
                  <a:schemeClr val="accent1"/>
                </a:solidFill>
              </a:rPr>
              <a:t>improving Program transparency </a:t>
            </a:r>
            <a:r>
              <a:rPr lang="en-US"/>
              <a:t>to all stakeholders.</a:t>
            </a:r>
          </a:p>
          <a:p>
            <a:pPr>
              <a:spcAft>
                <a:spcPts val="400"/>
              </a:spcAft>
            </a:pPr>
            <a:r>
              <a:rPr lang="en-US" b="1">
                <a:solidFill>
                  <a:schemeClr val="accent1"/>
                </a:solidFill>
              </a:rPr>
              <a:t>C6. </a:t>
            </a:r>
            <a:r>
              <a:rPr lang="en-US"/>
              <a:t>Ensuring an accessible </a:t>
            </a:r>
            <a:r>
              <a:rPr lang="en-US" b="1">
                <a:solidFill>
                  <a:schemeClr val="accent1"/>
                </a:solidFill>
              </a:rPr>
              <a:t>data and information repository</a:t>
            </a:r>
            <a:r>
              <a:rPr lang="en-US"/>
              <a:t>.</a:t>
            </a:r>
          </a:p>
          <a:p>
            <a:pPr>
              <a:spcAft>
                <a:spcPts val="400"/>
              </a:spcAft>
            </a:pPr>
            <a:r>
              <a:rPr lang="en-US" b="1">
                <a:solidFill>
                  <a:schemeClr val="accent1"/>
                </a:solidFill>
              </a:rPr>
              <a:t>C7. </a:t>
            </a:r>
            <a:r>
              <a:rPr lang="en-US"/>
              <a:t>Increasing the </a:t>
            </a:r>
            <a:r>
              <a:rPr lang="en-US" b="1">
                <a:solidFill>
                  <a:schemeClr val="accent1"/>
                </a:solidFill>
              </a:rPr>
              <a:t>use of social science </a:t>
            </a:r>
            <a:r>
              <a:rPr lang="en-US"/>
              <a:t>in achieving Program outcomes. </a:t>
            </a:r>
          </a:p>
          <a:p>
            <a:pPr>
              <a:spcAft>
                <a:spcPts val="400"/>
              </a:spcAft>
            </a:pP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C8</a:t>
            </a:r>
            <a:r>
              <a:rPr lang="en-US">
                <a:effectLst/>
                <a:latin typeface="Calibri" panose="020F0502020204030204" pitchFamily="34" charset="0"/>
                <a:ea typeface="Calibri" panose="020F0502020204030204" pitchFamily="34" charset="0"/>
                <a:cs typeface="Times New Roman" panose="02020603050405020304" pitchFamily="18" charset="0"/>
              </a:rPr>
              <a:t>. Allowing for </a:t>
            </a: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flexibility in the SRS </a:t>
            </a:r>
            <a:r>
              <a:rPr lang="en-US">
                <a:effectLst/>
                <a:latin typeface="Calibri" panose="020F0502020204030204" pitchFamily="34" charset="0"/>
                <a:ea typeface="Calibri" panose="020F0502020204030204" pitchFamily="34" charset="0"/>
                <a:cs typeface="Times New Roman" panose="02020603050405020304" pitchFamily="18" charset="0"/>
              </a:rPr>
              <a:t>review cycle. </a:t>
            </a:r>
          </a:p>
          <a:p>
            <a:pPr>
              <a:spcAft>
                <a:spcPts val="400"/>
              </a:spcAft>
            </a:pP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C9. </a:t>
            </a:r>
            <a:r>
              <a:rPr lang="en-US">
                <a:effectLst/>
                <a:latin typeface="Calibri" panose="020F0502020204030204" pitchFamily="34" charset="0"/>
                <a:ea typeface="Calibri" panose="020F0502020204030204" pitchFamily="34" charset="0"/>
                <a:cs typeface="Times New Roman" panose="02020603050405020304" pitchFamily="18" charset="0"/>
              </a:rPr>
              <a:t>Making recommendations to ensure the </a:t>
            </a: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Management Board accesses the appropriate expertise</a:t>
            </a:r>
            <a:r>
              <a:rPr lang="en-US">
                <a:effectLst/>
                <a:latin typeface="Calibri" panose="020F0502020204030204" pitchFamily="34" charset="0"/>
                <a:ea typeface="Calibri" panose="020F0502020204030204" pitchFamily="34" charset="0"/>
                <a:cs typeface="Times New Roman" panose="02020603050405020304" pitchFamily="18" charset="0"/>
              </a:rPr>
              <a:t> and experience during the SRS process. </a:t>
            </a:r>
          </a:p>
          <a:p>
            <a:pPr>
              <a:spcAft>
                <a:spcPts val="400"/>
              </a:spcAft>
            </a:pP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C10</a:t>
            </a:r>
            <a:r>
              <a:rPr lang="en-US">
                <a:effectLst/>
                <a:latin typeface="Calibri" panose="020F0502020204030204" pitchFamily="34" charset="0"/>
                <a:ea typeface="Calibri" panose="020F0502020204030204" pitchFamily="34" charset="0"/>
                <a:cs typeface="Times New Roman" panose="02020603050405020304" pitchFamily="18" charset="0"/>
              </a:rPr>
              <a:t>. Continuing the </a:t>
            </a: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reach out to Tribal entities</a:t>
            </a:r>
            <a:r>
              <a:rPr lang="en-US">
                <a:effectLst/>
                <a:latin typeface="Calibri" panose="020F0502020204030204" pitchFamily="34" charset="0"/>
                <a:ea typeface="Calibri" panose="020F0502020204030204" pitchFamily="34" charset="0"/>
                <a:cs typeface="Times New Roman" panose="02020603050405020304" pitchFamily="18" charset="0"/>
              </a:rPr>
              <a:t> in ways that allow consideration and incorporation of their viewpoints. </a:t>
            </a:r>
          </a:p>
          <a:p>
            <a:pPr>
              <a:spcAft>
                <a:spcPts val="400"/>
              </a:spcAft>
            </a:pP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C11</a:t>
            </a:r>
            <a:r>
              <a:rPr lang="en-US">
                <a:effectLst/>
                <a:latin typeface="Calibri" panose="020F0502020204030204" pitchFamily="34" charset="0"/>
                <a:ea typeface="Calibri" panose="020F0502020204030204" pitchFamily="34" charset="0"/>
                <a:cs typeface="Times New Roman" panose="02020603050405020304" pitchFamily="18" charset="0"/>
              </a:rPr>
              <a:t>. Finding ways to ensure those working on GITs (or other teams) feel </a:t>
            </a:r>
            <a:r>
              <a:rPr lang="en-US" b="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supported in their work</a:t>
            </a:r>
            <a:r>
              <a:rPr lang="en-US">
                <a:effectLst/>
                <a:latin typeface="Calibri" panose="020F0502020204030204" pitchFamily="34" charset="0"/>
                <a:ea typeface="Calibri" panose="020F0502020204030204" pitchFamily="34" charset="0"/>
                <a:cs typeface="Times New Roman" panose="02020603050405020304" pitchFamily="18" charset="0"/>
              </a:rPr>
              <a:t>. </a:t>
            </a:r>
            <a:endParaRPr lang="en-US"/>
          </a:p>
        </p:txBody>
      </p:sp>
      <p:sp>
        <p:nvSpPr>
          <p:cNvPr id="6" name="Title 2">
            <a:extLst>
              <a:ext uri="{FF2B5EF4-FFF2-40B4-BE49-F238E27FC236}">
                <a16:creationId xmlns:a16="http://schemas.microsoft.com/office/drawing/2014/main" id="{B0EE83F9-BCDD-3D02-9D38-23FBC2F49780}"/>
              </a:ext>
            </a:extLst>
          </p:cNvPr>
          <p:cNvSpPr txBox="1">
            <a:spLocks/>
          </p:cNvSpPr>
          <p:nvPr/>
        </p:nvSpPr>
        <p:spPr>
          <a:xfrm>
            <a:off x="304600" y="1369122"/>
            <a:ext cx="11887400" cy="775597"/>
          </a:xfrm>
          <a:prstGeom prst="rect">
            <a:avLst/>
          </a:prstGeom>
          <a:noFill/>
          <a:ln>
            <a:noFill/>
          </a:ln>
        </p:spPr>
        <p:txBody>
          <a:bodyPr spcFirstLastPara="1" vert="horz" wrap="square" lIns="0" tIns="0" rIns="0" bIns="0" rtlCol="0" anchor="t" anchorCtr="0">
            <a:spAutoFit/>
          </a:bodyPr>
          <a:lstStyle>
            <a:lvl1pPr lvl="0" algn="l" defTabSz="914400" rtl="0" eaLnBrk="1" latinLnBrk="0" hangingPunct="1">
              <a:lnSpc>
                <a:spcPct val="90000"/>
              </a:lnSpc>
              <a:spcBef>
                <a:spcPts val="0"/>
              </a:spcBef>
              <a:spcAft>
                <a:spcPts val="0"/>
              </a:spcAft>
              <a:buSzPts val="3600"/>
              <a:buFont typeface="Source Sans Pro"/>
              <a:buNone/>
              <a:defRPr sz="4800" b="1" i="0" kern="1200">
                <a:solidFill>
                  <a:schemeClr val="tx1"/>
                </a:solidFill>
                <a:latin typeface="Source Sans Pro" panose="020B0503030403020204" pitchFamily="34" charset="0"/>
                <a:ea typeface="Source Sans Pro" panose="020B0503030403020204" pitchFamily="34" charset="0"/>
                <a:cs typeface="Source Sans Pro" panose="020B0503030403020204" pitchFamily="34" charset="0"/>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sz="2800" b="0" i="1">
                <a:latin typeface="Source Sans Pro"/>
                <a:ea typeface="Source Sans Pro"/>
              </a:rPr>
              <a:t>What do we get from this - what would you like to see the Program take up in Phase 2?</a:t>
            </a:r>
          </a:p>
        </p:txBody>
      </p:sp>
    </p:spTree>
    <p:extLst>
      <p:ext uri="{BB962C8B-B14F-4D97-AF65-F5344CB8AC3E}">
        <p14:creationId xmlns:p14="http://schemas.microsoft.com/office/powerpoint/2010/main" val="2631816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617A-8B14-19B6-5295-FDCE4869708A}"/>
              </a:ext>
            </a:extLst>
          </p:cNvPr>
          <p:cNvSpPr>
            <a:spLocks noGrp="1"/>
          </p:cNvSpPr>
          <p:nvPr>
            <p:ph type="title"/>
          </p:nvPr>
        </p:nvSpPr>
        <p:spPr/>
        <p:txBody>
          <a:bodyPr/>
          <a:lstStyle/>
          <a:p>
            <a:r>
              <a:rPr lang="en-US">
                <a:latin typeface="Source Sans Pro"/>
                <a:ea typeface="Source Sans Pro"/>
              </a:rPr>
              <a:t>Process Overview: Narrative Discussions</a:t>
            </a:r>
            <a:endParaRPr lang="en-US"/>
          </a:p>
        </p:txBody>
      </p:sp>
      <p:sp>
        <p:nvSpPr>
          <p:cNvPr id="3" name="Text Placeholder 2">
            <a:extLst>
              <a:ext uri="{FF2B5EF4-FFF2-40B4-BE49-F238E27FC236}">
                <a16:creationId xmlns:a16="http://schemas.microsoft.com/office/drawing/2014/main" id="{BA6EAF61-DB5C-EDEF-2092-D35A40247CB5}"/>
              </a:ext>
            </a:extLst>
          </p:cNvPr>
          <p:cNvSpPr>
            <a:spLocks noGrp="1"/>
          </p:cNvSpPr>
          <p:nvPr>
            <p:ph type="body" idx="1"/>
          </p:nvPr>
        </p:nvSpPr>
        <p:spPr/>
        <p:txBody>
          <a:bodyPr/>
          <a:lstStyle/>
          <a:p>
            <a:pPr marL="50800" indent="0">
              <a:buNone/>
            </a:pPr>
            <a:r>
              <a:rPr lang="en-US" sz="2800" u="sng">
                <a:solidFill>
                  <a:srgbClr val="000000"/>
                </a:solidFill>
                <a:cs typeface="Calibri"/>
              </a:rPr>
              <a:t>For each Narrative Analysis</a:t>
            </a:r>
            <a:r>
              <a:rPr lang="en-US" sz="2800">
                <a:solidFill>
                  <a:srgbClr val="000000"/>
                </a:solidFill>
                <a:cs typeface="Calibri"/>
              </a:rPr>
              <a:t>:</a:t>
            </a:r>
            <a:endParaRPr lang="en-US"/>
          </a:p>
          <a:p>
            <a:pPr marL="608965" indent="-558165">
              <a:spcBef>
                <a:spcPts val="1200"/>
              </a:spcBef>
              <a:buFont typeface="Arial"/>
              <a:buChar char="•"/>
            </a:pPr>
            <a:r>
              <a:rPr lang="en-US" sz="2800" b="1">
                <a:solidFill>
                  <a:srgbClr val="000000"/>
                </a:solidFill>
                <a:cs typeface="Calibri"/>
              </a:rPr>
              <a:t>40 minutes</a:t>
            </a:r>
            <a:r>
              <a:rPr lang="en-US" sz="2800">
                <a:solidFill>
                  <a:srgbClr val="000000"/>
                </a:solidFill>
                <a:cs typeface="Calibri"/>
              </a:rPr>
              <a:t>: Walk through each synthesis narrative by theme ~10 minute each. Each theme has 1-5 recommendations. Focus on the revisions needed to the recommendations. Full text is available online. </a:t>
            </a:r>
            <a:endParaRPr lang="en-US"/>
          </a:p>
          <a:p>
            <a:pPr marL="608965" indent="-558165">
              <a:spcBef>
                <a:spcPts val="1200"/>
              </a:spcBef>
              <a:buFont typeface="Arial"/>
              <a:buChar char="•"/>
            </a:pPr>
            <a:r>
              <a:rPr lang="en-US" sz="2800" b="1">
                <a:solidFill>
                  <a:srgbClr val="000000"/>
                </a:solidFill>
                <a:cs typeface="Calibri"/>
              </a:rPr>
              <a:t>15 minutes</a:t>
            </a:r>
            <a:r>
              <a:rPr lang="en-US" sz="2800">
                <a:solidFill>
                  <a:srgbClr val="000000"/>
                </a:solidFill>
                <a:cs typeface="Calibri"/>
              </a:rPr>
              <a:t>: Take pulse checks via </a:t>
            </a:r>
            <a:r>
              <a:rPr lang="en-US" sz="2800" err="1">
                <a:solidFill>
                  <a:srgbClr val="000000"/>
                </a:solidFill>
                <a:cs typeface="Calibri"/>
              </a:rPr>
              <a:t>Menti</a:t>
            </a:r>
            <a:r>
              <a:rPr lang="en-US" sz="2800">
                <a:solidFill>
                  <a:srgbClr val="000000"/>
                </a:solidFill>
                <a:cs typeface="Calibri"/>
              </a:rPr>
              <a:t> on your level of agreement considering the proposed revisions. Strong disagreements will be discussed.</a:t>
            </a:r>
            <a:endParaRPr lang="en-US">
              <a:solidFill>
                <a:srgbClr val="000000"/>
              </a:solidFill>
              <a:cs typeface="Calibri"/>
            </a:endParaRPr>
          </a:p>
          <a:p>
            <a:pPr marL="608965" indent="-558165">
              <a:spcBef>
                <a:spcPts val="1200"/>
              </a:spcBef>
              <a:buFont typeface="Arial"/>
              <a:buChar char="•"/>
            </a:pPr>
            <a:r>
              <a:rPr lang="en-US" sz="2800" b="1">
                <a:solidFill>
                  <a:srgbClr val="000000"/>
                </a:solidFill>
                <a:cs typeface="Calibri"/>
              </a:rPr>
              <a:t>Any remaining time</a:t>
            </a:r>
            <a:r>
              <a:rPr lang="en-US" sz="2800">
                <a:solidFill>
                  <a:srgbClr val="000000"/>
                </a:solidFill>
                <a:cs typeface="Calibri"/>
              </a:rPr>
              <a:t>: Other observations that have not been captured.</a:t>
            </a:r>
            <a:endParaRPr lang="en-US"/>
          </a:p>
          <a:p>
            <a:pPr marL="50800" indent="0">
              <a:buNone/>
            </a:pPr>
            <a:endParaRPr lang="en-US" sz="1100" i="1">
              <a:solidFill>
                <a:srgbClr val="4472C4"/>
              </a:solidFill>
              <a:latin typeface="Calibri"/>
              <a:cs typeface="Calibri"/>
            </a:endParaRPr>
          </a:p>
        </p:txBody>
      </p:sp>
    </p:spTree>
    <p:extLst>
      <p:ext uri="{BB962C8B-B14F-4D97-AF65-F5344CB8AC3E}">
        <p14:creationId xmlns:p14="http://schemas.microsoft.com/office/powerpoint/2010/main" val="425019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054B3-3CBF-F6B8-4E29-BC8B6D27568F}"/>
              </a:ext>
            </a:extLst>
          </p:cNvPr>
          <p:cNvSpPr>
            <a:spLocks noGrp="1"/>
          </p:cNvSpPr>
          <p:nvPr>
            <p:ph type="title"/>
          </p:nvPr>
        </p:nvSpPr>
        <p:spPr/>
        <p:txBody>
          <a:bodyPr/>
          <a:lstStyle/>
          <a:p>
            <a:r>
              <a:rPr lang="en-US">
                <a:latin typeface="Source Sans Pro"/>
                <a:ea typeface="Source Sans Pro"/>
              </a:rPr>
              <a:t>Ground Rules</a:t>
            </a:r>
            <a:endParaRPr lang="en-US"/>
          </a:p>
        </p:txBody>
      </p:sp>
      <p:sp>
        <p:nvSpPr>
          <p:cNvPr id="3" name="Text Placeholder 2">
            <a:extLst>
              <a:ext uri="{FF2B5EF4-FFF2-40B4-BE49-F238E27FC236}">
                <a16:creationId xmlns:a16="http://schemas.microsoft.com/office/drawing/2014/main" id="{1CBF8FA3-1458-9EAC-3FCE-4BB01144EFB2}"/>
              </a:ext>
            </a:extLst>
          </p:cNvPr>
          <p:cNvSpPr>
            <a:spLocks noGrp="1"/>
          </p:cNvSpPr>
          <p:nvPr>
            <p:ph type="body" idx="1"/>
          </p:nvPr>
        </p:nvSpPr>
        <p:spPr/>
        <p:txBody>
          <a:bodyPr/>
          <a:lstStyle/>
          <a:p>
            <a:pPr marL="608965" indent="-558165"/>
            <a:r>
              <a:rPr lang="en-US" sz="2600"/>
              <a:t>Use the </a:t>
            </a:r>
            <a:r>
              <a:rPr lang="en-US" sz="2600" b="1"/>
              <a:t>hand icon in Teams </a:t>
            </a:r>
            <a:r>
              <a:rPr lang="en-US" sz="2600"/>
              <a:t>to be called on if you have input.</a:t>
            </a:r>
            <a:endParaRPr lang="en-US"/>
          </a:p>
          <a:p>
            <a:pPr marL="608965" indent="-558165"/>
            <a:r>
              <a:rPr lang="en-US" sz="2600" b="1"/>
              <a:t>One speaker </a:t>
            </a:r>
            <a:r>
              <a:rPr lang="en-US" sz="2600"/>
              <a:t>at a time (avoid side conversations).</a:t>
            </a:r>
            <a:endParaRPr lang="en-US"/>
          </a:p>
          <a:p>
            <a:pPr marL="608965" indent="-558165"/>
            <a:r>
              <a:rPr lang="en-US" sz="2600" b="1"/>
              <a:t>Comments will be spoken </a:t>
            </a:r>
            <a:r>
              <a:rPr lang="en-US" sz="2600"/>
              <a:t>(avoid Teams chat).</a:t>
            </a:r>
            <a:endParaRPr lang="en-US"/>
          </a:p>
          <a:p>
            <a:pPr marL="608965" indent="-558165"/>
            <a:r>
              <a:rPr lang="en-US" sz="2600"/>
              <a:t>Give </a:t>
            </a:r>
            <a:r>
              <a:rPr lang="en-US" sz="2600" b="1"/>
              <a:t>everyone a chance to speak</a:t>
            </a:r>
            <a:r>
              <a:rPr lang="en-US" sz="2600"/>
              <a:t>. </a:t>
            </a:r>
            <a:endParaRPr lang="en-US"/>
          </a:p>
          <a:p>
            <a:pPr marL="608965" indent="-558165"/>
            <a:r>
              <a:rPr lang="en-US" sz="2600"/>
              <a:t>Be mindful of the times in the agenda. We have </a:t>
            </a:r>
            <a:r>
              <a:rPr lang="en-US" sz="2600" b="1"/>
              <a:t>~10 minutes/theme</a:t>
            </a:r>
            <a:r>
              <a:rPr lang="en-US" sz="2600"/>
              <a:t>.</a:t>
            </a:r>
            <a:endParaRPr lang="en-US"/>
          </a:p>
          <a:p>
            <a:pPr marL="608965" indent="-558165"/>
            <a:r>
              <a:rPr lang="en-US" sz="2600" b="1"/>
              <a:t>Focus on the recommendation text </a:t>
            </a:r>
            <a:r>
              <a:rPr lang="en-US" sz="2600"/>
              <a:t>(in bold) for each topic. Comments to </a:t>
            </a:r>
            <a:r>
              <a:rPr lang="en-US" sz="2600" err="1"/>
              <a:t>unbolded</a:t>
            </a:r>
            <a:r>
              <a:rPr lang="en-US" sz="2600"/>
              <a:t> text (supportive information) may be sent to the writer or put in the Teams chat. </a:t>
            </a:r>
            <a:endParaRPr lang="en-US"/>
          </a:p>
          <a:p>
            <a:pPr marL="608965" indent="-558165"/>
            <a:r>
              <a:rPr lang="en-US" sz="2600"/>
              <a:t>When offering edits, </a:t>
            </a:r>
            <a:r>
              <a:rPr lang="en-US" sz="2600" b="1"/>
              <a:t>explain the why</a:t>
            </a:r>
            <a:r>
              <a:rPr lang="en-US" sz="2600"/>
              <a:t>.</a:t>
            </a:r>
            <a:endParaRPr lang="en-US"/>
          </a:p>
          <a:p>
            <a:pPr marL="608965" indent="-558165"/>
            <a:r>
              <a:rPr lang="en-US" sz="2600"/>
              <a:t>Tangential discussions will be placed in a </a:t>
            </a:r>
            <a:r>
              <a:rPr lang="en-US" sz="2600" b="1"/>
              <a:t>parking lot</a:t>
            </a:r>
            <a:r>
              <a:rPr lang="en-US" sz="2600"/>
              <a:t>.</a:t>
            </a:r>
            <a:endParaRPr lang="en-US"/>
          </a:p>
          <a:p>
            <a:pPr marL="608965" indent="-558165"/>
            <a:r>
              <a:rPr lang="en-US" sz="2600"/>
              <a:t>Avoid word smithing, </a:t>
            </a:r>
            <a:r>
              <a:rPr lang="en-US" sz="2600" b="1"/>
              <a:t>focus on the intent </a:t>
            </a:r>
            <a:r>
              <a:rPr lang="en-US" sz="2600"/>
              <a:t>of the recommendation text.</a:t>
            </a:r>
            <a:endParaRPr lang="en-US"/>
          </a:p>
        </p:txBody>
      </p:sp>
    </p:spTree>
    <p:extLst>
      <p:ext uri="{BB962C8B-B14F-4D97-AF65-F5344CB8AC3E}">
        <p14:creationId xmlns:p14="http://schemas.microsoft.com/office/powerpoint/2010/main" val="260896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Shape 367"/>
        <p:cNvGrpSpPr/>
        <p:nvPr/>
      </p:nvGrpSpPr>
      <p:grpSpPr>
        <a:xfrm>
          <a:off x="0" y="0"/>
          <a:ext cx="0" cy="0"/>
          <a:chOff x="0" y="0"/>
          <a:chExt cx="0" cy="0"/>
        </a:xfrm>
      </p:grpSpPr>
      <p:sp>
        <p:nvSpPr>
          <p:cNvPr id="368" name="Google Shape;368;p32"/>
          <p:cNvSpPr txBox="1">
            <a:spLocks noGrp="1"/>
          </p:cNvSpPr>
          <p:nvPr>
            <p:ph type="title"/>
          </p:nvPr>
        </p:nvSpPr>
        <p:spPr>
          <a:xfrm>
            <a:off x="304600" y="182813"/>
            <a:ext cx="6049547" cy="609398"/>
          </a:xfrm>
          <a:prstGeom prst="rect">
            <a:avLst/>
          </a:prstGeom>
          <a:solidFill>
            <a:schemeClr val="accent4">
              <a:lumMod val="20000"/>
              <a:lumOff val="80000"/>
            </a:schemeClr>
          </a:solidFill>
        </p:spPr>
        <p:txBody>
          <a:bodyPr spcFirstLastPara="1" vert="horz" wrap="square" lIns="0" tIns="0" rIns="0" bIns="0" rtlCol="0" anchor="t" anchorCtr="0">
            <a:spAutoFit/>
          </a:bodyPr>
          <a:lstStyle/>
          <a:p>
            <a:r>
              <a:rPr lang="en-US" sz="4400"/>
              <a:t>Synthesis – Partnership</a:t>
            </a:r>
            <a:endParaRPr sz="4400"/>
          </a:p>
        </p:txBody>
      </p:sp>
      <p:sp>
        <p:nvSpPr>
          <p:cNvPr id="3" name="Text Placeholder 2">
            <a:extLst>
              <a:ext uri="{FF2B5EF4-FFF2-40B4-BE49-F238E27FC236}">
                <a16:creationId xmlns:a16="http://schemas.microsoft.com/office/drawing/2014/main" id="{CE74A900-E02A-1E9C-1318-DA65C712B7B1}"/>
              </a:ext>
            </a:extLst>
          </p:cNvPr>
          <p:cNvSpPr>
            <a:spLocks noGrp="1"/>
          </p:cNvSpPr>
          <p:nvPr>
            <p:ph type="body" idx="1"/>
          </p:nvPr>
        </p:nvSpPr>
        <p:spPr>
          <a:xfrm>
            <a:off x="304600" y="1381439"/>
            <a:ext cx="11582800" cy="2490765"/>
          </a:xfrm>
        </p:spPr>
        <p:txBody>
          <a:bodyPr/>
          <a:lstStyle/>
          <a:p>
            <a:pPr marL="50165" indent="0">
              <a:buNone/>
            </a:pPr>
            <a:r>
              <a:rPr lang="en-US" sz="3200" i="1" u="sng">
                <a:solidFill>
                  <a:srgbClr val="000000"/>
                </a:solidFill>
                <a:latin typeface="Calibri"/>
              </a:rPr>
              <a:t>P1. Adopt</a:t>
            </a:r>
            <a:r>
              <a:rPr lang="en-US" sz="3200" b="0" i="1" u="sng">
                <a:solidFill>
                  <a:srgbClr val="000000"/>
                </a:solidFill>
                <a:effectLst/>
                <a:latin typeface="Calibri"/>
              </a:rPr>
              <a:t> a systems approach to streamline governance and structure:</a:t>
            </a:r>
            <a:endParaRPr lang="en-US">
              <a:latin typeface="Calibri"/>
            </a:endParaRPr>
          </a:p>
          <a:p>
            <a:pPr marL="50165" indent="0">
              <a:buNone/>
            </a:pPr>
            <a:endParaRPr lang="en-US" sz="2800" i="1" u="sng">
              <a:solidFill>
                <a:srgbClr val="000000"/>
              </a:solidFill>
              <a:latin typeface="Calibri" panose="020F0502020204030204" pitchFamily="34" charset="0"/>
            </a:endParaRPr>
          </a:p>
          <a:p>
            <a:pPr marL="50165" indent="0">
              <a:buNone/>
            </a:pPr>
            <a:endParaRPr lang="en-US" sz="2800" i="1" u="sng">
              <a:solidFill>
                <a:srgbClr val="000000"/>
              </a:solidFill>
              <a:latin typeface="Calibri" panose="020F0502020204030204" pitchFamily="34" charset="0"/>
            </a:endParaRPr>
          </a:p>
          <a:p>
            <a:pPr marL="608965" indent="-558165"/>
            <a:r>
              <a:rPr lang="en-US" sz="2800">
                <a:solidFill>
                  <a:srgbClr val="000000"/>
                </a:solidFill>
                <a:latin typeface="Calibri"/>
              </a:rPr>
              <a:t>P1a</a:t>
            </a:r>
            <a:r>
              <a:rPr lang="en-US" sz="2800" b="0">
                <a:solidFill>
                  <a:srgbClr val="000000"/>
                </a:solidFill>
                <a:effectLst/>
                <a:latin typeface="Calibri"/>
              </a:rPr>
              <a:t>. The Steering Committee recommends that the partnership review and revise the Chesapeake Bay Program’s governance and structure to reduce complexity and improve adaptive management and decision-making.</a:t>
            </a:r>
          </a:p>
          <a:p>
            <a:pPr marL="50165" indent="0">
              <a:buNone/>
            </a:pPr>
            <a:endParaRPr lang="en-US" sz="2800" i="1" u="sng">
              <a:solidFill>
                <a:srgbClr val="000000"/>
              </a:solidFill>
              <a:latin typeface="Calibri" panose="020F0502020204030204" pitchFamily="34" charset="0"/>
            </a:endParaRPr>
          </a:p>
          <a:p>
            <a:pPr marL="50165" indent="0">
              <a:buNone/>
            </a:pPr>
            <a:endParaRPr lang="en-US" sz="5400"/>
          </a:p>
        </p:txBody>
      </p:sp>
    </p:spTree>
    <p:extLst>
      <p:ext uri="{BB962C8B-B14F-4D97-AF65-F5344CB8AC3E}">
        <p14:creationId xmlns:p14="http://schemas.microsoft.com/office/powerpoint/2010/main" val="22125447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Record xmlns="4ffa91fb-a0ff-4ac5-b2db-65c790d184a4">Shared</Record>
    <Document_x0020_Creation_x0020_Date xmlns="4ffa91fb-a0ff-4ac5-b2db-65c790d184a4">2024-02-20T14:09:40+00:00</Document_x0020_Creation_x0020_Date>
    <Language xmlns="http://schemas.microsoft.com/sharepoint/v3">English</Language>
    <_Source xmlns="http://schemas.microsoft.com/sharepoint/v3/fields" xsi:nil="true"/>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axKeywordTaxHTField>
    <Rights xmlns="4ffa91fb-a0ff-4ac5-b2db-65c790d184a4" xsi:nil="tru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xsi:nil="true"/>
    <lcf76f155ced4ddcb4097134ff3c332f xmlns="1c831702-17ee-4d60-9d74-ca4538c5107d">
      <Terms xmlns="http://schemas.microsoft.com/office/infopath/2007/PartnerControls"/>
    </lcf76f155ced4ddcb4097134ff3c332f>
    <SharedWithUsers xmlns="2c5ee302-deea-4719-a15d-bc3014cbf5f7">
      <UserInfo>
        <DisplayName>Rachel Felver</DisplayName>
        <AccountId>64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6674AA8EF298842A0C81949199330EF" ma:contentTypeVersion="16" ma:contentTypeDescription="Create a new document." ma:contentTypeScope="" ma:versionID="13103cc9357df82b57770c0961fdb770">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1c831702-17ee-4d60-9d74-ca4538c5107d" xmlns:ns6="2c5ee302-deea-4719-a15d-bc3014cbf5f7" targetNamespace="http://schemas.microsoft.com/office/2006/metadata/properties" ma:root="true" ma:fieldsID="4ca7c94165f007f65289d8cee716e71c" ns1:_="" ns2:_="" ns3:_="" ns4:_="" ns5:_="" ns6:_="">
    <xsd:import namespace="http://schemas.microsoft.com/sharepoint/v3"/>
    <xsd:import namespace="4ffa91fb-a0ff-4ac5-b2db-65c790d184a4"/>
    <xsd:import namespace="http://schemas.microsoft.com/sharepoint.v3"/>
    <xsd:import namespace="http://schemas.microsoft.com/sharepoint/v3/fields"/>
    <xsd:import namespace="1c831702-17ee-4d60-9d74-ca4538c5107d"/>
    <xsd:import namespace="2c5ee302-deea-4719-a15d-bc3014cbf5f7"/>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5:MediaServiceMetadata" minOccurs="0"/>
                <xsd:element ref="ns5:MediaServiceFastMetadata" minOccurs="0"/>
                <xsd:element ref="ns6:SharedWithUsers" minOccurs="0"/>
                <xsd:element ref="ns6:SharedWithDetails" minOccurs="0"/>
                <xsd:element ref="ns5:MediaServiceObjectDetectorVersions" minOccurs="0"/>
                <xsd:element ref="ns5:MediaServiceDateTaken" minOccurs="0"/>
                <xsd:element ref="ns5:MediaServiceGenerationTime" minOccurs="0"/>
                <xsd:element ref="ns5:MediaServiceEventHashCode" minOccurs="0"/>
                <xsd:element ref="ns5:MediaLengthInSeconds" minOccurs="0"/>
                <xsd:element ref="ns5:lcf76f155ced4ddcb4097134ff3c332f" minOccurs="0"/>
                <xsd:element ref="ns5:MediaServiceLocation" minOccurs="0"/>
                <xsd:element ref="ns5:MediaServiceSearchProperties" minOccurs="0"/>
                <xsd:element ref="ns5: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45a855f7-279c-427c-9117-2f29249be3ad}" ma:internalName="TaxCatchAllLabel" ma:readOnly="true" ma:showField="CatchAllDataLabel" ma:web="2c5ee302-deea-4719-a15d-bc3014cbf5f7">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45a855f7-279c-427c-9117-2f29249be3ad}" ma:internalName="TaxCatchAll" ma:showField="CatchAllData" ma:web="2c5ee302-deea-4719-a15d-bc3014cbf5f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c831702-17ee-4d60-9d74-ca4538c5107d"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ObjectDetectorVersions" ma:index="32" nillable="true" ma:displayName="MediaServiceObjectDetectorVersions" ma:hidden="true" ma:indexed="true" ma:internalName="MediaServiceObjectDetectorVersions" ma:readOnly="true">
      <xsd:simpleType>
        <xsd:restriction base="dms:Text"/>
      </xsd:simpleType>
    </xsd:element>
    <xsd:element name="MediaServiceDateTaken" ma:index="33" nillable="true" ma:displayName="MediaServiceDateTaken" ma:hidden="true" ma:indexed="true" ma:internalName="MediaServiceDateTaken"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MediaLengthInSeconds" ma:hidden="true" ma:internalName="MediaLengthInSeconds" ma:readOnly="true">
      <xsd:simpleType>
        <xsd:restriction base="dms:Unknown"/>
      </xsd:simpleType>
    </xsd:element>
    <xsd:element name="lcf76f155ced4ddcb4097134ff3c332f" ma:index="38" nillable="true" ma:taxonomy="true" ma:internalName="lcf76f155ced4ddcb4097134ff3c332f" ma:taxonomyFieldName="MediaServiceImageTags" ma:displayName="Image Tags" ma:readOnly="false" ma:fieldId="{5cf76f15-5ced-4ddc-b409-7134ff3c332f}" ma:taxonomyMulti="true" ma:sspId="29f62856-1543-49d4-a736-4569d363f533" ma:termSetId="09814cd3-568e-fe90-9814-8d621ff8fb84" ma:anchorId="fba54fb3-c3e1-fe81-a776-ca4b69148c4d" ma:open="true" ma:isKeyword="false">
      <xsd:complexType>
        <xsd:sequence>
          <xsd:element ref="pc:Terms" minOccurs="0" maxOccurs="1"/>
        </xsd:sequence>
      </xsd:complexType>
    </xsd:element>
    <xsd:element name="MediaServiceLocation" ma:index="39" nillable="true" ma:displayName="Location" ma:indexed="true" ma:internalName="MediaServiceLocation" ma:readOnly="true">
      <xsd:simpleType>
        <xsd:restriction base="dms:Text"/>
      </xsd:simpleType>
    </xsd:element>
    <xsd:element name="MediaServiceSearchProperties" ma:index="40" nillable="true" ma:displayName="MediaServiceSearchProperties" ma:hidden="true" ma:internalName="MediaServiceSearchProperties" ma:readOnly="true">
      <xsd:simpleType>
        <xsd:restriction base="dms:Note"/>
      </xsd:simpleType>
    </xsd:element>
    <xsd:element name="MediaServiceOCR" ma:index="4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c5ee302-deea-4719-a15d-bc3014cbf5f7" elementFormDefault="qualified">
    <xsd:import namespace="http://schemas.microsoft.com/office/2006/documentManagement/types"/>
    <xsd:import namespace="http://schemas.microsoft.com/office/infopath/2007/PartnerControls"/>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29f62856-1543-49d4-a736-4569d363f533" ContentTypeId="0x0101" PreviousValue="false"/>
</file>

<file path=customXml/itemProps1.xml><?xml version="1.0" encoding="utf-8"?>
<ds:datastoreItem xmlns:ds="http://schemas.openxmlformats.org/officeDocument/2006/customXml" ds:itemID="{B893CB17-FB1A-43A2-A4AD-6A16F0ABC66A}">
  <ds:schemaRefs>
    <ds:schemaRef ds:uri="http://schemas.microsoft.com/sharepoint/v3/contenttype/forms"/>
  </ds:schemaRefs>
</ds:datastoreItem>
</file>

<file path=customXml/itemProps2.xml><?xml version="1.0" encoding="utf-8"?>
<ds:datastoreItem xmlns:ds="http://schemas.openxmlformats.org/officeDocument/2006/customXml" ds:itemID="{092D0A88-8280-465B-B662-E1D086E3ED7B}">
  <ds:schemaRefs>
    <ds:schemaRef ds:uri="1c831702-17ee-4d60-9d74-ca4538c5107d"/>
    <ds:schemaRef ds:uri="2c5ee302-deea-4719-a15d-bc3014cbf5f7"/>
    <ds:schemaRef ds:uri="4ffa91fb-a0ff-4ac5-b2db-65c790d184a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52BD3CF-38FC-440B-A0BF-7244A023FCC8}">
  <ds:schemaRefs>
    <ds:schemaRef ds:uri="1c831702-17ee-4d60-9d74-ca4538c5107d"/>
    <ds:schemaRef ds:uri="2c5ee302-deea-4719-a15d-bc3014cbf5f7"/>
    <ds:schemaRef ds:uri="4ffa91fb-a0ff-4ac5-b2db-65c790d184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ACC48A09-9D6C-448E-9E0D-2E3D537A0DE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28</Slides>
  <Notes>25</Notes>
  <HiddenSlides>0</HiddenSlide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Agenda</vt:lpstr>
      <vt:lpstr>Outcomes</vt:lpstr>
      <vt:lpstr>Planned product for EC2024</vt:lpstr>
      <vt:lpstr>PowerPoint Presentation</vt:lpstr>
      <vt:lpstr>ERG Considerations</vt:lpstr>
      <vt:lpstr>Process Overview: Narrative Discussions</vt:lpstr>
      <vt:lpstr>Ground Rules</vt:lpstr>
      <vt:lpstr>Synthesis – Partnership</vt:lpstr>
      <vt:lpstr>Synthesis – Partnership</vt:lpstr>
      <vt:lpstr>Synthesis – Partnership</vt:lpstr>
      <vt:lpstr>Synthesis – Partnership</vt:lpstr>
      <vt:lpstr>Pulse Checks on Recommendations</vt:lpstr>
      <vt:lpstr>PowerPoint Presentation</vt:lpstr>
      <vt:lpstr>Synthesis – Restoration and Conservation</vt:lpstr>
      <vt:lpstr>Synthesis – Restoration and Conservation</vt:lpstr>
      <vt:lpstr>Synthesis – Restoration and Conservation</vt:lpstr>
      <vt:lpstr>Synthesis – Restoration and Conservation</vt:lpstr>
      <vt:lpstr>PowerPoint Presentation</vt:lpstr>
      <vt:lpstr>Synthesis – Science</vt:lpstr>
      <vt:lpstr>Synthesis – Science</vt:lpstr>
      <vt:lpstr>Synthesis – Science</vt:lpstr>
      <vt:lpstr>Synthesis – Science</vt:lpstr>
      <vt:lpstr>Planned product for EC2024</vt:lpstr>
      <vt:lpstr>Critical Path Forward: Vision</vt:lpstr>
      <vt:lpstr>PowerPoint Presentation</vt:lpstr>
      <vt:lpstr>Schedule for Public Release</vt:lpstr>
      <vt:lpstr>June Agenda &amp; Consensus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13</cp:revision>
  <cp:lastPrinted>2024-04-25T12:54:13Z</cp:lastPrinted>
  <dcterms:created xsi:type="dcterms:W3CDTF">2024-02-20T19:09:40Z</dcterms:created>
  <dcterms:modified xsi:type="dcterms:W3CDTF">2024-05-30T13:29:06Z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0x01010006674AA8EF298842A0C81949199330EF</vt:lpwstr>
  </property>
  <property fmtid="{D5CDD505-2E9C-101B-9397-08002B2CF9AE}" pid="4" name="e3f09c3df709400db2417a7161762d62">
    <vt:lpwstr/>
  </property>
  <property fmtid="{D5CDD505-2E9C-101B-9397-08002B2CF9AE}" pid="5" name="Document Type">
    <vt:lpwstr/>
  </property>
  <property fmtid="{D5CDD505-2E9C-101B-9397-08002B2CF9AE}" pid="6" name="EPA_x0020_Subject">
    <vt:lpwstr/>
  </property>
  <property fmtid="{D5CDD505-2E9C-101B-9397-08002B2CF9AE}" pid="7" name="MediaServiceImageTags">
    <vt:lpwstr/>
  </property>
  <property fmtid="{D5CDD505-2E9C-101B-9397-08002B2CF9AE}" pid="8" name="EPA Subject">
    <vt:lpwstr/>
  </property>
</Properties>
</file>