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344" r:id="rId2"/>
    <p:sldId id="397" r:id="rId3"/>
    <p:sldId id="367" r:id="rId4"/>
    <p:sldId id="309" r:id="rId5"/>
    <p:sldId id="389" r:id="rId6"/>
    <p:sldId id="400" r:id="rId7"/>
    <p:sldId id="259" r:id="rId8"/>
    <p:sldId id="399" r:id="rId9"/>
    <p:sldId id="264" r:id="rId10"/>
    <p:sldId id="323" r:id="rId11"/>
    <p:sldId id="370" r:id="rId12"/>
    <p:sldId id="350" r:id="rId13"/>
    <p:sldId id="390" r:id="rId14"/>
    <p:sldId id="391" r:id="rId15"/>
    <p:sldId id="319" r:id="rId16"/>
    <p:sldId id="258" r:id="rId17"/>
    <p:sldId id="381" r:id="rId18"/>
    <p:sldId id="392" r:id="rId19"/>
    <p:sldId id="388" r:id="rId20"/>
    <p:sldId id="342" r:id="rId21"/>
    <p:sldId id="316" r:id="rId22"/>
    <p:sldId id="393" r:id="rId23"/>
    <p:sldId id="317" r:id="rId24"/>
    <p:sldId id="396" r:id="rId25"/>
    <p:sldId id="369" r:id="rId26"/>
    <p:sldId id="395" r:id="rId27"/>
    <p:sldId id="398"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iinwUndWolbJiBCgqacCun0zwSe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en Huey" initials="" lastIdx="5" clrIdx="0"/>
  <p:cmAuthor id="1" name="Stephenson, Kurt" initials="SK" lastIdx="1" clrIdx="1">
    <p:extLst>
      <p:ext uri="{19B8F6BF-5375-455C-9EA6-DF929625EA0E}">
        <p15:presenceInfo xmlns:p15="http://schemas.microsoft.com/office/powerpoint/2012/main" userId="S-1-5-21-1824200278-923733676-1501187911-23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669900"/>
    <a:srgbClr val="EB9D35"/>
    <a:srgbClr val="008000"/>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63" autoAdjust="0"/>
    <p:restoredTop sz="84783" autoAdjust="0"/>
  </p:normalViewPr>
  <p:slideViewPr>
    <p:cSldViewPr snapToGrid="0">
      <p:cViewPr varScale="1">
        <p:scale>
          <a:sx n="57" d="100"/>
          <a:sy n="57" d="100"/>
        </p:scale>
        <p:origin x="248" y="168"/>
      </p:cViewPr>
      <p:guideLst/>
    </p:cSldViewPr>
  </p:slideViewPr>
  <p:notesTextViewPr>
    <p:cViewPr>
      <p:scale>
        <a:sx n="1" d="1"/>
        <a:sy n="1" d="1"/>
      </p:scale>
      <p:origin x="0" y="0"/>
    </p:cViewPr>
  </p:notesTextViewPr>
  <p:sorterViewPr>
    <p:cViewPr>
      <p:scale>
        <a:sx n="60" d="100"/>
        <a:sy n="60" d="100"/>
      </p:scale>
      <p:origin x="0" y="-19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68"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67" Type="http://customschemas.google.com/relationships/presentationmetadata" Target="metadata"/><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69" Type="http://schemas.openxmlformats.org/officeDocument/2006/relationships/presProps" Target="presProps.xml"/><Relationship Id="rId8" Type="http://schemas.openxmlformats.org/officeDocument/2006/relationships/slide" Target="slides/slide7.xml"/><Relationship Id="rId7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264224125781558E-2"/>
          <c:y val="6.5621301775147925E-2"/>
          <c:w val="0.89008923314755173"/>
          <c:h val="0.86574477006942163"/>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F2E8-4EE0-967F-BB037EE871A4}"/>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F2E8-4EE0-967F-BB037EE871A4}"/>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5-F2E8-4EE0-967F-BB037EE871A4}"/>
              </c:ext>
            </c:extLst>
          </c:dPt>
          <c:cat>
            <c:strRef>
              <c:f>Nitrogen!$C$33:$C$36</c:f>
              <c:strCache>
                <c:ptCount val="4"/>
                <c:pt idx="0">
                  <c:v>Nonpoint</c:v>
                </c:pt>
                <c:pt idx="1">
                  <c:v>Wastewater</c:v>
                </c:pt>
                <c:pt idx="2">
                  <c:v>Atmospheric</c:v>
                </c:pt>
                <c:pt idx="3">
                  <c:v>Septic</c:v>
                </c:pt>
              </c:strCache>
            </c:strRef>
          </c:cat>
          <c:val>
            <c:numRef>
              <c:f>Nitrogen!$D$33:$D$36</c:f>
              <c:numCache>
                <c:formatCode>_(* #,##0_);_(* \(#,##0\);_(* "-"??_);_(@_)</c:formatCode>
                <c:ptCount val="4"/>
                <c:pt idx="0">
                  <c:v>157.32768969</c:v>
                </c:pt>
                <c:pt idx="1">
                  <c:v>29.969264079999999</c:v>
                </c:pt>
                <c:pt idx="2">
                  <c:v>17.072462180000002</c:v>
                </c:pt>
                <c:pt idx="3">
                  <c:v>7.8454492199999999</c:v>
                </c:pt>
              </c:numCache>
            </c:numRef>
          </c:val>
          <c:extLst>
            <c:ext xmlns:c16="http://schemas.microsoft.com/office/drawing/2014/chart" uri="{C3380CC4-5D6E-409C-BE32-E72D297353CC}">
              <c16:uniqueId val="{00000006-F2E8-4EE0-967F-BB037EE871A4}"/>
            </c:ext>
          </c:extLst>
        </c:ser>
        <c:dLbls>
          <c:showLegendKey val="0"/>
          <c:showVal val="0"/>
          <c:showCatName val="0"/>
          <c:showSerName val="0"/>
          <c:showPercent val="0"/>
          <c:showBubbleSize val="0"/>
        </c:dLbls>
        <c:gapWidth val="50"/>
        <c:overlap val="-10"/>
        <c:axId val="403767696"/>
        <c:axId val="349786864"/>
      </c:barChart>
      <c:catAx>
        <c:axId val="403767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49786864"/>
        <c:crosses val="autoZero"/>
        <c:auto val="1"/>
        <c:lblAlgn val="ctr"/>
        <c:lblOffset val="100"/>
        <c:noMultiLvlLbl val="0"/>
      </c:catAx>
      <c:valAx>
        <c:axId val="34978686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03767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11T10:58:42.477"/>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 name="Google Shape;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8ce5abb3ef_0_3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5" name="Google Shape;185;g18ce5abb3ef_0_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1913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8f5e445d71_3_1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47" name="Google Shape;547;g18f5e445d71_3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8f5e445d71_3_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Here is my thinking on a variant of your graphic… including a return to neverland idea.</a:t>
            </a:r>
            <a:endParaRPr dirty="0"/>
          </a:p>
        </p:txBody>
      </p:sp>
      <p:sp>
        <p:nvSpPr>
          <p:cNvPr id="534" name="Google Shape;534;g18f5e445d71_3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6183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extLst>
      <p:ext uri="{BB962C8B-B14F-4D97-AF65-F5344CB8AC3E}">
        <p14:creationId xmlns:p14="http://schemas.microsoft.com/office/powerpoint/2010/main" val="206741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extLst>
      <p:ext uri="{BB962C8B-B14F-4D97-AF65-F5344CB8AC3E}">
        <p14:creationId xmlns:p14="http://schemas.microsoft.com/office/powerpoint/2010/main" val="3414290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079587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6c66799fd9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g6c66799fd9_1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i="0" u="none" strike="noStrike" cap="none" dirty="0">
                <a:solidFill>
                  <a:srgbClr val="000000"/>
                </a:solidFill>
                <a:latin typeface="Arial"/>
                <a:ea typeface="Arial"/>
                <a:cs typeface="Arial"/>
                <a:sym typeface="Arial"/>
              </a:rPr>
              <a:t>The nonpoint source challenge</a:t>
            </a:r>
            <a:br>
              <a:rPr lang="en-US" sz="1100" b="1" i="0" u="none" strike="noStrike" cap="none" dirty="0">
                <a:solidFill>
                  <a:srgbClr val="000000"/>
                </a:solidFill>
                <a:latin typeface="Arial"/>
                <a:ea typeface="Arial"/>
                <a:cs typeface="Arial"/>
                <a:sym typeface="Arial"/>
              </a:rPr>
            </a:br>
            <a:r>
              <a:rPr lang="en-US" sz="1100" b="0" i="0" u="none" strike="noStrike" cap="none" dirty="0">
                <a:solidFill>
                  <a:srgbClr val="000000"/>
                </a:solidFill>
                <a:latin typeface="Arial"/>
                <a:ea typeface="Arial"/>
                <a:cs typeface="Arial"/>
                <a:sym typeface="Arial"/>
              </a:rPr>
              <a:t>NPS control efforts (BMPs) are effective, but response has not (yet) been detected</a:t>
            </a:r>
            <a:br>
              <a:rPr lang="en-US" sz="1100" b="0" i="0" u="none" strike="noStrike" cap="none" dirty="0">
                <a:solidFill>
                  <a:srgbClr val="000000"/>
                </a:solidFill>
                <a:latin typeface="Arial"/>
                <a:ea typeface="Arial"/>
                <a:cs typeface="Arial"/>
                <a:sym typeface="Arial"/>
              </a:rPr>
            </a:br>
            <a:r>
              <a:rPr lang="en-US" sz="1100" b="0" i="0" u="none" strike="noStrike" cap="none" dirty="0" err="1">
                <a:solidFill>
                  <a:srgbClr val="000000"/>
                </a:solidFill>
                <a:latin typeface="Arial"/>
                <a:ea typeface="Arial"/>
                <a:cs typeface="Arial"/>
                <a:sym typeface="Arial"/>
              </a:rPr>
              <a:t>i</a:t>
            </a:r>
            <a:r>
              <a:rPr lang="en-US" sz="1100" b="0" i="0" u="none" strike="noStrike" cap="none" dirty="0">
                <a:solidFill>
                  <a:srgbClr val="000000"/>
                </a:solidFill>
                <a:latin typeface="Arial"/>
                <a:ea typeface="Arial"/>
                <a:cs typeface="Arial"/>
                <a:sym typeface="Arial"/>
              </a:rPr>
              <a:t>) Legacy Nutrients and Lag Times Mask BMP effectiveness</a:t>
            </a:r>
            <a:br>
              <a:rPr lang="en-US" sz="1100" b="0" i="0" u="none" strike="noStrike" cap="none" dirty="0">
                <a:solidFill>
                  <a:srgbClr val="000000"/>
                </a:solidFill>
                <a:latin typeface="Arial"/>
                <a:ea typeface="Arial"/>
                <a:cs typeface="Arial"/>
                <a:sym typeface="Arial"/>
              </a:rPr>
            </a:br>
            <a:r>
              <a:rPr lang="en-US" sz="1100" b="0" i="0" u="none" strike="noStrike" cap="none" dirty="0">
                <a:solidFill>
                  <a:srgbClr val="000000"/>
                </a:solidFill>
                <a:latin typeface="Arial"/>
                <a:ea typeface="Arial"/>
                <a:cs typeface="Arial"/>
                <a:sym typeface="Arial"/>
              </a:rPr>
              <a:t>ii) NPS BMPs and NPS policies are not as effective as predicted</a:t>
            </a:r>
            <a:br>
              <a:rPr lang="en-US" sz="1100" b="0" i="0" u="none" strike="noStrike" cap="none" dirty="0">
                <a:solidFill>
                  <a:srgbClr val="000000"/>
                </a:solidFill>
                <a:latin typeface="Arial"/>
                <a:ea typeface="Arial"/>
                <a:cs typeface="Arial"/>
                <a:sym typeface="Arial"/>
              </a:rPr>
            </a:br>
            <a:r>
              <a:rPr lang="en-US" sz="1100" b="0" i="0" u="none" strike="noStrike" cap="none" dirty="0">
                <a:solidFill>
                  <a:srgbClr val="000000"/>
                </a:solidFill>
                <a:latin typeface="Arial"/>
                <a:ea typeface="Arial"/>
                <a:cs typeface="Arial"/>
                <a:sym typeface="Arial"/>
              </a:rPr>
              <a:t>	a) BMP Performance Effectiveness Estimates</a:t>
            </a:r>
            <a:br>
              <a:rPr lang="en-US" sz="1100" b="0" i="0" u="none" strike="noStrike" cap="none" dirty="0">
                <a:solidFill>
                  <a:srgbClr val="000000"/>
                </a:solidFill>
                <a:latin typeface="Arial"/>
                <a:ea typeface="Arial"/>
                <a:cs typeface="Arial"/>
                <a:sym typeface="Arial"/>
              </a:rPr>
            </a:br>
            <a:r>
              <a:rPr lang="en-US" sz="1100" b="0" i="0" u="none" strike="noStrike" cap="none" dirty="0">
                <a:solidFill>
                  <a:srgbClr val="000000"/>
                </a:solidFill>
                <a:latin typeface="Arial"/>
                <a:ea typeface="Arial"/>
                <a:cs typeface="Arial"/>
                <a:sym typeface="Arial"/>
              </a:rPr>
              <a:t>	b) Spatial distribution of BMPs with respect to pollutant sources</a:t>
            </a:r>
            <a:br>
              <a:rPr lang="en-US" sz="1100" b="0" i="0" u="none" strike="noStrike" cap="none" dirty="0">
                <a:solidFill>
                  <a:srgbClr val="000000"/>
                </a:solidFill>
                <a:latin typeface="Arial"/>
                <a:ea typeface="Arial"/>
                <a:cs typeface="Arial"/>
                <a:sym typeface="Arial"/>
              </a:rPr>
            </a:br>
            <a:r>
              <a:rPr lang="en-US" sz="1100" b="0" i="0" u="none" strike="noStrike" cap="none" dirty="0">
                <a:solidFill>
                  <a:srgbClr val="000000"/>
                </a:solidFill>
                <a:latin typeface="Arial"/>
                <a:ea typeface="Arial"/>
                <a:cs typeface="Arial"/>
                <a:sym typeface="Arial"/>
              </a:rPr>
              <a:t>	c) Uncertainty both in behavioral response to nonpoint source control measures and in BMP effectiveness</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6c73ac8fc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g6c73ac8fc9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Progress? Maybe in the light of climate change, population growth, agricultural intensification, </a:t>
            </a:r>
            <a:r>
              <a:rPr lang="en-US" dirty="0" err="1"/>
              <a:t>etc</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2347719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471856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137418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8ce5abb3ef_0_3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5" name="Google Shape;185;g18ce5abb3ef_0_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14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extLst>
      <p:ext uri="{BB962C8B-B14F-4D97-AF65-F5344CB8AC3E}">
        <p14:creationId xmlns:p14="http://schemas.microsoft.com/office/powerpoint/2010/main" val="3612645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extLst>
      <p:ext uri="{BB962C8B-B14F-4D97-AF65-F5344CB8AC3E}">
        <p14:creationId xmlns:p14="http://schemas.microsoft.com/office/powerpoint/2010/main" val="1768123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extLst>
      <p:ext uri="{BB962C8B-B14F-4D97-AF65-F5344CB8AC3E}">
        <p14:creationId xmlns:p14="http://schemas.microsoft.com/office/powerpoint/2010/main" val="2404602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extLst>
      <p:ext uri="{BB962C8B-B14F-4D97-AF65-F5344CB8AC3E}">
        <p14:creationId xmlns:p14="http://schemas.microsoft.com/office/powerpoint/2010/main" val="3521532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extLst>
      <p:ext uri="{BB962C8B-B14F-4D97-AF65-F5344CB8AC3E}">
        <p14:creationId xmlns:p14="http://schemas.microsoft.com/office/powerpoint/2010/main" val="3677170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18e44da1547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g18e44da1547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Gaps are shifting the cost of attainment curve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Costs expected to increase rapidly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May never intersect full attainment. </a:t>
            </a:r>
          </a:p>
          <a:p>
            <a:pPr marL="0" lvl="0" indent="0" algn="l" rtl="0">
              <a:lnSpc>
                <a:spcPct val="100000"/>
              </a:lnSpc>
              <a:spcBef>
                <a:spcPts val="0"/>
              </a:spcBef>
              <a:spcAft>
                <a:spcPts val="0"/>
              </a:spcAft>
              <a:buSzPts val="1400"/>
              <a:buNone/>
            </a:pPr>
            <a:endParaRPr lang="en-US" dirty="0"/>
          </a:p>
        </p:txBody>
      </p:sp>
      <p:sp>
        <p:nvSpPr>
          <p:cNvPr id="682" name="Google Shape;682;g18e44da1547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extLst>
      <p:ext uri="{BB962C8B-B14F-4D97-AF65-F5344CB8AC3E}">
        <p14:creationId xmlns:p14="http://schemas.microsoft.com/office/powerpoint/2010/main" val="3879043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n-US" dirty="0"/>
          </a:p>
        </p:txBody>
      </p:sp>
      <p:sp>
        <p:nvSpPr>
          <p:cNvPr id="91" name="Google Shape;9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3</a:t>
            </a:fld>
            <a:endParaRPr/>
          </a:p>
        </p:txBody>
      </p:sp>
    </p:spTree>
    <p:extLst>
      <p:ext uri="{BB962C8B-B14F-4D97-AF65-F5344CB8AC3E}">
        <p14:creationId xmlns:p14="http://schemas.microsoft.com/office/powerpoint/2010/main" val="244365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105535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lang="en-US" dirty="0"/>
          </a:p>
        </p:txBody>
      </p:sp>
      <p:sp>
        <p:nvSpPr>
          <p:cNvPr id="91" name="Google Shape;9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5</a:t>
            </a:fld>
            <a:endParaRPr/>
          </a:p>
        </p:txBody>
      </p:sp>
    </p:spTree>
    <p:extLst>
      <p:ext uri="{BB962C8B-B14F-4D97-AF65-F5344CB8AC3E}">
        <p14:creationId xmlns:p14="http://schemas.microsoft.com/office/powerpoint/2010/main" val="3389760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18e44da1547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g18e44da1547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Gaps are shifting the cost of attainment curve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Costs expected to increase rapidly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May never intersect full attainment. </a:t>
            </a:r>
          </a:p>
          <a:p>
            <a:pPr marL="0" lvl="0" indent="0" algn="l" rtl="0">
              <a:lnSpc>
                <a:spcPct val="100000"/>
              </a:lnSpc>
              <a:spcBef>
                <a:spcPts val="0"/>
              </a:spcBef>
              <a:spcAft>
                <a:spcPts val="0"/>
              </a:spcAft>
              <a:buSzPts val="1400"/>
              <a:buNone/>
            </a:pPr>
            <a:endParaRPr lang="en-US" dirty="0"/>
          </a:p>
        </p:txBody>
      </p:sp>
      <p:sp>
        <p:nvSpPr>
          <p:cNvPr id="682" name="Google Shape;682;g18e44da1547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extLst>
      <p:ext uri="{BB962C8B-B14F-4D97-AF65-F5344CB8AC3E}">
        <p14:creationId xmlns:p14="http://schemas.microsoft.com/office/powerpoint/2010/main" val="400201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4eb6a31a9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g24eb6a31a9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There is a disconnect….</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Many in the CBP believe that CAST under credits BMPs.  Adding more BMPs to CAST will only make the response gap larger…  Adding more BMPs to CAST will make it easier on paper to meet TMDL and further from achieving outcomes in the real world.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8ce5abb3ef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0" name="Google Shape;230;g18ce5abb3ef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100"/>
              <a:buChar char="●"/>
            </a:pPr>
            <a:r>
              <a:rPr lang="en-US" dirty="0">
                <a:latin typeface="Times New Roman"/>
                <a:ea typeface="Times New Roman"/>
                <a:cs typeface="Times New Roman"/>
                <a:sym typeface="Times New Roman"/>
              </a:rPr>
              <a:t>Studies suggest 5-20% of the land area generates 50-90% or more of runoff and nonpoint source loads </a:t>
            </a:r>
            <a:endParaRPr dirty="0"/>
          </a:p>
          <a:p>
            <a:pPr marL="171450" marR="0" lvl="0" indent="-171450" algn="l" rtl="0">
              <a:lnSpc>
                <a:spcPct val="100000"/>
              </a:lnSpc>
              <a:spcBef>
                <a:spcPts val="0"/>
              </a:spcBef>
              <a:spcAft>
                <a:spcPts val="0"/>
              </a:spcAft>
              <a:buClr>
                <a:srgbClr val="000000"/>
              </a:buClr>
              <a:buSzPts val="1100"/>
              <a:buChar char="●"/>
            </a:pPr>
            <a:r>
              <a:rPr lang="en-US" dirty="0">
                <a:latin typeface="Times New Roman"/>
                <a:ea typeface="Times New Roman"/>
                <a:cs typeface="Times New Roman"/>
                <a:sym typeface="Times New Roman"/>
              </a:rPr>
              <a:t>Within fields, nutrient losses may be confined to relatively small areas that with the correct targeting and incentives may be easily treated. </a:t>
            </a:r>
            <a:endParaRPr dirty="0"/>
          </a:p>
          <a:p>
            <a:pPr marL="171450" marR="0" lvl="0" indent="-171450" algn="l" rtl="0">
              <a:lnSpc>
                <a:spcPct val="100000"/>
              </a:lnSpc>
              <a:spcBef>
                <a:spcPts val="0"/>
              </a:spcBef>
              <a:spcAft>
                <a:spcPts val="0"/>
              </a:spcAft>
              <a:buClr>
                <a:srgbClr val="000000"/>
              </a:buClr>
              <a:buSzPts val="1100"/>
              <a:buChar char="●"/>
            </a:pPr>
            <a:r>
              <a:rPr lang="en-US" dirty="0">
                <a:latin typeface="Times New Roman"/>
                <a:ea typeface="Times New Roman"/>
                <a:cs typeface="Times New Roman"/>
                <a:sym typeface="Times New Roman"/>
              </a:rPr>
              <a:t>Others have found that targeting BMPs to sites with higher pollution potential can improve cost effectiveness of pollution reduction efforts </a:t>
            </a:r>
            <a:endParaRPr dirty="0"/>
          </a:p>
          <a:p>
            <a:pPr marL="171450" marR="0" lvl="0" indent="-101600" algn="l" rtl="0">
              <a:lnSpc>
                <a:spcPct val="100000"/>
              </a:lnSpc>
              <a:spcBef>
                <a:spcPts val="0"/>
              </a:spcBef>
              <a:spcAft>
                <a:spcPts val="0"/>
              </a:spcAft>
              <a:buClr>
                <a:srgbClr val="000000"/>
              </a:buClr>
              <a:buSzPts val="1100"/>
              <a:buNone/>
            </a:pPr>
            <a:endParaRPr dirty="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18fb3a5e85a_0_87"/>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g18fb3a5e85a_0_87"/>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18fb3a5e85a_0_8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g18fb3a5e85a_0_9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9" name="Google Shape;19;g18fb3a5e85a_0_9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20" name="Google Shape;20;g18fb3a5e85a_0_9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g18fb3a5e85a_0_1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18fb3a5e85a_0_1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g18fb3a5e85a_0_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g18fb3a5e85a_0_1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g18fb3a5e85a_0_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g18fb3a5e85a_0_12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g18fb3a5e85a_0_91"/>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4" name="Google Shape;34;g18fb3a5e85a_0_9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sp>
        <p:nvSpPr>
          <p:cNvPr id="45" name="Google Shape;45;g18fb3a5e85a_0_110"/>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6" name="Google Shape;46;g18fb3a5e85a_0_11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g18fb3a5e85a_0_119"/>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55" name="Google Shape;55;g18fb3a5e85a_0_11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g18fb3a5e85a_0_122"/>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8" name="Google Shape;58;g18fb3a5e85a_0_122"/>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59" name="Google Shape;59;g18fb3a5e85a_0_12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g18fb3a5e85a_0_11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g18fb3a5e85a_0_113"/>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50" name="Google Shape;50;g18fb3a5e85a_0_113"/>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1" name="Google Shape;51;g18fb3a5e85a_0_113"/>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52" name="Google Shape;52;g18fb3a5e85a_0_11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1533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18fb3a5e85a_0_8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18fb3a5e85a_0_8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18fb3a5e85a_0_8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7" r:id="rId6"/>
    <p:sldLayoutId id="2147483659" r:id="rId7"/>
    <p:sldLayoutId id="2147483660" r:id="rId8"/>
    <p:sldLayoutId id="214748366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0.png"/><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6" name="Google Shape;66;p1"/>
          <p:cNvSpPr txBox="1">
            <a:spLocks noGrp="1"/>
          </p:cNvSpPr>
          <p:nvPr>
            <p:ph type="subTitle" idx="1"/>
          </p:nvPr>
        </p:nvSpPr>
        <p:spPr>
          <a:xfrm>
            <a:off x="116360" y="4553433"/>
            <a:ext cx="11959280" cy="1999430"/>
          </a:xfrm>
          <a:prstGeom prst="rect">
            <a:avLst/>
          </a:prstGeom>
          <a:noFill/>
          <a:ln>
            <a:noFill/>
          </a:ln>
        </p:spPr>
        <p:txBody>
          <a:bodyPr spcFirstLastPara="1" wrap="square" lIns="91425" tIns="45700" rIns="91425" bIns="45700" anchor="t" anchorCtr="0">
            <a:normAutofit/>
          </a:bodyPr>
          <a:lstStyle/>
          <a:p>
            <a:pPr marL="0" lvl="0" indent="0" algn="ctr" rtl="0">
              <a:lnSpc>
                <a:spcPct val="115000"/>
              </a:lnSpc>
              <a:spcBef>
                <a:spcPts val="0"/>
              </a:spcBef>
              <a:spcAft>
                <a:spcPts val="0"/>
              </a:spcAft>
              <a:buClr>
                <a:schemeClr val="dk1"/>
              </a:buClr>
              <a:buSzPts val="2400"/>
              <a:buNone/>
            </a:pPr>
            <a:r>
              <a:rPr lang="en-US" sz="3000" dirty="0">
                <a:solidFill>
                  <a:schemeClr val="lt1"/>
                </a:solidFill>
              </a:rPr>
              <a:t>Denice Wardrop (CRC) and Kurt Stephenson (VT) </a:t>
            </a:r>
          </a:p>
          <a:p>
            <a:pPr marL="0" lvl="0" indent="0" algn="ctr" rtl="0">
              <a:lnSpc>
                <a:spcPct val="115000"/>
              </a:lnSpc>
              <a:spcBef>
                <a:spcPts val="0"/>
              </a:spcBef>
              <a:spcAft>
                <a:spcPts val="0"/>
              </a:spcAft>
              <a:buClr>
                <a:schemeClr val="dk1"/>
              </a:buClr>
              <a:buSzPts val="2400"/>
              <a:buNone/>
            </a:pPr>
            <a:r>
              <a:rPr lang="en-US" sz="3000" dirty="0">
                <a:solidFill>
                  <a:schemeClr val="lt1"/>
                </a:solidFill>
              </a:rPr>
              <a:t>August 24, 2023</a:t>
            </a:r>
          </a:p>
          <a:p>
            <a:pPr marL="0" lvl="0" indent="0" algn="ctr" rtl="0">
              <a:lnSpc>
                <a:spcPct val="115000"/>
              </a:lnSpc>
              <a:spcBef>
                <a:spcPts val="0"/>
              </a:spcBef>
              <a:spcAft>
                <a:spcPts val="0"/>
              </a:spcAft>
              <a:buClr>
                <a:schemeClr val="dk1"/>
              </a:buClr>
              <a:buSzPts val="2400"/>
              <a:buNone/>
            </a:pPr>
            <a:r>
              <a:rPr lang="en-US" sz="3000" dirty="0">
                <a:solidFill>
                  <a:schemeClr val="lt1"/>
                </a:solidFill>
              </a:rPr>
              <a:t>Presentation to STAR</a:t>
            </a:r>
          </a:p>
          <a:p>
            <a:pPr marL="0" lvl="0" indent="0" algn="ctr" rtl="0">
              <a:lnSpc>
                <a:spcPct val="115000"/>
              </a:lnSpc>
              <a:spcBef>
                <a:spcPts val="0"/>
              </a:spcBef>
              <a:spcAft>
                <a:spcPts val="0"/>
              </a:spcAft>
              <a:buClr>
                <a:schemeClr val="dk1"/>
              </a:buClr>
              <a:buSzPts val="2400"/>
              <a:buNone/>
            </a:pPr>
            <a:endParaRPr sz="3000" dirty="0">
              <a:solidFill>
                <a:schemeClr val="lt1"/>
              </a:solidFill>
            </a:endParaRPr>
          </a:p>
        </p:txBody>
      </p:sp>
      <p:sp>
        <p:nvSpPr>
          <p:cNvPr id="67" name="Google Shape;67;p1"/>
          <p:cNvSpPr txBox="1"/>
          <p:nvPr/>
        </p:nvSpPr>
        <p:spPr>
          <a:xfrm>
            <a:off x="497500" y="514010"/>
            <a:ext cx="9899739" cy="2179028"/>
          </a:xfrm>
          <a:prstGeom prst="rect">
            <a:avLst/>
          </a:prstGeom>
          <a:noFill/>
          <a:ln>
            <a:noFill/>
          </a:ln>
        </p:spPr>
        <p:txBody>
          <a:bodyPr spcFirstLastPara="1" wrap="square" lIns="91425" tIns="91425" rIns="91425" bIns="91425" anchor="t" anchorCtr="0">
            <a:spAutoFit/>
          </a:bodyPr>
          <a:lstStyle/>
          <a:p>
            <a:pPr lvl="0" algn="ctr">
              <a:lnSpc>
                <a:spcPct val="90000"/>
              </a:lnSpc>
              <a:buSzPts val="5300"/>
            </a:pPr>
            <a:r>
              <a:rPr lang="en-US" sz="3600" dirty="0"/>
              <a:t>Refresher Reel: Achieving Water Quality Goals in the Chesapeake Bay: </a:t>
            </a:r>
            <a:br>
              <a:rPr lang="en-US" sz="3600" dirty="0"/>
            </a:br>
            <a:r>
              <a:rPr lang="en-US" sz="3600" b="1" dirty="0"/>
              <a:t>C</a:t>
            </a:r>
            <a:r>
              <a:rPr lang="en-US" sz="3600" dirty="0"/>
              <a:t>omprehensive </a:t>
            </a:r>
            <a:r>
              <a:rPr lang="en-US" sz="3600" b="1" dirty="0"/>
              <a:t>E</a:t>
            </a:r>
            <a:r>
              <a:rPr lang="en-US" sz="3600" dirty="0"/>
              <a:t>valuation of </a:t>
            </a:r>
            <a:r>
              <a:rPr lang="en-US" sz="3600" b="1" dirty="0"/>
              <a:t>S</a:t>
            </a:r>
            <a:r>
              <a:rPr lang="en-US" sz="3600" dirty="0"/>
              <a:t>ystem </a:t>
            </a:r>
            <a:r>
              <a:rPr lang="en-US" sz="3600" b="1" dirty="0"/>
              <a:t>R</a:t>
            </a:r>
            <a:r>
              <a:rPr lang="en-US" sz="3600" dirty="0"/>
              <a:t>esponse (CESR):</a:t>
            </a:r>
          </a:p>
        </p:txBody>
      </p:sp>
      <p:pic>
        <p:nvPicPr>
          <p:cNvPr id="68" name="Google Shape;68;p1"/>
          <p:cNvPicPr preferRelativeResize="0"/>
          <p:nvPr/>
        </p:nvPicPr>
        <p:blipFill rotWithShape="1">
          <a:blip r:embed="rId4">
            <a:alphaModFix/>
          </a:blip>
          <a:srcRect/>
          <a:stretch/>
        </p:blipFill>
        <p:spPr>
          <a:xfrm>
            <a:off x="10776771" y="5518595"/>
            <a:ext cx="1196954" cy="1179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2" name="TextBox 1">
            <a:extLst>
              <a:ext uri="{FF2B5EF4-FFF2-40B4-BE49-F238E27FC236}">
                <a16:creationId xmlns:a16="http://schemas.microsoft.com/office/drawing/2014/main" id="{EE4D9371-515F-41E7-AD42-276DF9461B5A}"/>
              </a:ext>
            </a:extLst>
          </p:cNvPr>
          <p:cNvSpPr txBox="1"/>
          <p:nvPr/>
        </p:nvSpPr>
        <p:spPr>
          <a:xfrm>
            <a:off x="3663514" y="285493"/>
            <a:ext cx="5814683" cy="646331"/>
          </a:xfrm>
          <a:prstGeom prst="rect">
            <a:avLst/>
          </a:prstGeom>
          <a:noFill/>
        </p:spPr>
        <p:txBody>
          <a:bodyPr wrap="square" rtlCol="0">
            <a:spAutoFit/>
          </a:bodyPr>
          <a:lstStyle/>
          <a:p>
            <a:r>
              <a:rPr lang="en-US" sz="3600" b="1" dirty="0">
                <a:solidFill>
                  <a:schemeClr val="tx1"/>
                </a:solidFill>
              </a:rPr>
              <a:t>Incentivize Outcomes</a:t>
            </a:r>
            <a:endParaRPr lang="en-US" sz="3200" dirty="0"/>
          </a:p>
        </p:txBody>
      </p:sp>
      <p:pic>
        <p:nvPicPr>
          <p:cNvPr id="17" name="Google Shape;216;g18ce5abb3ef_0_69">
            <a:extLst>
              <a:ext uri="{FF2B5EF4-FFF2-40B4-BE49-F238E27FC236}">
                <a16:creationId xmlns:a16="http://schemas.microsoft.com/office/drawing/2014/main" id="{6BEA985C-4B29-4200-9F6C-B132E717FC51}"/>
              </a:ext>
            </a:extLst>
          </p:cNvPr>
          <p:cNvPicPr preferRelativeResize="0"/>
          <p:nvPr/>
        </p:nvPicPr>
        <p:blipFill rotWithShape="1">
          <a:blip r:embed="rId3">
            <a:alphaModFix/>
          </a:blip>
          <a:srcRect/>
          <a:stretch/>
        </p:blipFill>
        <p:spPr>
          <a:xfrm>
            <a:off x="1655243" y="1460860"/>
            <a:ext cx="2751069" cy="2129978"/>
          </a:xfrm>
          <a:prstGeom prst="rect">
            <a:avLst/>
          </a:prstGeom>
          <a:noFill/>
          <a:ln>
            <a:noFill/>
          </a:ln>
        </p:spPr>
      </p:pic>
      <p:pic>
        <p:nvPicPr>
          <p:cNvPr id="18" name="Google Shape;217;g18ce5abb3ef_0_69">
            <a:extLst>
              <a:ext uri="{FF2B5EF4-FFF2-40B4-BE49-F238E27FC236}">
                <a16:creationId xmlns:a16="http://schemas.microsoft.com/office/drawing/2014/main" id="{9E722398-AAEE-47C2-8E93-2D15CD89B208}"/>
              </a:ext>
            </a:extLst>
          </p:cNvPr>
          <p:cNvPicPr preferRelativeResize="0"/>
          <p:nvPr/>
        </p:nvPicPr>
        <p:blipFill rotWithShape="1">
          <a:blip r:embed="rId4">
            <a:alphaModFix/>
          </a:blip>
          <a:srcRect/>
          <a:stretch/>
        </p:blipFill>
        <p:spPr>
          <a:xfrm>
            <a:off x="7680316" y="1397988"/>
            <a:ext cx="3685625" cy="2231850"/>
          </a:xfrm>
          <a:prstGeom prst="rect">
            <a:avLst/>
          </a:prstGeom>
          <a:noFill/>
          <a:ln>
            <a:noFill/>
          </a:ln>
        </p:spPr>
      </p:pic>
      <p:pic>
        <p:nvPicPr>
          <p:cNvPr id="20" name="Google Shape;218;g18ce5abb3ef_0_69">
            <a:extLst>
              <a:ext uri="{FF2B5EF4-FFF2-40B4-BE49-F238E27FC236}">
                <a16:creationId xmlns:a16="http://schemas.microsoft.com/office/drawing/2014/main" id="{3612E6F1-ECD7-4153-842F-59C7642C26F0}"/>
              </a:ext>
            </a:extLst>
          </p:cNvPr>
          <p:cNvPicPr preferRelativeResize="0"/>
          <p:nvPr/>
        </p:nvPicPr>
        <p:blipFill rotWithShape="1">
          <a:blip r:embed="rId5">
            <a:alphaModFix/>
          </a:blip>
          <a:srcRect/>
          <a:stretch/>
        </p:blipFill>
        <p:spPr>
          <a:xfrm>
            <a:off x="4777116" y="1392874"/>
            <a:ext cx="2637768" cy="2231850"/>
          </a:xfrm>
          <a:prstGeom prst="rect">
            <a:avLst/>
          </a:prstGeom>
          <a:noFill/>
          <a:ln>
            <a:noFill/>
          </a:ln>
        </p:spPr>
      </p:pic>
      <p:sp>
        <p:nvSpPr>
          <p:cNvPr id="21" name="Google Shape;191;g18ce5abb3ef_0_326">
            <a:extLst>
              <a:ext uri="{FF2B5EF4-FFF2-40B4-BE49-F238E27FC236}">
                <a16:creationId xmlns:a16="http://schemas.microsoft.com/office/drawing/2014/main" id="{8E90B53F-EB2E-4D33-B1C6-CE1BF71C2809}"/>
              </a:ext>
            </a:extLst>
          </p:cNvPr>
          <p:cNvSpPr txBox="1"/>
          <p:nvPr/>
        </p:nvSpPr>
        <p:spPr>
          <a:xfrm>
            <a:off x="2023543" y="3501338"/>
            <a:ext cx="2469915"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000" b="0" i="0" u="none" strike="noStrike" cap="none" dirty="0">
                <a:solidFill>
                  <a:schemeClr val="accent2"/>
                </a:solidFill>
                <a:latin typeface="Arial"/>
                <a:ea typeface="Arial"/>
                <a:cs typeface="Arial"/>
                <a:sym typeface="Arial"/>
              </a:rPr>
              <a:t>Cover crops</a:t>
            </a:r>
          </a:p>
        </p:txBody>
      </p:sp>
      <p:sp>
        <p:nvSpPr>
          <p:cNvPr id="22" name="Google Shape;191;g18ce5abb3ef_0_326">
            <a:extLst>
              <a:ext uri="{FF2B5EF4-FFF2-40B4-BE49-F238E27FC236}">
                <a16:creationId xmlns:a16="http://schemas.microsoft.com/office/drawing/2014/main" id="{6289480A-BA4E-4C3F-B4F2-0B8E79B99AAC}"/>
              </a:ext>
            </a:extLst>
          </p:cNvPr>
          <p:cNvSpPr txBox="1"/>
          <p:nvPr/>
        </p:nvSpPr>
        <p:spPr>
          <a:xfrm>
            <a:off x="4324802" y="3573780"/>
            <a:ext cx="375219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000" dirty="0">
                <a:solidFill>
                  <a:schemeClr val="accent2"/>
                </a:solidFill>
              </a:rPr>
              <a:t>Livestock Exclusion Fencing </a:t>
            </a:r>
            <a:endParaRPr lang="en-US" sz="2000" b="0" i="0" u="none" strike="noStrike" cap="none" dirty="0">
              <a:solidFill>
                <a:schemeClr val="accent2"/>
              </a:solidFill>
              <a:latin typeface="Arial"/>
              <a:ea typeface="Arial"/>
              <a:cs typeface="Arial"/>
              <a:sym typeface="Arial"/>
            </a:endParaRPr>
          </a:p>
        </p:txBody>
      </p:sp>
      <p:sp>
        <p:nvSpPr>
          <p:cNvPr id="23" name="Google Shape;191;g18ce5abb3ef_0_326">
            <a:extLst>
              <a:ext uri="{FF2B5EF4-FFF2-40B4-BE49-F238E27FC236}">
                <a16:creationId xmlns:a16="http://schemas.microsoft.com/office/drawing/2014/main" id="{DC1CFC7A-7C07-4726-81D1-ABE46E336B42}"/>
              </a:ext>
            </a:extLst>
          </p:cNvPr>
          <p:cNvSpPr txBox="1"/>
          <p:nvPr/>
        </p:nvSpPr>
        <p:spPr>
          <a:xfrm>
            <a:off x="8439807" y="3587126"/>
            <a:ext cx="375219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000" b="0" i="0" u="none" strike="noStrike" cap="none" dirty="0">
                <a:solidFill>
                  <a:schemeClr val="accent2"/>
                </a:solidFill>
                <a:latin typeface="Arial"/>
                <a:ea typeface="Arial"/>
                <a:cs typeface="Arial"/>
                <a:sym typeface="Arial"/>
              </a:rPr>
              <a:t>Denitrifying Bioreactor</a:t>
            </a:r>
          </a:p>
          <a:p>
            <a:pPr marL="0" marR="0" lvl="0" indent="0" algn="l" rtl="0">
              <a:lnSpc>
                <a:spcPct val="100000"/>
              </a:lnSpc>
              <a:spcBef>
                <a:spcPts val="0"/>
              </a:spcBef>
              <a:spcAft>
                <a:spcPts val="0"/>
              </a:spcAft>
              <a:buClr>
                <a:srgbClr val="000000"/>
              </a:buClr>
              <a:buSzPts val="3200"/>
              <a:buFont typeface="Arial"/>
              <a:buNone/>
            </a:pPr>
            <a:endParaRPr lang="en-US" sz="2000" b="0" i="0" u="none" strike="noStrike" cap="none" dirty="0">
              <a:solidFill>
                <a:schemeClr val="accent2"/>
              </a:solidFill>
              <a:latin typeface="Arial"/>
              <a:ea typeface="Arial"/>
              <a:cs typeface="Arial"/>
              <a:sym typeface="Arial"/>
            </a:endParaRPr>
          </a:p>
        </p:txBody>
      </p:sp>
      <p:sp>
        <p:nvSpPr>
          <p:cNvPr id="24" name="Arrow: Right 23">
            <a:extLst>
              <a:ext uri="{FF2B5EF4-FFF2-40B4-BE49-F238E27FC236}">
                <a16:creationId xmlns:a16="http://schemas.microsoft.com/office/drawing/2014/main" id="{3F1B0677-B07F-49CC-A41C-2AF65003063A}"/>
              </a:ext>
            </a:extLst>
          </p:cNvPr>
          <p:cNvSpPr/>
          <p:nvPr/>
        </p:nvSpPr>
        <p:spPr>
          <a:xfrm>
            <a:off x="1500143" y="4047037"/>
            <a:ext cx="9730741" cy="289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91;g18ce5abb3ef_0_326">
            <a:extLst>
              <a:ext uri="{FF2B5EF4-FFF2-40B4-BE49-F238E27FC236}">
                <a16:creationId xmlns:a16="http://schemas.microsoft.com/office/drawing/2014/main" id="{3E765259-7AA9-4D44-B9E9-4CFD064D057D}"/>
              </a:ext>
            </a:extLst>
          </p:cNvPr>
          <p:cNvSpPr txBox="1"/>
          <p:nvPr/>
        </p:nvSpPr>
        <p:spPr>
          <a:xfrm>
            <a:off x="1446905" y="4277421"/>
            <a:ext cx="388954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000" b="0" i="0" u="none" strike="noStrike" cap="none" dirty="0">
                <a:solidFill>
                  <a:schemeClr val="accent2"/>
                </a:solidFill>
                <a:latin typeface="Arial"/>
                <a:ea typeface="Arial"/>
                <a:cs typeface="Arial"/>
                <a:sym typeface="Arial"/>
              </a:rPr>
              <a:t>Low upfront installation costs</a:t>
            </a:r>
            <a:br>
              <a:rPr lang="en-US" sz="2000" b="0" i="0" u="none" strike="noStrike" cap="none" dirty="0">
                <a:solidFill>
                  <a:schemeClr val="accent2"/>
                </a:solidFill>
                <a:latin typeface="Arial"/>
                <a:ea typeface="Arial"/>
                <a:cs typeface="Arial"/>
                <a:sym typeface="Arial"/>
              </a:rPr>
            </a:br>
            <a:r>
              <a:rPr lang="en-US" sz="2000" b="0" i="0" u="none" strike="noStrike" cap="none" dirty="0">
                <a:solidFill>
                  <a:schemeClr val="accent2"/>
                </a:solidFill>
                <a:latin typeface="Arial"/>
                <a:ea typeface="Arial"/>
                <a:cs typeface="Arial"/>
                <a:sym typeface="Arial"/>
              </a:rPr>
              <a:t>Private benefits</a:t>
            </a:r>
          </a:p>
        </p:txBody>
      </p:sp>
      <p:sp>
        <p:nvSpPr>
          <p:cNvPr id="26" name="Google Shape;191;g18ce5abb3ef_0_326">
            <a:extLst>
              <a:ext uri="{FF2B5EF4-FFF2-40B4-BE49-F238E27FC236}">
                <a16:creationId xmlns:a16="http://schemas.microsoft.com/office/drawing/2014/main" id="{FFF43F6D-D120-4CEB-93C7-8EA40495F08C}"/>
              </a:ext>
            </a:extLst>
          </p:cNvPr>
          <p:cNvSpPr txBox="1"/>
          <p:nvPr/>
        </p:nvSpPr>
        <p:spPr>
          <a:xfrm>
            <a:off x="8527829" y="4252259"/>
            <a:ext cx="424618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000" b="0" i="0" u="none" strike="noStrike" cap="none" dirty="0">
                <a:solidFill>
                  <a:schemeClr val="accent2"/>
                </a:solidFill>
                <a:latin typeface="Arial"/>
                <a:ea typeface="Arial"/>
                <a:cs typeface="Arial"/>
                <a:sym typeface="Arial"/>
              </a:rPr>
              <a:t>High up front installation costs</a:t>
            </a:r>
          </a:p>
          <a:p>
            <a:pPr marL="0" marR="0" lvl="0" indent="0" algn="l" rtl="0">
              <a:lnSpc>
                <a:spcPct val="100000"/>
              </a:lnSpc>
              <a:spcBef>
                <a:spcPts val="0"/>
              </a:spcBef>
              <a:spcAft>
                <a:spcPts val="0"/>
              </a:spcAft>
              <a:buClr>
                <a:srgbClr val="000000"/>
              </a:buClr>
              <a:buSzPts val="3200"/>
              <a:buFont typeface="Arial"/>
              <a:buNone/>
            </a:pPr>
            <a:r>
              <a:rPr lang="en-US" sz="2000" dirty="0">
                <a:solidFill>
                  <a:schemeClr val="accent2"/>
                </a:solidFill>
              </a:rPr>
              <a:t>No private benefits</a:t>
            </a:r>
            <a:endParaRPr lang="en-US" sz="2000" b="0" i="0" u="none" strike="noStrike" cap="none" dirty="0">
              <a:solidFill>
                <a:schemeClr val="accent2"/>
              </a:solidFill>
              <a:latin typeface="Arial"/>
              <a:ea typeface="Arial"/>
              <a:cs typeface="Arial"/>
              <a:sym typeface="Arial"/>
            </a:endParaRPr>
          </a:p>
        </p:txBody>
      </p:sp>
    </p:spTree>
    <p:extLst>
      <p:ext uri="{BB962C8B-B14F-4D97-AF65-F5344CB8AC3E}">
        <p14:creationId xmlns:p14="http://schemas.microsoft.com/office/powerpoint/2010/main" val="362474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18f5e445d71_3_189"/>
          <p:cNvSpPr/>
          <p:nvPr/>
        </p:nvSpPr>
        <p:spPr>
          <a:xfrm>
            <a:off x="189227" y="364806"/>
            <a:ext cx="121920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Arial"/>
                <a:ea typeface="Arial"/>
                <a:cs typeface="Arial"/>
                <a:sym typeface="Arial"/>
              </a:rPr>
              <a:t>Finding: DO Response across Habitats</a:t>
            </a:r>
            <a:endParaRPr sz="2800" b="0" i="0" u="none" strike="noStrike" cap="none" dirty="0">
              <a:solidFill>
                <a:schemeClr val="dk1"/>
              </a:solidFill>
              <a:latin typeface="Arial"/>
              <a:ea typeface="Arial"/>
              <a:cs typeface="Arial"/>
              <a:sym typeface="Arial"/>
            </a:endParaRPr>
          </a:p>
        </p:txBody>
      </p:sp>
      <p:grpSp>
        <p:nvGrpSpPr>
          <p:cNvPr id="2" name="Group 1">
            <a:extLst>
              <a:ext uri="{FF2B5EF4-FFF2-40B4-BE49-F238E27FC236}">
                <a16:creationId xmlns:a16="http://schemas.microsoft.com/office/drawing/2014/main" id="{17F0E147-EDCF-CD41-3242-7361EA84F995}"/>
              </a:ext>
            </a:extLst>
          </p:cNvPr>
          <p:cNvGrpSpPr>
            <a:grpSpLocks noChangeAspect="1"/>
          </p:cNvGrpSpPr>
          <p:nvPr/>
        </p:nvGrpSpPr>
        <p:grpSpPr>
          <a:xfrm>
            <a:off x="896356" y="1742294"/>
            <a:ext cx="10720917" cy="4493077"/>
            <a:chOff x="1595231" y="-1099882"/>
            <a:chExt cx="5975272" cy="2504411"/>
          </a:xfrm>
        </p:grpSpPr>
        <p:pic>
          <p:nvPicPr>
            <p:cNvPr id="3" name="image26.png">
              <a:extLst>
                <a:ext uri="{FF2B5EF4-FFF2-40B4-BE49-F238E27FC236}">
                  <a16:creationId xmlns:a16="http://schemas.microsoft.com/office/drawing/2014/main" id="{0CB71B8E-BAA8-D02D-1567-153CBD76AC4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a:xfrm>
              <a:off x="1626903" y="-1099882"/>
              <a:ext cx="5943600" cy="1943100"/>
            </a:xfrm>
            <a:prstGeom prst="rect">
              <a:avLst/>
            </a:prstGeom>
            <a:ln/>
          </p:spPr>
        </p:pic>
        <p:sp>
          <p:nvSpPr>
            <p:cNvPr id="4" name="Text Box 294">
              <a:extLst>
                <a:ext uri="{FF2B5EF4-FFF2-40B4-BE49-F238E27FC236}">
                  <a16:creationId xmlns:a16="http://schemas.microsoft.com/office/drawing/2014/main" id="{573A667F-1EEE-CF08-1229-964B2C91E97A}"/>
                </a:ext>
              </a:extLst>
            </p:cNvPr>
            <p:cNvSpPr txBox="1"/>
            <p:nvPr/>
          </p:nvSpPr>
          <p:spPr>
            <a:xfrm>
              <a:off x="1595231" y="1044268"/>
              <a:ext cx="5943172" cy="360261"/>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457200" marR="0" indent="-457200">
                <a:spcBef>
                  <a:spcPts val="0"/>
                </a:spcBef>
                <a:spcAft>
                  <a:spcPts val="0"/>
                </a:spcAft>
              </a:pPr>
              <a:r>
                <a:rPr lang="en-US" b="1" i="0" dirty="0">
                  <a:solidFill>
                    <a:srgbClr val="EB9D35"/>
                  </a:solidFill>
                  <a:effectLst/>
                  <a:latin typeface="+mn-lt"/>
                  <a:ea typeface="Calibri" panose="020F0502020204030204" pitchFamily="34" charset="0"/>
                </a:rPr>
                <a:t>Expected</a:t>
              </a:r>
              <a:r>
                <a:rPr lang="en-US" b="1" i="0" dirty="0">
                  <a:solidFill>
                    <a:srgbClr val="1F497D"/>
                  </a:solidFill>
                  <a:effectLst/>
                  <a:latin typeface="+mn-lt"/>
                  <a:ea typeface="Calibri" panose="020F0502020204030204" pitchFamily="34" charset="0"/>
                </a:rPr>
                <a:t> </a:t>
              </a:r>
              <a:r>
                <a:rPr lang="en-US" b="1" i="0" dirty="0">
                  <a:solidFill>
                    <a:schemeClr val="tx1"/>
                  </a:solidFill>
                  <a:effectLst/>
                  <a:latin typeface="+mn-lt"/>
                  <a:ea typeface="Calibri" panose="020F0502020204030204" pitchFamily="34" charset="0"/>
                </a:rPr>
                <a:t>and</a:t>
              </a:r>
              <a:r>
                <a:rPr lang="en-US" b="1" i="0" dirty="0">
                  <a:solidFill>
                    <a:srgbClr val="1F497D"/>
                  </a:solidFill>
                  <a:effectLst/>
                  <a:latin typeface="+mn-lt"/>
                  <a:ea typeface="Calibri" panose="020F0502020204030204" pitchFamily="34" charset="0"/>
                </a:rPr>
                <a:t> realized </a:t>
              </a:r>
              <a:r>
                <a:rPr lang="en-US" b="1" i="0" dirty="0">
                  <a:solidFill>
                    <a:schemeClr val="tx1"/>
                  </a:solidFill>
                  <a:effectLst/>
                  <a:latin typeface="+mn-lt"/>
                  <a:ea typeface="Calibri" panose="020F0502020204030204" pitchFamily="34" charset="0"/>
                </a:rPr>
                <a:t>relationships between TN loads and DO criteria attainment for open water, deep water, and deep channel habitat, calculated as 3-year running mean observed values (blue diamonds) and expected responses from estuary model (orange dots) for the same time periods. Yellow squares are 10-year means of the observed data.</a:t>
              </a:r>
              <a:endParaRPr lang="en-US" i="1" dirty="0">
                <a:solidFill>
                  <a:schemeClr val="tx1"/>
                </a:solidFill>
                <a:effectLst/>
                <a:latin typeface="+mn-lt"/>
                <a:ea typeface="Calibri" panose="020F0502020204030204" pitchFamily="34" charset="0"/>
              </a:endParaRPr>
            </a:p>
          </p:txBody>
        </p:sp>
      </p:grpSp>
      <p:cxnSp>
        <p:nvCxnSpPr>
          <p:cNvPr id="6" name="Straight Arrow Connector 5">
            <a:extLst>
              <a:ext uri="{FF2B5EF4-FFF2-40B4-BE49-F238E27FC236}">
                <a16:creationId xmlns:a16="http://schemas.microsoft.com/office/drawing/2014/main" id="{9D5666DF-FFAB-392F-34EB-DC6D4CD9777E}"/>
              </a:ext>
            </a:extLst>
          </p:cNvPr>
          <p:cNvCxnSpPr>
            <a:cxnSpLocks/>
          </p:cNvCxnSpPr>
          <p:nvPr/>
        </p:nvCxnSpPr>
        <p:spPr>
          <a:xfrm>
            <a:off x="2608545" y="2632554"/>
            <a:ext cx="0" cy="53267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BDAAED9-08A7-FAD2-05A3-A0F63AC0A4FF}"/>
              </a:ext>
            </a:extLst>
          </p:cNvPr>
          <p:cNvCxnSpPr>
            <a:cxnSpLocks/>
          </p:cNvCxnSpPr>
          <p:nvPr/>
        </p:nvCxnSpPr>
        <p:spPr>
          <a:xfrm>
            <a:off x="9244127" y="2863003"/>
            <a:ext cx="0" cy="1413353"/>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2B32834-EF8F-F612-953F-DCD8F5C9BB6F}"/>
              </a:ext>
            </a:extLst>
          </p:cNvPr>
          <p:cNvSpPr txBox="1"/>
          <p:nvPr/>
        </p:nvSpPr>
        <p:spPr>
          <a:xfrm>
            <a:off x="1202391" y="2683802"/>
            <a:ext cx="1406154" cy="307777"/>
          </a:xfrm>
          <a:prstGeom prst="rect">
            <a:avLst/>
          </a:prstGeom>
          <a:noFill/>
        </p:spPr>
        <p:txBody>
          <a:bodyPr wrap="none" rtlCol="0">
            <a:spAutoFit/>
          </a:bodyPr>
          <a:lstStyle/>
          <a:p>
            <a:r>
              <a:rPr lang="en-US" b="1" i="1" dirty="0">
                <a:solidFill>
                  <a:srgbClr val="FF0000"/>
                </a:solidFill>
              </a:rPr>
              <a:t>Response gap</a:t>
            </a:r>
          </a:p>
        </p:txBody>
      </p:sp>
      <p:sp>
        <p:nvSpPr>
          <p:cNvPr id="7" name="TextBox 6">
            <a:extLst>
              <a:ext uri="{FF2B5EF4-FFF2-40B4-BE49-F238E27FC236}">
                <a16:creationId xmlns:a16="http://schemas.microsoft.com/office/drawing/2014/main" id="{F38E03C1-7135-B694-896C-2875D678A185}"/>
              </a:ext>
            </a:extLst>
          </p:cNvPr>
          <p:cNvSpPr txBox="1"/>
          <p:nvPr/>
        </p:nvSpPr>
        <p:spPr>
          <a:xfrm>
            <a:off x="7879350" y="3415790"/>
            <a:ext cx="1406154" cy="307777"/>
          </a:xfrm>
          <a:prstGeom prst="rect">
            <a:avLst/>
          </a:prstGeom>
          <a:noFill/>
        </p:spPr>
        <p:txBody>
          <a:bodyPr wrap="none" rtlCol="0">
            <a:spAutoFit/>
          </a:bodyPr>
          <a:lstStyle/>
          <a:p>
            <a:r>
              <a:rPr lang="en-US" b="1" i="1" dirty="0">
                <a:solidFill>
                  <a:srgbClr val="FF0000"/>
                </a:solidFill>
              </a:rPr>
              <a:t>Response gap</a:t>
            </a:r>
          </a:p>
        </p:txBody>
      </p:sp>
      <p:sp>
        <p:nvSpPr>
          <p:cNvPr id="10" name="Oval 9">
            <a:extLst>
              <a:ext uri="{FF2B5EF4-FFF2-40B4-BE49-F238E27FC236}">
                <a16:creationId xmlns:a16="http://schemas.microsoft.com/office/drawing/2014/main" id="{971B3DD5-3A8A-DC97-3573-5B0C70F987EF}"/>
              </a:ext>
            </a:extLst>
          </p:cNvPr>
          <p:cNvSpPr/>
          <p:nvPr/>
        </p:nvSpPr>
        <p:spPr>
          <a:xfrm rot="1087765">
            <a:off x="1853046" y="2263827"/>
            <a:ext cx="2429302" cy="110931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67A230F-14F2-BA2E-2369-FDECA80FA7A6}"/>
              </a:ext>
            </a:extLst>
          </p:cNvPr>
          <p:cNvSpPr/>
          <p:nvPr/>
        </p:nvSpPr>
        <p:spPr>
          <a:xfrm rot="2465690">
            <a:off x="8210349" y="2742015"/>
            <a:ext cx="2829249" cy="110931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E4A308C6-A96A-B667-ACD2-71B478E83370}"/>
              </a:ext>
            </a:extLst>
          </p:cNvPr>
          <p:cNvSpPr/>
          <p:nvPr/>
        </p:nvSpPr>
        <p:spPr>
          <a:xfrm rot="2308745">
            <a:off x="5250733" y="2548745"/>
            <a:ext cx="2429302" cy="1109318"/>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1E015AA-C2DB-1F03-B8C1-79500FE9F088}"/>
              </a:ext>
            </a:extLst>
          </p:cNvPr>
          <p:cNvSpPr/>
          <p:nvPr/>
        </p:nvSpPr>
        <p:spPr>
          <a:xfrm rot="1075208">
            <a:off x="2346065" y="2962976"/>
            <a:ext cx="2347415" cy="8598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980B54A-F709-9273-D4CF-41DB86B0A0D5}"/>
              </a:ext>
            </a:extLst>
          </p:cNvPr>
          <p:cNvSpPr/>
          <p:nvPr/>
        </p:nvSpPr>
        <p:spPr>
          <a:xfrm>
            <a:off x="5676985" y="3604705"/>
            <a:ext cx="2347415" cy="8598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F1C60AB-3BE3-7DF3-437C-4EBCB9FCDC6B}"/>
              </a:ext>
            </a:extLst>
          </p:cNvPr>
          <p:cNvSpPr/>
          <p:nvPr/>
        </p:nvSpPr>
        <p:spPr>
          <a:xfrm>
            <a:off x="8893698" y="4127500"/>
            <a:ext cx="2347415" cy="8598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42" name="Google Shape;542;g18f5e445d71_3_180"/>
          <p:cNvSpPr txBox="1">
            <a:spLocks noGrp="1"/>
          </p:cNvSpPr>
          <p:nvPr>
            <p:ph type="title" idx="4294967295"/>
          </p:nvPr>
        </p:nvSpPr>
        <p:spPr>
          <a:xfrm>
            <a:off x="1312015" y="224755"/>
            <a:ext cx="10515600" cy="8653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600"/>
              <a:buNone/>
            </a:pPr>
            <a:r>
              <a:rPr lang="en-US" dirty="0"/>
              <a:t>Trajectories of Response</a:t>
            </a:r>
            <a:endParaRPr dirty="0"/>
          </a:p>
        </p:txBody>
      </p:sp>
      <p:sp>
        <p:nvSpPr>
          <p:cNvPr id="543" name="Google Shape;543;g18f5e445d71_3_180"/>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4" name="Google Shape;544;g18f5e445d71_3_180"/>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cxnSp>
        <p:nvCxnSpPr>
          <p:cNvPr id="16" name="Straight Connector 15">
            <a:extLst>
              <a:ext uri="{FF2B5EF4-FFF2-40B4-BE49-F238E27FC236}">
                <a16:creationId xmlns:a16="http://schemas.microsoft.com/office/drawing/2014/main" id="{6542E399-EDE7-1931-B499-A77C9B3F8FCD}"/>
              </a:ext>
            </a:extLst>
          </p:cNvPr>
          <p:cNvCxnSpPr/>
          <p:nvPr/>
        </p:nvCxnSpPr>
        <p:spPr>
          <a:xfrm>
            <a:off x="3596640" y="1346200"/>
            <a:ext cx="0" cy="4102100"/>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38C7C8E-483B-AFFA-EF2A-F44124D789A7}"/>
              </a:ext>
            </a:extLst>
          </p:cNvPr>
          <p:cNvCxnSpPr>
            <a:cxnSpLocks/>
            <a:endCxn id="20" idx="1"/>
          </p:cNvCxnSpPr>
          <p:nvPr/>
        </p:nvCxnSpPr>
        <p:spPr>
          <a:xfrm flipV="1">
            <a:off x="3576797" y="5405133"/>
            <a:ext cx="5638663" cy="31154"/>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A88BDF4-215E-2B6B-4A73-474929AEE3B4}"/>
              </a:ext>
            </a:extLst>
          </p:cNvPr>
          <p:cNvSpPr txBox="1"/>
          <p:nvPr/>
        </p:nvSpPr>
        <p:spPr>
          <a:xfrm>
            <a:off x="9215460" y="5235856"/>
            <a:ext cx="2521844" cy="338554"/>
          </a:xfrm>
          <a:prstGeom prst="rect">
            <a:avLst/>
          </a:prstGeom>
          <a:noFill/>
        </p:spPr>
        <p:txBody>
          <a:bodyPr wrap="none" rtlCol="0">
            <a:spAutoFit/>
          </a:bodyPr>
          <a:lstStyle/>
          <a:p>
            <a:r>
              <a:rPr lang="en-US" sz="1600" dirty="0"/>
              <a:t>Increasing Nutrient Loads</a:t>
            </a:r>
          </a:p>
        </p:txBody>
      </p:sp>
      <p:sp>
        <p:nvSpPr>
          <p:cNvPr id="21" name="TextBox 20">
            <a:extLst>
              <a:ext uri="{FF2B5EF4-FFF2-40B4-BE49-F238E27FC236}">
                <a16:creationId xmlns:a16="http://schemas.microsoft.com/office/drawing/2014/main" id="{1E9C79EE-1127-E081-7AE9-286628A0DB48}"/>
              </a:ext>
            </a:extLst>
          </p:cNvPr>
          <p:cNvSpPr txBox="1"/>
          <p:nvPr/>
        </p:nvSpPr>
        <p:spPr>
          <a:xfrm rot="16200000">
            <a:off x="2512464" y="2622043"/>
            <a:ext cx="1745991" cy="338554"/>
          </a:xfrm>
          <a:prstGeom prst="rect">
            <a:avLst/>
          </a:prstGeom>
          <a:noFill/>
        </p:spPr>
        <p:txBody>
          <a:bodyPr wrap="none" rtlCol="0">
            <a:spAutoFit/>
          </a:bodyPr>
          <a:lstStyle/>
          <a:p>
            <a:r>
              <a:rPr lang="en-US" sz="1600" dirty="0"/>
              <a:t>Hypoxia Intensity</a:t>
            </a:r>
          </a:p>
        </p:txBody>
      </p:sp>
      <p:sp>
        <p:nvSpPr>
          <p:cNvPr id="22" name="TextBox 21">
            <a:extLst>
              <a:ext uri="{FF2B5EF4-FFF2-40B4-BE49-F238E27FC236}">
                <a16:creationId xmlns:a16="http://schemas.microsoft.com/office/drawing/2014/main" id="{F0FE5938-15C3-E803-CDD6-ADA5B1BDCA92}"/>
              </a:ext>
            </a:extLst>
          </p:cNvPr>
          <p:cNvSpPr txBox="1"/>
          <p:nvPr/>
        </p:nvSpPr>
        <p:spPr>
          <a:xfrm>
            <a:off x="8416507" y="2066913"/>
            <a:ext cx="1441420" cy="369332"/>
          </a:xfrm>
          <a:prstGeom prst="rect">
            <a:avLst/>
          </a:prstGeom>
          <a:noFill/>
        </p:spPr>
        <p:txBody>
          <a:bodyPr wrap="none" rtlCol="0">
            <a:spAutoFit/>
          </a:bodyPr>
          <a:lstStyle/>
          <a:p>
            <a:r>
              <a:rPr lang="en-US" sz="1800" dirty="0">
                <a:solidFill>
                  <a:srgbClr val="EB9D35"/>
                </a:solidFill>
              </a:rPr>
              <a:t>Degradation</a:t>
            </a:r>
          </a:p>
        </p:txBody>
      </p:sp>
      <p:sp>
        <p:nvSpPr>
          <p:cNvPr id="23" name="TextBox 22">
            <a:extLst>
              <a:ext uri="{FF2B5EF4-FFF2-40B4-BE49-F238E27FC236}">
                <a16:creationId xmlns:a16="http://schemas.microsoft.com/office/drawing/2014/main" id="{F8D1BE9D-CDDC-13BA-0696-58A889A29030}"/>
              </a:ext>
            </a:extLst>
          </p:cNvPr>
          <p:cNvSpPr txBox="1"/>
          <p:nvPr/>
        </p:nvSpPr>
        <p:spPr>
          <a:xfrm>
            <a:off x="5880015" y="1261574"/>
            <a:ext cx="3429144" cy="369332"/>
          </a:xfrm>
          <a:prstGeom prst="rect">
            <a:avLst/>
          </a:prstGeom>
          <a:noFill/>
        </p:spPr>
        <p:txBody>
          <a:bodyPr wrap="none" rtlCol="0">
            <a:spAutoFit/>
          </a:bodyPr>
          <a:lstStyle/>
          <a:p>
            <a:r>
              <a:rPr lang="en-US" sz="1800" dirty="0">
                <a:solidFill>
                  <a:schemeClr val="accent1">
                    <a:lumMod val="50000"/>
                  </a:schemeClr>
                </a:solidFill>
              </a:rPr>
              <a:t>Possible Recovery Trajectories </a:t>
            </a:r>
          </a:p>
        </p:txBody>
      </p:sp>
      <p:cxnSp>
        <p:nvCxnSpPr>
          <p:cNvPr id="24" name="Straight Connector 23">
            <a:extLst>
              <a:ext uri="{FF2B5EF4-FFF2-40B4-BE49-F238E27FC236}">
                <a16:creationId xmlns:a16="http://schemas.microsoft.com/office/drawing/2014/main" id="{D84413F7-2265-415D-01C9-C6C165AEB2A0}"/>
              </a:ext>
            </a:extLst>
          </p:cNvPr>
          <p:cNvCxnSpPr>
            <a:cxnSpLocks/>
          </p:cNvCxnSpPr>
          <p:nvPr/>
        </p:nvCxnSpPr>
        <p:spPr>
          <a:xfrm flipV="1">
            <a:off x="6109888" y="4036206"/>
            <a:ext cx="0" cy="1412094"/>
          </a:xfrm>
          <a:prstGeom prst="line">
            <a:avLst/>
          </a:prstGeom>
          <a:ln w="28575">
            <a:solidFill>
              <a:srgbClr val="EB9D35"/>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939C6A2-6B52-FA2E-A257-DF4B3F5EB1CE}"/>
              </a:ext>
            </a:extLst>
          </p:cNvPr>
          <p:cNvCxnSpPr>
            <a:cxnSpLocks/>
          </p:cNvCxnSpPr>
          <p:nvPr/>
        </p:nvCxnSpPr>
        <p:spPr>
          <a:xfrm flipH="1">
            <a:off x="3570126" y="4036206"/>
            <a:ext cx="5416219"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E5A78D8-C875-C157-E23F-1AC674102C27}"/>
              </a:ext>
            </a:extLst>
          </p:cNvPr>
          <p:cNvCxnSpPr>
            <a:cxnSpLocks/>
          </p:cNvCxnSpPr>
          <p:nvPr/>
        </p:nvCxnSpPr>
        <p:spPr>
          <a:xfrm flipV="1">
            <a:off x="4922130" y="3978919"/>
            <a:ext cx="0" cy="1384299"/>
          </a:xfrm>
          <a:prstGeom prst="line">
            <a:avLst/>
          </a:prstGeom>
          <a:ln w="28575">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E6F90A6-8FFE-7D83-98AB-CE5DC858045D}"/>
              </a:ext>
            </a:extLst>
          </p:cNvPr>
          <p:cNvSpPr txBox="1"/>
          <p:nvPr/>
        </p:nvSpPr>
        <p:spPr>
          <a:xfrm>
            <a:off x="5433376" y="5416052"/>
            <a:ext cx="1353024" cy="1169551"/>
          </a:xfrm>
          <a:prstGeom prst="rect">
            <a:avLst/>
          </a:prstGeom>
          <a:noFill/>
          <a:ln>
            <a:noFill/>
          </a:ln>
        </p:spPr>
        <p:txBody>
          <a:bodyPr wrap="square" rtlCol="0">
            <a:spAutoFit/>
          </a:bodyPr>
          <a:lstStyle/>
          <a:p>
            <a:pPr algn="ctr"/>
            <a:r>
              <a:rPr lang="en-US" i="1" dirty="0">
                <a:solidFill>
                  <a:srgbClr val="EB9D35"/>
                </a:solidFill>
              </a:rPr>
              <a:t>Nutrient loading at which system fell short of attainment</a:t>
            </a:r>
          </a:p>
        </p:txBody>
      </p:sp>
      <p:sp>
        <p:nvSpPr>
          <p:cNvPr id="28" name="TextBox 27">
            <a:extLst>
              <a:ext uri="{FF2B5EF4-FFF2-40B4-BE49-F238E27FC236}">
                <a16:creationId xmlns:a16="http://schemas.microsoft.com/office/drawing/2014/main" id="{B860F583-70E1-5778-DDF7-6DC8BE5B6796}"/>
              </a:ext>
            </a:extLst>
          </p:cNvPr>
          <p:cNvSpPr txBox="1"/>
          <p:nvPr/>
        </p:nvSpPr>
        <p:spPr>
          <a:xfrm>
            <a:off x="4245618" y="5480332"/>
            <a:ext cx="1353024" cy="1169551"/>
          </a:xfrm>
          <a:prstGeom prst="rect">
            <a:avLst/>
          </a:prstGeom>
          <a:noFill/>
          <a:ln>
            <a:noFill/>
          </a:ln>
        </p:spPr>
        <p:txBody>
          <a:bodyPr wrap="square" rtlCol="0">
            <a:spAutoFit/>
          </a:bodyPr>
          <a:lstStyle/>
          <a:p>
            <a:pPr algn="ctr"/>
            <a:r>
              <a:rPr lang="en-US" i="1" dirty="0">
                <a:solidFill>
                  <a:schemeClr val="accent1">
                    <a:lumMod val="50000"/>
                  </a:schemeClr>
                </a:solidFill>
              </a:rPr>
              <a:t>Nutrient loading at which system will reach attainment</a:t>
            </a:r>
          </a:p>
        </p:txBody>
      </p:sp>
      <p:sp>
        <p:nvSpPr>
          <p:cNvPr id="2" name="Freeform: Shape 1">
            <a:extLst>
              <a:ext uri="{FF2B5EF4-FFF2-40B4-BE49-F238E27FC236}">
                <a16:creationId xmlns:a16="http://schemas.microsoft.com/office/drawing/2014/main" id="{B9C6B466-CC5F-47C1-8963-3A67DDDA57EF}"/>
              </a:ext>
            </a:extLst>
          </p:cNvPr>
          <p:cNvSpPr/>
          <p:nvPr/>
        </p:nvSpPr>
        <p:spPr>
          <a:xfrm>
            <a:off x="4929267" y="1693486"/>
            <a:ext cx="4231721" cy="917964"/>
          </a:xfrm>
          <a:custGeom>
            <a:avLst/>
            <a:gdLst>
              <a:gd name="connsiteX0" fmla="*/ 4460386 w 4460386"/>
              <a:gd name="connsiteY0" fmla="*/ 0 h 3619500"/>
              <a:gd name="connsiteX1" fmla="*/ 1310786 w 4460386"/>
              <a:gd name="connsiteY1" fmla="*/ 838200 h 3619500"/>
              <a:gd name="connsiteX2" fmla="*/ 205886 w 4460386"/>
              <a:gd name="connsiteY2" fmla="*/ 2451100 h 3619500"/>
              <a:gd name="connsiteX3" fmla="*/ 2686 w 4460386"/>
              <a:gd name="connsiteY3" fmla="*/ 3619500 h 3619500"/>
              <a:gd name="connsiteX0" fmla="*/ 4458061 w 4458061"/>
              <a:gd name="connsiteY0" fmla="*/ 0 h 3619500"/>
              <a:gd name="connsiteX1" fmla="*/ 1308461 w 4458061"/>
              <a:gd name="connsiteY1" fmla="*/ 838200 h 3619500"/>
              <a:gd name="connsiteX2" fmla="*/ 317861 w 4458061"/>
              <a:gd name="connsiteY2" fmla="*/ 2171700 h 3619500"/>
              <a:gd name="connsiteX3" fmla="*/ 361 w 4458061"/>
              <a:gd name="connsiteY3" fmla="*/ 3619500 h 3619500"/>
              <a:gd name="connsiteX0" fmla="*/ 4457859 w 4457859"/>
              <a:gd name="connsiteY0" fmla="*/ 0 h 3619500"/>
              <a:gd name="connsiteX1" fmla="*/ 1308259 w 4457859"/>
              <a:gd name="connsiteY1" fmla="*/ 838200 h 3619500"/>
              <a:gd name="connsiteX2" fmla="*/ 423356 w 4457859"/>
              <a:gd name="connsiteY2" fmla="*/ 1848882 h 3619500"/>
              <a:gd name="connsiteX3" fmla="*/ 317659 w 4457859"/>
              <a:gd name="connsiteY3" fmla="*/ 2171700 h 3619500"/>
              <a:gd name="connsiteX4" fmla="*/ 159 w 4457859"/>
              <a:gd name="connsiteY4" fmla="*/ 3619500 h 3619500"/>
              <a:gd name="connsiteX0" fmla="*/ 4457859 w 4457859"/>
              <a:gd name="connsiteY0" fmla="*/ 0 h 3619500"/>
              <a:gd name="connsiteX1" fmla="*/ 2311559 w 4457859"/>
              <a:gd name="connsiteY1" fmla="*/ 368300 h 3619500"/>
              <a:gd name="connsiteX2" fmla="*/ 423356 w 4457859"/>
              <a:gd name="connsiteY2" fmla="*/ 1848882 h 3619500"/>
              <a:gd name="connsiteX3" fmla="*/ 317659 w 4457859"/>
              <a:gd name="connsiteY3" fmla="*/ 2171700 h 3619500"/>
              <a:gd name="connsiteX4" fmla="*/ 159 w 4457859"/>
              <a:gd name="connsiteY4" fmla="*/ 3619500 h 3619500"/>
              <a:gd name="connsiteX0" fmla="*/ 4457859 w 4457859"/>
              <a:gd name="connsiteY0" fmla="*/ 0 h 3619500"/>
              <a:gd name="connsiteX1" fmla="*/ 2311559 w 4457859"/>
              <a:gd name="connsiteY1" fmla="*/ 368300 h 3619500"/>
              <a:gd name="connsiteX2" fmla="*/ 423356 w 4457859"/>
              <a:gd name="connsiteY2" fmla="*/ 1848882 h 3619500"/>
              <a:gd name="connsiteX3" fmla="*/ 317659 w 4457859"/>
              <a:gd name="connsiteY3" fmla="*/ 2171700 h 3619500"/>
              <a:gd name="connsiteX4" fmla="*/ 159 w 4457859"/>
              <a:gd name="connsiteY4" fmla="*/ 3619500 h 3619500"/>
              <a:gd name="connsiteX0" fmla="*/ 4457859 w 4457859"/>
              <a:gd name="connsiteY0" fmla="*/ 0 h 3619500"/>
              <a:gd name="connsiteX1" fmla="*/ 2311559 w 4457859"/>
              <a:gd name="connsiteY1" fmla="*/ 368300 h 3619500"/>
              <a:gd name="connsiteX2" fmla="*/ 423356 w 4457859"/>
              <a:gd name="connsiteY2" fmla="*/ 1848882 h 3619500"/>
              <a:gd name="connsiteX3" fmla="*/ 317659 w 4457859"/>
              <a:gd name="connsiteY3" fmla="*/ 2171700 h 3619500"/>
              <a:gd name="connsiteX4" fmla="*/ 159 w 4457859"/>
              <a:gd name="connsiteY4" fmla="*/ 3619500 h 3619500"/>
              <a:gd name="connsiteX0" fmla="*/ 4457859 w 4457859"/>
              <a:gd name="connsiteY0" fmla="*/ 0 h 3619500"/>
              <a:gd name="connsiteX1" fmla="*/ 2311559 w 4457859"/>
              <a:gd name="connsiteY1" fmla="*/ 368300 h 3619500"/>
              <a:gd name="connsiteX2" fmla="*/ 317659 w 4457859"/>
              <a:gd name="connsiteY2" fmla="*/ 2171700 h 3619500"/>
              <a:gd name="connsiteX3" fmla="*/ 159 w 4457859"/>
              <a:gd name="connsiteY3" fmla="*/ 3619500 h 3619500"/>
              <a:gd name="connsiteX0" fmla="*/ 4457789 w 4457789"/>
              <a:gd name="connsiteY0" fmla="*/ 0 h 3619500"/>
              <a:gd name="connsiteX1" fmla="*/ 2311489 w 4457789"/>
              <a:gd name="connsiteY1" fmla="*/ 368300 h 3619500"/>
              <a:gd name="connsiteX2" fmla="*/ 520789 w 4457789"/>
              <a:gd name="connsiteY2" fmla="*/ 1587500 h 3619500"/>
              <a:gd name="connsiteX3" fmla="*/ 89 w 4457789"/>
              <a:gd name="connsiteY3" fmla="*/ 3619500 h 3619500"/>
              <a:gd name="connsiteX0" fmla="*/ 4457884 w 4457884"/>
              <a:gd name="connsiteY0" fmla="*/ 0 h 3619500"/>
              <a:gd name="connsiteX1" fmla="*/ 2311584 w 4457884"/>
              <a:gd name="connsiteY1" fmla="*/ 368300 h 3619500"/>
              <a:gd name="connsiteX2" fmla="*/ 520884 w 4457884"/>
              <a:gd name="connsiteY2" fmla="*/ 1587500 h 3619500"/>
              <a:gd name="connsiteX3" fmla="*/ 184 w 4457884"/>
              <a:gd name="connsiteY3" fmla="*/ 3619500 h 3619500"/>
              <a:gd name="connsiteX0" fmla="*/ 4457884 w 4457884"/>
              <a:gd name="connsiteY0" fmla="*/ 0 h 3619500"/>
              <a:gd name="connsiteX1" fmla="*/ 2311584 w 4457884"/>
              <a:gd name="connsiteY1" fmla="*/ 368300 h 3619500"/>
              <a:gd name="connsiteX2" fmla="*/ 520884 w 4457884"/>
              <a:gd name="connsiteY2" fmla="*/ 1587500 h 3619500"/>
              <a:gd name="connsiteX3" fmla="*/ 184 w 4457884"/>
              <a:gd name="connsiteY3" fmla="*/ 3619500 h 3619500"/>
              <a:gd name="connsiteX0" fmla="*/ 4457884 w 4457884"/>
              <a:gd name="connsiteY0" fmla="*/ 0 h 3619500"/>
              <a:gd name="connsiteX1" fmla="*/ 2311584 w 4457884"/>
              <a:gd name="connsiteY1" fmla="*/ 368300 h 3619500"/>
              <a:gd name="connsiteX2" fmla="*/ 520884 w 4457884"/>
              <a:gd name="connsiteY2" fmla="*/ 1587500 h 3619500"/>
              <a:gd name="connsiteX3" fmla="*/ 184 w 4457884"/>
              <a:gd name="connsiteY3" fmla="*/ 3619500 h 3619500"/>
              <a:gd name="connsiteX0" fmla="*/ 4457884 w 4457884"/>
              <a:gd name="connsiteY0" fmla="*/ 0 h 3619500"/>
              <a:gd name="connsiteX1" fmla="*/ 2311584 w 4457884"/>
              <a:gd name="connsiteY1" fmla="*/ 368300 h 3619500"/>
              <a:gd name="connsiteX2" fmla="*/ 520884 w 4457884"/>
              <a:gd name="connsiteY2" fmla="*/ 1587500 h 3619500"/>
              <a:gd name="connsiteX3" fmla="*/ 184 w 4457884"/>
              <a:gd name="connsiteY3" fmla="*/ 3619500 h 3619500"/>
              <a:gd name="connsiteX0" fmla="*/ 4457789 w 4457789"/>
              <a:gd name="connsiteY0" fmla="*/ 0 h 3619500"/>
              <a:gd name="connsiteX1" fmla="*/ 2311489 w 4457789"/>
              <a:gd name="connsiteY1" fmla="*/ 368300 h 3619500"/>
              <a:gd name="connsiteX2" fmla="*/ 762089 w 4457789"/>
              <a:gd name="connsiteY2" fmla="*/ 1435100 h 3619500"/>
              <a:gd name="connsiteX3" fmla="*/ 89 w 4457789"/>
              <a:gd name="connsiteY3" fmla="*/ 3619500 h 3619500"/>
              <a:gd name="connsiteX0" fmla="*/ 4457806 w 4457806"/>
              <a:gd name="connsiteY0" fmla="*/ 0 h 3619500"/>
              <a:gd name="connsiteX1" fmla="*/ 2311506 w 4457806"/>
              <a:gd name="connsiteY1" fmla="*/ 368300 h 3619500"/>
              <a:gd name="connsiteX2" fmla="*/ 762106 w 4457806"/>
              <a:gd name="connsiteY2" fmla="*/ 1435100 h 3619500"/>
              <a:gd name="connsiteX3" fmla="*/ 106 w 4457806"/>
              <a:gd name="connsiteY3" fmla="*/ 3619500 h 3619500"/>
              <a:gd name="connsiteX0" fmla="*/ 4039454 w 4039454"/>
              <a:gd name="connsiteY0" fmla="*/ 0 h 2159000"/>
              <a:gd name="connsiteX1" fmla="*/ 1893154 w 4039454"/>
              <a:gd name="connsiteY1" fmla="*/ 368300 h 2159000"/>
              <a:gd name="connsiteX2" fmla="*/ 343754 w 4039454"/>
              <a:gd name="connsiteY2" fmla="*/ 1435100 h 2159000"/>
              <a:gd name="connsiteX3" fmla="*/ 854 w 4039454"/>
              <a:gd name="connsiteY3" fmla="*/ 2159000 h 2159000"/>
              <a:gd name="connsiteX0" fmla="*/ 4038600 w 4038600"/>
              <a:gd name="connsiteY0" fmla="*/ 0 h 2159000"/>
              <a:gd name="connsiteX1" fmla="*/ 1892300 w 4038600"/>
              <a:gd name="connsiteY1" fmla="*/ 368300 h 2159000"/>
              <a:gd name="connsiteX2" fmla="*/ 342900 w 4038600"/>
              <a:gd name="connsiteY2" fmla="*/ 1435100 h 2159000"/>
              <a:gd name="connsiteX3" fmla="*/ 0 w 4038600"/>
              <a:gd name="connsiteY3" fmla="*/ 2159000 h 2159000"/>
              <a:gd name="connsiteX0" fmla="*/ 4038600 w 4038600"/>
              <a:gd name="connsiteY0" fmla="*/ 0 h 2159000"/>
              <a:gd name="connsiteX1" fmla="*/ 1892300 w 4038600"/>
              <a:gd name="connsiteY1" fmla="*/ 368300 h 2159000"/>
              <a:gd name="connsiteX2" fmla="*/ 673100 w 4038600"/>
              <a:gd name="connsiteY2" fmla="*/ 1066800 h 2159000"/>
              <a:gd name="connsiteX3" fmla="*/ 0 w 4038600"/>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4038600" h="2159000">
                <a:moveTo>
                  <a:pt x="4038600" y="0"/>
                </a:moveTo>
                <a:cubicBezTo>
                  <a:pt x="2792941" y="100541"/>
                  <a:pt x="2453217" y="190500"/>
                  <a:pt x="1892300" y="368300"/>
                </a:cubicBezTo>
                <a:cubicBezTo>
                  <a:pt x="1331383" y="546100"/>
                  <a:pt x="988483" y="768350"/>
                  <a:pt x="673100" y="1066800"/>
                </a:cubicBezTo>
                <a:cubicBezTo>
                  <a:pt x="357717" y="1365250"/>
                  <a:pt x="170391" y="1819275"/>
                  <a:pt x="0" y="2159000"/>
                </a:cubicBezTo>
              </a:path>
            </a:pathLst>
          </a:custGeom>
          <a:noFill/>
          <a:ln w="28575">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85242F1-FE1F-422A-9A26-4A5F4251BB88}"/>
              </a:ext>
            </a:extLst>
          </p:cNvPr>
          <p:cNvSpPr txBox="1"/>
          <p:nvPr/>
        </p:nvSpPr>
        <p:spPr>
          <a:xfrm>
            <a:off x="1367413" y="3853556"/>
            <a:ext cx="2423550" cy="369332"/>
          </a:xfrm>
          <a:prstGeom prst="rect">
            <a:avLst/>
          </a:prstGeom>
          <a:noFill/>
        </p:spPr>
        <p:txBody>
          <a:bodyPr wrap="square" rtlCol="0">
            <a:spAutoFit/>
          </a:bodyPr>
          <a:lstStyle/>
          <a:p>
            <a:r>
              <a:rPr lang="en-US" sz="1800" dirty="0">
                <a:solidFill>
                  <a:srgbClr val="C00000"/>
                </a:solidFill>
              </a:rPr>
              <a:t>Attainment of WQS</a:t>
            </a:r>
          </a:p>
        </p:txBody>
      </p:sp>
      <p:sp>
        <p:nvSpPr>
          <p:cNvPr id="33" name="Oval 32">
            <a:extLst>
              <a:ext uri="{FF2B5EF4-FFF2-40B4-BE49-F238E27FC236}">
                <a16:creationId xmlns:a16="http://schemas.microsoft.com/office/drawing/2014/main" id="{D178F756-A60D-4060-B2C5-FFBAF23A853F}"/>
              </a:ext>
            </a:extLst>
          </p:cNvPr>
          <p:cNvSpPr/>
          <p:nvPr/>
        </p:nvSpPr>
        <p:spPr>
          <a:xfrm>
            <a:off x="4841681" y="3964577"/>
            <a:ext cx="147708" cy="1299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8A0B623-F9C1-4840-9841-2BD18B5D8494}"/>
              </a:ext>
            </a:extLst>
          </p:cNvPr>
          <p:cNvSpPr/>
          <p:nvPr/>
        </p:nvSpPr>
        <p:spPr>
          <a:xfrm flipH="1">
            <a:off x="4851846" y="2603507"/>
            <a:ext cx="151915" cy="1570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999249F4-0799-4D9F-8936-C2C7B78905EB}"/>
              </a:ext>
            </a:extLst>
          </p:cNvPr>
          <p:cNvSpPr txBox="1"/>
          <p:nvPr/>
        </p:nvSpPr>
        <p:spPr>
          <a:xfrm>
            <a:off x="3717600" y="2890234"/>
            <a:ext cx="1589439" cy="738664"/>
          </a:xfrm>
          <a:prstGeom prst="rect">
            <a:avLst/>
          </a:prstGeom>
          <a:noFill/>
          <a:ln>
            <a:noFill/>
          </a:ln>
        </p:spPr>
        <p:txBody>
          <a:bodyPr wrap="square" rtlCol="0">
            <a:spAutoFit/>
          </a:bodyPr>
          <a:lstStyle/>
          <a:p>
            <a:pPr algn="ctr"/>
            <a:r>
              <a:rPr lang="en-US" i="1" dirty="0">
                <a:solidFill>
                  <a:schemeClr val="accent1">
                    <a:lumMod val="50000"/>
                  </a:schemeClr>
                </a:solidFill>
              </a:rPr>
              <a:t>Trajectory unable to return to initial state</a:t>
            </a:r>
          </a:p>
        </p:txBody>
      </p:sp>
      <p:sp>
        <p:nvSpPr>
          <p:cNvPr id="4" name="Right Brace 3">
            <a:extLst>
              <a:ext uri="{FF2B5EF4-FFF2-40B4-BE49-F238E27FC236}">
                <a16:creationId xmlns:a16="http://schemas.microsoft.com/office/drawing/2014/main" id="{53D03B5F-2A60-DEC4-C92E-C43AAC31A27C}"/>
              </a:ext>
            </a:extLst>
          </p:cNvPr>
          <p:cNvSpPr/>
          <p:nvPr/>
        </p:nvSpPr>
        <p:spPr>
          <a:xfrm>
            <a:off x="6031378" y="2750869"/>
            <a:ext cx="214383" cy="1268235"/>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2E7DD7EC-849B-1A9B-AD37-A12D9DE7D36A}"/>
              </a:ext>
            </a:extLst>
          </p:cNvPr>
          <p:cNvSpPr txBox="1"/>
          <p:nvPr/>
        </p:nvSpPr>
        <p:spPr>
          <a:xfrm>
            <a:off x="6332211" y="2899449"/>
            <a:ext cx="2031325" cy="1077218"/>
          </a:xfrm>
          <a:prstGeom prst="rect">
            <a:avLst/>
          </a:prstGeom>
          <a:noFill/>
        </p:spPr>
        <p:txBody>
          <a:bodyPr wrap="none" rtlCol="0">
            <a:spAutoFit/>
          </a:bodyPr>
          <a:lstStyle/>
          <a:p>
            <a:r>
              <a:rPr lang="en-US" sz="1600" dirty="0">
                <a:solidFill>
                  <a:srgbClr val="00B050"/>
                </a:solidFill>
              </a:rPr>
              <a:t>Climate change</a:t>
            </a:r>
          </a:p>
          <a:p>
            <a:r>
              <a:rPr lang="en-US" sz="1600" dirty="0">
                <a:solidFill>
                  <a:srgbClr val="00B050"/>
                </a:solidFill>
              </a:rPr>
              <a:t>Tipping points</a:t>
            </a:r>
          </a:p>
          <a:p>
            <a:r>
              <a:rPr lang="en-US" sz="1600" dirty="0">
                <a:solidFill>
                  <a:srgbClr val="00B050"/>
                </a:solidFill>
              </a:rPr>
              <a:t>Biotic communities</a:t>
            </a:r>
          </a:p>
          <a:p>
            <a:r>
              <a:rPr lang="en-US" sz="1600" dirty="0">
                <a:solidFill>
                  <a:srgbClr val="00B050"/>
                </a:solidFill>
              </a:rPr>
              <a:t>Land use/land cover</a:t>
            </a:r>
          </a:p>
        </p:txBody>
      </p:sp>
      <mc:AlternateContent xmlns:mc="http://schemas.openxmlformats.org/markup-compatibility/2006" xmlns:p14="http://schemas.microsoft.com/office/powerpoint/2010/main">
        <mc:Choice Requires="p14">
          <p:contentPart p14:bwMode="auto" r:id="rId4">
            <p14:nvContentPartPr>
              <p14:cNvPr id="32" name="Ink 31">
                <a:extLst>
                  <a:ext uri="{FF2B5EF4-FFF2-40B4-BE49-F238E27FC236}">
                    <a16:creationId xmlns:a16="http://schemas.microsoft.com/office/drawing/2014/main" id="{1D4F9DAE-1B67-389C-B356-E66A70672EDC}"/>
                  </a:ext>
                </a:extLst>
              </p14:cNvPr>
              <p14:cNvContentPartPr/>
              <p14:nvPr/>
            </p14:nvContentPartPr>
            <p14:xfrm>
              <a:off x="9117062" y="3649705"/>
              <a:ext cx="360" cy="360"/>
            </p14:xfrm>
          </p:contentPart>
        </mc:Choice>
        <mc:Fallback xmlns="">
          <p:pic>
            <p:nvPicPr>
              <p:cNvPr id="32" name="Ink 31">
                <a:extLst>
                  <a:ext uri="{FF2B5EF4-FFF2-40B4-BE49-F238E27FC236}">
                    <a16:creationId xmlns:a16="http://schemas.microsoft.com/office/drawing/2014/main" id="{1D4F9DAE-1B67-389C-B356-E66A70672EDC}"/>
                  </a:ext>
                </a:extLst>
              </p:cNvPr>
              <p:cNvPicPr/>
              <p:nvPr/>
            </p:nvPicPr>
            <p:blipFill>
              <a:blip r:embed="rId5"/>
              <a:stretch>
                <a:fillRect/>
              </a:stretch>
            </p:blipFill>
            <p:spPr>
              <a:xfrm>
                <a:off x="9108422" y="3640705"/>
                <a:ext cx="18000" cy="18000"/>
              </a:xfrm>
              <a:prstGeom prst="rect">
                <a:avLst/>
              </a:prstGeom>
            </p:spPr>
          </p:pic>
        </mc:Fallback>
      </mc:AlternateContent>
      <p:sp>
        <p:nvSpPr>
          <p:cNvPr id="47" name="Freeform 46">
            <a:extLst>
              <a:ext uri="{FF2B5EF4-FFF2-40B4-BE49-F238E27FC236}">
                <a16:creationId xmlns:a16="http://schemas.microsoft.com/office/drawing/2014/main" id="{C1F8F58D-F39D-9423-2907-B4EA94F41FD2}"/>
              </a:ext>
            </a:extLst>
          </p:cNvPr>
          <p:cNvSpPr/>
          <p:nvPr/>
        </p:nvSpPr>
        <p:spPr>
          <a:xfrm>
            <a:off x="3641834" y="1987051"/>
            <a:ext cx="5690661" cy="3426480"/>
          </a:xfrm>
          <a:custGeom>
            <a:avLst/>
            <a:gdLst>
              <a:gd name="connsiteX0" fmla="*/ 0 w 5690661"/>
              <a:gd name="connsiteY0" fmla="*/ 3420521 h 3426480"/>
              <a:gd name="connsiteX1" fmla="*/ 693683 w 5690661"/>
              <a:gd name="connsiteY1" fmla="*/ 3388990 h 3426480"/>
              <a:gd name="connsiteX2" fmla="*/ 1371600 w 5690661"/>
              <a:gd name="connsiteY2" fmla="*/ 3136742 h 3426480"/>
              <a:gd name="connsiteX3" fmla="*/ 2222938 w 5690661"/>
              <a:gd name="connsiteY3" fmla="*/ 2427294 h 3426480"/>
              <a:gd name="connsiteX4" fmla="*/ 3326525 w 5690661"/>
              <a:gd name="connsiteY4" fmla="*/ 976866 h 3426480"/>
              <a:gd name="connsiteX5" fmla="*/ 4193628 w 5690661"/>
              <a:gd name="connsiteY5" fmla="*/ 172825 h 3426480"/>
              <a:gd name="connsiteX6" fmla="*/ 5549463 w 5690661"/>
              <a:gd name="connsiteY6" fmla="*/ 15170 h 3426480"/>
              <a:gd name="connsiteX7" fmla="*/ 5580994 w 5690661"/>
              <a:gd name="connsiteY7" fmla="*/ 15170 h 342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0661" h="3426480">
                <a:moveTo>
                  <a:pt x="0" y="3420521"/>
                </a:moveTo>
                <a:cubicBezTo>
                  <a:pt x="232541" y="3428404"/>
                  <a:pt x="465083" y="3436287"/>
                  <a:pt x="693683" y="3388990"/>
                </a:cubicBezTo>
                <a:cubicBezTo>
                  <a:pt x="922283" y="3341693"/>
                  <a:pt x="1116724" y="3297025"/>
                  <a:pt x="1371600" y="3136742"/>
                </a:cubicBezTo>
                <a:cubicBezTo>
                  <a:pt x="1626476" y="2976459"/>
                  <a:pt x="1897117" y="2787273"/>
                  <a:pt x="2222938" y="2427294"/>
                </a:cubicBezTo>
                <a:cubicBezTo>
                  <a:pt x="2548759" y="2067315"/>
                  <a:pt x="2998077" y="1352611"/>
                  <a:pt x="3326525" y="976866"/>
                </a:cubicBezTo>
                <a:cubicBezTo>
                  <a:pt x="3654973" y="601121"/>
                  <a:pt x="3823138" y="333108"/>
                  <a:pt x="4193628" y="172825"/>
                </a:cubicBezTo>
                <a:cubicBezTo>
                  <a:pt x="4564118" y="12542"/>
                  <a:pt x="5318235" y="41446"/>
                  <a:pt x="5549463" y="15170"/>
                </a:cubicBezTo>
                <a:cubicBezTo>
                  <a:pt x="5780691" y="-11106"/>
                  <a:pt x="5680842" y="2032"/>
                  <a:pt x="5580994" y="15170"/>
                </a:cubicBezTo>
              </a:path>
            </a:pathLst>
          </a:custGeom>
          <a:noFill/>
          <a:ln w="31750">
            <a:solidFill>
              <a:srgbClr val="EB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48B11E8-B938-E418-0699-2FF45F6ACBC6}"/>
              </a:ext>
            </a:extLst>
          </p:cNvPr>
          <p:cNvSpPr/>
          <p:nvPr/>
        </p:nvSpPr>
        <p:spPr>
          <a:xfrm>
            <a:off x="6034604" y="3975083"/>
            <a:ext cx="147708" cy="129905"/>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a:extLst>
              <a:ext uri="{FF2B5EF4-FFF2-40B4-BE49-F238E27FC236}">
                <a16:creationId xmlns:a16="http://schemas.microsoft.com/office/drawing/2014/main" id="{B912E34A-47C6-BD74-16A4-136EC8126729}"/>
              </a:ext>
            </a:extLst>
          </p:cNvPr>
          <p:cNvSpPr/>
          <p:nvPr/>
        </p:nvSpPr>
        <p:spPr>
          <a:xfrm>
            <a:off x="3673366" y="1858580"/>
            <a:ext cx="5628289" cy="3533227"/>
          </a:xfrm>
          <a:custGeom>
            <a:avLst/>
            <a:gdLst>
              <a:gd name="connsiteX0" fmla="*/ 5628289 w 5628289"/>
              <a:gd name="connsiteY0" fmla="*/ 1751 h 3533227"/>
              <a:gd name="connsiteX1" fmla="*/ 4855779 w 5628289"/>
              <a:gd name="connsiteY1" fmla="*/ 17517 h 3533227"/>
              <a:gd name="connsiteX2" fmla="*/ 4272455 w 5628289"/>
              <a:gd name="connsiteY2" fmla="*/ 127875 h 3533227"/>
              <a:gd name="connsiteX3" fmla="*/ 3515710 w 5628289"/>
              <a:gd name="connsiteY3" fmla="*/ 269765 h 3533227"/>
              <a:gd name="connsiteX4" fmla="*/ 2632841 w 5628289"/>
              <a:gd name="connsiteY4" fmla="*/ 726965 h 3533227"/>
              <a:gd name="connsiteX5" fmla="*/ 1970689 w 5628289"/>
              <a:gd name="connsiteY5" fmla="*/ 1341820 h 3533227"/>
              <a:gd name="connsiteX6" fmla="*/ 1292772 w 5628289"/>
              <a:gd name="connsiteY6" fmla="*/ 2177392 h 3533227"/>
              <a:gd name="connsiteX7" fmla="*/ 867103 w 5628289"/>
              <a:gd name="connsiteY7" fmla="*/ 2886841 h 3533227"/>
              <a:gd name="connsiteX8" fmla="*/ 504496 w 5628289"/>
              <a:gd name="connsiteY8" fmla="*/ 3202151 h 3533227"/>
              <a:gd name="connsiteX9" fmla="*/ 0 w 5628289"/>
              <a:gd name="connsiteY9" fmla="*/ 3533227 h 353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8289" h="3533227">
                <a:moveTo>
                  <a:pt x="5628289" y="1751"/>
                </a:moveTo>
                <a:cubicBezTo>
                  <a:pt x="5355020" y="-877"/>
                  <a:pt x="5081751" y="-3504"/>
                  <a:pt x="4855779" y="17517"/>
                </a:cubicBezTo>
                <a:cubicBezTo>
                  <a:pt x="4629807" y="38538"/>
                  <a:pt x="4272455" y="127875"/>
                  <a:pt x="4272455" y="127875"/>
                </a:cubicBezTo>
                <a:cubicBezTo>
                  <a:pt x="4049110" y="169916"/>
                  <a:pt x="3788979" y="169917"/>
                  <a:pt x="3515710" y="269765"/>
                </a:cubicBezTo>
                <a:cubicBezTo>
                  <a:pt x="3242441" y="369613"/>
                  <a:pt x="2890344" y="548289"/>
                  <a:pt x="2632841" y="726965"/>
                </a:cubicBezTo>
                <a:cubicBezTo>
                  <a:pt x="2375338" y="905641"/>
                  <a:pt x="2194034" y="1100082"/>
                  <a:pt x="1970689" y="1341820"/>
                </a:cubicBezTo>
                <a:cubicBezTo>
                  <a:pt x="1747344" y="1583558"/>
                  <a:pt x="1476703" y="1919889"/>
                  <a:pt x="1292772" y="2177392"/>
                </a:cubicBezTo>
                <a:cubicBezTo>
                  <a:pt x="1108841" y="2434895"/>
                  <a:pt x="998482" y="2716048"/>
                  <a:pt x="867103" y="2886841"/>
                </a:cubicBezTo>
                <a:cubicBezTo>
                  <a:pt x="735724" y="3057634"/>
                  <a:pt x="649013" y="3094420"/>
                  <a:pt x="504496" y="3202151"/>
                </a:cubicBezTo>
                <a:cubicBezTo>
                  <a:pt x="359979" y="3309882"/>
                  <a:pt x="179989" y="3421554"/>
                  <a:pt x="0" y="3533227"/>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80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ssolv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dissolve">
                                      <p:cBhvr>
                                        <p:cTn id="21" dur="500"/>
                                        <p:tgtEl>
                                          <p:spTgt spid="49"/>
                                        </p:tgtEl>
                                      </p:cBhvr>
                                    </p:animEffect>
                                  </p:childTnLst>
                                </p:cTn>
                              </p:par>
                              <p:par>
                                <p:cTn id="22" presetID="9"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dissolve">
                                      <p:cBhvr>
                                        <p:cTn id="24" dur="500"/>
                                        <p:tgtEl>
                                          <p:spTgt spid="2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ssolv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dissolve">
                                      <p:cBhvr>
                                        <p:cTn id="40" dur="500"/>
                                        <p:tgtEl>
                                          <p:spTgt spid="33"/>
                                        </p:tgtEl>
                                      </p:cBhvr>
                                    </p:animEffect>
                                  </p:childTnLst>
                                </p:cTn>
                              </p:par>
                              <p:par>
                                <p:cTn id="41" presetID="9"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dissolve">
                                      <p:cBhvr>
                                        <p:cTn id="43" dur="500"/>
                                        <p:tgtEl>
                                          <p:spTgt spid="2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dissolv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dissolve">
                                      <p:cBhvr>
                                        <p:cTn id="51" dur="500"/>
                                        <p:tgtEl>
                                          <p:spTgt spid="35"/>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dissolve">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7" grpId="0"/>
      <p:bldP spid="28" grpId="0"/>
      <p:bldP spid="2" grpId="0" animBg="1"/>
      <p:bldP spid="29" grpId="0"/>
      <p:bldP spid="33" grpId="0" animBg="1"/>
      <p:bldP spid="35" grpId="0" animBg="1"/>
      <p:bldP spid="36" grpId="0"/>
      <p:bldP spid="4" grpId="0" animBg="1"/>
      <p:bldP spid="5" grpId="0"/>
      <p:bldP spid="47" grpId="0" animBg="1"/>
      <p:bldP spid="49"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9" name="Arrow: Down 18">
            <a:extLst>
              <a:ext uri="{FF2B5EF4-FFF2-40B4-BE49-F238E27FC236}">
                <a16:creationId xmlns:a16="http://schemas.microsoft.com/office/drawing/2014/main" id="{28BEEBE3-6817-4D37-87DE-E030908B61E3}"/>
              </a:ext>
            </a:extLst>
          </p:cNvPr>
          <p:cNvSpPr/>
          <p:nvPr/>
        </p:nvSpPr>
        <p:spPr>
          <a:xfrm rot="16200000">
            <a:off x="4071504" y="420808"/>
            <a:ext cx="228769" cy="2993768"/>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77DA3D23-532E-4842-B109-0D3547D0B847}"/>
              </a:ext>
            </a:extLst>
          </p:cNvPr>
          <p:cNvSpPr/>
          <p:nvPr/>
        </p:nvSpPr>
        <p:spPr>
          <a:xfrm rot="17036461">
            <a:off x="4014893" y="985585"/>
            <a:ext cx="228941" cy="3139036"/>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329DBB5-19D3-4EC6-B780-B75097AB64BE}"/>
              </a:ext>
            </a:extLst>
          </p:cNvPr>
          <p:cNvPicPr>
            <a:picLocks noChangeAspect="1"/>
          </p:cNvPicPr>
          <p:nvPr/>
        </p:nvPicPr>
        <p:blipFill rotWithShape="1">
          <a:blip r:embed="rId3"/>
          <a:srcRect l="603" t="7307" r="51830" b="26556"/>
          <a:stretch/>
        </p:blipFill>
        <p:spPr>
          <a:xfrm>
            <a:off x="317403" y="2748448"/>
            <a:ext cx="5257473" cy="2438400"/>
          </a:xfrm>
          <a:prstGeom prst="rect">
            <a:avLst/>
          </a:prstGeom>
        </p:spPr>
      </p:pic>
      <p:pic>
        <p:nvPicPr>
          <p:cNvPr id="2" name="Picture 1">
            <a:extLst>
              <a:ext uri="{FF2B5EF4-FFF2-40B4-BE49-F238E27FC236}">
                <a16:creationId xmlns:a16="http://schemas.microsoft.com/office/drawing/2014/main" id="{DF02D9A9-ECAA-40BB-A062-7E82A215CD02}"/>
              </a:ext>
            </a:extLst>
          </p:cNvPr>
          <p:cNvPicPr>
            <a:picLocks noChangeAspect="1"/>
          </p:cNvPicPr>
          <p:nvPr/>
        </p:nvPicPr>
        <p:blipFill>
          <a:blip r:embed="rId4"/>
          <a:stretch>
            <a:fillRect/>
          </a:stretch>
        </p:blipFill>
        <p:spPr>
          <a:xfrm>
            <a:off x="1485678" y="2168092"/>
            <a:ext cx="1270125" cy="580356"/>
          </a:xfrm>
          <a:prstGeom prst="rect">
            <a:avLst/>
          </a:prstGeom>
        </p:spPr>
      </p:pic>
      <p:pic>
        <p:nvPicPr>
          <p:cNvPr id="9" name="Picture 8">
            <a:extLst>
              <a:ext uri="{FF2B5EF4-FFF2-40B4-BE49-F238E27FC236}">
                <a16:creationId xmlns:a16="http://schemas.microsoft.com/office/drawing/2014/main" id="{1CF66EAE-3E22-46B3-94EC-DF817328C710}"/>
              </a:ext>
            </a:extLst>
          </p:cNvPr>
          <p:cNvPicPr>
            <a:picLocks noChangeAspect="1"/>
          </p:cNvPicPr>
          <p:nvPr/>
        </p:nvPicPr>
        <p:blipFill>
          <a:blip r:embed="rId5"/>
          <a:stretch>
            <a:fillRect/>
          </a:stretch>
        </p:blipFill>
        <p:spPr>
          <a:xfrm>
            <a:off x="1353592" y="1303695"/>
            <a:ext cx="1402211" cy="1058064"/>
          </a:xfrm>
          <a:prstGeom prst="rect">
            <a:avLst/>
          </a:prstGeom>
        </p:spPr>
      </p:pic>
      <p:sp>
        <p:nvSpPr>
          <p:cNvPr id="10" name="Rectangle 9">
            <a:extLst>
              <a:ext uri="{FF2B5EF4-FFF2-40B4-BE49-F238E27FC236}">
                <a16:creationId xmlns:a16="http://schemas.microsoft.com/office/drawing/2014/main" id="{35CB460F-C73B-4270-9C81-B7F9A183961C}"/>
              </a:ext>
            </a:extLst>
          </p:cNvPr>
          <p:cNvSpPr/>
          <p:nvPr/>
        </p:nvSpPr>
        <p:spPr>
          <a:xfrm>
            <a:off x="8626460" y="1643269"/>
            <a:ext cx="1203366" cy="831170"/>
          </a:xfrm>
          <a:prstGeom prst="rect">
            <a:avLst/>
          </a:prstGeom>
          <a:noFill/>
          <a:ln w="76200">
            <a:solidFill>
              <a:srgbClr val="EB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Land Manager</a:t>
            </a:r>
          </a:p>
        </p:txBody>
      </p:sp>
      <p:sp>
        <p:nvSpPr>
          <p:cNvPr id="11" name="Rectangle 10">
            <a:extLst>
              <a:ext uri="{FF2B5EF4-FFF2-40B4-BE49-F238E27FC236}">
                <a16:creationId xmlns:a16="http://schemas.microsoft.com/office/drawing/2014/main" id="{611F3A48-2876-40F1-A47A-7D4E0479E618}"/>
              </a:ext>
            </a:extLst>
          </p:cNvPr>
          <p:cNvSpPr/>
          <p:nvPr/>
        </p:nvSpPr>
        <p:spPr>
          <a:xfrm>
            <a:off x="6096000" y="1643269"/>
            <a:ext cx="1704003" cy="83117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Offer $ based on portion of installation cost of  a practice</a:t>
            </a:r>
          </a:p>
        </p:txBody>
      </p:sp>
      <p:cxnSp>
        <p:nvCxnSpPr>
          <p:cNvPr id="12" name="Straight Arrow Connector 11">
            <a:extLst>
              <a:ext uri="{FF2B5EF4-FFF2-40B4-BE49-F238E27FC236}">
                <a16:creationId xmlns:a16="http://schemas.microsoft.com/office/drawing/2014/main" id="{6B0A7AFF-4463-457E-9DE8-B07B3B5E9F54}"/>
              </a:ext>
            </a:extLst>
          </p:cNvPr>
          <p:cNvCxnSpPr>
            <a:cxnSpLocks/>
            <a:stCxn id="11" idx="3"/>
          </p:cNvCxnSpPr>
          <p:nvPr/>
        </p:nvCxnSpPr>
        <p:spPr>
          <a:xfrm flipV="1">
            <a:off x="7800003" y="2048743"/>
            <a:ext cx="773780" cy="1011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5388113-37BB-4251-872F-F52CC65D1D17}"/>
              </a:ext>
            </a:extLst>
          </p:cNvPr>
          <p:cNvCxnSpPr>
            <a:cxnSpLocks/>
          </p:cNvCxnSpPr>
          <p:nvPr/>
        </p:nvCxnSpPr>
        <p:spPr>
          <a:xfrm flipV="1">
            <a:off x="9829826" y="2084213"/>
            <a:ext cx="773780" cy="1011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4FA9384-4AC4-4884-963D-8242BE6C8030}"/>
              </a:ext>
            </a:extLst>
          </p:cNvPr>
          <p:cNvSpPr txBox="1"/>
          <p:nvPr/>
        </p:nvSpPr>
        <p:spPr>
          <a:xfrm>
            <a:off x="8044190" y="1689522"/>
            <a:ext cx="461260" cy="369332"/>
          </a:xfrm>
          <a:prstGeom prst="rect">
            <a:avLst/>
          </a:prstGeom>
          <a:noFill/>
        </p:spPr>
        <p:txBody>
          <a:bodyPr wrap="square" rtlCol="0">
            <a:spAutoFit/>
          </a:bodyPr>
          <a:lstStyle/>
          <a:p>
            <a:r>
              <a:rPr lang="en-US" sz="1800" dirty="0"/>
              <a:t>$</a:t>
            </a:r>
          </a:p>
        </p:txBody>
      </p:sp>
      <p:sp>
        <p:nvSpPr>
          <p:cNvPr id="15" name="TextBox 14">
            <a:extLst>
              <a:ext uri="{FF2B5EF4-FFF2-40B4-BE49-F238E27FC236}">
                <a16:creationId xmlns:a16="http://schemas.microsoft.com/office/drawing/2014/main" id="{0AD5ABCE-5FA9-4F21-B05E-4D1DBE3BE28A}"/>
              </a:ext>
            </a:extLst>
          </p:cNvPr>
          <p:cNvSpPr txBox="1"/>
          <p:nvPr/>
        </p:nvSpPr>
        <p:spPr>
          <a:xfrm>
            <a:off x="9829826" y="1717514"/>
            <a:ext cx="1037108"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Cost</a:t>
            </a:r>
          </a:p>
        </p:txBody>
      </p:sp>
      <p:sp>
        <p:nvSpPr>
          <p:cNvPr id="16" name="Rectangle 15">
            <a:extLst>
              <a:ext uri="{FF2B5EF4-FFF2-40B4-BE49-F238E27FC236}">
                <a16:creationId xmlns:a16="http://schemas.microsoft.com/office/drawing/2014/main" id="{619D9151-A583-4F94-AC2A-7A806565D5AB}"/>
              </a:ext>
            </a:extLst>
          </p:cNvPr>
          <p:cNvSpPr/>
          <p:nvPr/>
        </p:nvSpPr>
        <p:spPr>
          <a:xfrm>
            <a:off x="10708960" y="1622079"/>
            <a:ext cx="1037108" cy="924268"/>
          </a:xfrm>
          <a:prstGeom prst="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BMP</a:t>
            </a:r>
          </a:p>
        </p:txBody>
      </p:sp>
      <p:sp>
        <p:nvSpPr>
          <p:cNvPr id="17" name="TextBox 16">
            <a:extLst>
              <a:ext uri="{FF2B5EF4-FFF2-40B4-BE49-F238E27FC236}">
                <a16:creationId xmlns:a16="http://schemas.microsoft.com/office/drawing/2014/main" id="{F13F7B58-3370-48D7-96D8-DF624A1AF174}"/>
              </a:ext>
            </a:extLst>
          </p:cNvPr>
          <p:cNvSpPr txBox="1"/>
          <p:nvPr/>
        </p:nvSpPr>
        <p:spPr>
          <a:xfrm>
            <a:off x="6686914" y="1086305"/>
            <a:ext cx="4229043" cy="369332"/>
          </a:xfrm>
          <a:prstGeom prst="rect">
            <a:avLst/>
          </a:prstGeom>
          <a:noFill/>
        </p:spPr>
        <p:txBody>
          <a:bodyPr wrap="none" rtlCol="0">
            <a:spAutoFit/>
          </a:bodyPr>
          <a:lstStyle/>
          <a:p>
            <a:r>
              <a:rPr lang="en-US" sz="1800" b="1" dirty="0">
                <a:latin typeface="Calibri" panose="020F0502020204030204" pitchFamily="34" charset="0"/>
                <a:cs typeface="Calibri" panose="020F0502020204030204" pitchFamily="34" charset="0"/>
              </a:rPr>
              <a:t>Voluntary Financial Assistance: Cost-Share</a:t>
            </a:r>
          </a:p>
        </p:txBody>
      </p:sp>
      <p:pic>
        <p:nvPicPr>
          <p:cNvPr id="18" name="Picture 17">
            <a:extLst>
              <a:ext uri="{FF2B5EF4-FFF2-40B4-BE49-F238E27FC236}">
                <a16:creationId xmlns:a16="http://schemas.microsoft.com/office/drawing/2014/main" id="{12F3F99D-E92B-4ADC-904D-12151F3BB264}"/>
              </a:ext>
            </a:extLst>
          </p:cNvPr>
          <p:cNvPicPr>
            <a:picLocks noChangeAspect="1"/>
          </p:cNvPicPr>
          <p:nvPr/>
        </p:nvPicPr>
        <p:blipFill>
          <a:blip r:embed="rId6"/>
          <a:stretch>
            <a:fillRect/>
          </a:stretch>
        </p:blipFill>
        <p:spPr>
          <a:xfrm>
            <a:off x="5999630" y="2938410"/>
            <a:ext cx="5874967" cy="3136336"/>
          </a:xfrm>
          <a:prstGeom prst="rect">
            <a:avLst/>
          </a:prstGeom>
        </p:spPr>
      </p:pic>
      <p:sp>
        <p:nvSpPr>
          <p:cNvPr id="5" name="Rectangle 4">
            <a:extLst>
              <a:ext uri="{FF2B5EF4-FFF2-40B4-BE49-F238E27FC236}">
                <a16:creationId xmlns:a16="http://schemas.microsoft.com/office/drawing/2014/main" id="{01305F87-8DE6-40B5-9FF1-7B9C23112561}"/>
              </a:ext>
            </a:extLst>
          </p:cNvPr>
          <p:cNvSpPr/>
          <p:nvPr/>
        </p:nvSpPr>
        <p:spPr>
          <a:xfrm>
            <a:off x="5811314" y="960816"/>
            <a:ext cx="6205852" cy="18937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6FB8DE8-1D98-42B9-A347-9FBB067298EA}"/>
              </a:ext>
            </a:extLst>
          </p:cNvPr>
          <p:cNvSpPr/>
          <p:nvPr/>
        </p:nvSpPr>
        <p:spPr>
          <a:xfrm>
            <a:off x="5811314" y="2854408"/>
            <a:ext cx="6205852" cy="33532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55A47A8-225E-4808-B907-707F1DC45933}"/>
              </a:ext>
            </a:extLst>
          </p:cNvPr>
          <p:cNvSpPr txBox="1"/>
          <p:nvPr/>
        </p:nvSpPr>
        <p:spPr>
          <a:xfrm>
            <a:off x="2480928" y="147418"/>
            <a:ext cx="6482865" cy="523220"/>
          </a:xfrm>
          <a:prstGeom prst="rect">
            <a:avLst/>
          </a:prstGeom>
          <a:noFill/>
        </p:spPr>
        <p:txBody>
          <a:bodyPr wrap="none" rtlCol="0">
            <a:spAutoFit/>
          </a:bodyPr>
          <a:lstStyle/>
          <a:p>
            <a:r>
              <a:rPr lang="en-US" sz="2800" dirty="0"/>
              <a:t>Nonpoint Source Implementation Policy</a:t>
            </a:r>
          </a:p>
        </p:txBody>
      </p:sp>
    </p:spTree>
    <p:extLst>
      <p:ext uri="{BB962C8B-B14F-4D97-AF65-F5344CB8AC3E}">
        <p14:creationId xmlns:p14="http://schemas.microsoft.com/office/powerpoint/2010/main" val="800533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7" name="Google Shape;93;p2">
            <a:extLst>
              <a:ext uri="{FF2B5EF4-FFF2-40B4-BE49-F238E27FC236}">
                <a16:creationId xmlns:a16="http://schemas.microsoft.com/office/drawing/2014/main" id="{C3508C55-A038-4EB4-83D9-0DBDB7ABC878}"/>
              </a:ext>
            </a:extLst>
          </p:cNvPr>
          <p:cNvSpPr/>
          <p:nvPr/>
        </p:nvSpPr>
        <p:spPr>
          <a:xfrm>
            <a:off x="0" y="0"/>
            <a:ext cx="5922713" cy="6858000"/>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8ca3c604aa_3_31"/>
          <p:cNvSpPr txBox="1">
            <a:spLocks noGrp="1"/>
          </p:cNvSpPr>
          <p:nvPr>
            <p:ph type="title"/>
          </p:nvPr>
        </p:nvSpPr>
        <p:spPr>
          <a:xfrm>
            <a:off x="102054" y="1010324"/>
            <a:ext cx="5607143" cy="3194988"/>
          </a:xfrm>
          <a:prstGeom prst="rect">
            <a:avLst/>
          </a:prstGeom>
          <a:noFill/>
          <a:ln>
            <a:noFill/>
          </a:ln>
        </p:spPr>
        <p:txBody>
          <a:bodyPr spcFirstLastPara="1" wrap="square" lIns="91425" tIns="45700" rIns="91425" bIns="45700" anchor="ctr" anchorCtr="0">
            <a:normAutofit fontScale="90000"/>
          </a:bodyPr>
          <a:lstStyle/>
          <a:p>
            <a:pPr algn="ctr"/>
            <a:br>
              <a:rPr lang="en-US" b="1" dirty="0"/>
            </a:br>
            <a:br>
              <a:rPr lang="en-US" sz="3600" b="1" dirty="0"/>
            </a:br>
            <a:r>
              <a:rPr lang="en-US" sz="3600" b="1" dirty="0"/>
              <a:t>Achieving TMDL:</a:t>
            </a:r>
            <a:br>
              <a:rPr lang="en-US" sz="3600" b="1" dirty="0"/>
            </a:br>
            <a:br>
              <a:rPr lang="en-US" sz="3600" b="1" dirty="0"/>
            </a:br>
            <a:r>
              <a:rPr lang="en-US" sz="3100" b="1" dirty="0">
                <a:latin typeface="Calibri"/>
                <a:ea typeface="Calibri"/>
                <a:cs typeface="Calibri"/>
                <a:sym typeface="Calibri"/>
              </a:rPr>
              <a:t>Finding:  </a:t>
            </a:r>
            <a:r>
              <a:rPr lang="en-US" sz="3100" dirty="0">
                <a:latin typeface="Calibri"/>
                <a:ea typeface="Calibri"/>
                <a:cs typeface="Calibri"/>
                <a:sym typeface="Calibri"/>
              </a:rPr>
              <a:t>Nonpoint source programs are not generating the scale of reductions needed to achieve TMDL </a:t>
            </a:r>
            <a:br>
              <a:rPr lang="en-US" sz="4000" dirty="0">
                <a:latin typeface="Calibri"/>
                <a:ea typeface="Calibri"/>
                <a:cs typeface="Calibri"/>
                <a:sym typeface="Calibri"/>
              </a:rPr>
            </a:br>
            <a:endParaRPr dirty="0"/>
          </a:p>
        </p:txBody>
      </p:sp>
      <p:sp>
        <p:nvSpPr>
          <p:cNvPr id="3" name="Rectangle 2">
            <a:extLst>
              <a:ext uri="{FF2B5EF4-FFF2-40B4-BE49-F238E27FC236}">
                <a16:creationId xmlns:a16="http://schemas.microsoft.com/office/drawing/2014/main" id="{35942D49-8708-4A41-8FEB-3A42B66CF54C}"/>
              </a:ext>
            </a:extLst>
          </p:cNvPr>
          <p:cNvSpPr/>
          <p:nvPr/>
        </p:nvSpPr>
        <p:spPr>
          <a:xfrm>
            <a:off x="6519936" y="1410566"/>
            <a:ext cx="5074841" cy="4401205"/>
          </a:xfrm>
          <a:prstGeom prst="rect">
            <a:avLst/>
          </a:prstGeom>
        </p:spPr>
        <p:txBody>
          <a:bodyPr wrap="square">
            <a:spAutoFit/>
          </a:bodyPr>
          <a:lstStyle/>
          <a:p>
            <a:pPr lvl="0" algn="ctr">
              <a:buSzPts val="1400"/>
            </a:pPr>
            <a:r>
              <a:rPr lang="en-US" sz="2800" b="1" dirty="0">
                <a:solidFill>
                  <a:schemeClr val="dk1"/>
                </a:solidFill>
                <a:latin typeface="Calibri"/>
                <a:ea typeface="Calibri"/>
                <a:cs typeface="Calibri"/>
                <a:sym typeface="Calibri"/>
              </a:rPr>
              <a:t>Two Challenges</a:t>
            </a:r>
          </a:p>
          <a:p>
            <a:pPr lvl="0" algn="ctr">
              <a:buSzPts val="1400"/>
            </a:pPr>
            <a:endParaRPr lang="en-US" sz="2800" dirty="0">
              <a:solidFill>
                <a:schemeClr val="dk1"/>
              </a:solidFill>
              <a:latin typeface="Calibri"/>
              <a:ea typeface="Calibri"/>
              <a:cs typeface="Calibri"/>
              <a:sym typeface="Calibri"/>
            </a:endParaRPr>
          </a:p>
          <a:p>
            <a:pPr lvl="0">
              <a:buSzPts val="1400"/>
            </a:pPr>
            <a:r>
              <a:rPr lang="en-US" sz="2800" dirty="0">
                <a:solidFill>
                  <a:schemeClr val="dk1"/>
                </a:solidFill>
                <a:latin typeface="Calibri"/>
                <a:ea typeface="Calibri"/>
                <a:cs typeface="Calibri"/>
                <a:sym typeface="Calibri"/>
              </a:rPr>
              <a:t>1) Nonpoint source programs not generating sufficient levels of  adoption/behavior change</a:t>
            </a:r>
          </a:p>
          <a:p>
            <a:pPr lvl="0">
              <a:buSzPts val="1400"/>
            </a:pPr>
            <a:endParaRPr lang="en-US" sz="2800" dirty="0">
              <a:solidFill>
                <a:schemeClr val="dk1"/>
              </a:solidFill>
              <a:latin typeface="Calibri"/>
              <a:ea typeface="Calibri"/>
              <a:cs typeface="Calibri"/>
              <a:sym typeface="Calibri"/>
            </a:endParaRPr>
          </a:p>
          <a:p>
            <a:pPr lvl="0">
              <a:buSzPts val="1400"/>
            </a:pPr>
            <a:r>
              <a:rPr lang="en-US" sz="2800" dirty="0">
                <a:solidFill>
                  <a:schemeClr val="dk1"/>
                </a:solidFill>
                <a:latin typeface="Calibri"/>
                <a:ea typeface="Calibri"/>
                <a:cs typeface="Calibri"/>
                <a:sym typeface="Calibri"/>
              </a:rPr>
              <a:t>2) The actions/practices being implemented may not be as effective as expected in producing pollutant reductions  </a:t>
            </a:r>
          </a:p>
        </p:txBody>
      </p:sp>
    </p:spTree>
    <p:extLst>
      <p:ext uri="{BB962C8B-B14F-4D97-AF65-F5344CB8AC3E}">
        <p14:creationId xmlns:p14="http://schemas.microsoft.com/office/powerpoint/2010/main" val="2150496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6" name="Rectangle 5">
            <a:extLst>
              <a:ext uri="{FF2B5EF4-FFF2-40B4-BE49-F238E27FC236}">
                <a16:creationId xmlns:a16="http://schemas.microsoft.com/office/drawing/2014/main" id="{B8C947AC-8E99-4BEF-9CA9-8DBAA46E55E6}"/>
              </a:ext>
            </a:extLst>
          </p:cNvPr>
          <p:cNvSpPr/>
          <p:nvPr/>
        </p:nvSpPr>
        <p:spPr>
          <a:xfrm>
            <a:off x="865682" y="0"/>
            <a:ext cx="10837627" cy="1077218"/>
          </a:xfrm>
          <a:prstGeom prst="rect">
            <a:avLst/>
          </a:prstGeom>
        </p:spPr>
        <p:txBody>
          <a:bodyPr wrap="square">
            <a:spAutoFit/>
          </a:bodyPr>
          <a:lstStyle/>
          <a:p>
            <a:pPr algn="ctr"/>
            <a:r>
              <a:rPr lang="en-US" sz="3200" b="1" dirty="0">
                <a:solidFill>
                  <a:schemeClr val="tx1"/>
                </a:solidFill>
                <a:latin typeface="Calibri" panose="020F0502020204030204" pitchFamily="34" charset="0"/>
                <a:ea typeface="Calibri" panose="020F0502020204030204" pitchFamily="34" charset="0"/>
              </a:rPr>
              <a:t>Nonpoint source programs are not generating enough adoption/change (“implementation gap”)</a:t>
            </a:r>
            <a:endParaRPr lang="en-US" sz="2400" b="1" dirty="0">
              <a:solidFill>
                <a:schemeClr val="tx1"/>
              </a:solidFill>
              <a:latin typeface="Calibri" panose="020F0502020204030204" pitchFamily="34" charset="0"/>
              <a:ea typeface="Calibri" panose="020F0502020204030204" pitchFamily="34" charset="0"/>
            </a:endParaRPr>
          </a:p>
        </p:txBody>
      </p:sp>
      <p:graphicFrame>
        <p:nvGraphicFramePr>
          <p:cNvPr id="18" name="Chart 17">
            <a:extLst>
              <a:ext uri="{FF2B5EF4-FFF2-40B4-BE49-F238E27FC236}">
                <a16:creationId xmlns:a16="http://schemas.microsoft.com/office/drawing/2014/main" id="{2ADC0FAF-B56E-4FFE-91BA-CCE33BCED1A1}"/>
              </a:ext>
            </a:extLst>
          </p:cNvPr>
          <p:cNvGraphicFramePr>
            <a:graphicFrameLocks/>
          </p:cNvGraphicFramePr>
          <p:nvPr>
            <p:extLst>
              <p:ext uri="{D42A27DB-BD31-4B8C-83A1-F6EECF244321}">
                <p14:modId xmlns:p14="http://schemas.microsoft.com/office/powerpoint/2010/main" val="491725025"/>
              </p:ext>
            </p:extLst>
          </p:nvPr>
        </p:nvGraphicFramePr>
        <p:xfrm>
          <a:off x="3295054" y="1689164"/>
          <a:ext cx="5037814" cy="38481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BD70250B-2341-4533-8E80-53B54A98B0BD}"/>
              </a:ext>
            </a:extLst>
          </p:cNvPr>
          <p:cNvSpPr txBox="1"/>
          <p:nvPr/>
        </p:nvSpPr>
        <p:spPr>
          <a:xfrm>
            <a:off x="3147431" y="1421422"/>
            <a:ext cx="5930901" cy="646331"/>
          </a:xfrm>
          <a:prstGeom prst="rect">
            <a:avLst/>
          </a:prstGeom>
          <a:solidFill>
            <a:schemeClr val="bg1"/>
          </a:solidFill>
        </p:spPr>
        <p:txBody>
          <a:bodyPr wrap="square" rtlCol="0">
            <a:spAutoFit/>
          </a:bodyPr>
          <a:lstStyle/>
          <a:p>
            <a:pPr algn="ctr"/>
            <a:r>
              <a:rPr lang="en-US" sz="1800" dirty="0"/>
              <a:t>Controllable N Loads to the Chesapeake Bay, 2021</a:t>
            </a:r>
            <a:br>
              <a:rPr lang="en-US" sz="1800" dirty="0"/>
            </a:br>
            <a:r>
              <a:rPr lang="en-US" sz="1800" dirty="0"/>
              <a:t>(estimated by CAST Model)</a:t>
            </a:r>
          </a:p>
        </p:txBody>
      </p:sp>
      <p:cxnSp>
        <p:nvCxnSpPr>
          <p:cNvPr id="8" name="Straight Connector 7">
            <a:extLst>
              <a:ext uri="{FF2B5EF4-FFF2-40B4-BE49-F238E27FC236}">
                <a16:creationId xmlns:a16="http://schemas.microsoft.com/office/drawing/2014/main" id="{D86AA489-0744-4829-A7A8-F3162D32A966}"/>
              </a:ext>
            </a:extLst>
          </p:cNvPr>
          <p:cNvCxnSpPr/>
          <p:nvPr/>
        </p:nvCxnSpPr>
        <p:spPr>
          <a:xfrm>
            <a:off x="3964068" y="3098864"/>
            <a:ext cx="723900" cy="0"/>
          </a:xfrm>
          <a:prstGeom prst="line">
            <a:avLst/>
          </a:prstGeom>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3C5673B9-DE5A-4B83-A7FC-CC8BF0545B12}"/>
              </a:ext>
            </a:extLst>
          </p:cNvPr>
          <p:cNvSpPr txBox="1"/>
          <p:nvPr/>
        </p:nvSpPr>
        <p:spPr>
          <a:xfrm>
            <a:off x="4123879" y="3617501"/>
            <a:ext cx="372218" cy="276999"/>
          </a:xfrm>
          <a:prstGeom prst="rect">
            <a:avLst/>
          </a:prstGeom>
          <a:noFill/>
        </p:spPr>
        <p:txBody>
          <a:bodyPr wrap="none" rtlCol="0">
            <a:spAutoFit/>
          </a:bodyPr>
          <a:lstStyle/>
          <a:p>
            <a:r>
              <a:rPr lang="en-US" sz="1200" dirty="0"/>
              <a:t>Ag</a:t>
            </a:r>
          </a:p>
        </p:txBody>
      </p:sp>
      <p:sp>
        <p:nvSpPr>
          <p:cNvPr id="35" name="TextBox 34">
            <a:extLst>
              <a:ext uri="{FF2B5EF4-FFF2-40B4-BE49-F238E27FC236}">
                <a16:creationId xmlns:a16="http://schemas.microsoft.com/office/drawing/2014/main" id="{445A5206-A72F-4540-90F9-CA4B4261B2A9}"/>
              </a:ext>
            </a:extLst>
          </p:cNvPr>
          <p:cNvSpPr txBox="1"/>
          <p:nvPr/>
        </p:nvSpPr>
        <p:spPr>
          <a:xfrm>
            <a:off x="4009264" y="2628967"/>
            <a:ext cx="601447" cy="276999"/>
          </a:xfrm>
          <a:prstGeom prst="rect">
            <a:avLst/>
          </a:prstGeom>
          <a:noFill/>
        </p:spPr>
        <p:txBody>
          <a:bodyPr wrap="none" rtlCol="0">
            <a:spAutoFit/>
          </a:bodyPr>
          <a:lstStyle/>
          <a:p>
            <a:r>
              <a:rPr lang="en-US" sz="1200" dirty="0"/>
              <a:t>Urban</a:t>
            </a:r>
          </a:p>
        </p:txBody>
      </p:sp>
      <p:sp>
        <p:nvSpPr>
          <p:cNvPr id="2" name="TextBox 1">
            <a:extLst>
              <a:ext uri="{FF2B5EF4-FFF2-40B4-BE49-F238E27FC236}">
                <a16:creationId xmlns:a16="http://schemas.microsoft.com/office/drawing/2014/main" id="{81D0D29A-5E9E-4C1A-961E-44336B5BFF2A}"/>
              </a:ext>
            </a:extLst>
          </p:cNvPr>
          <p:cNvSpPr txBox="1"/>
          <p:nvPr/>
        </p:nvSpPr>
        <p:spPr>
          <a:xfrm rot="16200000">
            <a:off x="2375027" y="3351219"/>
            <a:ext cx="1459054" cy="307777"/>
          </a:xfrm>
          <a:prstGeom prst="rect">
            <a:avLst/>
          </a:prstGeom>
          <a:noFill/>
        </p:spPr>
        <p:txBody>
          <a:bodyPr wrap="none" rtlCol="0">
            <a:spAutoFit/>
          </a:bodyPr>
          <a:lstStyle/>
          <a:p>
            <a:r>
              <a:rPr lang="en-US" dirty="0">
                <a:solidFill>
                  <a:schemeClr val="bg1">
                    <a:lumMod val="50000"/>
                  </a:schemeClr>
                </a:solidFill>
              </a:rPr>
              <a:t>Millions of </a:t>
            </a:r>
            <a:r>
              <a:rPr lang="en-US" dirty="0" err="1">
                <a:solidFill>
                  <a:schemeClr val="bg1">
                    <a:lumMod val="50000"/>
                  </a:schemeClr>
                </a:solidFill>
              </a:rPr>
              <a:t>lbs</a:t>
            </a:r>
            <a:r>
              <a:rPr lang="en-US" dirty="0">
                <a:solidFill>
                  <a:schemeClr val="bg1">
                    <a:lumMod val="50000"/>
                  </a:schemeClr>
                </a:solidFill>
              </a:rPr>
              <a:t>/</a:t>
            </a:r>
            <a:r>
              <a:rPr lang="en-US" dirty="0" err="1">
                <a:solidFill>
                  <a:schemeClr val="bg1">
                    <a:lumMod val="50000"/>
                  </a:schemeClr>
                </a:solidFill>
              </a:rPr>
              <a:t>yr</a:t>
            </a:r>
            <a:endParaRPr lang="en-US" dirty="0">
              <a:solidFill>
                <a:schemeClr val="bg1">
                  <a:lumMod val="50000"/>
                </a:schemeClr>
              </a:solidFill>
            </a:endParaRPr>
          </a:p>
        </p:txBody>
      </p:sp>
      <p:sp>
        <p:nvSpPr>
          <p:cNvPr id="7" name="Rectangle 6">
            <a:extLst>
              <a:ext uri="{FF2B5EF4-FFF2-40B4-BE49-F238E27FC236}">
                <a16:creationId xmlns:a16="http://schemas.microsoft.com/office/drawing/2014/main" id="{B38678F3-CFCD-421C-B0F7-8312F28117EE}"/>
              </a:ext>
            </a:extLst>
          </p:cNvPr>
          <p:cNvSpPr/>
          <p:nvPr/>
        </p:nvSpPr>
        <p:spPr>
          <a:xfrm>
            <a:off x="8354432" y="5268249"/>
            <a:ext cx="723900" cy="9901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8B622D-7312-47E8-807C-E8D97A4DFC0C}"/>
              </a:ext>
            </a:extLst>
          </p:cNvPr>
          <p:cNvSpPr/>
          <p:nvPr/>
        </p:nvSpPr>
        <p:spPr>
          <a:xfrm>
            <a:off x="8309782" y="5291459"/>
            <a:ext cx="785087" cy="1015663"/>
          </a:xfrm>
          <a:prstGeom prst="rect">
            <a:avLst/>
          </a:prstGeom>
        </p:spPr>
        <p:txBody>
          <a:bodyPr wrap="square">
            <a:spAutoFit/>
          </a:bodyPr>
          <a:lstStyle/>
          <a:p>
            <a:pPr lvl="0" algn="ctr">
              <a:buSzPts val="1400"/>
            </a:pPr>
            <a:r>
              <a:rPr lang="en-US" sz="1200" dirty="0">
                <a:solidFill>
                  <a:schemeClr val="dk1"/>
                </a:solidFill>
                <a:latin typeface="Calibri"/>
                <a:ea typeface="Calibri"/>
                <a:cs typeface="Calibri"/>
                <a:sym typeface="Calibri"/>
              </a:rPr>
              <a:t>+50 million </a:t>
            </a:r>
            <a:r>
              <a:rPr lang="en-US" sz="1200" dirty="0" err="1">
                <a:solidFill>
                  <a:schemeClr val="dk1"/>
                </a:solidFill>
                <a:latin typeface="Calibri"/>
                <a:ea typeface="Calibri"/>
                <a:cs typeface="Calibri"/>
                <a:sym typeface="Calibri"/>
              </a:rPr>
              <a:t>lb</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yr</a:t>
            </a:r>
            <a:r>
              <a:rPr lang="en-US" sz="1200" dirty="0">
                <a:solidFill>
                  <a:schemeClr val="dk1"/>
                </a:solidFill>
                <a:latin typeface="Calibri"/>
                <a:ea typeface="Calibri"/>
                <a:cs typeface="Calibri"/>
                <a:sym typeface="Calibri"/>
              </a:rPr>
              <a:t> N reduction needed</a:t>
            </a:r>
          </a:p>
        </p:txBody>
      </p:sp>
      <p:sp>
        <p:nvSpPr>
          <p:cNvPr id="21" name="Rectangle 20">
            <a:extLst>
              <a:ext uri="{FF2B5EF4-FFF2-40B4-BE49-F238E27FC236}">
                <a16:creationId xmlns:a16="http://schemas.microsoft.com/office/drawing/2014/main" id="{91C82D36-7AF5-441A-AE3B-C5BA7769A15E}"/>
              </a:ext>
            </a:extLst>
          </p:cNvPr>
          <p:cNvSpPr/>
          <p:nvPr/>
        </p:nvSpPr>
        <p:spPr>
          <a:xfrm>
            <a:off x="3948037" y="2313907"/>
            <a:ext cx="739931" cy="45719"/>
          </a:xfrm>
          <a:prstGeom prst="rect">
            <a:avLst/>
          </a:prstGeom>
          <a:solidFill>
            <a:srgbClr val="6699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3733074-D3B9-44BA-82E6-8E87A48D1524}"/>
              </a:ext>
            </a:extLst>
          </p:cNvPr>
          <p:cNvCxnSpPr/>
          <p:nvPr/>
        </p:nvCxnSpPr>
        <p:spPr>
          <a:xfrm>
            <a:off x="3713291" y="5268249"/>
            <a:ext cx="59319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866D33D-829B-4D46-9196-88A57F6F0536}"/>
              </a:ext>
            </a:extLst>
          </p:cNvPr>
          <p:cNvCxnSpPr/>
          <p:nvPr/>
        </p:nvCxnSpPr>
        <p:spPr>
          <a:xfrm>
            <a:off x="9208975" y="5268249"/>
            <a:ext cx="0" cy="7612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799450E-F5CD-4852-B1EC-ABAB8DE1D52E}"/>
              </a:ext>
            </a:extLst>
          </p:cNvPr>
          <p:cNvSpPr txBox="1"/>
          <p:nvPr/>
        </p:nvSpPr>
        <p:spPr>
          <a:xfrm>
            <a:off x="5133562" y="2355845"/>
            <a:ext cx="5337931" cy="307777"/>
          </a:xfrm>
          <a:prstGeom prst="rect">
            <a:avLst/>
          </a:prstGeom>
          <a:noFill/>
        </p:spPr>
        <p:txBody>
          <a:bodyPr wrap="square" rtlCol="0">
            <a:spAutoFit/>
          </a:bodyPr>
          <a:lstStyle/>
          <a:p>
            <a:r>
              <a:rPr lang="en-US" dirty="0"/>
              <a:t>Total nonpoint source reduction achieved from 2009-2021</a:t>
            </a:r>
          </a:p>
        </p:txBody>
      </p:sp>
      <p:cxnSp>
        <p:nvCxnSpPr>
          <p:cNvPr id="28" name="Straight Arrow Connector 27">
            <a:extLst>
              <a:ext uri="{FF2B5EF4-FFF2-40B4-BE49-F238E27FC236}">
                <a16:creationId xmlns:a16="http://schemas.microsoft.com/office/drawing/2014/main" id="{E011C72D-D7C2-464E-951B-29818752B037}"/>
              </a:ext>
            </a:extLst>
          </p:cNvPr>
          <p:cNvCxnSpPr>
            <a:cxnSpLocks/>
            <a:stCxn id="22" idx="1"/>
            <a:endCxn id="21" idx="3"/>
          </p:cNvCxnSpPr>
          <p:nvPr/>
        </p:nvCxnSpPr>
        <p:spPr>
          <a:xfrm flipH="1" flipV="1">
            <a:off x="4687968" y="2336767"/>
            <a:ext cx="445594" cy="1729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95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6c66799fd9_1_26"/>
          <p:cNvSpPr txBox="1"/>
          <p:nvPr/>
        </p:nvSpPr>
        <p:spPr>
          <a:xfrm>
            <a:off x="-52471" y="1039196"/>
            <a:ext cx="4294916" cy="2244000"/>
          </a:xfrm>
          <a:prstGeom prst="rect">
            <a:avLst/>
          </a:prstGeom>
          <a:noFill/>
          <a:ln>
            <a:noFill/>
          </a:ln>
        </p:spPr>
        <p:txBody>
          <a:bodyPr spcFirstLastPara="1" wrap="square" lIns="91425" tIns="91425" rIns="91425" bIns="91425" anchor="t" anchorCtr="0">
            <a:noAutofit/>
          </a:bodyPr>
          <a:lstStyle/>
          <a:p>
            <a:pPr marL="533400" marR="0" lvl="0" indent="0" algn="ctr" rtl="0">
              <a:lnSpc>
                <a:spcPct val="115000"/>
              </a:lnSpc>
              <a:spcBef>
                <a:spcPts val="0"/>
              </a:spcBef>
              <a:spcAft>
                <a:spcPts val="0"/>
              </a:spcAft>
              <a:buClr>
                <a:srgbClr val="000000"/>
              </a:buClr>
              <a:buSzPts val="3200"/>
              <a:buFont typeface="Arial"/>
              <a:buNone/>
            </a:pPr>
            <a:r>
              <a:rPr lang="en-US" sz="3200" b="1" i="0" u="none" strike="noStrike" cap="none" dirty="0">
                <a:solidFill>
                  <a:srgbClr val="000000"/>
                </a:solidFill>
                <a:latin typeface="Calibri"/>
                <a:ea typeface="Arial"/>
                <a:cs typeface="Calibri"/>
                <a:sym typeface="Calibri"/>
              </a:rPr>
              <a:t>Nonpoint source programs may not be as effective as expected</a:t>
            </a:r>
            <a:endParaRPr sz="1600" b="0" i="0" u="none" strike="noStrike" cap="none" dirty="0">
              <a:solidFill>
                <a:srgbClr val="000000"/>
              </a:solidFill>
              <a:latin typeface="Arial"/>
              <a:ea typeface="Arial"/>
              <a:cs typeface="Arial"/>
              <a:sym typeface="Arial"/>
            </a:endParaRPr>
          </a:p>
        </p:txBody>
      </p:sp>
      <p:sp>
        <p:nvSpPr>
          <p:cNvPr id="89" name="Google Shape;89;g6c66799fd9_1_26"/>
          <p:cNvSpPr txBox="1"/>
          <p:nvPr/>
        </p:nvSpPr>
        <p:spPr>
          <a:xfrm>
            <a:off x="4989344" y="6171568"/>
            <a:ext cx="6695687"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Estimated flow-normalized total and source sector TN and TP fluxes to the Chesapeake Bay for the CAST and SPARROW models</a:t>
            </a:r>
            <a:endParaRPr sz="1800" b="0" i="0" u="none" strike="noStrike" cap="none" dirty="0">
              <a:solidFill>
                <a:srgbClr val="000000"/>
              </a:solidFill>
              <a:latin typeface="Calibri"/>
              <a:ea typeface="Calibri"/>
              <a:cs typeface="Calibri"/>
              <a:sym typeface="Calibri"/>
            </a:endParaRPr>
          </a:p>
        </p:txBody>
      </p:sp>
      <p:pic>
        <p:nvPicPr>
          <p:cNvPr id="90" name="Google Shape;90;g6c66799fd9_1_26"/>
          <p:cNvPicPr preferRelativeResize="0"/>
          <p:nvPr/>
        </p:nvPicPr>
        <p:blipFill rotWithShape="1">
          <a:blip r:embed="rId3">
            <a:alphaModFix/>
          </a:blip>
          <a:srcRect/>
          <a:stretch/>
        </p:blipFill>
        <p:spPr>
          <a:xfrm>
            <a:off x="4824726" y="310704"/>
            <a:ext cx="7343669" cy="5860864"/>
          </a:xfrm>
          <a:prstGeom prst="rect">
            <a:avLst/>
          </a:prstGeom>
          <a:noFill/>
          <a:ln>
            <a:noFill/>
          </a:ln>
        </p:spPr>
      </p:pic>
      <p:sp>
        <p:nvSpPr>
          <p:cNvPr id="91" name="Google Shape;91;g6c66799fd9_1_26"/>
          <p:cNvSpPr txBox="1"/>
          <p:nvPr/>
        </p:nvSpPr>
        <p:spPr>
          <a:xfrm>
            <a:off x="10830730" y="6536842"/>
            <a:ext cx="136127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Ator et al. 2020</a:t>
            </a:r>
            <a:endParaRPr sz="1400" b="0" i="0" u="none" strike="noStrike" cap="none">
              <a:solidFill>
                <a:srgbClr val="000000"/>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B63A9000-CF49-41DC-8155-B06D313311B4}"/>
              </a:ext>
            </a:extLst>
          </p:cNvPr>
          <p:cNvCxnSpPr>
            <a:cxnSpLocks/>
          </p:cNvCxnSpPr>
          <p:nvPr/>
        </p:nvCxnSpPr>
        <p:spPr>
          <a:xfrm>
            <a:off x="6768934" y="3241136"/>
            <a:ext cx="0" cy="15889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D29351-3C73-46C7-AF61-989240397751}"/>
              </a:ext>
            </a:extLst>
          </p:cNvPr>
          <p:cNvCxnSpPr>
            <a:cxnSpLocks/>
          </p:cNvCxnSpPr>
          <p:nvPr/>
        </p:nvCxnSpPr>
        <p:spPr>
          <a:xfrm flipH="1">
            <a:off x="6588824" y="870443"/>
            <a:ext cx="96983" cy="15129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98FF26-EB30-4AFE-912F-F68FD8298230}"/>
              </a:ext>
            </a:extLst>
          </p:cNvPr>
          <p:cNvCxnSpPr>
            <a:cxnSpLocks/>
          </p:cNvCxnSpPr>
          <p:nvPr/>
        </p:nvCxnSpPr>
        <p:spPr>
          <a:xfrm flipH="1">
            <a:off x="9856520" y="870443"/>
            <a:ext cx="128651" cy="142503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EA1C4C-A315-49AD-AAD7-CACFDC483E94}"/>
              </a:ext>
            </a:extLst>
          </p:cNvPr>
          <p:cNvCxnSpPr>
            <a:cxnSpLocks/>
          </p:cNvCxnSpPr>
          <p:nvPr/>
        </p:nvCxnSpPr>
        <p:spPr>
          <a:xfrm>
            <a:off x="10134599" y="3342400"/>
            <a:ext cx="446316" cy="13864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2C750BC-F8C9-4708-ABE6-EAC645567637}"/>
              </a:ext>
            </a:extLst>
          </p:cNvPr>
          <p:cNvSpPr txBox="1"/>
          <p:nvPr/>
        </p:nvSpPr>
        <p:spPr>
          <a:xfrm>
            <a:off x="6157457" y="135837"/>
            <a:ext cx="1056700" cy="369332"/>
          </a:xfrm>
          <a:prstGeom prst="rect">
            <a:avLst/>
          </a:prstGeom>
          <a:noFill/>
        </p:spPr>
        <p:txBody>
          <a:bodyPr wrap="none" rtlCol="0">
            <a:spAutoFit/>
          </a:bodyPr>
          <a:lstStyle/>
          <a:p>
            <a:r>
              <a:rPr lang="en-US" sz="1800" dirty="0"/>
              <a:t>Nitrogen</a:t>
            </a:r>
          </a:p>
        </p:txBody>
      </p:sp>
      <p:sp>
        <p:nvSpPr>
          <p:cNvPr id="12" name="TextBox 11">
            <a:extLst>
              <a:ext uri="{FF2B5EF4-FFF2-40B4-BE49-F238E27FC236}">
                <a16:creationId xmlns:a16="http://schemas.microsoft.com/office/drawing/2014/main" id="{920B04AB-F8FC-4341-B5BE-F30902D0B67D}"/>
              </a:ext>
            </a:extLst>
          </p:cNvPr>
          <p:cNvSpPr txBox="1"/>
          <p:nvPr/>
        </p:nvSpPr>
        <p:spPr>
          <a:xfrm>
            <a:off x="9511248" y="150855"/>
            <a:ext cx="1415772" cy="369332"/>
          </a:xfrm>
          <a:prstGeom prst="rect">
            <a:avLst/>
          </a:prstGeom>
          <a:noFill/>
        </p:spPr>
        <p:txBody>
          <a:bodyPr wrap="none" rtlCol="0">
            <a:spAutoFit/>
          </a:bodyPr>
          <a:lstStyle/>
          <a:p>
            <a:r>
              <a:rPr lang="en-US" sz="1800" dirty="0"/>
              <a:t>Phosphorus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1" name="Google Shape;111;g6c73ac8fc9_0_5"/>
          <p:cNvSpPr txBox="1"/>
          <p:nvPr/>
        </p:nvSpPr>
        <p:spPr>
          <a:xfrm>
            <a:off x="9241475" y="6505776"/>
            <a:ext cx="295052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dirty="0">
                <a:latin typeface="Calibri"/>
                <a:ea typeface="Calibri"/>
                <a:cs typeface="Calibri"/>
                <a:sym typeface="Calibri"/>
              </a:rPr>
              <a:t>Source: </a:t>
            </a:r>
            <a:r>
              <a:rPr lang="en-US" sz="1600" b="0" i="0" u="none" strike="noStrike" cap="none" dirty="0">
                <a:solidFill>
                  <a:srgbClr val="000000"/>
                </a:solidFill>
                <a:latin typeface="Calibri"/>
                <a:ea typeface="Calibri"/>
                <a:cs typeface="Calibri"/>
                <a:sym typeface="Calibri"/>
              </a:rPr>
              <a:t>Mason and </a:t>
            </a:r>
            <a:r>
              <a:rPr lang="en-US" sz="1600" b="0" i="0" u="none" strike="noStrike" cap="none" dirty="0" err="1">
                <a:solidFill>
                  <a:srgbClr val="000000"/>
                </a:solidFill>
                <a:latin typeface="Calibri"/>
                <a:ea typeface="Calibri"/>
                <a:cs typeface="Calibri"/>
                <a:sym typeface="Calibri"/>
              </a:rPr>
              <a:t>Soroka</a:t>
            </a:r>
            <a:r>
              <a:rPr lang="en-US" sz="1600" b="0" i="0" u="none" strike="noStrike" cap="none" dirty="0">
                <a:solidFill>
                  <a:srgbClr val="000000"/>
                </a:solidFill>
                <a:latin typeface="Calibri"/>
                <a:ea typeface="Calibri"/>
                <a:cs typeface="Calibri"/>
                <a:sym typeface="Calibri"/>
              </a:rPr>
              <a:t>, 2022</a:t>
            </a:r>
            <a:endParaRPr sz="1200" b="0" i="0" u="none" strike="noStrike" cap="none" dirty="0">
              <a:solidFill>
                <a:srgbClr val="000000"/>
              </a:solidFill>
              <a:latin typeface="Arial"/>
              <a:ea typeface="Arial"/>
              <a:cs typeface="Arial"/>
              <a:sym typeface="Arial"/>
            </a:endParaRPr>
          </a:p>
        </p:txBody>
      </p:sp>
      <p:pic>
        <p:nvPicPr>
          <p:cNvPr id="112" name="Google Shape;112;g6c73ac8fc9_0_5"/>
          <p:cNvPicPr preferRelativeResize="0"/>
          <p:nvPr/>
        </p:nvPicPr>
        <p:blipFill rotWithShape="1">
          <a:blip r:embed="rId3">
            <a:alphaModFix/>
          </a:blip>
          <a:srcRect t="9323" b="6716"/>
          <a:stretch/>
        </p:blipFill>
        <p:spPr>
          <a:xfrm>
            <a:off x="2356645" y="825551"/>
            <a:ext cx="6884830" cy="5849482"/>
          </a:xfrm>
          <a:prstGeom prst="rect">
            <a:avLst/>
          </a:prstGeom>
          <a:noFill/>
          <a:ln>
            <a:noFill/>
          </a:ln>
        </p:spPr>
      </p:pic>
      <p:sp>
        <p:nvSpPr>
          <p:cNvPr id="113" name="Google Shape;113;g6c73ac8fc9_0_5"/>
          <p:cNvSpPr txBox="1"/>
          <p:nvPr/>
        </p:nvSpPr>
        <p:spPr>
          <a:xfrm>
            <a:off x="3106793" y="104059"/>
            <a:ext cx="5778300" cy="800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Calibri"/>
                <a:ea typeface="Calibri"/>
                <a:cs typeface="Calibri"/>
                <a:sym typeface="Calibri"/>
              </a:rPr>
              <a:t>Total Phosphorus Yields at the RIM sites </a:t>
            </a:r>
            <a:endParaRPr sz="2000" b="1"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Calibri"/>
                <a:ea typeface="Calibri"/>
                <a:cs typeface="Calibri"/>
                <a:sym typeface="Calibri"/>
              </a:rPr>
              <a:t>Black Line is flow Normalized Yield, 1985-2021</a:t>
            </a:r>
            <a:endParaRPr sz="2000" b="1"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7" name="Google Shape;93;p2">
            <a:extLst>
              <a:ext uri="{FF2B5EF4-FFF2-40B4-BE49-F238E27FC236}">
                <a16:creationId xmlns:a16="http://schemas.microsoft.com/office/drawing/2014/main" id="{C3508C55-A038-4EB4-83D9-0DBDB7ABC878}"/>
              </a:ext>
            </a:extLst>
          </p:cNvPr>
          <p:cNvSpPr/>
          <p:nvPr/>
        </p:nvSpPr>
        <p:spPr>
          <a:xfrm>
            <a:off x="-55732" y="0"/>
            <a:ext cx="5922713" cy="6858000"/>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g18ca3c604aa_3_31"/>
          <p:cNvSpPr txBox="1">
            <a:spLocks noGrp="1"/>
          </p:cNvSpPr>
          <p:nvPr>
            <p:ph type="title"/>
          </p:nvPr>
        </p:nvSpPr>
        <p:spPr>
          <a:xfrm>
            <a:off x="102054" y="1010324"/>
            <a:ext cx="5607143" cy="3194988"/>
          </a:xfrm>
          <a:prstGeom prst="rect">
            <a:avLst/>
          </a:prstGeom>
          <a:noFill/>
          <a:ln>
            <a:noFill/>
          </a:ln>
        </p:spPr>
        <p:txBody>
          <a:bodyPr spcFirstLastPara="1" wrap="square" lIns="91425" tIns="45700" rIns="91425" bIns="45700" anchor="ctr" anchorCtr="0">
            <a:normAutofit fontScale="90000"/>
          </a:bodyPr>
          <a:lstStyle/>
          <a:p>
            <a:pPr algn="ctr"/>
            <a:br>
              <a:rPr lang="en-US" b="1" dirty="0"/>
            </a:br>
            <a:br>
              <a:rPr lang="en-US" sz="3600" b="1" dirty="0"/>
            </a:br>
            <a:r>
              <a:rPr lang="en-US" sz="3600" b="1" dirty="0"/>
              <a:t>Achieving TMDL:</a:t>
            </a:r>
            <a:br>
              <a:rPr lang="en-US" sz="3600" b="1" dirty="0"/>
            </a:br>
            <a:br>
              <a:rPr lang="en-US" sz="3600" b="1" dirty="0"/>
            </a:br>
            <a:r>
              <a:rPr lang="en-US" sz="3100" b="1" dirty="0"/>
              <a:t>Implication: </a:t>
            </a:r>
            <a:r>
              <a:rPr lang="en-US" sz="3200" dirty="0">
                <a:latin typeface="Calibri"/>
                <a:cs typeface="Calibri"/>
                <a:sym typeface="Calibri"/>
              </a:rPr>
              <a:t>To substantially i</a:t>
            </a:r>
            <a:r>
              <a:rPr lang="en-US" sz="3200" dirty="0">
                <a:latin typeface="Calibri"/>
                <a:ea typeface="Calibri"/>
                <a:cs typeface="Calibri"/>
                <a:sym typeface="Calibri"/>
              </a:rPr>
              <a:t>mprove nonpoint source outcomes will require new programs and approaches</a:t>
            </a:r>
            <a:br>
              <a:rPr lang="en-US" sz="3200" dirty="0">
                <a:latin typeface="Calibri"/>
                <a:ea typeface="Calibri"/>
                <a:cs typeface="Calibri"/>
                <a:sym typeface="Calibri"/>
              </a:rPr>
            </a:br>
            <a:endParaRPr dirty="0"/>
          </a:p>
        </p:txBody>
      </p:sp>
      <p:sp>
        <p:nvSpPr>
          <p:cNvPr id="3" name="Rectangle 2">
            <a:extLst>
              <a:ext uri="{FF2B5EF4-FFF2-40B4-BE49-F238E27FC236}">
                <a16:creationId xmlns:a16="http://schemas.microsoft.com/office/drawing/2014/main" id="{35942D49-8708-4A41-8FEB-3A42B66CF54C}"/>
              </a:ext>
            </a:extLst>
          </p:cNvPr>
          <p:cNvSpPr/>
          <p:nvPr/>
        </p:nvSpPr>
        <p:spPr>
          <a:xfrm>
            <a:off x="6533861" y="2083602"/>
            <a:ext cx="5074841" cy="954107"/>
          </a:xfrm>
          <a:prstGeom prst="rect">
            <a:avLst/>
          </a:prstGeom>
        </p:spPr>
        <p:txBody>
          <a:bodyPr wrap="square">
            <a:spAutoFit/>
          </a:bodyPr>
          <a:lstStyle/>
          <a:p>
            <a:pPr lvl="0" algn="ctr">
              <a:buSzPts val="1400"/>
            </a:pPr>
            <a:r>
              <a:rPr lang="en-US" sz="2800" b="1" dirty="0">
                <a:solidFill>
                  <a:schemeClr val="dk1"/>
                </a:solidFill>
                <a:latin typeface="Calibri"/>
                <a:ea typeface="Calibri"/>
                <a:cs typeface="Calibri"/>
                <a:sym typeface="Calibri"/>
              </a:rPr>
              <a:t>Ideas to improve nonpoint source program effectiveness</a:t>
            </a:r>
            <a:endParaRPr lang="en-US" sz="2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6359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60" name="Rectangle 59">
            <a:extLst>
              <a:ext uri="{FF2B5EF4-FFF2-40B4-BE49-F238E27FC236}">
                <a16:creationId xmlns:a16="http://schemas.microsoft.com/office/drawing/2014/main" id="{6B98652E-4870-4FF6-B5FD-1862C4188F0B}"/>
              </a:ext>
            </a:extLst>
          </p:cNvPr>
          <p:cNvSpPr/>
          <p:nvPr/>
        </p:nvSpPr>
        <p:spPr>
          <a:xfrm>
            <a:off x="913384" y="306430"/>
            <a:ext cx="10365232" cy="584775"/>
          </a:xfrm>
          <a:prstGeom prst="rect">
            <a:avLst/>
          </a:prstGeom>
        </p:spPr>
        <p:txBody>
          <a:bodyPr wrap="square">
            <a:spAutoFit/>
          </a:bodyPr>
          <a:lstStyle/>
          <a:p>
            <a:pPr algn="ctr"/>
            <a:r>
              <a:rPr lang="en-US" sz="3200" dirty="0">
                <a:solidFill>
                  <a:schemeClr val="tx1"/>
                </a:solidFill>
                <a:latin typeface="Calibri" panose="020F0502020204030204" pitchFamily="34" charset="0"/>
                <a:ea typeface="Calibri" panose="020F0502020204030204" pitchFamily="34" charset="0"/>
              </a:rPr>
              <a:t>Incentive Programs</a:t>
            </a:r>
            <a:endParaRPr lang="en-US" sz="2400" dirty="0">
              <a:solidFill>
                <a:schemeClr val="tx1"/>
              </a:solidFill>
              <a:latin typeface="Calibri" panose="020F0502020204030204" pitchFamily="34" charset="0"/>
              <a:ea typeface="Calibri" panose="020F0502020204030204" pitchFamily="34" charset="0"/>
            </a:endParaRPr>
          </a:p>
        </p:txBody>
      </p:sp>
      <p:pic>
        <p:nvPicPr>
          <p:cNvPr id="11" name="Picture 10">
            <a:extLst>
              <a:ext uri="{FF2B5EF4-FFF2-40B4-BE49-F238E27FC236}">
                <a16:creationId xmlns:a16="http://schemas.microsoft.com/office/drawing/2014/main" id="{543BD5A5-83CC-474C-8E85-D06CBB6EFD16}"/>
              </a:ext>
            </a:extLst>
          </p:cNvPr>
          <p:cNvPicPr>
            <a:picLocks noChangeAspect="1"/>
          </p:cNvPicPr>
          <p:nvPr/>
        </p:nvPicPr>
        <p:blipFill>
          <a:blip r:embed="rId3"/>
          <a:stretch>
            <a:fillRect/>
          </a:stretch>
        </p:blipFill>
        <p:spPr>
          <a:xfrm>
            <a:off x="1066213" y="1683753"/>
            <a:ext cx="1843577" cy="1391105"/>
          </a:xfrm>
          <a:prstGeom prst="rect">
            <a:avLst/>
          </a:prstGeom>
        </p:spPr>
      </p:pic>
      <p:sp>
        <p:nvSpPr>
          <p:cNvPr id="26" name="Arrow: Down 25">
            <a:extLst>
              <a:ext uri="{FF2B5EF4-FFF2-40B4-BE49-F238E27FC236}">
                <a16:creationId xmlns:a16="http://schemas.microsoft.com/office/drawing/2014/main" id="{3079FC58-8BBC-4F24-8E97-16117EC59121}"/>
              </a:ext>
            </a:extLst>
          </p:cNvPr>
          <p:cNvSpPr/>
          <p:nvPr/>
        </p:nvSpPr>
        <p:spPr>
          <a:xfrm rot="16200000">
            <a:off x="3182720" y="1925486"/>
            <a:ext cx="311062" cy="856921"/>
          </a:xfrm>
          <a:prstGeom prst="down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80154299-2A75-4646-9162-182CDED79C79}"/>
              </a:ext>
            </a:extLst>
          </p:cNvPr>
          <p:cNvSpPr/>
          <p:nvPr/>
        </p:nvSpPr>
        <p:spPr>
          <a:xfrm>
            <a:off x="7001333" y="1928251"/>
            <a:ext cx="1203366" cy="831170"/>
          </a:xfrm>
          <a:prstGeom prst="rect">
            <a:avLst/>
          </a:prstGeom>
          <a:noFill/>
          <a:ln w="76200">
            <a:solidFill>
              <a:srgbClr val="EB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Land Manager</a:t>
            </a:r>
          </a:p>
        </p:txBody>
      </p:sp>
      <p:sp>
        <p:nvSpPr>
          <p:cNvPr id="12" name="Rectangle 11">
            <a:extLst>
              <a:ext uri="{FF2B5EF4-FFF2-40B4-BE49-F238E27FC236}">
                <a16:creationId xmlns:a16="http://schemas.microsoft.com/office/drawing/2014/main" id="{AB2F50CE-D556-4DE2-88B2-C1B63264BF76}"/>
              </a:ext>
            </a:extLst>
          </p:cNvPr>
          <p:cNvSpPr/>
          <p:nvPr/>
        </p:nvSpPr>
        <p:spPr>
          <a:xfrm>
            <a:off x="4523550" y="1938362"/>
            <a:ext cx="1704003" cy="83117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Offer $ based on portion of installation cost of  a practice</a:t>
            </a:r>
          </a:p>
        </p:txBody>
      </p:sp>
      <p:cxnSp>
        <p:nvCxnSpPr>
          <p:cNvPr id="15" name="Straight Arrow Connector 14">
            <a:extLst>
              <a:ext uri="{FF2B5EF4-FFF2-40B4-BE49-F238E27FC236}">
                <a16:creationId xmlns:a16="http://schemas.microsoft.com/office/drawing/2014/main" id="{CFA5B1A0-640C-4D73-8E0A-632954AFA884}"/>
              </a:ext>
            </a:extLst>
          </p:cNvPr>
          <p:cNvCxnSpPr>
            <a:cxnSpLocks/>
            <a:stCxn id="12" idx="3"/>
            <a:endCxn id="10" idx="1"/>
          </p:cNvCxnSpPr>
          <p:nvPr/>
        </p:nvCxnSpPr>
        <p:spPr>
          <a:xfrm flipV="1">
            <a:off x="6227553" y="2343836"/>
            <a:ext cx="773780" cy="1011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2A92EBE-0FB3-4E7F-97E4-E92847505A0B}"/>
              </a:ext>
            </a:extLst>
          </p:cNvPr>
          <p:cNvCxnSpPr>
            <a:cxnSpLocks/>
          </p:cNvCxnSpPr>
          <p:nvPr/>
        </p:nvCxnSpPr>
        <p:spPr>
          <a:xfrm flipV="1">
            <a:off x="8204699" y="2369195"/>
            <a:ext cx="773780" cy="1011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2881394-7CDC-4A1F-9A07-D5B765E5EF44}"/>
              </a:ext>
            </a:extLst>
          </p:cNvPr>
          <p:cNvSpPr txBox="1"/>
          <p:nvPr/>
        </p:nvSpPr>
        <p:spPr>
          <a:xfrm>
            <a:off x="6471740" y="1984615"/>
            <a:ext cx="461260" cy="369332"/>
          </a:xfrm>
          <a:prstGeom prst="rect">
            <a:avLst/>
          </a:prstGeom>
          <a:noFill/>
        </p:spPr>
        <p:txBody>
          <a:bodyPr wrap="square" rtlCol="0">
            <a:spAutoFit/>
          </a:bodyPr>
          <a:lstStyle/>
          <a:p>
            <a:r>
              <a:rPr lang="en-US" sz="1800" dirty="0"/>
              <a:t>$</a:t>
            </a:r>
          </a:p>
        </p:txBody>
      </p:sp>
      <p:sp>
        <p:nvSpPr>
          <p:cNvPr id="39" name="TextBox 38">
            <a:extLst>
              <a:ext uri="{FF2B5EF4-FFF2-40B4-BE49-F238E27FC236}">
                <a16:creationId xmlns:a16="http://schemas.microsoft.com/office/drawing/2014/main" id="{FE56DA64-6651-4272-A378-1EE96805B159}"/>
              </a:ext>
            </a:extLst>
          </p:cNvPr>
          <p:cNvSpPr txBox="1"/>
          <p:nvPr/>
        </p:nvSpPr>
        <p:spPr>
          <a:xfrm>
            <a:off x="8204699" y="2002496"/>
            <a:ext cx="1037108"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Cost</a:t>
            </a:r>
          </a:p>
        </p:txBody>
      </p:sp>
      <p:sp>
        <p:nvSpPr>
          <p:cNvPr id="35" name="Rectangle 34">
            <a:extLst>
              <a:ext uri="{FF2B5EF4-FFF2-40B4-BE49-F238E27FC236}">
                <a16:creationId xmlns:a16="http://schemas.microsoft.com/office/drawing/2014/main" id="{C2394297-A0E3-48E5-8942-5442C6864C24}"/>
              </a:ext>
            </a:extLst>
          </p:cNvPr>
          <p:cNvSpPr/>
          <p:nvPr/>
        </p:nvSpPr>
        <p:spPr>
          <a:xfrm>
            <a:off x="9083833" y="1907061"/>
            <a:ext cx="1037108" cy="924268"/>
          </a:xfrm>
          <a:prstGeom prst="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BMP</a:t>
            </a:r>
          </a:p>
        </p:txBody>
      </p:sp>
      <p:sp>
        <p:nvSpPr>
          <p:cNvPr id="38" name="TextBox 37">
            <a:extLst>
              <a:ext uri="{FF2B5EF4-FFF2-40B4-BE49-F238E27FC236}">
                <a16:creationId xmlns:a16="http://schemas.microsoft.com/office/drawing/2014/main" id="{52535E60-3641-4E9F-BB78-5EAA2260931C}"/>
              </a:ext>
            </a:extLst>
          </p:cNvPr>
          <p:cNvSpPr txBox="1"/>
          <p:nvPr/>
        </p:nvSpPr>
        <p:spPr>
          <a:xfrm>
            <a:off x="5702331" y="1542995"/>
            <a:ext cx="3629520" cy="307777"/>
          </a:xfrm>
          <a:prstGeom prst="rect">
            <a:avLst/>
          </a:prstGeom>
          <a:noFill/>
        </p:spPr>
        <p:txBody>
          <a:bodyPr wrap="none" rtlCol="0">
            <a:spAutoFit/>
          </a:bodyPr>
          <a:lstStyle/>
          <a:p>
            <a:r>
              <a:rPr lang="en-US" dirty="0"/>
              <a:t>Voluntary Financial Assistance: Cost-Share</a:t>
            </a:r>
          </a:p>
        </p:txBody>
      </p:sp>
      <p:sp>
        <p:nvSpPr>
          <p:cNvPr id="17" name="Rectangle 16">
            <a:extLst>
              <a:ext uri="{FF2B5EF4-FFF2-40B4-BE49-F238E27FC236}">
                <a16:creationId xmlns:a16="http://schemas.microsoft.com/office/drawing/2014/main" id="{3AF21FAA-560D-47C5-9CF8-67CF828742FC}"/>
              </a:ext>
            </a:extLst>
          </p:cNvPr>
          <p:cNvSpPr/>
          <p:nvPr/>
        </p:nvSpPr>
        <p:spPr>
          <a:xfrm>
            <a:off x="5901775" y="4071203"/>
            <a:ext cx="1203366" cy="831170"/>
          </a:xfrm>
          <a:prstGeom prst="rect">
            <a:avLst/>
          </a:prstGeom>
          <a:noFill/>
          <a:ln w="76200">
            <a:solidFill>
              <a:srgbClr val="EB9D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Land Manager</a:t>
            </a:r>
          </a:p>
        </p:txBody>
      </p:sp>
      <p:sp>
        <p:nvSpPr>
          <p:cNvPr id="18" name="Rectangle 17">
            <a:extLst>
              <a:ext uri="{FF2B5EF4-FFF2-40B4-BE49-F238E27FC236}">
                <a16:creationId xmlns:a16="http://schemas.microsoft.com/office/drawing/2014/main" id="{BC747B5D-17B7-4D04-BA51-B872FE6530F5}"/>
              </a:ext>
            </a:extLst>
          </p:cNvPr>
          <p:cNvSpPr/>
          <p:nvPr/>
        </p:nvSpPr>
        <p:spPr>
          <a:xfrm>
            <a:off x="3023081" y="4070588"/>
            <a:ext cx="1704003" cy="83117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Offer $ based on producing an outcome</a:t>
            </a:r>
          </a:p>
        </p:txBody>
      </p:sp>
      <p:cxnSp>
        <p:nvCxnSpPr>
          <p:cNvPr id="19" name="Straight Arrow Connector 18">
            <a:extLst>
              <a:ext uri="{FF2B5EF4-FFF2-40B4-BE49-F238E27FC236}">
                <a16:creationId xmlns:a16="http://schemas.microsoft.com/office/drawing/2014/main" id="{517B4986-EDD4-49CA-8690-A7D9278611E7}"/>
              </a:ext>
            </a:extLst>
          </p:cNvPr>
          <p:cNvCxnSpPr>
            <a:cxnSpLocks/>
            <a:stCxn id="18" idx="3"/>
            <a:endCxn id="17" idx="1"/>
          </p:cNvCxnSpPr>
          <p:nvPr/>
        </p:nvCxnSpPr>
        <p:spPr>
          <a:xfrm>
            <a:off x="4727084" y="4486173"/>
            <a:ext cx="1174691" cy="61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55D7C47-0804-4F8B-A842-0C459EEBB6BB}"/>
              </a:ext>
            </a:extLst>
          </p:cNvPr>
          <p:cNvCxnSpPr>
            <a:cxnSpLocks/>
          </p:cNvCxnSpPr>
          <p:nvPr/>
        </p:nvCxnSpPr>
        <p:spPr>
          <a:xfrm flipV="1">
            <a:off x="7105141" y="4512147"/>
            <a:ext cx="773780" cy="1011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1AFEDF1-9EA6-4A8D-8F41-456184D9EC1F}"/>
              </a:ext>
            </a:extLst>
          </p:cNvPr>
          <p:cNvSpPr txBox="1"/>
          <p:nvPr/>
        </p:nvSpPr>
        <p:spPr>
          <a:xfrm>
            <a:off x="4766966" y="4168382"/>
            <a:ext cx="1419159" cy="307777"/>
          </a:xfrm>
          <a:prstGeom prst="rect">
            <a:avLst/>
          </a:prstGeom>
          <a:noFill/>
        </p:spPr>
        <p:txBody>
          <a:bodyPr wrap="square" rtlCol="0">
            <a:spAutoFit/>
          </a:bodyPr>
          <a:lstStyle/>
          <a:p>
            <a:r>
              <a:rPr lang="en-US" dirty="0"/>
              <a:t>Revenue $</a:t>
            </a:r>
          </a:p>
        </p:txBody>
      </p:sp>
      <p:sp>
        <p:nvSpPr>
          <p:cNvPr id="22" name="TextBox 21">
            <a:extLst>
              <a:ext uri="{FF2B5EF4-FFF2-40B4-BE49-F238E27FC236}">
                <a16:creationId xmlns:a16="http://schemas.microsoft.com/office/drawing/2014/main" id="{D826DBD2-D5F0-4915-80D7-D53FFBFA41C3}"/>
              </a:ext>
            </a:extLst>
          </p:cNvPr>
          <p:cNvSpPr txBox="1"/>
          <p:nvPr/>
        </p:nvSpPr>
        <p:spPr>
          <a:xfrm>
            <a:off x="7105141" y="4145448"/>
            <a:ext cx="1037108"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Cost</a:t>
            </a:r>
          </a:p>
        </p:txBody>
      </p:sp>
      <p:sp>
        <p:nvSpPr>
          <p:cNvPr id="23" name="Rectangle 22">
            <a:extLst>
              <a:ext uri="{FF2B5EF4-FFF2-40B4-BE49-F238E27FC236}">
                <a16:creationId xmlns:a16="http://schemas.microsoft.com/office/drawing/2014/main" id="{68765C7D-A6ED-4367-90C0-D7B6630C876A}"/>
              </a:ext>
            </a:extLst>
          </p:cNvPr>
          <p:cNvSpPr/>
          <p:nvPr/>
        </p:nvSpPr>
        <p:spPr>
          <a:xfrm>
            <a:off x="7984275" y="4050013"/>
            <a:ext cx="1203366" cy="924268"/>
          </a:xfrm>
          <a:prstGeom prst="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cs typeface="Calibri" panose="020F0502020204030204" pitchFamily="34" charset="0"/>
              </a:rPr>
              <a:t>Behavior change</a:t>
            </a:r>
          </a:p>
        </p:txBody>
      </p:sp>
      <p:sp>
        <p:nvSpPr>
          <p:cNvPr id="24" name="TextBox 23">
            <a:extLst>
              <a:ext uri="{FF2B5EF4-FFF2-40B4-BE49-F238E27FC236}">
                <a16:creationId xmlns:a16="http://schemas.microsoft.com/office/drawing/2014/main" id="{E7D01288-3345-4214-B10C-97862074F9B1}"/>
              </a:ext>
            </a:extLst>
          </p:cNvPr>
          <p:cNvSpPr txBox="1"/>
          <p:nvPr/>
        </p:nvSpPr>
        <p:spPr>
          <a:xfrm>
            <a:off x="5522566" y="3583341"/>
            <a:ext cx="2672526" cy="307777"/>
          </a:xfrm>
          <a:prstGeom prst="rect">
            <a:avLst/>
          </a:prstGeom>
          <a:noFill/>
        </p:spPr>
        <p:txBody>
          <a:bodyPr wrap="none" rtlCol="0">
            <a:spAutoFit/>
          </a:bodyPr>
          <a:lstStyle/>
          <a:p>
            <a:r>
              <a:rPr lang="en-US" dirty="0"/>
              <a:t>Payment for outcomes/success</a:t>
            </a:r>
          </a:p>
        </p:txBody>
      </p:sp>
      <p:sp>
        <p:nvSpPr>
          <p:cNvPr id="27" name="Rectangle 26">
            <a:extLst>
              <a:ext uri="{FF2B5EF4-FFF2-40B4-BE49-F238E27FC236}">
                <a16:creationId xmlns:a16="http://schemas.microsoft.com/office/drawing/2014/main" id="{4C288C21-9935-446F-B403-222DECA2F67C}"/>
              </a:ext>
            </a:extLst>
          </p:cNvPr>
          <p:cNvSpPr/>
          <p:nvPr/>
        </p:nvSpPr>
        <p:spPr>
          <a:xfrm>
            <a:off x="9932746" y="4048023"/>
            <a:ext cx="1203366" cy="924268"/>
          </a:xfrm>
          <a:prstGeom prst="rect">
            <a:avLst/>
          </a:prstGeom>
          <a:solidFill>
            <a:srgbClr val="EB9D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Calibri" panose="020F0502020204030204" pitchFamily="34" charset="0"/>
                <a:cs typeface="Calibri" panose="020F0502020204030204" pitchFamily="34" charset="0"/>
              </a:rPr>
              <a:t>Outcome</a:t>
            </a:r>
          </a:p>
        </p:txBody>
      </p:sp>
      <p:cxnSp>
        <p:nvCxnSpPr>
          <p:cNvPr id="28" name="Straight Arrow Connector 27">
            <a:extLst>
              <a:ext uri="{FF2B5EF4-FFF2-40B4-BE49-F238E27FC236}">
                <a16:creationId xmlns:a16="http://schemas.microsoft.com/office/drawing/2014/main" id="{61AC01AB-64AF-4FB8-B853-93D967C92BC7}"/>
              </a:ext>
            </a:extLst>
          </p:cNvPr>
          <p:cNvCxnSpPr>
            <a:cxnSpLocks/>
          </p:cNvCxnSpPr>
          <p:nvPr/>
        </p:nvCxnSpPr>
        <p:spPr>
          <a:xfrm flipV="1">
            <a:off x="9149859" y="4517202"/>
            <a:ext cx="773780" cy="1011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Freeform: Shape 2">
            <a:extLst>
              <a:ext uri="{FF2B5EF4-FFF2-40B4-BE49-F238E27FC236}">
                <a16:creationId xmlns:a16="http://schemas.microsoft.com/office/drawing/2014/main" id="{904AD4AA-9555-48C6-82A9-28B0DA4DD605}"/>
              </a:ext>
            </a:extLst>
          </p:cNvPr>
          <p:cNvSpPr/>
          <p:nvPr/>
        </p:nvSpPr>
        <p:spPr>
          <a:xfrm>
            <a:off x="5314429" y="4605696"/>
            <a:ext cx="5189517" cy="1021553"/>
          </a:xfrm>
          <a:custGeom>
            <a:avLst/>
            <a:gdLst>
              <a:gd name="connsiteX0" fmla="*/ 5189517 w 5189517"/>
              <a:gd name="connsiteY0" fmla="*/ 415636 h 866898"/>
              <a:gd name="connsiteX1" fmla="*/ 5189517 w 5189517"/>
              <a:gd name="connsiteY1" fmla="*/ 866898 h 866898"/>
              <a:gd name="connsiteX2" fmla="*/ 0 w 5189517"/>
              <a:gd name="connsiteY2" fmla="*/ 855023 h 866898"/>
              <a:gd name="connsiteX3" fmla="*/ 11875 w 5189517"/>
              <a:gd name="connsiteY3" fmla="*/ 0 h 866898"/>
            </a:gdLst>
            <a:ahLst/>
            <a:cxnLst>
              <a:cxn ang="0">
                <a:pos x="connsiteX0" y="connsiteY0"/>
              </a:cxn>
              <a:cxn ang="0">
                <a:pos x="connsiteX1" y="connsiteY1"/>
              </a:cxn>
              <a:cxn ang="0">
                <a:pos x="connsiteX2" y="connsiteY2"/>
              </a:cxn>
              <a:cxn ang="0">
                <a:pos x="connsiteX3" y="connsiteY3"/>
              </a:cxn>
            </a:cxnLst>
            <a:rect l="l" t="t" r="r" b="b"/>
            <a:pathLst>
              <a:path w="5189517" h="866898">
                <a:moveTo>
                  <a:pt x="5189517" y="415636"/>
                </a:moveTo>
                <a:lnTo>
                  <a:pt x="5189517" y="866898"/>
                </a:lnTo>
                <a:lnTo>
                  <a:pt x="0" y="855023"/>
                </a:lnTo>
                <a:lnTo>
                  <a:pt x="11875" y="0"/>
                </a:lnTo>
              </a:path>
            </a:pathLst>
          </a:custGeom>
          <a:noFill/>
          <a:ln>
            <a:solidFill>
              <a:schemeClr val="tx1"/>
            </a:solidFill>
            <a:prstDash val="dash"/>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65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1" grpId="0"/>
      <p:bldP spid="22" grpId="0"/>
      <p:bldP spid="23" grpId="0" animBg="1"/>
      <p:bldP spid="24" grpId="0"/>
      <p:bldP spid="27"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pSp>
        <p:nvGrpSpPr>
          <p:cNvPr id="5" name="Group 4">
            <a:extLst>
              <a:ext uri="{FF2B5EF4-FFF2-40B4-BE49-F238E27FC236}">
                <a16:creationId xmlns:a16="http://schemas.microsoft.com/office/drawing/2014/main" id="{50876CBD-3DB5-444D-8116-A265B32FF090}"/>
              </a:ext>
            </a:extLst>
          </p:cNvPr>
          <p:cNvGrpSpPr/>
          <p:nvPr/>
        </p:nvGrpSpPr>
        <p:grpSpPr>
          <a:xfrm>
            <a:off x="1503680" y="529752"/>
            <a:ext cx="4836160" cy="5798496"/>
            <a:chOff x="2214880" y="785184"/>
            <a:chExt cx="4378960" cy="5287631"/>
          </a:xfrm>
        </p:grpSpPr>
        <p:pic>
          <p:nvPicPr>
            <p:cNvPr id="3" name="Picture 2" descr="CESR title page.pdf - Adobe Acrobat Reader (32-bit)">
              <a:extLst>
                <a:ext uri="{FF2B5EF4-FFF2-40B4-BE49-F238E27FC236}">
                  <a16:creationId xmlns:a16="http://schemas.microsoft.com/office/drawing/2014/main" id="{2F7DE4ED-7EC6-41D9-AD35-0F075AB609FA}"/>
                </a:ext>
              </a:extLst>
            </p:cNvPr>
            <p:cNvPicPr>
              <a:picLocks noChangeAspect="1"/>
            </p:cNvPicPr>
            <p:nvPr/>
          </p:nvPicPr>
          <p:blipFill rotWithShape="1">
            <a:blip r:embed="rId3"/>
            <a:srcRect l="29333" t="19171" r="34750"/>
            <a:stretch/>
          </p:blipFill>
          <p:spPr>
            <a:xfrm>
              <a:off x="2214880" y="785184"/>
              <a:ext cx="4378960" cy="5287631"/>
            </a:xfrm>
            <a:prstGeom prst="rect">
              <a:avLst/>
            </a:prstGeom>
          </p:spPr>
        </p:pic>
        <p:sp>
          <p:nvSpPr>
            <p:cNvPr id="4" name="Rectangle 3">
              <a:extLst>
                <a:ext uri="{FF2B5EF4-FFF2-40B4-BE49-F238E27FC236}">
                  <a16:creationId xmlns:a16="http://schemas.microsoft.com/office/drawing/2014/main" id="{B212FAC9-C591-4D75-8278-F7A3C6586817}"/>
                </a:ext>
              </a:extLst>
            </p:cNvPr>
            <p:cNvSpPr/>
            <p:nvPr/>
          </p:nvSpPr>
          <p:spPr>
            <a:xfrm>
              <a:off x="2214880" y="785184"/>
              <a:ext cx="4378960" cy="5209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B8C947AC-8E99-4BEF-9CA9-8DBAA46E55E6}"/>
              </a:ext>
            </a:extLst>
          </p:cNvPr>
          <p:cNvSpPr/>
          <p:nvPr/>
        </p:nvSpPr>
        <p:spPr>
          <a:xfrm>
            <a:off x="6745048" y="845382"/>
            <a:ext cx="5267959" cy="5262979"/>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rPr>
              <a:t>CESR Report</a:t>
            </a:r>
          </a:p>
          <a:p>
            <a:pPr algn="ctr"/>
            <a:endParaRPr lang="en-US" sz="2000" b="1" dirty="0">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Self-initiated</a:t>
            </a:r>
          </a:p>
          <a:p>
            <a:pPr marL="342900"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Inclusive of STAC Membership</a:t>
            </a:r>
          </a:p>
          <a:p>
            <a:pPr marL="342900" lvl="1"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Multiple levels of internal and agency review</a:t>
            </a:r>
          </a:p>
          <a:p>
            <a:pPr marL="342900" lvl="1"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Over 50 contributors with unanimous STAC inclusion</a:t>
            </a:r>
          </a:p>
          <a:p>
            <a:pPr marL="342900" lvl="1"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Main report (Co-editors and Steering Committee) plus 3 “Resource Documents”</a:t>
            </a:r>
          </a:p>
          <a:p>
            <a:pPr algn="ctr"/>
            <a:r>
              <a:rPr lang="en-US" sz="3200" b="1"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4126598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2" name="TextBox 1">
            <a:extLst>
              <a:ext uri="{FF2B5EF4-FFF2-40B4-BE49-F238E27FC236}">
                <a16:creationId xmlns:a16="http://schemas.microsoft.com/office/drawing/2014/main" id="{EE4D9371-515F-41E7-AD42-276DF9461B5A}"/>
              </a:ext>
            </a:extLst>
          </p:cNvPr>
          <p:cNvSpPr txBox="1"/>
          <p:nvPr/>
        </p:nvSpPr>
        <p:spPr>
          <a:xfrm>
            <a:off x="2513085" y="389993"/>
            <a:ext cx="7234673" cy="523220"/>
          </a:xfrm>
          <a:prstGeom prst="rect">
            <a:avLst/>
          </a:prstGeom>
          <a:noFill/>
        </p:spPr>
        <p:txBody>
          <a:bodyPr wrap="none" rtlCol="0">
            <a:spAutoFit/>
          </a:bodyPr>
          <a:lstStyle/>
          <a:p>
            <a:pPr algn="ctr"/>
            <a:r>
              <a:rPr lang="en-US" sz="2800" b="1" dirty="0"/>
              <a:t>Encourage Institutional/policy Innovation</a:t>
            </a:r>
          </a:p>
        </p:txBody>
      </p:sp>
      <p:pic>
        <p:nvPicPr>
          <p:cNvPr id="3" name="Picture 2">
            <a:extLst>
              <a:ext uri="{FF2B5EF4-FFF2-40B4-BE49-F238E27FC236}">
                <a16:creationId xmlns:a16="http://schemas.microsoft.com/office/drawing/2014/main" id="{80BD4DCC-2189-49D8-A8D9-5C7E3623E38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1383" y="2110877"/>
            <a:ext cx="6380164" cy="4000500"/>
          </a:xfrm>
          <a:prstGeom prst="rect">
            <a:avLst/>
          </a:prstGeom>
          <a:noFill/>
        </p:spPr>
      </p:pic>
      <p:sp>
        <p:nvSpPr>
          <p:cNvPr id="4" name="Rectangle 3">
            <a:extLst>
              <a:ext uri="{FF2B5EF4-FFF2-40B4-BE49-F238E27FC236}">
                <a16:creationId xmlns:a16="http://schemas.microsoft.com/office/drawing/2014/main" id="{DC142EC7-8212-4A51-9BC6-57B829CB03A4}"/>
              </a:ext>
            </a:extLst>
          </p:cNvPr>
          <p:cNvSpPr/>
          <p:nvPr/>
        </p:nvSpPr>
        <p:spPr>
          <a:xfrm>
            <a:off x="622283" y="5991918"/>
            <a:ext cx="6909264" cy="369332"/>
          </a:xfrm>
          <a:prstGeom prst="rect">
            <a:avLst/>
          </a:prstGeom>
        </p:spPr>
        <p:txBody>
          <a:bodyPr wrap="none">
            <a:spAutoFit/>
          </a:bodyPr>
          <a:lstStyle/>
          <a:p>
            <a:pPr>
              <a:spcAft>
                <a:spcPts val="1000"/>
              </a:spcAft>
            </a:pPr>
            <a:r>
              <a:rPr lang="en-US" sz="1800" b="1" dirty="0">
                <a:solidFill>
                  <a:srgbClr val="44546A"/>
                </a:solidFill>
                <a:latin typeface="Calibri" panose="020F0502020204030204" pitchFamily="34" charset="0"/>
                <a:ea typeface="Calibri" panose="020F0502020204030204" pitchFamily="34" charset="0"/>
                <a:cs typeface="Calibri" panose="020F0502020204030204" pitchFamily="34" charset="0"/>
              </a:rPr>
              <a:t>The Sandboxing Process (Figure adapted from Higgins and Male, 2019)</a:t>
            </a:r>
            <a:endParaRPr lang="en-US" sz="1200" i="1" dirty="0">
              <a:solidFill>
                <a:srgbClr val="44546A"/>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D49A0E1-D9A5-4A19-907E-2D2EE0A66B0D}"/>
              </a:ext>
            </a:extLst>
          </p:cNvPr>
          <p:cNvSpPr txBox="1"/>
          <p:nvPr/>
        </p:nvSpPr>
        <p:spPr>
          <a:xfrm>
            <a:off x="3704082" y="1541143"/>
            <a:ext cx="1943160" cy="461665"/>
          </a:xfrm>
          <a:prstGeom prst="rect">
            <a:avLst/>
          </a:prstGeom>
          <a:noFill/>
        </p:spPr>
        <p:txBody>
          <a:bodyPr wrap="none" rtlCol="0">
            <a:spAutoFit/>
          </a:bodyPr>
          <a:lstStyle/>
          <a:p>
            <a:pPr algn="ctr"/>
            <a:r>
              <a:rPr lang="en-US" sz="2400" b="1" dirty="0">
                <a:solidFill>
                  <a:srgbClr val="0066CC"/>
                </a:solidFill>
              </a:rPr>
              <a:t>Sandboxing</a:t>
            </a:r>
          </a:p>
        </p:txBody>
      </p:sp>
      <p:sp>
        <p:nvSpPr>
          <p:cNvPr id="9" name="TextBox 8">
            <a:extLst>
              <a:ext uri="{FF2B5EF4-FFF2-40B4-BE49-F238E27FC236}">
                <a16:creationId xmlns:a16="http://schemas.microsoft.com/office/drawing/2014/main" id="{F233317E-1F6E-4832-9D92-D3F389DE4104}"/>
              </a:ext>
            </a:extLst>
          </p:cNvPr>
          <p:cNvSpPr txBox="1"/>
          <p:nvPr/>
        </p:nvSpPr>
        <p:spPr>
          <a:xfrm>
            <a:off x="7890401" y="2144210"/>
            <a:ext cx="4403770" cy="461665"/>
          </a:xfrm>
          <a:prstGeom prst="rect">
            <a:avLst/>
          </a:prstGeom>
          <a:noFill/>
        </p:spPr>
        <p:txBody>
          <a:bodyPr wrap="none" rtlCol="0">
            <a:spAutoFit/>
          </a:bodyPr>
          <a:lstStyle/>
          <a:p>
            <a:pPr algn="ctr"/>
            <a:r>
              <a:rPr lang="en-US" sz="2400" b="1" dirty="0">
                <a:solidFill>
                  <a:srgbClr val="0066CC"/>
                </a:solidFill>
              </a:rPr>
              <a:t>Ideas for what to “Sandbox” </a:t>
            </a:r>
          </a:p>
        </p:txBody>
      </p:sp>
      <p:sp>
        <p:nvSpPr>
          <p:cNvPr id="10" name="TextBox 9">
            <a:extLst>
              <a:ext uri="{FF2B5EF4-FFF2-40B4-BE49-F238E27FC236}">
                <a16:creationId xmlns:a16="http://schemas.microsoft.com/office/drawing/2014/main" id="{01387C1B-3FF2-46BA-807A-6FC3082A158B}"/>
              </a:ext>
            </a:extLst>
          </p:cNvPr>
          <p:cNvSpPr txBox="1"/>
          <p:nvPr/>
        </p:nvSpPr>
        <p:spPr>
          <a:xfrm>
            <a:off x="8113559" y="2786706"/>
            <a:ext cx="3629752" cy="1015663"/>
          </a:xfrm>
          <a:prstGeom prst="rect">
            <a:avLst/>
          </a:prstGeom>
          <a:noFill/>
        </p:spPr>
        <p:txBody>
          <a:bodyPr wrap="square" rtlCol="0">
            <a:spAutoFit/>
          </a:bodyPr>
          <a:lstStyle/>
          <a:p>
            <a:pPr algn="ctr"/>
            <a:r>
              <a:rPr lang="en-US" sz="2000" dirty="0"/>
              <a:t>TMDL accounting &amp; accountability (alternative to CAST)</a:t>
            </a:r>
          </a:p>
        </p:txBody>
      </p:sp>
      <p:sp>
        <p:nvSpPr>
          <p:cNvPr id="11" name="TextBox 10">
            <a:extLst>
              <a:ext uri="{FF2B5EF4-FFF2-40B4-BE49-F238E27FC236}">
                <a16:creationId xmlns:a16="http://schemas.microsoft.com/office/drawing/2014/main" id="{940474D9-9C17-4ABE-B443-19416F4B2761}"/>
              </a:ext>
            </a:extLst>
          </p:cNvPr>
          <p:cNvSpPr txBox="1"/>
          <p:nvPr/>
        </p:nvSpPr>
        <p:spPr>
          <a:xfrm>
            <a:off x="8258074" y="4046673"/>
            <a:ext cx="3485237" cy="707886"/>
          </a:xfrm>
          <a:prstGeom prst="rect">
            <a:avLst/>
          </a:prstGeom>
          <a:noFill/>
        </p:spPr>
        <p:txBody>
          <a:bodyPr wrap="square" rtlCol="0">
            <a:spAutoFit/>
          </a:bodyPr>
          <a:lstStyle/>
          <a:p>
            <a:pPr algn="ctr"/>
            <a:r>
              <a:rPr lang="en-US" sz="2000" dirty="0"/>
              <a:t>Types of outcome-based incentive programs</a:t>
            </a:r>
          </a:p>
        </p:txBody>
      </p:sp>
      <p:sp>
        <p:nvSpPr>
          <p:cNvPr id="12" name="TextBox 11">
            <a:extLst>
              <a:ext uri="{FF2B5EF4-FFF2-40B4-BE49-F238E27FC236}">
                <a16:creationId xmlns:a16="http://schemas.microsoft.com/office/drawing/2014/main" id="{2D32A17E-DE3F-43A0-BA57-3123C87C2526}"/>
              </a:ext>
            </a:extLst>
          </p:cNvPr>
          <p:cNvSpPr txBox="1"/>
          <p:nvPr/>
        </p:nvSpPr>
        <p:spPr>
          <a:xfrm>
            <a:off x="8481334" y="5059205"/>
            <a:ext cx="3038715" cy="707886"/>
          </a:xfrm>
          <a:prstGeom prst="rect">
            <a:avLst/>
          </a:prstGeom>
          <a:noFill/>
        </p:spPr>
        <p:txBody>
          <a:bodyPr wrap="square" rtlCol="0">
            <a:spAutoFit/>
          </a:bodyPr>
          <a:lstStyle/>
          <a:p>
            <a:pPr algn="ctr"/>
            <a:r>
              <a:rPr lang="en-US" sz="2000" dirty="0"/>
              <a:t>Alternative regulatory programs</a:t>
            </a:r>
          </a:p>
        </p:txBody>
      </p:sp>
    </p:spTree>
    <p:extLst>
      <p:ext uri="{BB962C8B-B14F-4D97-AF65-F5344CB8AC3E}">
        <p14:creationId xmlns:p14="http://schemas.microsoft.com/office/powerpoint/2010/main" val="4067094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95;p2">
            <a:extLst>
              <a:ext uri="{FF2B5EF4-FFF2-40B4-BE49-F238E27FC236}">
                <a16:creationId xmlns:a16="http://schemas.microsoft.com/office/drawing/2014/main" id="{703601AD-5D41-4C24-AC74-05DE48439B5B}"/>
              </a:ext>
            </a:extLst>
          </p:cNvPr>
          <p:cNvSpPr/>
          <p:nvPr/>
        </p:nvSpPr>
        <p:spPr>
          <a:xfrm>
            <a:off x="1" y="0"/>
            <a:ext cx="5538325" cy="6858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Calibri"/>
              <a:ea typeface="Calibri"/>
              <a:cs typeface="Calibri"/>
              <a:sym typeface="Calibri"/>
            </a:endParaRPr>
          </a:p>
        </p:txBody>
      </p:sp>
      <p:sp>
        <p:nvSpPr>
          <p:cNvPr id="105" name="Google Shape;105;g18ca3c604aa_3_31"/>
          <p:cNvSpPr txBox="1">
            <a:spLocks noGrp="1"/>
          </p:cNvSpPr>
          <p:nvPr>
            <p:ph type="title"/>
          </p:nvPr>
        </p:nvSpPr>
        <p:spPr>
          <a:xfrm>
            <a:off x="0" y="655784"/>
            <a:ext cx="5538326" cy="2275025"/>
          </a:xfrm>
          <a:prstGeom prst="rect">
            <a:avLst/>
          </a:prstGeom>
          <a:noFill/>
          <a:ln>
            <a:noFill/>
          </a:ln>
        </p:spPr>
        <p:txBody>
          <a:bodyPr spcFirstLastPara="1" wrap="square" lIns="91425" tIns="45700" rIns="91425" bIns="45700" anchor="ctr" anchorCtr="0">
            <a:normAutofit/>
          </a:bodyPr>
          <a:lstStyle/>
          <a:p>
            <a:pPr algn="ctr"/>
            <a:r>
              <a:rPr lang="en-US" sz="2800" b="1" dirty="0"/>
              <a:t>Achieving Water Quality Standards</a:t>
            </a:r>
            <a:r>
              <a:rPr lang="en-US" sz="3200" b="1" dirty="0"/>
              <a:t>:</a:t>
            </a:r>
            <a:br>
              <a:rPr lang="en-US" sz="3200" b="1" dirty="0"/>
            </a:br>
            <a:br>
              <a:rPr lang="en-US" sz="2400" b="1" dirty="0">
                <a:latin typeface="Calibri"/>
                <a:ea typeface="Calibri"/>
                <a:cs typeface="Calibri"/>
                <a:sym typeface="Calibri"/>
              </a:rPr>
            </a:br>
            <a:endParaRPr sz="3200" dirty="0"/>
          </a:p>
        </p:txBody>
      </p:sp>
      <p:grpSp>
        <p:nvGrpSpPr>
          <p:cNvPr id="4" name="Group 3">
            <a:extLst>
              <a:ext uri="{FF2B5EF4-FFF2-40B4-BE49-F238E27FC236}">
                <a16:creationId xmlns:a16="http://schemas.microsoft.com/office/drawing/2014/main" id="{D53C51AD-D7EF-465B-984C-76240C3D218C}"/>
              </a:ext>
            </a:extLst>
          </p:cNvPr>
          <p:cNvGrpSpPr/>
          <p:nvPr/>
        </p:nvGrpSpPr>
        <p:grpSpPr>
          <a:xfrm>
            <a:off x="6338960" y="2330095"/>
            <a:ext cx="5186306" cy="3100605"/>
            <a:chOff x="6959600" y="3031344"/>
            <a:chExt cx="4381500" cy="2455056"/>
          </a:xfrm>
        </p:grpSpPr>
        <p:pic>
          <p:nvPicPr>
            <p:cNvPr id="7" name="Picture 6">
              <a:extLst>
                <a:ext uri="{FF2B5EF4-FFF2-40B4-BE49-F238E27FC236}">
                  <a16:creationId xmlns:a16="http://schemas.microsoft.com/office/drawing/2014/main" id="{D9D5F3F1-C1BC-4C6A-ADCB-F2CA99EED64B}"/>
                </a:ext>
              </a:extLst>
            </p:cNvPr>
            <p:cNvPicPr>
              <a:picLocks noChangeAspect="1"/>
            </p:cNvPicPr>
            <p:nvPr/>
          </p:nvPicPr>
          <p:blipFill rotWithShape="1">
            <a:blip r:embed="rId3"/>
            <a:srcRect l="38736" t="12696" r="22873" b="25598"/>
            <a:stretch/>
          </p:blipFill>
          <p:spPr>
            <a:xfrm>
              <a:off x="7097775" y="3031344"/>
              <a:ext cx="4243325" cy="2275025"/>
            </a:xfrm>
            <a:prstGeom prst="rect">
              <a:avLst/>
            </a:prstGeom>
          </p:spPr>
        </p:pic>
        <p:sp>
          <p:nvSpPr>
            <p:cNvPr id="3" name="Rectangle 2">
              <a:extLst>
                <a:ext uri="{FF2B5EF4-FFF2-40B4-BE49-F238E27FC236}">
                  <a16:creationId xmlns:a16="http://schemas.microsoft.com/office/drawing/2014/main" id="{1F51F186-1B6F-4295-8391-C466B5C6E3CC}"/>
                </a:ext>
              </a:extLst>
            </p:cNvPr>
            <p:cNvSpPr/>
            <p:nvPr/>
          </p:nvSpPr>
          <p:spPr>
            <a:xfrm>
              <a:off x="6959600" y="4305300"/>
              <a:ext cx="1397000"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5458833C-AF7C-4B56-B7B0-5F72BC4EECA8}"/>
              </a:ext>
            </a:extLst>
          </p:cNvPr>
          <p:cNvPicPr>
            <a:picLocks noChangeAspect="1"/>
          </p:cNvPicPr>
          <p:nvPr/>
        </p:nvPicPr>
        <p:blipFill rotWithShape="1">
          <a:blip r:embed="rId4"/>
          <a:srcRect l="16604" t="4228" r="11276" b="2840"/>
          <a:stretch/>
        </p:blipFill>
        <p:spPr>
          <a:xfrm>
            <a:off x="2290066" y="1931540"/>
            <a:ext cx="881910" cy="1433482"/>
          </a:xfrm>
          <a:prstGeom prst="rect">
            <a:avLst/>
          </a:prstGeom>
        </p:spPr>
      </p:pic>
      <p:sp>
        <p:nvSpPr>
          <p:cNvPr id="11" name="Google Shape;130;p2">
            <a:extLst>
              <a:ext uri="{FF2B5EF4-FFF2-40B4-BE49-F238E27FC236}">
                <a16:creationId xmlns:a16="http://schemas.microsoft.com/office/drawing/2014/main" id="{9F1C379A-3ECD-4106-AE37-48326B2CFC1D}"/>
              </a:ext>
            </a:extLst>
          </p:cNvPr>
          <p:cNvSpPr txBox="1"/>
          <p:nvPr/>
        </p:nvSpPr>
        <p:spPr>
          <a:xfrm>
            <a:off x="950662" y="3586593"/>
            <a:ext cx="3995679" cy="1754286"/>
          </a:xfrm>
          <a:prstGeom prst="rect">
            <a:avLst/>
          </a:prstGeom>
          <a:noFill/>
          <a:ln>
            <a:noFill/>
          </a:ln>
        </p:spPr>
        <p:txBody>
          <a:bodyPr spcFirstLastPara="1" wrap="square" lIns="91425" tIns="45700" rIns="91425" bIns="45700" anchor="t" anchorCtr="0">
            <a:spAutoFit/>
          </a:bodyPr>
          <a:lstStyle/>
          <a:p>
            <a:pPr lvl="0">
              <a:buSzPts val="1400"/>
            </a:pPr>
            <a:r>
              <a:rPr lang="en-US" sz="1800" b="1" i="0" u="none" strike="noStrike" cap="none" dirty="0">
                <a:solidFill>
                  <a:schemeClr val="dk1"/>
                </a:solidFill>
                <a:latin typeface="Calibri"/>
                <a:ea typeface="Calibri"/>
                <a:cs typeface="Calibri"/>
                <a:sym typeface="Calibri"/>
              </a:rPr>
              <a:t>Findings:  </a:t>
            </a:r>
            <a:r>
              <a:rPr lang="en-US" sz="1800" dirty="0">
                <a:latin typeface="Calibri" panose="020F0502020204030204" pitchFamily="34" charset="0"/>
                <a:ea typeface="Calibri" panose="020F0502020204030204" pitchFamily="34" charset="0"/>
                <a:cs typeface="Times New Roman" panose="02020603050405020304" pitchFamily="18" charset="0"/>
              </a:rPr>
              <a:t>Bay water quality is improving, but the magnitude of the improvement appears to be lagging behind expectations</a:t>
            </a:r>
            <a:endParaRPr lang="en-US" sz="1800" i="0" u="none" strike="noStrike" cap="none"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endParaRPr lang="en-US" sz="1800"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 </a:t>
            </a:r>
          </a:p>
        </p:txBody>
      </p:sp>
    </p:spTree>
    <p:extLst>
      <p:ext uri="{BB962C8B-B14F-4D97-AF65-F5344CB8AC3E}">
        <p14:creationId xmlns:p14="http://schemas.microsoft.com/office/powerpoint/2010/main" val="284483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95;p2">
            <a:extLst>
              <a:ext uri="{FF2B5EF4-FFF2-40B4-BE49-F238E27FC236}">
                <a16:creationId xmlns:a16="http://schemas.microsoft.com/office/drawing/2014/main" id="{703601AD-5D41-4C24-AC74-05DE48439B5B}"/>
              </a:ext>
            </a:extLst>
          </p:cNvPr>
          <p:cNvSpPr/>
          <p:nvPr/>
        </p:nvSpPr>
        <p:spPr>
          <a:xfrm>
            <a:off x="-22708" y="0"/>
            <a:ext cx="5538325" cy="6858000"/>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Calibri"/>
              <a:ea typeface="Calibri"/>
              <a:cs typeface="Calibri"/>
              <a:sym typeface="Calibri"/>
            </a:endParaRPr>
          </a:p>
        </p:txBody>
      </p:sp>
      <p:sp>
        <p:nvSpPr>
          <p:cNvPr id="105" name="Google Shape;105;g18ca3c604aa_3_31"/>
          <p:cNvSpPr txBox="1">
            <a:spLocks noGrp="1"/>
          </p:cNvSpPr>
          <p:nvPr>
            <p:ph type="title"/>
          </p:nvPr>
        </p:nvSpPr>
        <p:spPr>
          <a:xfrm>
            <a:off x="0" y="655784"/>
            <a:ext cx="5538326" cy="2275025"/>
          </a:xfrm>
          <a:prstGeom prst="rect">
            <a:avLst/>
          </a:prstGeom>
          <a:noFill/>
          <a:ln>
            <a:noFill/>
          </a:ln>
        </p:spPr>
        <p:txBody>
          <a:bodyPr spcFirstLastPara="1" wrap="square" lIns="91425" tIns="45700" rIns="91425" bIns="45700" anchor="ctr" anchorCtr="0">
            <a:normAutofit/>
          </a:bodyPr>
          <a:lstStyle/>
          <a:p>
            <a:pPr algn="ctr"/>
            <a:r>
              <a:rPr lang="en-US" sz="2800" b="1" dirty="0"/>
              <a:t>Achieving Water Quality Standards</a:t>
            </a:r>
            <a:r>
              <a:rPr lang="en-US" sz="3200" b="1" dirty="0"/>
              <a:t>:</a:t>
            </a:r>
            <a:br>
              <a:rPr lang="en-US" sz="3200" b="1" dirty="0"/>
            </a:br>
            <a:br>
              <a:rPr lang="en-US" sz="2400" b="1" dirty="0">
                <a:latin typeface="Calibri"/>
                <a:ea typeface="Calibri"/>
                <a:cs typeface="Calibri"/>
                <a:sym typeface="Calibri"/>
              </a:rPr>
            </a:br>
            <a:endParaRPr sz="3200" dirty="0"/>
          </a:p>
        </p:txBody>
      </p:sp>
      <p:pic>
        <p:nvPicPr>
          <p:cNvPr id="9" name="Picture 8">
            <a:extLst>
              <a:ext uri="{FF2B5EF4-FFF2-40B4-BE49-F238E27FC236}">
                <a16:creationId xmlns:a16="http://schemas.microsoft.com/office/drawing/2014/main" id="{5458833C-AF7C-4B56-B7B0-5F72BC4EECA8}"/>
              </a:ext>
            </a:extLst>
          </p:cNvPr>
          <p:cNvPicPr>
            <a:picLocks noChangeAspect="1"/>
          </p:cNvPicPr>
          <p:nvPr/>
        </p:nvPicPr>
        <p:blipFill rotWithShape="1">
          <a:blip r:embed="rId3"/>
          <a:srcRect l="16604" t="4228" r="11276" b="2840"/>
          <a:stretch/>
        </p:blipFill>
        <p:spPr>
          <a:xfrm>
            <a:off x="2290066" y="1931540"/>
            <a:ext cx="881910" cy="1433482"/>
          </a:xfrm>
          <a:prstGeom prst="rect">
            <a:avLst/>
          </a:prstGeom>
        </p:spPr>
      </p:pic>
      <p:sp>
        <p:nvSpPr>
          <p:cNvPr id="11" name="Google Shape;130;p2">
            <a:extLst>
              <a:ext uri="{FF2B5EF4-FFF2-40B4-BE49-F238E27FC236}">
                <a16:creationId xmlns:a16="http://schemas.microsoft.com/office/drawing/2014/main" id="{9F1C379A-3ECD-4106-AE37-48326B2CFC1D}"/>
              </a:ext>
            </a:extLst>
          </p:cNvPr>
          <p:cNvSpPr txBox="1"/>
          <p:nvPr/>
        </p:nvSpPr>
        <p:spPr>
          <a:xfrm>
            <a:off x="343480" y="3586593"/>
            <a:ext cx="4788152" cy="12002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400"/>
              <a:buFont typeface="Arial"/>
              <a:buNone/>
            </a:pPr>
            <a:endParaRPr lang="en-US" sz="1800"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Implications:  </a:t>
            </a:r>
            <a:r>
              <a:rPr lang="en-US" sz="1800" dirty="0">
                <a:solidFill>
                  <a:schemeClr val="dk1"/>
                </a:solidFill>
                <a:latin typeface="Calibri"/>
                <a:ea typeface="Calibri"/>
                <a:cs typeface="Calibri"/>
                <a:sym typeface="Calibri"/>
              </a:rPr>
              <a:t>Full (100%) achievement of Bay water quality standards is a distant and doubtful.</a:t>
            </a:r>
            <a:endParaRPr lang="en-US" sz="1800" i="0" u="none" strike="noStrike" cap="none"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 </a:t>
            </a:r>
          </a:p>
        </p:txBody>
      </p:sp>
      <p:sp>
        <p:nvSpPr>
          <p:cNvPr id="12" name="Google Shape;1430;p36">
            <a:extLst>
              <a:ext uri="{FF2B5EF4-FFF2-40B4-BE49-F238E27FC236}">
                <a16:creationId xmlns:a16="http://schemas.microsoft.com/office/drawing/2014/main" id="{392E766D-9CAB-46DB-8EB4-D9C1268D19F8}"/>
              </a:ext>
            </a:extLst>
          </p:cNvPr>
          <p:cNvSpPr/>
          <p:nvPr/>
        </p:nvSpPr>
        <p:spPr>
          <a:xfrm>
            <a:off x="7096287" y="2275401"/>
            <a:ext cx="4074024" cy="2589393"/>
          </a:xfrm>
          <a:custGeom>
            <a:avLst/>
            <a:gdLst/>
            <a:ahLst/>
            <a:cxnLst/>
            <a:rect l="l" t="t" r="r" b="b"/>
            <a:pathLst>
              <a:path w="1791425" h="1947068" extrusionOk="0">
                <a:moveTo>
                  <a:pt x="0" y="1947068"/>
                </a:moveTo>
                <a:cubicBezTo>
                  <a:pt x="509835" y="1868911"/>
                  <a:pt x="872143" y="1786054"/>
                  <a:pt x="1151071" y="1631856"/>
                </a:cubicBezTo>
                <a:cubicBezTo>
                  <a:pt x="1429999" y="1477658"/>
                  <a:pt x="1559835" y="1267857"/>
                  <a:pt x="1673566" y="1021881"/>
                </a:cubicBezTo>
                <a:cubicBezTo>
                  <a:pt x="1787297" y="775905"/>
                  <a:pt x="1768679" y="154674"/>
                  <a:pt x="1791425" y="0"/>
                </a:cubicBezTo>
              </a:path>
            </a:pathLst>
          </a:custGeom>
          <a:noFill/>
          <a:ln w="28575"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431;p36">
            <a:extLst>
              <a:ext uri="{FF2B5EF4-FFF2-40B4-BE49-F238E27FC236}">
                <a16:creationId xmlns:a16="http://schemas.microsoft.com/office/drawing/2014/main" id="{FA6A565C-6F9E-4C74-B579-CC3D561B6536}"/>
              </a:ext>
            </a:extLst>
          </p:cNvPr>
          <p:cNvSpPr/>
          <p:nvPr/>
        </p:nvSpPr>
        <p:spPr>
          <a:xfrm>
            <a:off x="7602222" y="2652568"/>
            <a:ext cx="3625571" cy="2526630"/>
          </a:xfrm>
          <a:custGeom>
            <a:avLst/>
            <a:gdLst/>
            <a:ahLst/>
            <a:cxnLst/>
            <a:rect l="l" t="t" r="r" b="b"/>
            <a:pathLst>
              <a:path w="1367212" h="1794577" extrusionOk="0">
                <a:moveTo>
                  <a:pt x="0" y="1794577"/>
                </a:moveTo>
                <a:cubicBezTo>
                  <a:pt x="503830" y="1768419"/>
                  <a:pt x="709906" y="1615716"/>
                  <a:pt x="908901" y="1442308"/>
                </a:cubicBezTo>
                <a:cubicBezTo>
                  <a:pt x="1107896" y="1268900"/>
                  <a:pt x="1201236" y="1076633"/>
                  <a:pt x="1277322" y="859699"/>
                </a:cubicBezTo>
                <a:cubicBezTo>
                  <a:pt x="1353408" y="642765"/>
                  <a:pt x="1369347" y="162594"/>
                  <a:pt x="1366996" y="0"/>
                </a:cubicBezTo>
              </a:path>
            </a:pathLst>
          </a:custGeom>
          <a:noFill/>
          <a:ln w="19050" cap="flat" cmpd="sng">
            <a:solidFill>
              <a:srgbClr val="0070C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32;p36">
            <a:extLst>
              <a:ext uri="{FF2B5EF4-FFF2-40B4-BE49-F238E27FC236}">
                <a16:creationId xmlns:a16="http://schemas.microsoft.com/office/drawing/2014/main" id="{97BB65E8-1020-482D-8EAF-D4BDBBEC4A06}"/>
              </a:ext>
            </a:extLst>
          </p:cNvPr>
          <p:cNvSpPr/>
          <p:nvPr/>
        </p:nvSpPr>
        <p:spPr>
          <a:xfrm>
            <a:off x="7579343" y="2227042"/>
            <a:ext cx="2546566" cy="2037756"/>
          </a:xfrm>
          <a:custGeom>
            <a:avLst/>
            <a:gdLst/>
            <a:ahLst/>
            <a:cxnLst/>
            <a:rect l="l" t="t" r="r" b="b"/>
            <a:pathLst>
              <a:path w="865902" h="1557959" extrusionOk="0">
                <a:moveTo>
                  <a:pt x="0" y="1557959"/>
                </a:moveTo>
                <a:cubicBezTo>
                  <a:pt x="308649" y="1484272"/>
                  <a:pt x="464839" y="1445542"/>
                  <a:pt x="604467" y="1317445"/>
                </a:cubicBezTo>
                <a:cubicBezTo>
                  <a:pt x="744095" y="1189348"/>
                  <a:pt x="795146" y="1008951"/>
                  <a:pt x="837770" y="789377"/>
                </a:cubicBezTo>
                <a:cubicBezTo>
                  <a:pt x="880394" y="569803"/>
                  <a:pt x="862563" y="162594"/>
                  <a:pt x="860212" y="0"/>
                </a:cubicBezTo>
              </a:path>
            </a:pathLst>
          </a:custGeom>
          <a:noFill/>
          <a:ln w="19050" cap="flat" cmpd="sng">
            <a:solidFill>
              <a:srgbClr val="0070C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433;p36">
            <a:extLst>
              <a:ext uri="{FF2B5EF4-FFF2-40B4-BE49-F238E27FC236}">
                <a16:creationId xmlns:a16="http://schemas.microsoft.com/office/drawing/2014/main" id="{A1A88EE4-2BE0-46C6-A358-3D60C24FF9B0}"/>
              </a:ext>
            </a:extLst>
          </p:cNvPr>
          <p:cNvSpPr txBox="1"/>
          <p:nvPr/>
        </p:nvSpPr>
        <p:spPr>
          <a:xfrm>
            <a:off x="10474353" y="1451047"/>
            <a:ext cx="1613148"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0070C0"/>
                </a:solidFill>
                <a:latin typeface="Calibri"/>
                <a:ea typeface="Calibri"/>
                <a:cs typeface="Calibri"/>
                <a:sym typeface="Calibri"/>
              </a:rPr>
              <a:t>Implementation Cost (expectations)</a:t>
            </a:r>
            <a:endParaRPr b="0" i="0" u="none" strike="noStrike" cap="none" dirty="0">
              <a:solidFill>
                <a:srgbClr val="000000"/>
              </a:solidFill>
              <a:latin typeface="Arial"/>
              <a:ea typeface="Arial"/>
              <a:cs typeface="Arial"/>
              <a:sym typeface="Arial"/>
            </a:endParaRPr>
          </a:p>
        </p:txBody>
      </p:sp>
      <p:sp>
        <p:nvSpPr>
          <p:cNvPr id="16" name="Google Shape;1434;p36">
            <a:extLst>
              <a:ext uri="{FF2B5EF4-FFF2-40B4-BE49-F238E27FC236}">
                <a16:creationId xmlns:a16="http://schemas.microsoft.com/office/drawing/2014/main" id="{16ABB58A-AC70-46D0-A1C0-2CEF7B253BB8}"/>
              </a:ext>
            </a:extLst>
          </p:cNvPr>
          <p:cNvSpPr txBox="1"/>
          <p:nvPr/>
        </p:nvSpPr>
        <p:spPr>
          <a:xfrm rot="-5400000">
            <a:off x="5031125" y="2831119"/>
            <a:ext cx="265911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dirty="0">
                <a:solidFill>
                  <a:srgbClr val="0070C0"/>
                </a:solidFill>
                <a:latin typeface="Calibri"/>
                <a:ea typeface="Calibri"/>
                <a:cs typeface="Calibri"/>
                <a:sym typeface="Calibri"/>
              </a:rPr>
              <a:t>Costs to meet WQS ($)</a:t>
            </a:r>
            <a:endParaRPr sz="1600" b="0" i="0" u="none" strike="noStrike" cap="none" dirty="0">
              <a:solidFill>
                <a:srgbClr val="0070C0"/>
              </a:solidFill>
              <a:latin typeface="Arial"/>
              <a:ea typeface="Arial"/>
              <a:cs typeface="Arial"/>
              <a:sym typeface="Arial"/>
            </a:endParaRPr>
          </a:p>
        </p:txBody>
      </p:sp>
      <p:sp>
        <p:nvSpPr>
          <p:cNvPr id="17" name="Google Shape;1435;p36">
            <a:extLst>
              <a:ext uri="{FF2B5EF4-FFF2-40B4-BE49-F238E27FC236}">
                <a16:creationId xmlns:a16="http://schemas.microsoft.com/office/drawing/2014/main" id="{385386C4-D384-4C65-A232-1F13B5BD9189}"/>
              </a:ext>
            </a:extLst>
          </p:cNvPr>
          <p:cNvSpPr txBox="1"/>
          <p:nvPr/>
        </p:nvSpPr>
        <p:spPr>
          <a:xfrm>
            <a:off x="7237609" y="5774945"/>
            <a:ext cx="418078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 Achievement of Water Quality Standard</a:t>
            </a:r>
            <a:endParaRPr b="0" i="0" u="none" strike="noStrike" cap="none" dirty="0">
              <a:solidFill>
                <a:srgbClr val="000000"/>
              </a:solidFill>
              <a:latin typeface="Arial"/>
              <a:ea typeface="Arial"/>
              <a:cs typeface="Arial"/>
              <a:sym typeface="Arial"/>
            </a:endParaRPr>
          </a:p>
        </p:txBody>
      </p:sp>
      <p:cxnSp>
        <p:nvCxnSpPr>
          <p:cNvPr id="18" name="Google Shape;1438;p36">
            <a:extLst>
              <a:ext uri="{FF2B5EF4-FFF2-40B4-BE49-F238E27FC236}">
                <a16:creationId xmlns:a16="http://schemas.microsoft.com/office/drawing/2014/main" id="{5BA0C437-E601-4A80-A166-1F93AAB26F25}"/>
              </a:ext>
            </a:extLst>
          </p:cNvPr>
          <p:cNvCxnSpPr>
            <a:cxnSpLocks/>
          </p:cNvCxnSpPr>
          <p:nvPr/>
        </p:nvCxnSpPr>
        <p:spPr>
          <a:xfrm>
            <a:off x="6600806" y="2227042"/>
            <a:ext cx="0" cy="3158267"/>
          </a:xfrm>
          <a:prstGeom prst="straightConnector1">
            <a:avLst/>
          </a:prstGeom>
          <a:noFill/>
          <a:ln w="28575" cap="flat" cmpd="sng">
            <a:solidFill>
              <a:schemeClr val="dk1"/>
            </a:solidFill>
            <a:prstDash val="solid"/>
            <a:round/>
            <a:headEnd type="none" w="sm" len="sm"/>
            <a:tailEnd type="none" w="sm" len="sm"/>
          </a:ln>
        </p:spPr>
      </p:cxnSp>
      <p:cxnSp>
        <p:nvCxnSpPr>
          <p:cNvPr id="19" name="Google Shape;1439;p36">
            <a:extLst>
              <a:ext uri="{FF2B5EF4-FFF2-40B4-BE49-F238E27FC236}">
                <a16:creationId xmlns:a16="http://schemas.microsoft.com/office/drawing/2014/main" id="{941A1748-8A5F-4B6B-AC1A-5C2A3EB4FA32}"/>
              </a:ext>
            </a:extLst>
          </p:cNvPr>
          <p:cNvCxnSpPr>
            <a:cxnSpLocks/>
          </p:cNvCxnSpPr>
          <p:nvPr/>
        </p:nvCxnSpPr>
        <p:spPr>
          <a:xfrm flipH="1">
            <a:off x="6599212" y="5374876"/>
            <a:ext cx="5097758" cy="1"/>
          </a:xfrm>
          <a:prstGeom prst="straightConnector1">
            <a:avLst/>
          </a:prstGeom>
          <a:noFill/>
          <a:ln w="28575" cap="flat" cmpd="sng">
            <a:solidFill>
              <a:schemeClr val="dk1"/>
            </a:solidFill>
            <a:prstDash val="solid"/>
            <a:round/>
            <a:headEnd type="none" w="sm" len="sm"/>
            <a:tailEnd type="none" w="sm" len="sm"/>
          </a:ln>
        </p:spPr>
      </p:cxnSp>
      <p:sp>
        <p:nvSpPr>
          <p:cNvPr id="20" name="Google Shape;1440;p36">
            <a:extLst>
              <a:ext uri="{FF2B5EF4-FFF2-40B4-BE49-F238E27FC236}">
                <a16:creationId xmlns:a16="http://schemas.microsoft.com/office/drawing/2014/main" id="{6024A1AA-8C2C-438C-ACF7-31305499083F}"/>
              </a:ext>
            </a:extLst>
          </p:cNvPr>
          <p:cNvSpPr txBox="1"/>
          <p:nvPr/>
        </p:nvSpPr>
        <p:spPr>
          <a:xfrm>
            <a:off x="6789984" y="5326049"/>
            <a:ext cx="5173519"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2000" b="0" i="0" u="none" strike="noStrike" cap="none" dirty="0">
                <a:solidFill>
                  <a:schemeClr val="dk1"/>
                </a:solidFill>
                <a:latin typeface="Calibri"/>
                <a:ea typeface="Calibri"/>
                <a:cs typeface="Calibri"/>
                <a:sym typeface="Calibri"/>
              </a:rPr>
              <a:t>20%         40%          60%           80%          100%</a:t>
            </a:r>
            <a:endParaRPr sz="2400" b="0" i="0" u="none" strike="noStrike" cap="none" dirty="0">
              <a:solidFill>
                <a:srgbClr val="000000"/>
              </a:solidFill>
              <a:latin typeface="Arial"/>
              <a:ea typeface="Arial"/>
              <a:cs typeface="Arial"/>
              <a:sym typeface="Arial"/>
            </a:endParaRPr>
          </a:p>
        </p:txBody>
      </p:sp>
      <p:cxnSp>
        <p:nvCxnSpPr>
          <p:cNvPr id="21" name="Google Shape;1441;p36">
            <a:extLst>
              <a:ext uri="{FF2B5EF4-FFF2-40B4-BE49-F238E27FC236}">
                <a16:creationId xmlns:a16="http://schemas.microsoft.com/office/drawing/2014/main" id="{76D6F1F5-8B79-4989-8025-59F7C4975497}"/>
              </a:ext>
            </a:extLst>
          </p:cNvPr>
          <p:cNvCxnSpPr>
            <a:cxnSpLocks/>
          </p:cNvCxnSpPr>
          <p:nvPr/>
        </p:nvCxnSpPr>
        <p:spPr>
          <a:xfrm>
            <a:off x="11193019" y="2227042"/>
            <a:ext cx="3244" cy="3090185"/>
          </a:xfrm>
          <a:prstGeom prst="straightConnector1">
            <a:avLst/>
          </a:prstGeom>
          <a:noFill/>
          <a:ln w="12700" cap="flat" cmpd="sng">
            <a:solidFill>
              <a:schemeClr val="dk1"/>
            </a:solidFill>
            <a:prstDash val="dash"/>
            <a:round/>
            <a:headEnd type="none" w="sm" len="sm"/>
            <a:tailEnd type="none" w="sm" len="sm"/>
          </a:ln>
        </p:spPr>
      </p:cxnSp>
      <p:sp>
        <p:nvSpPr>
          <p:cNvPr id="22" name="Google Shape;1442;p36">
            <a:extLst>
              <a:ext uri="{FF2B5EF4-FFF2-40B4-BE49-F238E27FC236}">
                <a16:creationId xmlns:a16="http://schemas.microsoft.com/office/drawing/2014/main" id="{EA93A32C-D9B3-42F0-9D8D-96BA0E13349C}"/>
              </a:ext>
            </a:extLst>
          </p:cNvPr>
          <p:cNvSpPr txBox="1"/>
          <p:nvPr/>
        </p:nvSpPr>
        <p:spPr>
          <a:xfrm rot="-5400000">
            <a:off x="10494426" y="4341471"/>
            <a:ext cx="1658757"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100" b="0" i="0" u="none" strike="noStrike" cap="none" dirty="0">
                <a:solidFill>
                  <a:schemeClr val="dk1"/>
                </a:solidFill>
                <a:latin typeface="Calibri"/>
                <a:ea typeface="Calibri"/>
                <a:cs typeface="Calibri"/>
                <a:sym typeface="Calibri"/>
              </a:rPr>
              <a:t>Full Attainment</a:t>
            </a:r>
            <a:endParaRPr sz="1050" b="0" i="0" u="none" strike="noStrike" cap="none" dirty="0">
              <a:solidFill>
                <a:schemeClr val="dk1"/>
              </a:solidFill>
              <a:latin typeface="Arial"/>
              <a:ea typeface="Arial"/>
              <a:cs typeface="Arial"/>
              <a:sym typeface="Arial"/>
            </a:endParaRPr>
          </a:p>
        </p:txBody>
      </p:sp>
      <p:sp>
        <p:nvSpPr>
          <p:cNvPr id="23" name="Google Shape;1447;p36">
            <a:extLst>
              <a:ext uri="{FF2B5EF4-FFF2-40B4-BE49-F238E27FC236}">
                <a16:creationId xmlns:a16="http://schemas.microsoft.com/office/drawing/2014/main" id="{BD856832-0E11-487B-804C-3ABD9159E97E}"/>
              </a:ext>
            </a:extLst>
          </p:cNvPr>
          <p:cNvSpPr txBox="1"/>
          <p:nvPr/>
        </p:nvSpPr>
        <p:spPr>
          <a:xfrm>
            <a:off x="6112153" y="1055081"/>
            <a:ext cx="585135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2000" b="1" i="0" u="none" strike="noStrike" cap="none" dirty="0">
                <a:solidFill>
                  <a:schemeClr val="dk1"/>
                </a:solidFill>
                <a:latin typeface="Calibri"/>
                <a:ea typeface="Calibri"/>
                <a:cs typeface="Calibri"/>
                <a:sym typeface="Calibri"/>
              </a:rPr>
              <a:t>Costs of Achieving TMDL and Water Quality Criteria</a:t>
            </a:r>
            <a:endParaRPr sz="2000" b="0" i="0" u="none" strike="noStrike" cap="none" dirty="0">
              <a:solidFill>
                <a:srgbClr val="000000"/>
              </a:solidFill>
              <a:latin typeface="Arial"/>
              <a:ea typeface="Arial"/>
              <a:cs typeface="Arial"/>
              <a:sym typeface="Arial"/>
            </a:endParaRPr>
          </a:p>
        </p:txBody>
      </p:sp>
      <p:sp>
        <p:nvSpPr>
          <p:cNvPr id="24" name="Google Shape;1430;p36">
            <a:extLst>
              <a:ext uri="{FF2B5EF4-FFF2-40B4-BE49-F238E27FC236}">
                <a16:creationId xmlns:a16="http://schemas.microsoft.com/office/drawing/2014/main" id="{DB09B1F9-FB5B-4E86-BB88-48B67D642B26}"/>
              </a:ext>
            </a:extLst>
          </p:cNvPr>
          <p:cNvSpPr/>
          <p:nvPr/>
        </p:nvSpPr>
        <p:spPr>
          <a:xfrm>
            <a:off x="7178298" y="2319570"/>
            <a:ext cx="3417268" cy="2242005"/>
          </a:xfrm>
          <a:custGeom>
            <a:avLst/>
            <a:gdLst>
              <a:gd name="connsiteX0" fmla="*/ 0 w 1791425"/>
              <a:gd name="connsiteY0" fmla="*/ 1947068 h 1947068"/>
              <a:gd name="connsiteX1" fmla="*/ 1151071 w 1791425"/>
              <a:gd name="connsiteY1" fmla="*/ 1631856 h 1947068"/>
              <a:gd name="connsiteX2" fmla="*/ 1721694 w 1791425"/>
              <a:gd name="connsiteY2" fmla="*/ 1038311 h 1947068"/>
              <a:gd name="connsiteX3" fmla="*/ 1791425 w 1791425"/>
              <a:gd name="connsiteY3" fmla="*/ 0 h 1947068"/>
              <a:gd name="connsiteX0" fmla="*/ 0 w 1864884"/>
              <a:gd name="connsiteY0" fmla="*/ 1984036 h 1984036"/>
              <a:gd name="connsiteX1" fmla="*/ 1151071 w 1864884"/>
              <a:gd name="connsiteY1" fmla="*/ 1668824 h 1984036"/>
              <a:gd name="connsiteX2" fmla="*/ 1721694 w 1864884"/>
              <a:gd name="connsiteY2" fmla="*/ 1075279 h 1984036"/>
              <a:gd name="connsiteX3" fmla="*/ 1864884 w 1864884"/>
              <a:gd name="connsiteY3" fmla="*/ 0 h 1984036"/>
              <a:gd name="connsiteX0" fmla="*/ 0 w 1864884"/>
              <a:gd name="connsiteY0" fmla="*/ 1984036 h 1984036"/>
              <a:gd name="connsiteX1" fmla="*/ 1151071 w 1864884"/>
              <a:gd name="connsiteY1" fmla="*/ 1668824 h 1984036"/>
              <a:gd name="connsiteX2" fmla="*/ 1774888 w 1864884"/>
              <a:gd name="connsiteY2" fmla="*/ 919192 h 1984036"/>
              <a:gd name="connsiteX3" fmla="*/ 1864884 w 1864884"/>
              <a:gd name="connsiteY3" fmla="*/ 0 h 1984036"/>
              <a:gd name="connsiteX0" fmla="*/ 0 w 1864884"/>
              <a:gd name="connsiteY0" fmla="*/ 1984036 h 1984036"/>
              <a:gd name="connsiteX1" fmla="*/ 1151071 w 1864884"/>
              <a:gd name="connsiteY1" fmla="*/ 1668824 h 1984036"/>
              <a:gd name="connsiteX2" fmla="*/ 1774888 w 1864884"/>
              <a:gd name="connsiteY2" fmla="*/ 919192 h 1984036"/>
              <a:gd name="connsiteX3" fmla="*/ 1864884 w 1864884"/>
              <a:gd name="connsiteY3" fmla="*/ 0 h 1984036"/>
              <a:gd name="connsiteX0" fmla="*/ 0 w 1864884"/>
              <a:gd name="connsiteY0" fmla="*/ 1984036 h 1984036"/>
              <a:gd name="connsiteX1" fmla="*/ 1151071 w 1864884"/>
              <a:gd name="connsiteY1" fmla="*/ 1668824 h 1984036"/>
              <a:gd name="connsiteX2" fmla="*/ 1774888 w 1864884"/>
              <a:gd name="connsiteY2" fmla="*/ 919192 h 1984036"/>
              <a:gd name="connsiteX3" fmla="*/ 1864884 w 1864884"/>
              <a:gd name="connsiteY3" fmla="*/ 0 h 1984036"/>
            </a:gdLst>
            <a:ahLst/>
            <a:cxnLst>
              <a:cxn ang="0">
                <a:pos x="connsiteX0" y="connsiteY0"/>
              </a:cxn>
              <a:cxn ang="0">
                <a:pos x="connsiteX1" y="connsiteY1"/>
              </a:cxn>
              <a:cxn ang="0">
                <a:pos x="connsiteX2" y="connsiteY2"/>
              </a:cxn>
              <a:cxn ang="0">
                <a:pos x="connsiteX3" y="connsiteY3"/>
              </a:cxn>
            </a:cxnLst>
            <a:rect l="l" t="t" r="r" b="b"/>
            <a:pathLst>
              <a:path w="1864884" h="1984036" extrusionOk="0">
                <a:moveTo>
                  <a:pt x="0" y="1984036"/>
                </a:moveTo>
                <a:cubicBezTo>
                  <a:pt x="509835" y="1905879"/>
                  <a:pt x="855256" y="1846298"/>
                  <a:pt x="1151071" y="1668824"/>
                </a:cubicBezTo>
                <a:cubicBezTo>
                  <a:pt x="1446886" y="1491350"/>
                  <a:pt x="1691554" y="1181598"/>
                  <a:pt x="1774888" y="919192"/>
                </a:cubicBezTo>
                <a:cubicBezTo>
                  <a:pt x="1868355" y="640355"/>
                  <a:pt x="1842138" y="154674"/>
                  <a:pt x="1864884" y="0"/>
                </a:cubicBezTo>
              </a:path>
            </a:pathLst>
          </a:custGeom>
          <a:noFill/>
          <a:ln w="28575"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1433;p36">
            <a:extLst>
              <a:ext uri="{FF2B5EF4-FFF2-40B4-BE49-F238E27FC236}">
                <a16:creationId xmlns:a16="http://schemas.microsoft.com/office/drawing/2014/main" id="{EC599937-3C52-435D-B031-687BEEB17037}"/>
              </a:ext>
            </a:extLst>
          </p:cNvPr>
          <p:cNvSpPr txBox="1"/>
          <p:nvPr/>
        </p:nvSpPr>
        <p:spPr>
          <a:xfrm>
            <a:off x="8876007" y="1443176"/>
            <a:ext cx="187767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0070C0"/>
                </a:solidFill>
                <a:latin typeface="Calibri"/>
                <a:ea typeface="Calibri"/>
                <a:cs typeface="Calibri"/>
                <a:sym typeface="Calibri"/>
              </a:rPr>
              <a:t> Implementation Cost </a:t>
            </a:r>
            <a:br>
              <a:rPr lang="en-US" sz="1600" b="1" i="0" u="none" strike="noStrike" cap="none" dirty="0">
                <a:solidFill>
                  <a:srgbClr val="0070C0"/>
                </a:solidFill>
                <a:latin typeface="Calibri"/>
                <a:ea typeface="Calibri"/>
                <a:cs typeface="Calibri"/>
                <a:sym typeface="Calibri"/>
              </a:rPr>
            </a:br>
            <a:r>
              <a:rPr lang="en-US" sz="1600" b="1" i="0" u="none" strike="noStrike" cap="none" dirty="0">
                <a:solidFill>
                  <a:srgbClr val="0070C0"/>
                </a:solidFill>
                <a:latin typeface="Calibri"/>
                <a:ea typeface="Calibri"/>
                <a:cs typeface="Calibri"/>
                <a:sym typeface="Calibri"/>
              </a:rPr>
              <a:t>(</a:t>
            </a:r>
            <a:r>
              <a:rPr lang="en-US" sz="1600" b="1" dirty="0">
                <a:solidFill>
                  <a:srgbClr val="0070C0"/>
                </a:solidFill>
                <a:latin typeface="Calibri"/>
                <a:ea typeface="Calibri"/>
                <a:cs typeface="Calibri"/>
                <a:sym typeface="Calibri"/>
              </a:rPr>
              <a:t>w response gaps</a:t>
            </a:r>
            <a:r>
              <a:rPr lang="en-US" sz="1600" b="1" i="0" u="none" strike="noStrike" cap="none" dirty="0">
                <a:solidFill>
                  <a:srgbClr val="0070C0"/>
                </a:solidFill>
                <a:latin typeface="Calibri"/>
                <a:ea typeface="Calibri"/>
                <a:cs typeface="Calibri"/>
                <a:sym typeface="Calibri"/>
              </a:rPr>
              <a:t>)</a:t>
            </a:r>
            <a:endParaRPr b="0" i="0" u="none" strike="noStrike" cap="none" dirty="0">
              <a:solidFill>
                <a:srgbClr val="000000"/>
              </a:solidFill>
              <a:latin typeface="Arial"/>
              <a:ea typeface="Arial"/>
              <a:cs typeface="Arial"/>
              <a:sym typeface="Arial"/>
            </a:endParaRPr>
          </a:p>
        </p:txBody>
      </p:sp>
      <p:sp>
        <p:nvSpPr>
          <p:cNvPr id="26" name="Arrow: Left 25">
            <a:extLst>
              <a:ext uri="{FF2B5EF4-FFF2-40B4-BE49-F238E27FC236}">
                <a16:creationId xmlns:a16="http://schemas.microsoft.com/office/drawing/2014/main" id="{A832CF9D-5A47-4C32-A0D6-AAB563590549}"/>
              </a:ext>
            </a:extLst>
          </p:cNvPr>
          <p:cNvSpPr/>
          <p:nvPr/>
        </p:nvSpPr>
        <p:spPr>
          <a:xfrm>
            <a:off x="10635809" y="2514539"/>
            <a:ext cx="455237" cy="1716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Left 26">
            <a:extLst>
              <a:ext uri="{FF2B5EF4-FFF2-40B4-BE49-F238E27FC236}">
                <a16:creationId xmlns:a16="http://schemas.microsoft.com/office/drawing/2014/main" id="{8DF6A173-4BE1-41B3-A1C9-63CDD89968D1}"/>
              </a:ext>
            </a:extLst>
          </p:cNvPr>
          <p:cNvSpPr/>
          <p:nvPr/>
        </p:nvSpPr>
        <p:spPr>
          <a:xfrm rot="5400000">
            <a:off x="9490086" y="4197195"/>
            <a:ext cx="349574" cy="1624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58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animBg="1"/>
      <p:bldP spid="25" grpId="0"/>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94;p2">
            <a:extLst>
              <a:ext uri="{FF2B5EF4-FFF2-40B4-BE49-F238E27FC236}">
                <a16:creationId xmlns:a16="http://schemas.microsoft.com/office/drawing/2014/main" id="{AFAB32BA-8AF7-44FB-9C3C-893451F6E37C}"/>
              </a:ext>
            </a:extLst>
          </p:cNvPr>
          <p:cNvSpPr/>
          <p:nvPr/>
        </p:nvSpPr>
        <p:spPr>
          <a:xfrm>
            <a:off x="0" y="0"/>
            <a:ext cx="6493632"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5" name="Google Shape;105;g18ca3c604aa_3_31"/>
          <p:cNvSpPr txBox="1">
            <a:spLocks noGrp="1"/>
          </p:cNvSpPr>
          <p:nvPr>
            <p:ph type="title"/>
          </p:nvPr>
        </p:nvSpPr>
        <p:spPr>
          <a:xfrm>
            <a:off x="554169" y="1418976"/>
            <a:ext cx="5213554" cy="97510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1800"/>
              <a:buNone/>
            </a:pPr>
            <a:br>
              <a:rPr lang="en-US" b="1" dirty="0"/>
            </a:br>
            <a:br>
              <a:rPr lang="en-US" b="1" dirty="0"/>
            </a:br>
            <a:r>
              <a:rPr lang="en-US" sz="3200" b="1" dirty="0"/>
              <a:t>Living Resource Response</a:t>
            </a:r>
            <a:br>
              <a:rPr lang="en-US" dirty="0"/>
            </a:br>
            <a:endParaRPr dirty="0"/>
          </a:p>
        </p:txBody>
      </p:sp>
      <p:sp>
        <p:nvSpPr>
          <p:cNvPr id="5" name="Rectangle 4">
            <a:extLst>
              <a:ext uri="{FF2B5EF4-FFF2-40B4-BE49-F238E27FC236}">
                <a16:creationId xmlns:a16="http://schemas.microsoft.com/office/drawing/2014/main" id="{1A68BD69-036C-4333-B8E3-D8675832FAD7}"/>
              </a:ext>
            </a:extLst>
          </p:cNvPr>
          <p:cNvSpPr/>
          <p:nvPr/>
        </p:nvSpPr>
        <p:spPr>
          <a:xfrm>
            <a:off x="8205200" y="4660197"/>
            <a:ext cx="267063" cy="322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oogle Shape;132;p2">
            <a:extLst>
              <a:ext uri="{FF2B5EF4-FFF2-40B4-BE49-F238E27FC236}">
                <a16:creationId xmlns:a16="http://schemas.microsoft.com/office/drawing/2014/main" id="{8F22B7BA-B982-41CC-8179-5A48B0F246F0}"/>
              </a:ext>
            </a:extLst>
          </p:cNvPr>
          <p:cNvPicPr preferRelativeResize="0"/>
          <p:nvPr/>
        </p:nvPicPr>
        <p:blipFill rotWithShape="1">
          <a:blip r:embed="rId3">
            <a:alphaModFix/>
          </a:blip>
          <a:srcRect l="46819" t="50342" r="18273" b="1209"/>
          <a:stretch/>
        </p:blipFill>
        <p:spPr>
          <a:xfrm>
            <a:off x="2376514" y="2718073"/>
            <a:ext cx="1481208" cy="2264729"/>
          </a:xfrm>
          <a:prstGeom prst="rect">
            <a:avLst/>
          </a:prstGeom>
          <a:noFill/>
          <a:ln>
            <a:noFill/>
          </a:ln>
        </p:spPr>
      </p:pic>
      <p:pic>
        <p:nvPicPr>
          <p:cNvPr id="3" name="Picture 2">
            <a:extLst>
              <a:ext uri="{FF2B5EF4-FFF2-40B4-BE49-F238E27FC236}">
                <a16:creationId xmlns:a16="http://schemas.microsoft.com/office/drawing/2014/main" id="{4218068E-FF7D-4E81-95EE-422D8BAF623D}"/>
              </a:ext>
            </a:extLst>
          </p:cNvPr>
          <p:cNvPicPr>
            <a:picLocks noChangeAspect="1"/>
          </p:cNvPicPr>
          <p:nvPr/>
        </p:nvPicPr>
        <p:blipFill>
          <a:blip r:embed="rId4"/>
          <a:stretch>
            <a:fillRect/>
          </a:stretch>
        </p:blipFill>
        <p:spPr>
          <a:xfrm>
            <a:off x="7047801" y="1849744"/>
            <a:ext cx="4988124" cy="3532482"/>
          </a:xfrm>
          <a:prstGeom prst="rect">
            <a:avLst/>
          </a:prstGeom>
        </p:spPr>
      </p:pic>
    </p:spTree>
    <p:extLst>
      <p:ext uri="{BB962C8B-B14F-4D97-AF65-F5344CB8AC3E}">
        <p14:creationId xmlns:p14="http://schemas.microsoft.com/office/powerpoint/2010/main" val="1650859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94;p2">
            <a:extLst>
              <a:ext uri="{FF2B5EF4-FFF2-40B4-BE49-F238E27FC236}">
                <a16:creationId xmlns:a16="http://schemas.microsoft.com/office/drawing/2014/main" id="{AFAB32BA-8AF7-44FB-9C3C-893451F6E37C}"/>
              </a:ext>
            </a:extLst>
          </p:cNvPr>
          <p:cNvSpPr/>
          <p:nvPr/>
        </p:nvSpPr>
        <p:spPr>
          <a:xfrm>
            <a:off x="0" y="0"/>
            <a:ext cx="5477117"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5" name="Google Shape;105;g18ca3c604aa_3_31"/>
          <p:cNvSpPr txBox="1">
            <a:spLocks noGrp="1"/>
          </p:cNvSpPr>
          <p:nvPr>
            <p:ph type="title"/>
          </p:nvPr>
        </p:nvSpPr>
        <p:spPr>
          <a:xfrm>
            <a:off x="0" y="928190"/>
            <a:ext cx="5213554" cy="97510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1800"/>
              <a:buNone/>
            </a:pPr>
            <a:br>
              <a:rPr lang="en-US" b="1" dirty="0"/>
            </a:br>
            <a:br>
              <a:rPr lang="en-US" b="1" dirty="0"/>
            </a:br>
            <a:r>
              <a:rPr lang="en-US" sz="3200" b="1" dirty="0"/>
              <a:t>Living Resource Response</a:t>
            </a:r>
            <a:br>
              <a:rPr lang="en-US" dirty="0"/>
            </a:br>
            <a:endParaRPr dirty="0"/>
          </a:p>
        </p:txBody>
      </p:sp>
      <p:cxnSp>
        <p:nvCxnSpPr>
          <p:cNvPr id="8" name="Google Shape;417;p12">
            <a:extLst>
              <a:ext uri="{FF2B5EF4-FFF2-40B4-BE49-F238E27FC236}">
                <a16:creationId xmlns:a16="http://schemas.microsoft.com/office/drawing/2014/main" id="{E72315C4-97CA-4CE2-9804-9444D68CF111}"/>
              </a:ext>
            </a:extLst>
          </p:cNvPr>
          <p:cNvCxnSpPr/>
          <p:nvPr/>
        </p:nvCxnSpPr>
        <p:spPr>
          <a:xfrm>
            <a:off x="10578772" y="2001137"/>
            <a:ext cx="0" cy="2476955"/>
          </a:xfrm>
          <a:prstGeom prst="straightConnector1">
            <a:avLst/>
          </a:prstGeom>
          <a:noFill/>
          <a:ln w="28575" cap="flat" cmpd="sng">
            <a:solidFill>
              <a:schemeClr val="dk1"/>
            </a:solidFill>
            <a:prstDash val="solid"/>
            <a:round/>
            <a:headEnd type="none" w="sm" len="sm"/>
            <a:tailEnd type="none" w="sm" len="sm"/>
          </a:ln>
        </p:spPr>
      </p:cxnSp>
      <p:sp>
        <p:nvSpPr>
          <p:cNvPr id="9" name="Google Shape;418;p12">
            <a:extLst>
              <a:ext uri="{FF2B5EF4-FFF2-40B4-BE49-F238E27FC236}">
                <a16:creationId xmlns:a16="http://schemas.microsoft.com/office/drawing/2014/main" id="{C09D6E81-ECC1-406E-8D18-D381E6B49089}"/>
              </a:ext>
            </a:extLst>
          </p:cNvPr>
          <p:cNvSpPr txBox="1"/>
          <p:nvPr/>
        </p:nvSpPr>
        <p:spPr>
          <a:xfrm rot="16200000" flipH="1">
            <a:off x="5711449" y="2824635"/>
            <a:ext cx="291145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B050"/>
                </a:solidFill>
                <a:latin typeface="Calibri"/>
                <a:ea typeface="Calibri"/>
                <a:cs typeface="Calibri"/>
                <a:sym typeface="Calibri"/>
              </a:rPr>
              <a:t>Indicator of living resource abundance</a:t>
            </a:r>
            <a:endParaRPr sz="1100" b="0" i="0" u="none" strike="noStrike" cap="none">
              <a:solidFill>
                <a:srgbClr val="00B050"/>
              </a:solidFill>
              <a:latin typeface="Arial"/>
              <a:ea typeface="Arial"/>
              <a:cs typeface="Arial"/>
              <a:sym typeface="Arial"/>
            </a:endParaRPr>
          </a:p>
        </p:txBody>
      </p:sp>
      <p:sp>
        <p:nvSpPr>
          <p:cNvPr id="16" name="Google Shape;429;p12">
            <a:extLst>
              <a:ext uri="{FF2B5EF4-FFF2-40B4-BE49-F238E27FC236}">
                <a16:creationId xmlns:a16="http://schemas.microsoft.com/office/drawing/2014/main" id="{70DF9DE3-C749-40B7-A62D-0E43D17EC9FC}"/>
              </a:ext>
            </a:extLst>
          </p:cNvPr>
          <p:cNvSpPr txBox="1"/>
          <p:nvPr/>
        </p:nvSpPr>
        <p:spPr>
          <a:xfrm>
            <a:off x="8312374" y="4600951"/>
            <a:ext cx="200738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0" i="0" u="none" strike="noStrike" cap="none">
                <a:solidFill>
                  <a:schemeClr val="dk1"/>
                </a:solidFill>
                <a:latin typeface="Calibri"/>
                <a:ea typeface="Calibri"/>
                <a:cs typeface="Calibri"/>
                <a:sym typeface="Calibri"/>
              </a:rPr>
              <a:t>% Attainment of WQS</a:t>
            </a:r>
            <a:endParaRPr sz="1050" b="0" i="0" u="none" strike="noStrike" cap="none">
              <a:solidFill>
                <a:srgbClr val="000000"/>
              </a:solidFill>
              <a:latin typeface="Arial"/>
              <a:ea typeface="Arial"/>
              <a:cs typeface="Arial"/>
              <a:sym typeface="Arial"/>
            </a:endParaRPr>
          </a:p>
        </p:txBody>
      </p:sp>
      <p:cxnSp>
        <p:nvCxnSpPr>
          <p:cNvPr id="17" name="Google Shape;430;p12">
            <a:extLst>
              <a:ext uri="{FF2B5EF4-FFF2-40B4-BE49-F238E27FC236}">
                <a16:creationId xmlns:a16="http://schemas.microsoft.com/office/drawing/2014/main" id="{37B4F629-9618-426A-86B0-6931BB132A3B}"/>
              </a:ext>
            </a:extLst>
          </p:cNvPr>
          <p:cNvCxnSpPr/>
          <p:nvPr/>
        </p:nvCxnSpPr>
        <p:spPr>
          <a:xfrm>
            <a:off x="7360592" y="1966083"/>
            <a:ext cx="0" cy="2492169"/>
          </a:xfrm>
          <a:prstGeom prst="straightConnector1">
            <a:avLst/>
          </a:prstGeom>
          <a:noFill/>
          <a:ln w="28575" cap="flat" cmpd="sng">
            <a:solidFill>
              <a:schemeClr val="dk1"/>
            </a:solidFill>
            <a:prstDash val="solid"/>
            <a:round/>
            <a:headEnd type="none" w="sm" len="sm"/>
            <a:tailEnd type="none" w="sm" len="sm"/>
          </a:ln>
        </p:spPr>
      </p:cxnSp>
      <p:cxnSp>
        <p:nvCxnSpPr>
          <p:cNvPr id="18" name="Google Shape;431;p12">
            <a:extLst>
              <a:ext uri="{FF2B5EF4-FFF2-40B4-BE49-F238E27FC236}">
                <a16:creationId xmlns:a16="http://schemas.microsoft.com/office/drawing/2014/main" id="{2063A0AB-7980-4347-8B13-D84B32E7F593}"/>
              </a:ext>
            </a:extLst>
          </p:cNvPr>
          <p:cNvCxnSpPr/>
          <p:nvPr/>
        </p:nvCxnSpPr>
        <p:spPr>
          <a:xfrm rot="10800000">
            <a:off x="7358998" y="4447819"/>
            <a:ext cx="3219774" cy="969"/>
          </a:xfrm>
          <a:prstGeom prst="straightConnector1">
            <a:avLst/>
          </a:prstGeom>
          <a:noFill/>
          <a:ln w="28575" cap="flat" cmpd="sng">
            <a:solidFill>
              <a:schemeClr val="dk1"/>
            </a:solidFill>
            <a:prstDash val="solid"/>
            <a:round/>
            <a:headEnd type="none" w="sm" len="sm"/>
            <a:tailEnd type="none" w="sm" len="sm"/>
          </a:ln>
        </p:spPr>
      </p:cxnSp>
      <p:cxnSp>
        <p:nvCxnSpPr>
          <p:cNvPr id="19" name="Google Shape;432;p12">
            <a:extLst>
              <a:ext uri="{FF2B5EF4-FFF2-40B4-BE49-F238E27FC236}">
                <a16:creationId xmlns:a16="http://schemas.microsoft.com/office/drawing/2014/main" id="{F2B37068-9AD1-4C5D-90A6-515D2FCFBA20}"/>
              </a:ext>
            </a:extLst>
          </p:cNvPr>
          <p:cNvCxnSpPr/>
          <p:nvPr/>
        </p:nvCxnSpPr>
        <p:spPr>
          <a:xfrm>
            <a:off x="10319754" y="2411164"/>
            <a:ext cx="0" cy="2011751"/>
          </a:xfrm>
          <a:prstGeom prst="straightConnector1">
            <a:avLst/>
          </a:prstGeom>
          <a:noFill/>
          <a:ln w="12700" cap="flat" cmpd="sng">
            <a:solidFill>
              <a:schemeClr val="dk1"/>
            </a:solidFill>
            <a:prstDash val="dash"/>
            <a:round/>
            <a:headEnd type="none" w="sm" len="sm"/>
            <a:tailEnd type="none" w="sm" len="sm"/>
          </a:ln>
        </p:spPr>
      </p:cxnSp>
      <p:sp>
        <p:nvSpPr>
          <p:cNvPr id="20" name="Google Shape;433;p12">
            <a:extLst>
              <a:ext uri="{FF2B5EF4-FFF2-40B4-BE49-F238E27FC236}">
                <a16:creationId xmlns:a16="http://schemas.microsoft.com/office/drawing/2014/main" id="{42696899-D6BC-488F-B944-F575089186F7}"/>
              </a:ext>
            </a:extLst>
          </p:cNvPr>
          <p:cNvSpPr txBox="1"/>
          <p:nvPr/>
        </p:nvSpPr>
        <p:spPr>
          <a:xfrm rot="16200000">
            <a:off x="9528029" y="3468883"/>
            <a:ext cx="1756847"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100" b="0" i="0" u="none" strike="noStrike" cap="none">
                <a:solidFill>
                  <a:schemeClr val="dk1"/>
                </a:solidFill>
                <a:latin typeface="Calibri"/>
                <a:ea typeface="Calibri"/>
                <a:cs typeface="Calibri"/>
                <a:sym typeface="Calibri"/>
              </a:rPr>
              <a:t>Full attainment</a:t>
            </a:r>
            <a:endParaRPr sz="1050" b="0" i="0" u="none" strike="noStrike" cap="none">
              <a:solidFill>
                <a:schemeClr val="dk1"/>
              </a:solidFill>
              <a:latin typeface="Arial"/>
              <a:ea typeface="Arial"/>
              <a:cs typeface="Arial"/>
              <a:sym typeface="Arial"/>
            </a:endParaRPr>
          </a:p>
        </p:txBody>
      </p:sp>
      <p:sp>
        <p:nvSpPr>
          <p:cNvPr id="21" name="Google Shape;434;p12">
            <a:extLst>
              <a:ext uri="{FF2B5EF4-FFF2-40B4-BE49-F238E27FC236}">
                <a16:creationId xmlns:a16="http://schemas.microsoft.com/office/drawing/2014/main" id="{E9AA9125-2343-4108-B1E0-468AFC699AFA}"/>
              </a:ext>
            </a:extLst>
          </p:cNvPr>
          <p:cNvSpPr txBox="1"/>
          <p:nvPr/>
        </p:nvSpPr>
        <p:spPr>
          <a:xfrm>
            <a:off x="6982282" y="1234504"/>
            <a:ext cx="3873942"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a:solidFill>
                  <a:schemeClr val="dk1"/>
                </a:solidFill>
                <a:latin typeface="Calibri"/>
                <a:ea typeface="Arial"/>
                <a:cs typeface="Calibri"/>
                <a:sym typeface="Calibri"/>
              </a:rPr>
              <a:t>Living resource </a:t>
            </a:r>
            <a:r>
              <a:rPr lang="en-US" sz="1600" b="1" dirty="0">
                <a:solidFill>
                  <a:schemeClr val="dk1"/>
                </a:solidFill>
                <a:latin typeface="Calibri"/>
                <a:cs typeface="Calibri"/>
                <a:sym typeface="Calibri"/>
              </a:rPr>
              <a:t>response to attainment of water quality standards</a:t>
            </a:r>
            <a:endParaRPr sz="1600" b="0" i="0" u="none" strike="noStrike" cap="none" dirty="0">
              <a:solidFill>
                <a:srgbClr val="000000"/>
              </a:solidFill>
              <a:latin typeface="Arial"/>
              <a:ea typeface="Arial"/>
              <a:cs typeface="Arial"/>
              <a:sym typeface="Arial"/>
            </a:endParaRPr>
          </a:p>
        </p:txBody>
      </p:sp>
      <p:sp>
        <p:nvSpPr>
          <p:cNvPr id="22" name="Google Shape;435;p12">
            <a:extLst>
              <a:ext uri="{FF2B5EF4-FFF2-40B4-BE49-F238E27FC236}">
                <a16:creationId xmlns:a16="http://schemas.microsoft.com/office/drawing/2014/main" id="{02D86A05-2B19-4AC0-AD7D-91D81707DFEF}"/>
              </a:ext>
            </a:extLst>
          </p:cNvPr>
          <p:cNvSpPr txBox="1"/>
          <p:nvPr/>
        </p:nvSpPr>
        <p:spPr>
          <a:xfrm>
            <a:off x="7573476" y="4418843"/>
            <a:ext cx="314063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20%         40%          60%           80%          100%</a:t>
            </a:r>
            <a:endParaRPr sz="1400" b="0" i="0" u="none" strike="noStrike" cap="none" dirty="0">
              <a:solidFill>
                <a:srgbClr val="000000"/>
              </a:solidFill>
              <a:latin typeface="Arial"/>
              <a:ea typeface="Arial"/>
              <a:cs typeface="Arial"/>
              <a:sym typeface="Arial"/>
            </a:endParaRPr>
          </a:p>
        </p:txBody>
      </p:sp>
      <p:sp>
        <p:nvSpPr>
          <p:cNvPr id="23" name="Google Shape;425;p12">
            <a:extLst>
              <a:ext uri="{FF2B5EF4-FFF2-40B4-BE49-F238E27FC236}">
                <a16:creationId xmlns:a16="http://schemas.microsoft.com/office/drawing/2014/main" id="{F8B43957-C433-4980-9700-04E14CDA2576}"/>
              </a:ext>
            </a:extLst>
          </p:cNvPr>
          <p:cNvSpPr/>
          <p:nvPr/>
        </p:nvSpPr>
        <p:spPr>
          <a:xfrm rot="491452">
            <a:off x="8137092" y="3757724"/>
            <a:ext cx="2268471" cy="694062"/>
          </a:xfrm>
          <a:custGeom>
            <a:avLst/>
            <a:gdLst>
              <a:gd name="connsiteX0" fmla="*/ 0 w 2311919"/>
              <a:gd name="connsiteY0" fmla="*/ 577595 h 577595"/>
              <a:gd name="connsiteX1" fmla="*/ 1214507 w 2311919"/>
              <a:gd name="connsiteY1" fmla="*/ 47877 h 577595"/>
              <a:gd name="connsiteX2" fmla="*/ 2311919 w 2311919"/>
              <a:gd name="connsiteY2" fmla="*/ 62318 h 577595"/>
              <a:gd name="connsiteX0" fmla="*/ 0 w 2311919"/>
              <a:gd name="connsiteY0" fmla="*/ 606170 h 606170"/>
              <a:gd name="connsiteX1" fmla="*/ 1214507 w 2311919"/>
              <a:gd name="connsiteY1" fmla="*/ 76452 h 606170"/>
              <a:gd name="connsiteX2" fmla="*/ 2311919 w 2311919"/>
              <a:gd name="connsiteY2" fmla="*/ 90893 h 606170"/>
              <a:gd name="connsiteX0" fmla="*/ 0 w 2311919"/>
              <a:gd name="connsiteY0" fmla="*/ 603919 h 603919"/>
              <a:gd name="connsiteX1" fmla="*/ 1125124 w 2311919"/>
              <a:gd name="connsiteY1" fmla="*/ 78195 h 603919"/>
              <a:gd name="connsiteX2" fmla="*/ 2311919 w 2311919"/>
              <a:gd name="connsiteY2" fmla="*/ 88642 h 603919"/>
              <a:gd name="connsiteX0" fmla="*/ 0 w 2311919"/>
              <a:gd name="connsiteY0" fmla="*/ 603919 h 603919"/>
              <a:gd name="connsiteX1" fmla="*/ 1125124 w 2311919"/>
              <a:gd name="connsiteY1" fmla="*/ 78195 h 603919"/>
              <a:gd name="connsiteX2" fmla="*/ 2311919 w 2311919"/>
              <a:gd name="connsiteY2" fmla="*/ 88642 h 603919"/>
            </a:gdLst>
            <a:ahLst/>
            <a:cxnLst>
              <a:cxn ang="0">
                <a:pos x="connsiteX0" y="connsiteY0"/>
              </a:cxn>
              <a:cxn ang="0">
                <a:pos x="connsiteX1" y="connsiteY1"/>
              </a:cxn>
              <a:cxn ang="0">
                <a:pos x="connsiteX2" y="connsiteY2"/>
              </a:cxn>
            </a:cxnLst>
            <a:rect l="l" t="t" r="r" b="b"/>
            <a:pathLst>
              <a:path w="2311919" h="603919" extrusionOk="0">
                <a:moveTo>
                  <a:pt x="0" y="603919"/>
                </a:moveTo>
                <a:cubicBezTo>
                  <a:pt x="344993" y="446495"/>
                  <a:pt x="749986" y="195426"/>
                  <a:pt x="1125124" y="78195"/>
                </a:cubicBezTo>
                <a:cubicBezTo>
                  <a:pt x="1500262" y="-39036"/>
                  <a:pt x="1877609" y="-15260"/>
                  <a:pt x="2311919" y="88642"/>
                </a:cubicBezTo>
              </a:path>
            </a:pathLst>
          </a:custGeom>
          <a:noFill/>
          <a:ln w="19050" cap="flat" cmpd="sng">
            <a:solidFill>
              <a:srgbClr val="00B05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4" name="Google Shape;425;p12">
            <a:extLst>
              <a:ext uri="{FF2B5EF4-FFF2-40B4-BE49-F238E27FC236}">
                <a16:creationId xmlns:a16="http://schemas.microsoft.com/office/drawing/2014/main" id="{16C0E73B-4CB3-446E-B5A5-44B294B989A8}"/>
              </a:ext>
            </a:extLst>
          </p:cNvPr>
          <p:cNvSpPr/>
          <p:nvPr/>
        </p:nvSpPr>
        <p:spPr>
          <a:xfrm rot="491452">
            <a:off x="7963375" y="2294321"/>
            <a:ext cx="2221083" cy="1327150"/>
          </a:xfrm>
          <a:custGeom>
            <a:avLst/>
            <a:gdLst>
              <a:gd name="connsiteX0" fmla="*/ 0 w 2311919"/>
              <a:gd name="connsiteY0" fmla="*/ 577595 h 577595"/>
              <a:gd name="connsiteX1" fmla="*/ 1214507 w 2311919"/>
              <a:gd name="connsiteY1" fmla="*/ 47877 h 577595"/>
              <a:gd name="connsiteX2" fmla="*/ 2311919 w 2311919"/>
              <a:gd name="connsiteY2" fmla="*/ 62318 h 577595"/>
              <a:gd name="connsiteX0" fmla="*/ 0 w 2311919"/>
              <a:gd name="connsiteY0" fmla="*/ 606170 h 606170"/>
              <a:gd name="connsiteX1" fmla="*/ 1214507 w 2311919"/>
              <a:gd name="connsiteY1" fmla="*/ 76452 h 606170"/>
              <a:gd name="connsiteX2" fmla="*/ 2311919 w 2311919"/>
              <a:gd name="connsiteY2" fmla="*/ 90893 h 606170"/>
              <a:gd name="connsiteX0" fmla="*/ 0 w 2311919"/>
              <a:gd name="connsiteY0" fmla="*/ 603919 h 603919"/>
              <a:gd name="connsiteX1" fmla="*/ 1125124 w 2311919"/>
              <a:gd name="connsiteY1" fmla="*/ 78195 h 603919"/>
              <a:gd name="connsiteX2" fmla="*/ 2311919 w 2311919"/>
              <a:gd name="connsiteY2" fmla="*/ 88642 h 603919"/>
              <a:gd name="connsiteX0" fmla="*/ 0 w 2311919"/>
              <a:gd name="connsiteY0" fmla="*/ 603919 h 603919"/>
              <a:gd name="connsiteX1" fmla="*/ 1125124 w 2311919"/>
              <a:gd name="connsiteY1" fmla="*/ 78195 h 603919"/>
              <a:gd name="connsiteX2" fmla="*/ 2311919 w 2311919"/>
              <a:gd name="connsiteY2" fmla="*/ 88642 h 603919"/>
              <a:gd name="connsiteX0" fmla="*/ 0 w 2311919"/>
              <a:gd name="connsiteY0" fmla="*/ 553024 h 553024"/>
              <a:gd name="connsiteX1" fmla="*/ 963795 w 2311919"/>
              <a:gd name="connsiteY1" fmla="*/ 182313 h 553024"/>
              <a:gd name="connsiteX2" fmla="*/ 2311919 w 2311919"/>
              <a:gd name="connsiteY2" fmla="*/ 37747 h 553024"/>
              <a:gd name="connsiteX0" fmla="*/ 0 w 2310469"/>
              <a:gd name="connsiteY0" fmla="*/ 682334 h 682334"/>
              <a:gd name="connsiteX1" fmla="*/ 962345 w 2310469"/>
              <a:gd name="connsiteY1" fmla="*/ 182313 h 682334"/>
              <a:gd name="connsiteX2" fmla="*/ 2310469 w 2310469"/>
              <a:gd name="connsiteY2" fmla="*/ 37747 h 682334"/>
              <a:gd name="connsiteX0" fmla="*/ 0 w 2310469"/>
              <a:gd name="connsiteY0" fmla="*/ 682334 h 682334"/>
              <a:gd name="connsiteX1" fmla="*/ 962345 w 2310469"/>
              <a:gd name="connsiteY1" fmla="*/ 182313 h 682334"/>
              <a:gd name="connsiteX2" fmla="*/ 2310469 w 2310469"/>
              <a:gd name="connsiteY2" fmla="*/ 37747 h 682334"/>
              <a:gd name="connsiteX0" fmla="*/ 0 w 2310469"/>
              <a:gd name="connsiteY0" fmla="*/ 682334 h 682334"/>
              <a:gd name="connsiteX1" fmla="*/ 962345 w 2310469"/>
              <a:gd name="connsiteY1" fmla="*/ 182313 h 682334"/>
              <a:gd name="connsiteX2" fmla="*/ 2310469 w 2310469"/>
              <a:gd name="connsiteY2" fmla="*/ 37747 h 682334"/>
            </a:gdLst>
            <a:ahLst/>
            <a:cxnLst>
              <a:cxn ang="0">
                <a:pos x="connsiteX0" y="connsiteY0"/>
              </a:cxn>
              <a:cxn ang="0">
                <a:pos x="connsiteX1" y="connsiteY1"/>
              </a:cxn>
              <a:cxn ang="0">
                <a:pos x="connsiteX2" y="connsiteY2"/>
              </a:cxn>
            </a:cxnLst>
            <a:rect l="l" t="t" r="r" b="b"/>
            <a:pathLst>
              <a:path w="2310469" h="682334" extrusionOk="0">
                <a:moveTo>
                  <a:pt x="0" y="682334"/>
                </a:moveTo>
                <a:cubicBezTo>
                  <a:pt x="251030" y="491854"/>
                  <a:pt x="587207" y="299544"/>
                  <a:pt x="962345" y="182313"/>
                </a:cubicBezTo>
                <a:cubicBezTo>
                  <a:pt x="1337483" y="65082"/>
                  <a:pt x="1876159" y="-66155"/>
                  <a:pt x="2310469" y="37747"/>
                </a:cubicBezTo>
              </a:path>
            </a:pathLst>
          </a:custGeom>
          <a:noFill/>
          <a:ln w="19050" cap="flat" cmpd="sng">
            <a:solidFill>
              <a:srgbClr val="00B05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7" name="Google Shape;130;p2">
            <a:extLst>
              <a:ext uri="{FF2B5EF4-FFF2-40B4-BE49-F238E27FC236}">
                <a16:creationId xmlns:a16="http://schemas.microsoft.com/office/drawing/2014/main" id="{76EA4E99-9903-445A-B5F6-DE9478506EA7}"/>
              </a:ext>
            </a:extLst>
          </p:cNvPr>
          <p:cNvSpPr txBox="1"/>
          <p:nvPr/>
        </p:nvSpPr>
        <p:spPr>
          <a:xfrm>
            <a:off x="320655" y="2312935"/>
            <a:ext cx="4864424" cy="2308284"/>
          </a:xfrm>
          <a:prstGeom prst="rect">
            <a:avLst/>
          </a:prstGeom>
          <a:noFill/>
          <a:ln>
            <a:noFill/>
          </a:ln>
        </p:spPr>
        <p:txBody>
          <a:bodyPr spcFirstLastPara="1" wrap="square" lIns="91425" tIns="45700" rIns="91425" bIns="45700" anchor="t" anchorCtr="0">
            <a:spAutoFit/>
          </a:bodyPr>
          <a:lstStyle/>
          <a:p>
            <a:pPr lvl="0">
              <a:buSzPts val="1400"/>
            </a:pPr>
            <a:r>
              <a:rPr lang="en-US" sz="2400" b="1" i="0" u="none" strike="noStrike" cap="none" dirty="0">
                <a:solidFill>
                  <a:schemeClr val="dk1"/>
                </a:solidFill>
                <a:latin typeface="Calibri"/>
                <a:ea typeface="Calibri"/>
                <a:cs typeface="Calibri"/>
                <a:sym typeface="Calibri"/>
              </a:rPr>
              <a:t>Findings: </a:t>
            </a:r>
            <a:r>
              <a:rPr lang="en-US" sz="2400" i="0" u="none" strike="noStrike" cap="none" dirty="0">
                <a:solidFill>
                  <a:schemeClr val="dk1"/>
                </a:solidFill>
                <a:latin typeface="Calibri"/>
                <a:ea typeface="Calibri"/>
                <a:cs typeface="Calibri"/>
                <a:sym typeface="Calibri"/>
              </a:rPr>
              <a:t>The </a:t>
            </a:r>
            <a:r>
              <a:rPr lang="en-US" sz="2400" dirty="0">
                <a:solidFill>
                  <a:schemeClr val="dk1"/>
                </a:solidFill>
                <a:latin typeface="Calibri"/>
                <a:ea typeface="Calibri"/>
                <a:cs typeface="Calibri"/>
                <a:sym typeface="Calibri"/>
              </a:rPr>
              <a:t>i</a:t>
            </a:r>
            <a:r>
              <a:rPr lang="en-US" sz="2400" dirty="0">
                <a:latin typeface="Calibri" panose="020F0502020204030204" pitchFamily="34" charset="0"/>
                <a:ea typeface="Calibri" panose="020F0502020204030204" pitchFamily="34" charset="0"/>
                <a:cs typeface="Times New Roman" panose="02020603050405020304" pitchFamily="18" charset="0"/>
              </a:rPr>
              <a:t>mpact of WQ improvements on living resources depends on where WQ improvements occurs, antecedent conditions, &amp; impact varies across species. </a:t>
            </a:r>
          </a:p>
        </p:txBody>
      </p:sp>
    </p:spTree>
    <p:extLst>
      <p:ext uri="{BB962C8B-B14F-4D97-AF65-F5344CB8AC3E}">
        <p14:creationId xmlns:p14="http://schemas.microsoft.com/office/powerpoint/2010/main" val="390093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E79D3-3575-27ED-BF85-79BD3B516459}"/>
              </a:ext>
            </a:extLst>
          </p:cNvPr>
          <p:cNvSpPr>
            <a:spLocks noGrp="1"/>
          </p:cNvSpPr>
          <p:nvPr>
            <p:ph type="title"/>
          </p:nvPr>
        </p:nvSpPr>
        <p:spPr/>
        <p:txBody>
          <a:bodyPr/>
          <a:lstStyle/>
          <a:p>
            <a:r>
              <a:rPr lang="en-US" dirty="0"/>
              <a:t>Boosting Living Resource Response</a:t>
            </a:r>
          </a:p>
        </p:txBody>
      </p:sp>
      <p:pic>
        <p:nvPicPr>
          <p:cNvPr id="4" name="Picture 3">
            <a:extLst>
              <a:ext uri="{FF2B5EF4-FFF2-40B4-BE49-F238E27FC236}">
                <a16:creationId xmlns:a16="http://schemas.microsoft.com/office/drawing/2014/main" id="{E93693CB-8EBF-8934-14CA-7DCFA8A8B7F9}"/>
              </a:ext>
            </a:extLst>
          </p:cNvPr>
          <p:cNvPicPr>
            <a:picLocks noChangeAspect="1"/>
          </p:cNvPicPr>
          <p:nvPr/>
        </p:nvPicPr>
        <p:blipFill>
          <a:blip r:embed="rId2"/>
          <a:stretch>
            <a:fillRect/>
          </a:stretch>
        </p:blipFill>
        <p:spPr>
          <a:xfrm>
            <a:off x="865217" y="1690825"/>
            <a:ext cx="7222067" cy="4648350"/>
          </a:xfrm>
          <a:prstGeom prst="rect">
            <a:avLst/>
          </a:prstGeom>
        </p:spPr>
      </p:pic>
      <p:pic>
        <p:nvPicPr>
          <p:cNvPr id="7" name="Google Shape;684;g18e44da1547_0_7">
            <a:extLst>
              <a:ext uri="{FF2B5EF4-FFF2-40B4-BE49-F238E27FC236}">
                <a16:creationId xmlns:a16="http://schemas.microsoft.com/office/drawing/2014/main" id="{AABCE74A-FDB1-043D-CA80-C3FC9FFCDD4A}"/>
              </a:ext>
            </a:extLst>
          </p:cNvPr>
          <p:cNvPicPr preferRelativeResize="0"/>
          <p:nvPr/>
        </p:nvPicPr>
        <p:blipFill rotWithShape="1">
          <a:blip r:embed="rId3">
            <a:alphaModFix/>
          </a:blip>
          <a:srcRect/>
          <a:stretch/>
        </p:blipFill>
        <p:spPr>
          <a:xfrm>
            <a:off x="6565152" y="1690825"/>
            <a:ext cx="5432116" cy="4335032"/>
          </a:xfrm>
          <a:prstGeom prst="rect">
            <a:avLst/>
          </a:prstGeom>
          <a:noFill/>
          <a:ln>
            <a:noFill/>
          </a:ln>
        </p:spPr>
      </p:pic>
      <p:sp>
        <p:nvSpPr>
          <p:cNvPr id="8" name="Right Brace 7">
            <a:extLst>
              <a:ext uri="{FF2B5EF4-FFF2-40B4-BE49-F238E27FC236}">
                <a16:creationId xmlns:a16="http://schemas.microsoft.com/office/drawing/2014/main" id="{97AF25F0-3B06-8C67-F832-47CBA42C4EC6}"/>
              </a:ext>
            </a:extLst>
          </p:cNvPr>
          <p:cNvSpPr/>
          <p:nvPr/>
        </p:nvSpPr>
        <p:spPr>
          <a:xfrm>
            <a:off x="6156260" y="2982658"/>
            <a:ext cx="469151" cy="1388534"/>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9" name="Google Shape;687;g18e44da1547_0_7">
            <a:extLst>
              <a:ext uri="{FF2B5EF4-FFF2-40B4-BE49-F238E27FC236}">
                <a16:creationId xmlns:a16="http://schemas.microsoft.com/office/drawing/2014/main" id="{95E27A41-3D78-66DA-995D-77AA65E66E2A}"/>
              </a:ext>
            </a:extLst>
          </p:cNvPr>
          <p:cNvPicPr preferRelativeResize="0"/>
          <p:nvPr/>
        </p:nvPicPr>
        <p:blipFill rotWithShape="1">
          <a:blip r:embed="rId4">
            <a:alphaModFix/>
          </a:blip>
          <a:srcRect l="31788" r="62543"/>
          <a:stretch/>
        </p:blipFill>
        <p:spPr>
          <a:xfrm rot="10800000" flipH="1">
            <a:off x="0" y="0"/>
            <a:ext cx="690900" cy="6858000"/>
          </a:xfrm>
          <a:prstGeom prst="rtTriangle">
            <a:avLst/>
          </a:prstGeom>
          <a:noFill/>
          <a:ln>
            <a:noFill/>
          </a:ln>
        </p:spPr>
      </p:pic>
    </p:spTree>
    <p:extLst>
      <p:ext uri="{BB962C8B-B14F-4D97-AF65-F5344CB8AC3E}">
        <p14:creationId xmlns:p14="http://schemas.microsoft.com/office/powerpoint/2010/main" val="102203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94;p2">
            <a:extLst>
              <a:ext uri="{FF2B5EF4-FFF2-40B4-BE49-F238E27FC236}">
                <a16:creationId xmlns:a16="http://schemas.microsoft.com/office/drawing/2014/main" id="{AFAB32BA-8AF7-44FB-9C3C-893451F6E37C}"/>
              </a:ext>
            </a:extLst>
          </p:cNvPr>
          <p:cNvSpPr/>
          <p:nvPr/>
        </p:nvSpPr>
        <p:spPr>
          <a:xfrm>
            <a:off x="0" y="0"/>
            <a:ext cx="5477117" cy="6858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5" name="Google Shape;105;g18ca3c604aa_3_31"/>
          <p:cNvSpPr txBox="1">
            <a:spLocks noGrp="1"/>
          </p:cNvSpPr>
          <p:nvPr>
            <p:ph type="title"/>
          </p:nvPr>
        </p:nvSpPr>
        <p:spPr>
          <a:xfrm>
            <a:off x="105748" y="923549"/>
            <a:ext cx="5213554" cy="97510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1800"/>
              <a:buNone/>
            </a:pPr>
            <a:br>
              <a:rPr lang="en-US" b="1" dirty="0"/>
            </a:br>
            <a:br>
              <a:rPr lang="en-US" b="1" dirty="0"/>
            </a:br>
            <a:r>
              <a:rPr lang="en-US" sz="3200" b="1" dirty="0"/>
              <a:t>Living Resource Response</a:t>
            </a:r>
            <a:br>
              <a:rPr lang="en-US" dirty="0"/>
            </a:br>
            <a:endParaRPr dirty="0"/>
          </a:p>
        </p:txBody>
      </p:sp>
      <p:pic>
        <p:nvPicPr>
          <p:cNvPr id="3" name="Picture 2">
            <a:extLst>
              <a:ext uri="{FF2B5EF4-FFF2-40B4-BE49-F238E27FC236}">
                <a16:creationId xmlns:a16="http://schemas.microsoft.com/office/drawing/2014/main" id="{B276EC60-59BB-43A8-AD2E-69F7992D2917}"/>
              </a:ext>
            </a:extLst>
          </p:cNvPr>
          <p:cNvPicPr>
            <a:picLocks noChangeAspect="1"/>
          </p:cNvPicPr>
          <p:nvPr/>
        </p:nvPicPr>
        <p:blipFill>
          <a:blip r:embed="rId3"/>
          <a:stretch>
            <a:fillRect/>
          </a:stretch>
        </p:blipFill>
        <p:spPr>
          <a:xfrm>
            <a:off x="6349743" y="1066047"/>
            <a:ext cx="5180097" cy="4577381"/>
          </a:xfrm>
          <a:prstGeom prst="rect">
            <a:avLst/>
          </a:prstGeom>
        </p:spPr>
      </p:pic>
      <p:sp>
        <p:nvSpPr>
          <p:cNvPr id="8" name="Rectangle 7">
            <a:extLst>
              <a:ext uri="{FF2B5EF4-FFF2-40B4-BE49-F238E27FC236}">
                <a16:creationId xmlns:a16="http://schemas.microsoft.com/office/drawing/2014/main" id="{386ED738-ED1B-42DA-9F7F-B07FA0076165}"/>
              </a:ext>
            </a:extLst>
          </p:cNvPr>
          <p:cNvSpPr/>
          <p:nvPr/>
        </p:nvSpPr>
        <p:spPr>
          <a:xfrm>
            <a:off x="583298" y="2414302"/>
            <a:ext cx="4671021" cy="1815882"/>
          </a:xfrm>
          <a:prstGeom prst="rect">
            <a:avLst/>
          </a:prstGeom>
        </p:spPr>
        <p:txBody>
          <a:bodyPr wrap="square">
            <a:spAutoFit/>
          </a:bodyPr>
          <a:lstStyle/>
          <a:p>
            <a:r>
              <a:rPr lang="en-US" sz="2800" b="1" dirty="0">
                <a:solidFill>
                  <a:schemeClr val="dk1"/>
                </a:solidFill>
                <a:latin typeface="Calibri"/>
                <a:ea typeface="Calibri"/>
                <a:cs typeface="Calibri"/>
                <a:sym typeface="Calibri"/>
              </a:rPr>
              <a:t>Implications: </a:t>
            </a:r>
            <a:r>
              <a:rPr lang="en-US" sz="2800" dirty="0">
                <a:latin typeface="Calibri" panose="020F0502020204030204" pitchFamily="34" charset="0"/>
                <a:ea typeface="Calibri" panose="020F0502020204030204" pitchFamily="34" charset="0"/>
                <a:cs typeface="Times New Roman" panose="02020603050405020304" pitchFamily="18" charset="0"/>
              </a:rPr>
              <a:t>Potential to increase the impact on living resources from our WQ and restoration investments</a:t>
            </a:r>
            <a:endParaRPr lang="en-US" sz="2800" dirty="0"/>
          </a:p>
        </p:txBody>
      </p:sp>
    </p:spTree>
    <p:extLst>
      <p:ext uri="{BB962C8B-B14F-4D97-AF65-F5344CB8AC3E}">
        <p14:creationId xmlns:p14="http://schemas.microsoft.com/office/powerpoint/2010/main" val="3590104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6" name="Google Shape;686;g18e44da1547_0_7"/>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7" name="Google Shape;687;g18e44da1547_0_7"/>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sp>
        <p:nvSpPr>
          <p:cNvPr id="7" name="Title 6">
            <a:extLst>
              <a:ext uri="{FF2B5EF4-FFF2-40B4-BE49-F238E27FC236}">
                <a16:creationId xmlns:a16="http://schemas.microsoft.com/office/drawing/2014/main" id="{1BC0F363-3796-29D9-349D-831CE416C880}"/>
              </a:ext>
            </a:extLst>
          </p:cNvPr>
          <p:cNvSpPr>
            <a:spLocks noGrp="1"/>
          </p:cNvSpPr>
          <p:nvPr>
            <p:ph type="title"/>
          </p:nvPr>
        </p:nvSpPr>
        <p:spPr>
          <a:xfrm>
            <a:off x="1108235" y="213885"/>
            <a:ext cx="3987931" cy="1539761"/>
          </a:xfrm>
        </p:spPr>
        <p:txBody>
          <a:bodyPr>
            <a:normAutofit fontScale="90000"/>
          </a:bodyPr>
          <a:lstStyle/>
          <a:p>
            <a:r>
              <a:rPr lang="en-US" dirty="0"/>
              <a:t>Implications</a:t>
            </a:r>
          </a:p>
        </p:txBody>
      </p:sp>
      <p:sp>
        <p:nvSpPr>
          <p:cNvPr id="8" name="Subtitle 7">
            <a:extLst>
              <a:ext uri="{FF2B5EF4-FFF2-40B4-BE49-F238E27FC236}">
                <a16:creationId xmlns:a16="http://schemas.microsoft.com/office/drawing/2014/main" id="{F59F2960-CC6B-6284-CF70-7FC93011C9B2}"/>
              </a:ext>
            </a:extLst>
          </p:cNvPr>
          <p:cNvSpPr>
            <a:spLocks noGrp="1"/>
          </p:cNvSpPr>
          <p:nvPr>
            <p:ph type="subTitle" idx="1"/>
          </p:nvPr>
        </p:nvSpPr>
        <p:spPr>
          <a:xfrm>
            <a:off x="975412" y="1798808"/>
            <a:ext cx="4865671" cy="3910175"/>
          </a:xfrm>
        </p:spPr>
        <p:txBody>
          <a:bodyPr>
            <a:noAutofit/>
          </a:bodyPr>
          <a:lstStyle/>
          <a:p>
            <a:pPr marL="0" indent="0" algn="l"/>
            <a:r>
              <a:rPr lang="en-US" i="1" dirty="0"/>
              <a:t>Full attainment may not be necessary to improve and support living resources goals</a:t>
            </a:r>
          </a:p>
        </p:txBody>
      </p:sp>
      <p:pic>
        <p:nvPicPr>
          <p:cNvPr id="3" name="Picture 2">
            <a:extLst>
              <a:ext uri="{FF2B5EF4-FFF2-40B4-BE49-F238E27FC236}">
                <a16:creationId xmlns:a16="http://schemas.microsoft.com/office/drawing/2014/main" id="{2614E240-5D5F-60A7-E2F1-190CA2655E07}"/>
              </a:ext>
            </a:extLst>
          </p:cNvPr>
          <p:cNvPicPr>
            <a:picLocks noChangeAspect="1"/>
          </p:cNvPicPr>
          <p:nvPr/>
        </p:nvPicPr>
        <p:blipFill>
          <a:blip r:embed="rId4"/>
          <a:stretch>
            <a:fillRect/>
          </a:stretch>
        </p:blipFill>
        <p:spPr>
          <a:xfrm>
            <a:off x="6866932" y="0"/>
            <a:ext cx="3985551" cy="6796349"/>
          </a:xfrm>
          <a:prstGeom prst="rect">
            <a:avLst/>
          </a:prstGeom>
        </p:spPr>
      </p:pic>
    </p:spTree>
    <p:extLst>
      <p:ext uri="{BB962C8B-B14F-4D97-AF65-F5344CB8AC3E}">
        <p14:creationId xmlns:p14="http://schemas.microsoft.com/office/powerpoint/2010/main" val="596588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8012155" y="3636799"/>
            <a:ext cx="4219939" cy="3263325"/>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2"/>
          <p:cNvSpPr/>
          <p:nvPr/>
        </p:nvSpPr>
        <p:spPr>
          <a:xfrm>
            <a:off x="-32662" y="3611981"/>
            <a:ext cx="3991556" cy="3256982"/>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5" name="Google Shape;95;p2"/>
          <p:cNvSpPr/>
          <p:nvPr/>
        </p:nvSpPr>
        <p:spPr>
          <a:xfrm>
            <a:off x="3934868" y="3668872"/>
            <a:ext cx="4101314" cy="3273354"/>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Calibri"/>
              <a:ea typeface="Calibri"/>
              <a:cs typeface="Calibri"/>
              <a:sym typeface="Calibri"/>
            </a:endParaRPr>
          </a:p>
        </p:txBody>
      </p:sp>
      <p:sp>
        <p:nvSpPr>
          <p:cNvPr id="96" name="Google Shape;96;p2"/>
          <p:cNvSpPr/>
          <p:nvPr/>
        </p:nvSpPr>
        <p:spPr>
          <a:xfrm>
            <a:off x="3374134" y="307622"/>
            <a:ext cx="3749132" cy="2698056"/>
          </a:xfrm>
          <a:prstGeom prst="rect">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
          <p:cNvSpPr txBox="1"/>
          <p:nvPr/>
        </p:nvSpPr>
        <p:spPr>
          <a:xfrm>
            <a:off x="436661" y="309449"/>
            <a:ext cx="2436069" cy="2862322"/>
          </a:xfrm>
          <a:prstGeom prst="rect">
            <a:avLst/>
          </a:prstGeom>
          <a:solidFill>
            <a:srgbClr val="0070C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alibri"/>
                <a:ea typeface="Calibri"/>
                <a:cs typeface="Calibri"/>
                <a:sym typeface="Calibri"/>
              </a:rPr>
              <a:t>Chesapeake Bay Agreement: Restoration Goals</a:t>
            </a:r>
            <a:endParaRPr sz="14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Sustainable Fisheries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Vital Habitat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00"/>
                </a:solidFill>
                <a:latin typeface="Calibri"/>
                <a:ea typeface="Calibri"/>
                <a:cs typeface="Calibri"/>
                <a:sym typeface="Calibri"/>
              </a:rPr>
              <a:t>Water Quality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Toxic Contaminants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Heathy Watershed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Climate Resiliency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Land Conservation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Stewardship</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Public Access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Environmental Literacy </a:t>
            </a:r>
            <a:endParaRPr sz="1400" b="0" i="0" u="none" strike="noStrike" cap="none" dirty="0">
              <a:solidFill>
                <a:srgbClr val="000000"/>
              </a:solidFill>
              <a:latin typeface="Arial"/>
              <a:ea typeface="Arial"/>
              <a:cs typeface="Arial"/>
              <a:sym typeface="Arial"/>
            </a:endParaRPr>
          </a:p>
        </p:txBody>
      </p:sp>
      <p:cxnSp>
        <p:nvCxnSpPr>
          <p:cNvPr id="98" name="Google Shape;98;p2"/>
          <p:cNvCxnSpPr>
            <a:cxnSpLocks/>
          </p:cNvCxnSpPr>
          <p:nvPr/>
        </p:nvCxnSpPr>
        <p:spPr>
          <a:xfrm flipV="1">
            <a:off x="1963762" y="1529944"/>
            <a:ext cx="1382978" cy="1"/>
          </a:xfrm>
          <a:prstGeom prst="straightConnector1">
            <a:avLst/>
          </a:prstGeom>
          <a:noFill/>
          <a:ln w="28575" cap="flat" cmpd="sng">
            <a:solidFill>
              <a:schemeClr val="dk1"/>
            </a:solidFill>
            <a:prstDash val="solid"/>
            <a:miter lim="800000"/>
            <a:headEnd type="none" w="sm" len="sm"/>
            <a:tailEnd type="triangle" w="lg" len="lg"/>
          </a:ln>
        </p:spPr>
      </p:cxnSp>
      <p:sp>
        <p:nvSpPr>
          <p:cNvPr id="100" name="Google Shape;100;p2"/>
          <p:cNvSpPr txBox="1"/>
          <p:nvPr/>
        </p:nvSpPr>
        <p:spPr>
          <a:xfrm>
            <a:off x="4136343" y="294727"/>
            <a:ext cx="2748909"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strike="noStrike" cap="none" dirty="0">
                <a:solidFill>
                  <a:schemeClr val="dk1"/>
                </a:solidFill>
                <a:latin typeface="Calibri"/>
                <a:ea typeface="Calibri"/>
                <a:cs typeface="Calibri"/>
                <a:sym typeface="Calibri"/>
              </a:rPr>
              <a:t>Water Quality Standards</a:t>
            </a:r>
            <a:endParaRPr sz="1600" b="0" i="0" strike="noStrike" cap="none" dirty="0">
              <a:solidFill>
                <a:srgbClr val="000000"/>
              </a:solidFill>
              <a:latin typeface="Arial"/>
              <a:ea typeface="Arial"/>
              <a:cs typeface="Arial"/>
              <a:sym typeface="Arial"/>
            </a:endParaRPr>
          </a:p>
        </p:txBody>
      </p:sp>
      <p:sp>
        <p:nvSpPr>
          <p:cNvPr id="101" name="Google Shape;101;p2"/>
          <p:cNvSpPr txBox="1"/>
          <p:nvPr/>
        </p:nvSpPr>
        <p:spPr>
          <a:xfrm>
            <a:off x="3614213" y="617048"/>
            <a:ext cx="123617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Designated Uses</a:t>
            </a:r>
            <a:endParaRPr sz="1400" b="0" i="0" u="none" strike="noStrike" cap="none">
              <a:solidFill>
                <a:srgbClr val="000000"/>
              </a:solidFill>
              <a:latin typeface="Arial"/>
              <a:ea typeface="Arial"/>
              <a:cs typeface="Arial"/>
              <a:sym typeface="Arial"/>
            </a:endParaRPr>
          </a:p>
        </p:txBody>
      </p:sp>
      <p:sp>
        <p:nvSpPr>
          <p:cNvPr id="102" name="Google Shape;102;p2"/>
          <p:cNvSpPr txBox="1"/>
          <p:nvPr/>
        </p:nvSpPr>
        <p:spPr>
          <a:xfrm>
            <a:off x="5285781" y="1287956"/>
            <a:ext cx="1940294"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b="1" i="0" u="none" strike="noStrike" cap="none" dirty="0">
                <a:solidFill>
                  <a:schemeClr val="dk1"/>
                </a:solidFill>
                <a:latin typeface="Calibri"/>
                <a:ea typeface="Calibri"/>
                <a:cs typeface="Calibri"/>
                <a:sym typeface="Calibri"/>
              </a:rPr>
              <a:t>Water Quality Criteria</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Dissolved Oxygen, Water clarity/SAV,</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 &amp; </a:t>
            </a:r>
            <a:r>
              <a:rPr lang="en-US" b="0" i="0" u="none" strike="noStrike" cap="none" dirty="0" err="1">
                <a:solidFill>
                  <a:schemeClr val="dk1"/>
                </a:solidFill>
                <a:latin typeface="Calibri"/>
                <a:ea typeface="Calibri"/>
                <a:cs typeface="Calibri"/>
                <a:sym typeface="Calibri"/>
              </a:rPr>
              <a:t>Chl</a:t>
            </a:r>
            <a:r>
              <a:rPr lang="en-US" b="0" i="0" u="none" strike="noStrike" cap="none" dirty="0">
                <a:solidFill>
                  <a:schemeClr val="dk1"/>
                </a:solidFill>
                <a:latin typeface="Calibri"/>
                <a:ea typeface="Calibri"/>
                <a:cs typeface="Calibri"/>
                <a:sym typeface="Calibri"/>
              </a:rPr>
              <a:t>-a </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across 5 habitats</a:t>
            </a:r>
            <a:endParaRPr sz="1400" b="0" i="0" u="none" strike="noStrike" cap="none" dirty="0">
              <a:solidFill>
                <a:srgbClr val="000000"/>
              </a:solidFill>
              <a:latin typeface="Arial"/>
              <a:ea typeface="Arial"/>
              <a:cs typeface="Arial"/>
              <a:sym typeface="Arial"/>
            </a:endParaRPr>
          </a:p>
        </p:txBody>
      </p:sp>
      <p:cxnSp>
        <p:nvCxnSpPr>
          <p:cNvPr id="103" name="Google Shape;103;p2"/>
          <p:cNvCxnSpPr/>
          <p:nvPr/>
        </p:nvCxnSpPr>
        <p:spPr>
          <a:xfrm>
            <a:off x="7082159" y="1445683"/>
            <a:ext cx="417109" cy="0"/>
          </a:xfrm>
          <a:prstGeom prst="straightConnector1">
            <a:avLst/>
          </a:prstGeom>
          <a:noFill/>
          <a:ln w="28575" cap="flat" cmpd="sng">
            <a:solidFill>
              <a:schemeClr val="dk1"/>
            </a:solidFill>
            <a:prstDash val="solid"/>
            <a:miter lim="800000"/>
            <a:headEnd type="none" w="sm" len="sm"/>
            <a:tailEnd type="triangle" w="lg" len="lg"/>
          </a:ln>
        </p:spPr>
      </p:cxnSp>
      <p:sp>
        <p:nvSpPr>
          <p:cNvPr id="104" name="Google Shape;104;p2"/>
          <p:cNvSpPr txBox="1"/>
          <p:nvPr/>
        </p:nvSpPr>
        <p:spPr>
          <a:xfrm>
            <a:off x="7577502" y="367319"/>
            <a:ext cx="1702591" cy="2646838"/>
          </a:xfrm>
          <a:prstGeom prst="rect">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Calibri"/>
                <a:ea typeface="Calibri"/>
                <a:cs typeface="Calibri"/>
                <a:sym typeface="Calibri"/>
              </a:rPr>
              <a:t>TMDL: Stressor Reduction Goals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600" i="0" u="none" strike="noStrike" cap="none" dirty="0">
                <a:solidFill>
                  <a:schemeClr val="dk1"/>
                </a:solidFill>
                <a:latin typeface="Calibri"/>
                <a:ea typeface="Calibri"/>
                <a:cs typeface="Calibri"/>
                <a:sym typeface="Calibri"/>
              </a:rPr>
              <a:t>Targets: Nitrogen, phosphorus, sediment</a:t>
            </a:r>
          </a:p>
          <a:p>
            <a:pPr marL="0" marR="0" lvl="0" indent="0" algn="l" rtl="0">
              <a:lnSpc>
                <a:spcPct val="100000"/>
              </a:lnSpc>
              <a:spcBef>
                <a:spcPts val="0"/>
              </a:spcBef>
              <a:spcAft>
                <a:spcPts val="0"/>
              </a:spcAft>
              <a:buClr>
                <a:srgbClr val="000000"/>
              </a:buClr>
              <a:buSzPts val="1200"/>
              <a:buFont typeface="Arial"/>
              <a:buNone/>
            </a:pPr>
            <a:br>
              <a:rPr lang="en-US" sz="1200" b="0" i="0" u="none" strike="noStrike" cap="none" dirty="0">
                <a:solidFill>
                  <a:schemeClr val="dk1"/>
                </a:solidFill>
                <a:latin typeface="Calibri"/>
                <a:ea typeface="Calibri"/>
                <a:cs typeface="Calibri"/>
                <a:sym typeface="Calibri"/>
              </a:rPr>
            </a:br>
            <a:r>
              <a:rPr lang="en-US" b="0" i="0" u="none" strike="noStrike" cap="none" dirty="0">
                <a:solidFill>
                  <a:schemeClr val="dk1"/>
                </a:solidFill>
                <a:latin typeface="Calibri"/>
                <a:ea typeface="Calibri"/>
                <a:cs typeface="Calibri"/>
                <a:sym typeface="Calibri"/>
              </a:rPr>
              <a:t>TN: 214.6 m/</a:t>
            </a:r>
            <a:r>
              <a:rPr lang="en-US" b="0" i="0" u="none" strike="noStrike" cap="none" dirty="0" err="1">
                <a:solidFill>
                  <a:schemeClr val="dk1"/>
                </a:solidFill>
                <a:latin typeface="Calibri"/>
                <a:ea typeface="Calibri"/>
                <a:cs typeface="Calibri"/>
                <a:sym typeface="Calibri"/>
              </a:rPr>
              <a:t>lbs</a:t>
            </a:r>
            <a:r>
              <a:rPr lang="en-US" b="0" i="0" u="none" strike="noStrike" cap="none" dirty="0">
                <a:solidFill>
                  <a:schemeClr val="dk1"/>
                </a:solidFill>
                <a:latin typeface="Calibri"/>
                <a:ea typeface="Calibri"/>
                <a:cs typeface="Calibri"/>
                <a:sym typeface="Calibri"/>
              </a:rPr>
              <a:t>/</a:t>
            </a:r>
            <a:r>
              <a:rPr lang="en-US" b="0" i="0" u="none" strike="noStrike" cap="none" dirty="0" err="1">
                <a:solidFill>
                  <a:schemeClr val="dk1"/>
                </a:solidFill>
                <a:latin typeface="Calibri"/>
                <a:ea typeface="Calibri"/>
                <a:cs typeface="Calibri"/>
                <a:sym typeface="Calibri"/>
              </a:rPr>
              <a:t>yr</a:t>
            </a:r>
            <a:r>
              <a:rPr lang="en-US" b="0" i="0" u="none" strike="noStrike" cap="none" dirty="0">
                <a:solidFill>
                  <a:schemeClr val="dk1"/>
                </a:solidFill>
                <a:latin typeface="Calibri"/>
                <a:ea typeface="Calibri"/>
                <a:cs typeface="Calibri"/>
                <a:sym typeface="Calibri"/>
              </a:rPr>
              <a:t> </a:t>
            </a:r>
            <a:br>
              <a:rPr lang="en-US" b="0" i="0" u="none" strike="noStrike" cap="none" dirty="0">
                <a:solidFill>
                  <a:schemeClr val="dk1"/>
                </a:solidFill>
                <a:latin typeface="Calibri"/>
                <a:ea typeface="Calibri"/>
                <a:cs typeface="Calibri"/>
                <a:sym typeface="Calibri"/>
              </a:rPr>
            </a:br>
            <a:r>
              <a:rPr lang="en-US" b="0" i="0" u="none" strike="noStrike" cap="none" dirty="0">
                <a:solidFill>
                  <a:schemeClr val="dk1"/>
                </a:solidFill>
                <a:latin typeface="Calibri"/>
                <a:ea typeface="Calibri"/>
                <a:cs typeface="Calibri"/>
                <a:sym typeface="Calibri"/>
              </a:rPr>
              <a:t>TP: 13.4m </a:t>
            </a:r>
            <a:r>
              <a:rPr lang="en-US" b="0" i="0" u="none" strike="noStrike" cap="none" dirty="0" err="1">
                <a:solidFill>
                  <a:schemeClr val="dk1"/>
                </a:solidFill>
                <a:latin typeface="Calibri"/>
                <a:ea typeface="Calibri"/>
                <a:cs typeface="Calibri"/>
                <a:sym typeface="Calibri"/>
              </a:rPr>
              <a:t>lb</a:t>
            </a:r>
            <a:r>
              <a:rPr lang="en-US" b="0" i="0" u="none" strike="noStrike" cap="none" dirty="0">
                <a:solidFill>
                  <a:schemeClr val="dk1"/>
                </a:solidFill>
                <a:latin typeface="Calibri"/>
                <a:ea typeface="Calibri"/>
                <a:cs typeface="Calibri"/>
                <a:sym typeface="Calibri"/>
              </a:rPr>
              <a:t>/</a:t>
            </a:r>
            <a:r>
              <a:rPr lang="en-US" b="0" i="0" u="none" strike="noStrike" cap="none" dirty="0" err="1">
                <a:solidFill>
                  <a:schemeClr val="dk1"/>
                </a:solidFill>
                <a:latin typeface="Calibri"/>
                <a:ea typeface="Calibri"/>
                <a:cs typeface="Calibri"/>
                <a:sym typeface="Calibri"/>
              </a:rPr>
              <a:t>yr</a:t>
            </a:r>
            <a:br>
              <a:rPr lang="en-US" b="0" i="0" u="none" strike="noStrike" cap="none" dirty="0">
                <a:solidFill>
                  <a:schemeClr val="dk1"/>
                </a:solidFill>
                <a:latin typeface="Calibri"/>
                <a:ea typeface="Calibri"/>
                <a:cs typeface="Calibri"/>
                <a:sym typeface="Calibri"/>
              </a:rPr>
            </a:br>
            <a:r>
              <a:rPr lang="en-US" b="0" i="0" u="none" strike="noStrike" cap="none" dirty="0">
                <a:solidFill>
                  <a:schemeClr val="dk1"/>
                </a:solidFill>
                <a:latin typeface="Calibri"/>
                <a:ea typeface="Calibri"/>
                <a:cs typeface="Calibri"/>
                <a:sym typeface="Calibri"/>
              </a:rPr>
              <a:t>TSS: 18,587m </a:t>
            </a:r>
            <a:r>
              <a:rPr lang="en-US" b="0" i="0" u="none" strike="noStrike" cap="none" dirty="0" err="1">
                <a:solidFill>
                  <a:schemeClr val="dk1"/>
                </a:solidFill>
                <a:latin typeface="Calibri"/>
                <a:ea typeface="Calibri"/>
                <a:cs typeface="Calibri"/>
                <a:sym typeface="Calibri"/>
              </a:rPr>
              <a:t>lb</a:t>
            </a:r>
            <a:r>
              <a:rPr lang="en-US" b="0" i="0" u="none" strike="noStrike" cap="none" dirty="0">
                <a:solidFill>
                  <a:schemeClr val="dk1"/>
                </a:solidFill>
                <a:latin typeface="Calibri"/>
                <a:ea typeface="Calibri"/>
                <a:cs typeface="Calibri"/>
                <a:sym typeface="Calibri"/>
              </a:rPr>
              <a:t>/</a:t>
            </a:r>
            <a:r>
              <a:rPr lang="en-US" b="0" i="0" u="none" strike="noStrike" cap="none" dirty="0" err="1">
                <a:solidFill>
                  <a:schemeClr val="dk1"/>
                </a:solidFill>
                <a:latin typeface="Calibri"/>
                <a:ea typeface="Calibri"/>
                <a:cs typeface="Calibri"/>
                <a:sym typeface="Calibri"/>
              </a:rPr>
              <a:t>yr</a:t>
            </a: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Calibri"/>
              <a:ea typeface="Calibri"/>
              <a:cs typeface="Calibri"/>
              <a:sym typeface="Calibri"/>
            </a:endParaRPr>
          </a:p>
        </p:txBody>
      </p:sp>
      <p:cxnSp>
        <p:nvCxnSpPr>
          <p:cNvPr id="109" name="Google Shape;109;p2"/>
          <p:cNvCxnSpPr/>
          <p:nvPr/>
        </p:nvCxnSpPr>
        <p:spPr>
          <a:xfrm>
            <a:off x="9265273" y="1436541"/>
            <a:ext cx="417109" cy="0"/>
          </a:xfrm>
          <a:prstGeom prst="straightConnector1">
            <a:avLst/>
          </a:prstGeom>
          <a:noFill/>
          <a:ln w="28575" cap="flat" cmpd="sng">
            <a:solidFill>
              <a:schemeClr val="dk1"/>
            </a:solidFill>
            <a:prstDash val="solid"/>
            <a:miter lim="800000"/>
            <a:headEnd type="none" w="sm" len="sm"/>
            <a:tailEnd type="triangle" w="lg" len="lg"/>
          </a:ln>
        </p:spPr>
      </p:cxnSp>
      <p:sp>
        <p:nvSpPr>
          <p:cNvPr id="110" name="Google Shape;110;p2"/>
          <p:cNvSpPr txBox="1"/>
          <p:nvPr/>
        </p:nvSpPr>
        <p:spPr>
          <a:xfrm>
            <a:off x="18566" y="-24921"/>
            <a:ext cx="27598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Public Policy</a:t>
            </a:r>
            <a:endParaRPr sz="1400" b="0" i="0" u="none" strike="noStrike" cap="none">
              <a:solidFill>
                <a:srgbClr val="000000"/>
              </a:solidFill>
              <a:latin typeface="Arial"/>
              <a:ea typeface="Arial"/>
              <a:cs typeface="Arial"/>
              <a:sym typeface="Arial"/>
            </a:endParaRPr>
          </a:p>
        </p:txBody>
      </p:sp>
      <p:sp>
        <p:nvSpPr>
          <p:cNvPr id="111" name="Google Shape;111;p2"/>
          <p:cNvSpPr txBox="1"/>
          <p:nvPr/>
        </p:nvSpPr>
        <p:spPr>
          <a:xfrm>
            <a:off x="69780" y="3289186"/>
            <a:ext cx="617509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Biological, Physical, and Social System Response</a:t>
            </a:r>
            <a:endParaRPr sz="1400" b="0" i="0" u="none" strike="noStrike" cap="none">
              <a:solidFill>
                <a:srgbClr val="000000"/>
              </a:solidFill>
              <a:latin typeface="Arial"/>
              <a:ea typeface="Arial"/>
              <a:cs typeface="Arial"/>
              <a:sym typeface="Arial"/>
            </a:endParaRPr>
          </a:p>
        </p:txBody>
      </p:sp>
      <p:cxnSp>
        <p:nvCxnSpPr>
          <p:cNvPr id="112" name="Google Shape;112;p2"/>
          <p:cNvCxnSpPr/>
          <p:nvPr/>
        </p:nvCxnSpPr>
        <p:spPr>
          <a:xfrm rot="10800000" flipH="1">
            <a:off x="-32662" y="3287865"/>
            <a:ext cx="12225866" cy="34902"/>
          </a:xfrm>
          <a:prstGeom prst="straightConnector1">
            <a:avLst/>
          </a:prstGeom>
          <a:noFill/>
          <a:ln w="38100" cap="flat" cmpd="sng">
            <a:solidFill>
              <a:schemeClr val="dk1"/>
            </a:solidFill>
            <a:prstDash val="solid"/>
            <a:miter lim="800000"/>
            <a:headEnd type="none" w="sm" len="sm"/>
            <a:tailEnd type="none" w="sm" len="sm"/>
          </a:ln>
        </p:spPr>
      </p:cxnSp>
      <p:sp>
        <p:nvSpPr>
          <p:cNvPr id="130" name="Google Shape;130;p2"/>
          <p:cNvSpPr txBox="1"/>
          <p:nvPr/>
        </p:nvSpPr>
        <p:spPr>
          <a:xfrm>
            <a:off x="8598075" y="3718719"/>
            <a:ext cx="3593925" cy="31392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Achieving TMDL:</a:t>
            </a: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Are implementation policies and management actions </a:t>
            </a:r>
            <a:r>
              <a:rPr lang="en-US" sz="1800" b="1" dirty="0">
                <a:solidFill>
                  <a:schemeClr val="dk1"/>
                </a:solidFill>
                <a:latin typeface="Calibri"/>
                <a:ea typeface="Calibri"/>
                <a:cs typeface="Calibri"/>
                <a:sym typeface="Calibri"/>
              </a:rPr>
              <a:t>sufficient to achieve nitrogen, phosphorus and sediment goals in the TMDL?</a:t>
            </a:r>
            <a:endParaRPr sz="1800" b="0" i="0" u="none" strike="noStrike" cap="none" dirty="0">
              <a:solidFill>
                <a:srgbClr val="000000"/>
              </a:solidFill>
              <a:latin typeface="Arial"/>
              <a:ea typeface="Arial"/>
              <a:cs typeface="Arial"/>
              <a:sym typeface="Arial"/>
            </a:endParaRPr>
          </a:p>
        </p:txBody>
      </p:sp>
      <p:cxnSp>
        <p:nvCxnSpPr>
          <p:cNvPr id="131" name="Google Shape;131;p2"/>
          <p:cNvCxnSpPr>
            <a:cxnSpLocks/>
          </p:cNvCxnSpPr>
          <p:nvPr/>
        </p:nvCxnSpPr>
        <p:spPr>
          <a:xfrm>
            <a:off x="4743551" y="1445683"/>
            <a:ext cx="580637" cy="0"/>
          </a:xfrm>
          <a:prstGeom prst="straightConnector1">
            <a:avLst/>
          </a:prstGeom>
          <a:noFill/>
          <a:ln w="28575" cap="flat" cmpd="sng">
            <a:solidFill>
              <a:schemeClr val="dk1"/>
            </a:solidFill>
            <a:prstDash val="solid"/>
            <a:miter lim="800000"/>
            <a:headEnd type="none" w="sm" len="sm"/>
            <a:tailEnd type="triangle" w="lg" len="lg"/>
          </a:ln>
        </p:spPr>
      </p:cxnSp>
      <p:pic>
        <p:nvPicPr>
          <p:cNvPr id="132" name="Google Shape;132;p2"/>
          <p:cNvPicPr preferRelativeResize="0"/>
          <p:nvPr/>
        </p:nvPicPr>
        <p:blipFill rotWithShape="1">
          <a:blip r:embed="rId3">
            <a:alphaModFix/>
          </a:blip>
          <a:srcRect l="16974" r="18174" b="1209"/>
          <a:stretch/>
        </p:blipFill>
        <p:spPr>
          <a:xfrm>
            <a:off x="3419028" y="858625"/>
            <a:ext cx="1568942" cy="2155532"/>
          </a:xfrm>
          <a:prstGeom prst="rect">
            <a:avLst/>
          </a:prstGeom>
          <a:noFill/>
          <a:ln>
            <a:noFill/>
          </a:ln>
        </p:spPr>
      </p:pic>
      <p:sp>
        <p:nvSpPr>
          <p:cNvPr id="148" name="Google Shape;148;p2"/>
          <p:cNvSpPr/>
          <p:nvPr/>
        </p:nvSpPr>
        <p:spPr>
          <a:xfrm flipH="1">
            <a:off x="10769857" y="2767780"/>
            <a:ext cx="813337" cy="1041551"/>
          </a:xfrm>
          <a:custGeom>
            <a:avLst/>
            <a:gdLst/>
            <a:ahLst/>
            <a:cxnLst/>
            <a:rect l="l" t="t" r="r" b="b"/>
            <a:pathLst>
              <a:path w="1139750" h="3640266" extrusionOk="0">
                <a:moveTo>
                  <a:pt x="0" y="0"/>
                </a:moveTo>
                <a:cubicBezTo>
                  <a:pt x="1445" y="101119"/>
                  <a:pt x="2889" y="202237"/>
                  <a:pt x="4334" y="303356"/>
                </a:cubicBezTo>
                <a:lnTo>
                  <a:pt x="1126749" y="307690"/>
                </a:lnTo>
                <a:cubicBezTo>
                  <a:pt x="1131083" y="1418549"/>
                  <a:pt x="1135416" y="2529407"/>
                  <a:pt x="1139750" y="3640266"/>
                </a:cubicBezTo>
              </a:path>
            </a:pathLst>
          </a:custGeom>
          <a:noFill/>
          <a:ln w="28575" cap="flat" cmpd="sng">
            <a:solidFill>
              <a:schemeClr val="dk1"/>
            </a:solidFill>
            <a:prstDash val="dash"/>
            <a:miter lim="800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 name="Google Shape;108;p2">
            <a:extLst>
              <a:ext uri="{FF2B5EF4-FFF2-40B4-BE49-F238E27FC236}">
                <a16:creationId xmlns:a16="http://schemas.microsoft.com/office/drawing/2014/main" id="{9FE44C2D-EFBE-4B1D-A4D6-8AA46C0E6293}"/>
              </a:ext>
            </a:extLst>
          </p:cNvPr>
          <p:cNvSpPr txBox="1"/>
          <p:nvPr/>
        </p:nvSpPr>
        <p:spPr>
          <a:xfrm>
            <a:off x="9755513" y="344411"/>
            <a:ext cx="2263885" cy="2646838"/>
          </a:xfrm>
          <a:prstGeom prst="rect">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dirty="0">
                <a:solidFill>
                  <a:schemeClr val="dk1"/>
                </a:solidFill>
                <a:latin typeface="Calibri"/>
                <a:ea typeface="Calibri"/>
                <a:cs typeface="Calibri"/>
                <a:sym typeface="Calibri"/>
              </a:rPr>
              <a:t>Implementation Policies</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 </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br>
              <a:rPr lang="en-US" b="0" i="0" u="none" strike="noStrike" cap="none" dirty="0">
                <a:solidFill>
                  <a:schemeClr val="dk1"/>
                </a:solidFill>
                <a:latin typeface="Calibri"/>
                <a:ea typeface="Calibri"/>
                <a:cs typeface="Calibri"/>
                <a:sym typeface="Calibri"/>
              </a:rPr>
            </a:br>
            <a:endParaRPr sz="1200" b="0" i="0" u="none" strike="noStrike" cap="none" dirty="0">
              <a:solidFill>
                <a:schemeClr val="dk1"/>
              </a:solidFill>
              <a:latin typeface="Calibri"/>
              <a:ea typeface="Calibri"/>
              <a:cs typeface="Calibri"/>
              <a:sym typeface="Calibri"/>
            </a:endParaRPr>
          </a:p>
        </p:txBody>
      </p:sp>
      <p:sp>
        <p:nvSpPr>
          <p:cNvPr id="55" name="TextBox 54">
            <a:extLst>
              <a:ext uri="{FF2B5EF4-FFF2-40B4-BE49-F238E27FC236}">
                <a16:creationId xmlns:a16="http://schemas.microsoft.com/office/drawing/2014/main" id="{AE15BBFE-1E52-41F9-8A6B-F1E0BFE47D94}"/>
              </a:ext>
            </a:extLst>
          </p:cNvPr>
          <p:cNvSpPr txBox="1"/>
          <p:nvPr/>
        </p:nvSpPr>
        <p:spPr>
          <a:xfrm>
            <a:off x="9755513" y="852968"/>
            <a:ext cx="2160922" cy="95410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Federal permitting  </a:t>
            </a:r>
          </a:p>
          <a:p>
            <a:pPr algn="ctr"/>
            <a:r>
              <a:rPr lang="en-US" dirty="0">
                <a:latin typeface="Calibri" panose="020F0502020204030204" pitchFamily="34" charset="0"/>
                <a:cs typeface="Calibri" panose="020F0502020204030204" pitchFamily="34" charset="0"/>
              </a:rPr>
              <a:t>Fed/State nonpoint programs </a:t>
            </a:r>
          </a:p>
          <a:p>
            <a:pPr algn="ctr"/>
            <a:r>
              <a:rPr lang="en-US" dirty="0">
                <a:latin typeface="Calibri" panose="020F0502020204030204" pitchFamily="34" charset="0"/>
                <a:cs typeface="Calibri" panose="020F0502020204030204" pitchFamily="34" charset="0"/>
              </a:rPr>
              <a:t>Funding</a:t>
            </a:r>
          </a:p>
        </p:txBody>
      </p:sp>
      <p:sp>
        <p:nvSpPr>
          <p:cNvPr id="56" name="TextBox 55">
            <a:extLst>
              <a:ext uri="{FF2B5EF4-FFF2-40B4-BE49-F238E27FC236}">
                <a16:creationId xmlns:a16="http://schemas.microsoft.com/office/drawing/2014/main" id="{DFEE8310-2F8A-450D-9712-A12A093912E1}"/>
              </a:ext>
            </a:extLst>
          </p:cNvPr>
          <p:cNvSpPr txBox="1"/>
          <p:nvPr/>
        </p:nvSpPr>
        <p:spPr>
          <a:xfrm>
            <a:off x="9620916" y="1934247"/>
            <a:ext cx="2430116"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TMDL accounting  &amp; accountability</a:t>
            </a:r>
          </a:p>
        </p:txBody>
      </p:sp>
      <p:sp>
        <p:nvSpPr>
          <p:cNvPr id="57" name="Google Shape;130;p2">
            <a:extLst>
              <a:ext uri="{FF2B5EF4-FFF2-40B4-BE49-F238E27FC236}">
                <a16:creationId xmlns:a16="http://schemas.microsoft.com/office/drawing/2014/main" id="{4B4160C7-BBF4-4A38-9022-2DC1914EAE6B}"/>
              </a:ext>
            </a:extLst>
          </p:cNvPr>
          <p:cNvSpPr txBox="1"/>
          <p:nvPr/>
        </p:nvSpPr>
        <p:spPr>
          <a:xfrm>
            <a:off x="4045041" y="3733807"/>
            <a:ext cx="3929020" cy="28622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Achieving Water Quality Standards</a:t>
            </a: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Are nutrient &amp; sediment reductions producing expected water quality response?</a:t>
            </a:r>
            <a:endParaRPr sz="1800" b="0" i="0" u="none" strike="noStrike" cap="none" dirty="0">
              <a:solidFill>
                <a:srgbClr val="000000"/>
              </a:solidFill>
              <a:latin typeface="Arial"/>
              <a:ea typeface="Arial"/>
              <a:cs typeface="Arial"/>
              <a:sym typeface="Arial"/>
            </a:endParaRPr>
          </a:p>
        </p:txBody>
      </p:sp>
      <p:cxnSp>
        <p:nvCxnSpPr>
          <p:cNvPr id="3" name="Straight Arrow Connector 2">
            <a:extLst>
              <a:ext uri="{FF2B5EF4-FFF2-40B4-BE49-F238E27FC236}">
                <a16:creationId xmlns:a16="http://schemas.microsoft.com/office/drawing/2014/main" id="{FEBBEB40-1797-4B47-86FC-3A117F8834A3}"/>
              </a:ext>
            </a:extLst>
          </p:cNvPr>
          <p:cNvCxnSpPr>
            <a:cxnSpLocks/>
          </p:cNvCxnSpPr>
          <p:nvPr/>
        </p:nvCxnSpPr>
        <p:spPr>
          <a:xfrm flipH="1">
            <a:off x="6925303" y="4925450"/>
            <a:ext cx="2695613" cy="0"/>
          </a:xfrm>
          <a:prstGeom prst="straightConnector1">
            <a:avLst/>
          </a:prstGeom>
          <a:ln w="38100">
            <a:solidFill>
              <a:schemeClr val="tx1"/>
            </a:solidFill>
            <a:prstDash val="solid"/>
            <a:headEnd type="none"/>
            <a:tailEnd type="triangle" w="lg" len="lg"/>
          </a:ln>
        </p:spPr>
        <p:style>
          <a:lnRef idx="1">
            <a:schemeClr val="accent5"/>
          </a:lnRef>
          <a:fillRef idx="0">
            <a:schemeClr val="accent5"/>
          </a:fillRef>
          <a:effectRef idx="0">
            <a:schemeClr val="accent5"/>
          </a:effectRef>
          <a:fontRef idx="minor">
            <a:schemeClr val="tx1"/>
          </a:fontRef>
        </p:style>
      </p:cxnSp>
      <p:cxnSp>
        <p:nvCxnSpPr>
          <p:cNvPr id="59" name="Straight Arrow Connector 58">
            <a:extLst>
              <a:ext uri="{FF2B5EF4-FFF2-40B4-BE49-F238E27FC236}">
                <a16:creationId xmlns:a16="http://schemas.microsoft.com/office/drawing/2014/main" id="{BF91E5C6-1AB0-41BD-B6F8-0A55E842E5EC}"/>
              </a:ext>
            </a:extLst>
          </p:cNvPr>
          <p:cNvCxnSpPr>
            <a:cxnSpLocks/>
          </p:cNvCxnSpPr>
          <p:nvPr/>
        </p:nvCxnSpPr>
        <p:spPr>
          <a:xfrm flipH="1">
            <a:off x="2872730" y="4940056"/>
            <a:ext cx="2212991" cy="0"/>
          </a:xfrm>
          <a:prstGeom prst="straightConnector1">
            <a:avLst/>
          </a:prstGeom>
          <a:ln w="38100">
            <a:solidFill>
              <a:schemeClr val="tx1"/>
            </a:solidFill>
            <a:prstDash val="solid"/>
            <a:headEnd type="none"/>
            <a:tailEnd type="triangle" w="lg" len="lg"/>
          </a:ln>
        </p:spPr>
        <p:style>
          <a:lnRef idx="1">
            <a:schemeClr val="accent5"/>
          </a:lnRef>
          <a:fillRef idx="0">
            <a:schemeClr val="accent5"/>
          </a:fillRef>
          <a:effectRef idx="0">
            <a:schemeClr val="accent5"/>
          </a:effectRef>
          <a:fontRef idx="minor">
            <a:schemeClr val="tx1"/>
          </a:fontRef>
        </p:style>
      </p:cxnSp>
      <p:sp>
        <p:nvSpPr>
          <p:cNvPr id="60" name="Google Shape;130;p2">
            <a:extLst>
              <a:ext uri="{FF2B5EF4-FFF2-40B4-BE49-F238E27FC236}">
                <a16:creationId xmlns:a16="http://schemas.microsoft.com/office/drawing/2014/main" id="{703C6593-ADD6-4153-B6D9-3343685290B7}"/>
              </a:ext>
            </a:extLst>
          </p:cNvPr>
          <p:cNvSpPr txBox="1"/>
          <p:nvPr/>
        </p:nvSpPr>
        <p:spPr>
          <a:xfrm>
            <a:off x="340209" y="3733807"/>
            <a:ext cx="2991172" cy="28622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Living Resource Response</a:t>
            </a: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How are living resources responding to changing water quality conditions?</a:t>
            </a:r>
            <a:endParaRPr sz="1800" b="0" i="0" u="none" strike="noStrike" cap="none" dirty="0">
              <a:solidFill>
                <a:srgbClr val="000000"/>
              </a:solidFill>
              <a:latin typeface="Arial"/>
              <a:ea typeface="Arial"/>
              <a:cs typeface="Arial"/>
              <a:sym typeface="Arial"/>
            </a:endParaRPr>
          </a:p>
        </p:txBody>
      </p:sp>
      <p:pic>
        <p:nvPicPr>
          <p:cNvPr id="28" name="Picture 27">
            <a:extLst>
              <a:ext uri="{FF2B5EF4-FFF2-40B4-BE49-F238E27FC236}">
                <a16:creationId xmlns:a16="http://schemas.microsoft.com/office/drawing/2014/main" id="{7F883F5C-A36A-4AA0-844F-D816624FF9A3}"/>
              </a:ext>
            </a:extLst>
          </p:cNvPr>
          <p:cNvPicPr>
            <a:picLocks noChangeAspect="1"/>
          </p:cNvPicPr>
          <p:nvPr/>
        </p:nvPicPr>
        <p:blipFill rotWithShape="1">
          <a:blip r:embed="rId4"/>
          <a:srcRect l="16604" t="4228" r="11276" b="2840"/>
          <a:stretch/>
        </p:blipFill>
        <p:spPr>
          <a:xfrm>
            <a:off x="5498429" y="4179923"/>
            <a:ext cx="881910" cy="1433482"/>
          </a:xfrm>
          <a:prstGeom prst="rect">
            <a:avLst/>
          </a:prstGeom>
        </p:spPr>
      </p:pic>
      <p:pic>
        <p:nvPicPr>
          <p:cNvPr id="30" name="Picture 29">
            <a:extLst>
              <a:ext uri="{FF2B5EF4-FFF2-40B4-BE49-F238E27FC236}">
                <a16:creationId xmlns:a16="http://schemas.microsoft.com/office/drawing/2014/main" id="{E87F9CA1-7B76-4023-85BF-9F98157B38CF}"/>
              </a:ext>
            </a:extLst>
          </p:cNvPr>
          <p:cNvPicPr>
            <a:picLocks noChangeAspect="1"/>
          </p:cNvPicPr>
          <p:nvPr/>
        </p:nvPicPr>
        <p:blipFill>
          <a:blip r:embed="rId5"/>
          <a:stretch>
            <a:fillRect/>
          </a:stretch>
        </p:blipFill>
        <p:spPr>
          <a:xfrm>
            <a:off x="9908936" y="4083038"/>
            <a:ext cx="972201" cy="1515489"/>
          </a:xfrm>
          <a:prstGeom prst="rect">
            <a:avLst/>
          </a:prstGeom>
        </p:spPr>
      </p:pic>
      <p:pic>
        <p:nvPicPr>
          <p:cNvPr id="32" name="Google Shape;132;p2">
            <a:extLst>
              <a:ext uri="{FF2B5EF4-FFF2-40B4-BE49-F238E27FC236}">
                <a16:creationId xmlns:a16="http://schemas.microsoft.com/office/drawing/2014/main" id="{D224EB88-69C1-4431-9B4B-535C34A387D1}"/>
              </a:ext>
            </a:extLst>
          </p:cNvPr>
          <p:cNvPicPr preferRelativeResize="0"/>
          <p:nvPr/>
        </p:nvPicPr>
        <p:blipFill rotWithShape="1">
          <a:blip r:embed="rId3">
            <a:alphaModFix/>
          </a:blip>
          <a:srcRect l="46819" t="50342" r="18273" b="1209"/>
          <a:stretch/>
        </p:blipFill>
        <p:spPr>
          <a:xfrm>
            <a:off x="1201193" y="4233313"/>
            <a:ext cx="1137197" cy="1301185"/>
          </a:xfrm>
          <a:prstGeom prst="rect">
            <a:avLst/>
          </a:prstGeom>
          <a:noFill/>
          <a:ln>
            <a:noFill/>
          </a:ln>
        </p:spPr>
      </p:pic>
    </p:spTree>
    <p:extLst>
      <p:ext uri="{BB962C8B-B14F-4D97-AF65-F5344CB8AC3E}">
        <p14:creationId xmlns:p14="http://schemas.microsoft.com/office/powerpoint/2010/main" val="100073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ipe(right)">
                                      <p:cBhvr>
                                        <p:cTn id="7" dur="500"/>
                                        <p:tgtEl>
                                          <p:spTgt spid="14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wipe(right)">
                                      <p:cBhvr>
                                        <p:cTn id="10" dur="500"/>
                                        <p:tgtEl>
                                          <p:spTgt spid="13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wipe(right)">
                                      <p:cBhvr>
                                        <p:cTn id="13" dur="500"/>
                                        <p:tgtEl>
                                          <p:spTgt spid="9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right)">
                                      <p:cBhvr>
                                        <p:cTn id="21" dur="500"/>
                                        <p:tgtEl>
                                          <p:spTgt spid="57"/>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wipe(right)">
                                      <p:cBhvr>
                                        <p:cTn id="24" dur="500"/>
                                        <p:tgtEl>
                                          <p:spTgt spid="9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right)">
                                      <p:cBhvr>
                                        <p:cTn id="29" dur="500"/>
                                        <p:tgtEl>
                                          <p:spTgt spid="59"/>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right)">
                                      <p:cBhvr>
                                        <p:cTn id="32" dur="500"/>
                                        <p:tgtEl>
                                          <p:spTgt spid="60"/>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94"/>
                                        </p:tgtEl>
                                        <p:attrNameLst>
                                          <p:attrName>style.visibility</p:attrName>
                                        </p:attrNameLst>
                                      </p:cBhvr>
                                      <p:to>
                                        <p:strVal val="visible"/>
                                      </p:to>
                                    </p:set>
                                    <p:animEffect transition="in" filter="wipe(right)">
                                      <p:cBhvr>
                                        <p:cTn id="3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P spid="95" grpId="0" animBg="1"/>
      <p:bldP spid="130" grpId="0"/>
      <p:bldP spid="148" grpId="0" animBg="1"/>
      <p:bldP spid="57" grpId="0"/>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60" name="Rectangle 59">
            <a:extLst>
              <a:ext uri="{FF2B5EF4-FFF2-40B4-BE49-F238E27FC236}">
                <a16:creationId xmlns:a16="http://schemas.microsoft.com/office/drawing/2014/main" id="{6B98652E-4870-4FF6-B5FD-1862C4188F0B}"/>
              </a:ext>
            </a:extLst>
          </p:cNvPr>
          <p:cNvSpPr/>
          <p:nvPr/>
        </p:nvSpPr>
        <p:spPr>
          <a:xfrm>
            <a:off x="949876" y="14928"/>
            <a:ext cx="10365232" cy="584775"/>
          </a:xfrm>
          <a:prstGeom prst="rect">
            <a:avLst/>
          </a:prstGeom>
        </p:spPr>
        <p:txBody>
          <a:bodyPr wrap="square">
            <a:spAutoFit/>
          </a:bodyPr>
          <a:lstStyle/>
          <a:p>
            <a:pPr algn="ctr"/>
            <a:r>
              <a:rPr lang="en-US" sz="3200" b="1" dirty="0">
                <a:solidFill>
                  <a:schemeClr val="accent1">
                    <a:lumMod val="50000"/>
                  </a:schemeClr>
                </a:solidFill>
                <a:latin typeface="Calibri" panose="020F0502020204030204" pitchFamily="34" charset="0"/>
                <a:ea typeface="Calibri" panose="020F0502020204030204" pitchFamily="34" charset="0"/>
              </a:rPr>
              <a:t>System Response to Meeting Bay Water Quality Standards  </a:t>
            </a:r>
            <a:endParaRPr lang="en-US" sz="2400" b="1" dirty="0">
              <a:solidFill>
                <a:schemeClr val="accent1">
                  <a:lumMod val="50000"/>
                </a:schemeClr>
              </a:solidFill>
              <a:latin typeface="Calibri" panose="020F0502020204030204" pitchFamily="34" charset="0"/>
              <a:ea typeface="Calibri" panose="020F0502020204030204" pitchFamily="34" charset="0"/>
            </a:endParaRPr>
          </a:p>
        </p:txBody>
      </p:sp>
      <p:pic>
        <p:nvPicPr>
          <p:cNvPr id="64" name="Picture 63">
            <a:extLst>
              <a:ext uri="{FF2B5EF4-FFF2-40B4-BE49-F238E27FC236}">
                <a16:creationId xmlns:a16="http://schemas.microsoft.com/office/drawing/2014/main" id="{82C28F0E-5512-4813-9422-8F2C4243A2E4}"/>
              </a:ext>
            </a:extLst>
          </p:cNvPr>
          <p:cNvPicPr>
            <a:picLocks noChangeAspect="1"/>
          </p:cNvPicPr>
          <p:nvPr/>
        </p:nvPicPr>
        <p:blipFill>
          <a:blip r:embed="rId3"/>
          <a:stretch>
            <a:fillRect/>
          </a:stretch>
        </p:blipFill>
        <p:spPr>
          <a:xfrm>
            <a:off x="802877" y="2375944"/>
            <a:ext cx="11052748" cy="3686869"/>
          </a:xfrm>
          <a:prstGeom prst="rect">
            <a:avLst/>
          </a:prstGeom>
        </p:spPr>
      </p:pic>
      <p:sp>
        <p:nvSpPr>
          <p:cNvPr id="3" name="Rectangle 2">
            <a:extLst>
              <a:ext uri="{FF2B5EF4-FFF2-40B4-BE49-F238E27FC236}">
                <a16:creationId xmlns:a16="http://schemas.microsoft.com/office/drawing/2014/main" id="{387A6CC7-3DCB-4E7F-B9EA-5DF438E2826F}"/>
              </a:ext>
            </a:extLst>
          </p:cNvPr>
          <p:cNvSpPr/>
          <p:nvPr/>
        </p:nvSpPr>
        <p:spPr>
          <a:xfrm>
            <a:off x="9447999" y="3502902"/>
            <a:ext cx="817134" cy="675896"/>
          </a:xfrm>
          <a:prstGeom prst="rect">
            <a:avLst/>
          </a:prstGeom>
          <a:solidFill>
            <a:srgbClr val="92D050"/>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a:solidFill>
                  <a:sysClr val="windowText" lastClr="000000"/>
                </a:solidFill>
              </a:ln>
            </a:endParaRPr>
          </a:p>
        </p:txBody>
      </p:sp>
      <p:sp>
        <p:nvSpPr>
          <p:cNvPr id="4" name="TextBox 3">
            <a:extLst>
              <a:ext uri="{FF2B5EF4-FFF2-40B4-BE49-F238E27FC236}">
                <a16:creationId xmlns:a16="http://schemas.microsoft.com/office/drawing/2014/main" id="{34638579-0AAE-40FE-8952-27E90AD88941}"/>
              </a:ext>
            </a:extLst>
          </p:cNvPr>
          <p:cNvSpPr txBox="1"/>
          <p:nvPr/>
        </p:nvSpPr>
        <p:spPr>
          <a:xfrm>
            <a:off x="9413176" y="3531357"/>
            <a:ext cx="886781" cy="553998"/>
          </a:xfrm>
          <a:prstGeom prst="rect">
            <a:avLst/>
          </a:prstGeom>
          <a:noFill/>
        </p:spPr>
        <p:txBody>
          <a:bodyPr wrap="none" rtlCol="0">
            <a:spAutoFit/>
          </a:bodyPr>
          <a:lstStyle/>
          <a:p>
            <a:pPr algn="ctr"/>
            <a:r>
              <a:rPr lang="en-US" sz="600" dirty="0"/>
              <a:t>SAV</a:t>
            </a:r>
            <a:br>
              <a:rPr lang="en-US" sz="600" dirty="0"/>
            </a:br>
            <a:r>
              <a:rPr lang="en-US" sz="600" dirty="0"/>
              <a:t>wetlands, shorelines</a:t>
            </a:r>
          </a:p>
          <a:p>
            <a:pPr algn="ctr"/>
            <a:r>
              <a:rPr lang="en-US" sz="600" dirty="0"/>
              <a:t>Access to habitat</a:t>
            </a:r>
            <a:br>
              <a:rPr lang="en-US" sz="600" dirty="0"/>
            </a:br>
            <a:r>
              <a:rPr lang="en-US" sz="600" dirty="0"/>
              <a:t>(fish passage)</a:t>
            </a:r>
            <a:br>
              <a:rPr lang="en-US" sz="600" dirty="0"/>
            </a:br>
            <a:r>
              <a:rPr lang="en-US" sz="600" dirty="0"/>
              <a:t>Bottom conditions</a:t>
            </a:r>
          </a:p>
        </p:txBody>
      </p:sp>
      <p:grpSp>
        <p:nvGrpSpPr>
          <p:cNvPr id="21" name="Group 20">
            <a:extLst>
              <a:ext uri="{FF2B5EF4-FFF2-40B4-BE49-F238E27FC236}">
                <a16:creationId xmlns:a16="http://schemas.microsoft.com/office/drawing/2014/main" id="{C34ECEFE-1904-413D-B8B9-212244905FAE}"/>
              </a:ext>
            </a:extLst>
          </p:cNvPr>
          <p:cNvGrpSpPr/>
          <p:nvPr/>
        </p:nvGrpSpPr>
        <p:grpSpPr>
          <a:xfrm>
            <a:off x="1929982" y="2199580"/>
            <a:ext cx="1470990" cy="425615"/>
            <a:chOff x="1956021" y="2206267"/>
            <a:chExt cx="1470990" cy="425615"/>
          </a:xfrm>
        </p:grpSpPr>
        <p:cxnSp>
          <p:nvCxnSpPr>
            <p:cNvPr id="7" name="Straight Arrow Connector 6">
              <a:extLst>
                <a:ext uri="{FF2B5EF4-FFF2-40B4-BE49-F238E27FC236}">
                  <a16:creationId xmlns:a16="http://schemas.microsoft.com/office/drawing/2014/main" id="{C6413F79-BEC7-4D44-ADEE-265BB8626767}"/>
                </a:ext>
              </a:extLst>
            </p:cNvPr>
            <p:cNvCxnSpPr/>
            <p:nvPr/>
          </p:nvCxnSpPr>
          <p:spPr>
            <a:xfrm flipH="1">
              <a:off x="1956021" y="2206267"/>
              <a:ext cx="174929" cy="369956"/>
            </a:xfrm>
            <a:prstGeom prst="straightConnector1">
              <a:avLst/>
            </a:prstGeom>
            <a:ln>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2AD88416-AB67-4CA3-AA95-50FC82D4A8E2}"/>
                </a:ext>
              </a:extLst>
            </p:cNvPr>
            <p:cNvCxnSpPr>
              <a:cxnSpLocks/>
            </p:cNvCxnSpPr>
            <p:nvPr/>
          </p:nvCxnSpPr>
          <p:spPr>
            <a:xfrm flipH="1">
              <a:off x="2707422" y="2206267"/>
              <a:ext cx="1" cy="425615"/>
            </a:xfrm>
            <a:prstGeom prst="straightConnector1">
              <a:avLst/>
            </a:prstGeom>
            <a:ln>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91E98C33-DFDA-4862-9105-8404A9277CB5}"/>
                </a:ext>
              </a:extLst>
            </p:cNvPr>
            <p:cNvCxnSpPr>
              <a:cxnSpLocks/>
            </p:cNvCxnSpPr>
            <p:nvPr/>
          </p:nvCxnSpPr>
          <p:spPr>
            <a:xfrm>
              <a:off x="3212327" y="2206267"/>
              <a:ext cx="214684" cy="425615"/>
            </a:xfrm>
            <a:prstGeom prst="straightConnector1">
              <a:avLst/>
            </a:prstGeom>
            <a:ln>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grpSp>
      <p:grpSp>
        <p:nvGrpSpPr>
          <p:cNvPr id="24" name="Group 23">
            <a:extLst>
              <a:ext uri="{FF2B5EF4-FFF2-40B4-BE49-F238E27FC236}">
                <a16:creationId xmlns:a16="http://schemas.microsoft.com/office/drawing/2014/main" id="{05B86E33-B633-4E23-8995-13EF2D613A18}"/>
              </a:ext>
            </a:extLst>
          </p:cNvPr>
          <p:cNvGrpSpPr/>
          <p:nvPr/>
        </p:nvGrpSpPr>
        <p:grpSpPr>
          <a:xfrm>
            <a:off x="7847937" y="2007281"/>
            <a:ext cx="1678585" cy="1308413"/>
            <a:chOff x="7847937" y="2007281"/>
            <a:chExt cx="1678585" cy="1308413"/>
          </a:xfrm>
        </p:grpSpPr>
        <p:sp>
          <p:nvSpPr>
            <p:cNvPr id="22" name="Google Shape;108;p2">
              <a:extLst>
                <a:ext uri="{FF2B5EF4-FFF2-40B4-BE49-F238E27FC236}">
                  <a16:creationId xmlns:a16="http://schemas.microsoft.com/office/drawing/2014/main" id="{87E58DD6-5959-491F-9C06-B0A173B56DF9}"/>
                </a:ext>
              </a:extLst>
            </p:cNvPr>
            <p:cNvSpPr txBox="1"/>
            <p:nvPr/>
          </p:nvSpPr>
          <p:spPr>
            <a:xfrm>
              <a:off x="7847937" y="2007281"/>
              <a:ext cx="1678585" cy="230792"/>
            </a:xfrm>
            <a:prstGeom prst="rect">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900" b="1" i="0" u="none" strike="noStrike" cap="none" dirty="0">
                  <a:solidFill>
                    <a:schemeClr val="dk1"/>
                  </a:solidFill>
                  <a:latin typeface="Calibri"/>
                  <a:ea typeface="Calibri"/>
                  <a:cs typeface="Calibri"/>
                  <a:sym typeface="Calibri"/>
                </a:rPr>
                <a:t>WQ Criteria &amp; Assessment</a:t>
              </a:r>
              <a:endParaRPr sz="1200" b="0" i="0" u="none" strike="noStrike" cap="none" dirty="0">
                <a:solidFill>
                  <a:schemeClr val="dk1"/>
                </a:solidFill>
                <a:latin typeface="Calibri"/>
                <a:ea typeface="Calibri"/>
                <a:cs typeface="Calibri"/>
                <a:sym typeface="Calibri"/>
              </a:endParaRPr>
            </a:p>
          </p:txBody>
        </p:sp>
        <p:cxnSp>
          <p:nvCxnSpPr>
            <p:cNvPr id="23" name="Straight Arrow Connector 22">
              <a:extLst>
                <a:ext uri="{FF2B5EF4-FFF2-40B4-BE49-F238E27FC236}">
                  <a16:creationId xmlns:a16="http://schemas.microsoft.com/office/drawing/2014/main" id="{6128AFC0-CFA0-4860-B992-4880D3DF7038}"/>
                </a:ext>
              </a:extLst>
            </p:cNvPr>
            <p:cNvCxnSpPr>
              <a:cxnSpLocks/>
            </p:cNvCxnSpPr>
            <p:nvPr/>
          </p:nvCxnSpPr>
          <p:spPr>
            <a:xfrm>
              <a:off x="8657649" y="2238073"/>
              <a:ext cx="0" cy="1077621"/>
            </a:xfrm>
            <a:prstGeom prst="straightConnector1">
              <a:avLst/>
            </a:prstGeom>
            <a:ln>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grpSp>
      <p:sp>
        <p:nvSpPr>
          <p:cNvPr id="16" name="TextBox 15">
            <a:extLst>
              <a:ext uri="{FF2B5EF4-FFF2-40B4-BE49-F238E27FC236}">
                <a16:creationId xmlns:a16="http://schemas.microsoft.com/office/drawing/2014/main" id="{1BD90554-8FD1-4562-A51C-EE74D3072EFF}"/>
              </a:ext>
            </a:extLst>
          </p:cNvPr>
          <p:cNvSpPr txBox="1"/>
          <p:nvPr/>
        </p:nvSpPr>
        <p:spPr>
          <a:xfrm>
            <a:off x="5059139" y="5194588"/>
            <a:ext cx="1768433" cy="323165"/>
          </a:xfrm>
          <a:prstGeom prst="rect">
            <a:avLst/>
          </a:prstGeom>
          <a:noFill/>
        </p:spPr>
        <p:txBody>
          <a:bodyPr wrap="square" rtlCol="0">
            <a:spAutoFit/>
          </a:bodyPr>
          <a:lstStyle/>
          <a:p>
            <a:r>
              <a:rPr lang="en-US" sz="1500" dirty="0">
                <a:latin typeface="Calibri" panose="020F0502020204030204" pitchFamily="34" charset="0"/>
                <a:cs typeface="Calibri" panose="020F0502020204030204" pitchFamily="34" charset="0"/>
              </a:rPr>
              <a:t>External Factors</a:t>
            </a:r>
          </a:p>
        </p:txBody>
      </p:sp>
      <p:cxnSp>
        <p:nvCxnSpPr>
          <p:cNvPr id="9" name="Straight Arrow Connector 8">
            <a:extLst>
              <a:ext uri="{FF2B5EF4-FFF2-40B4-BE49-F238E27FC236}">
                <a16:creationId xmlns:a16="http://schemas.microsoft.com/office/drawing/2014/main" id="{3E505446-ADAE-4A89-BCFB-8862565043A9}"/>
              </a:ext>
            </a:extLst>
          </p:cNvPr>
          <p:cNvCxnSpPr>
            <a:cxnSpLocks/>
          </p:cNvCxnSpPr>
          <p:nvPr/>
        </p:nvCxnSpPr>
        <p:spPr>
          <a:xfrm flipH="1">
            <a:off x="1503947" y="2873829"/>
            <a:ext cx="1800956" cy="555171"/>
          </a:xfrm>
          <a:prstGeom prst="straightConnector1">
            <a:avLst/>
          </a:prstGeom>
          <a:ln>
            <a:solidFill>
              <a:schemeClr val="bg2">
                <a:lumMod val="75000"/>
              </a:schemeClr>
            </a:solidFill>
            <a:prstDash val="sysDash"/>
            <a:tailEnd type="triangle"/>
          </a:ln>
        </p:spPr>
        <p:style>
          <a:lnRef idx="1">
            <a:schemeClr val="accent2"/>
          </a:lnRef>
          <a:fillRef idx="0">
            <a:schemeClr val="accent2"/>
          </a:fillRef>
          <a:effectRef idx="0">
            <a:schemeClr val="accent2"/>
          </a:effectRef>
          <a:fontRef idx="minor">
            <a:schemeClr val="tx1"/>
          </a:fontRef>
        </p:style>
      </p:cxnSp>
      <p:sp>
        <p:nvSpPr>
          <p:cNvPr id="30" name="Oval 29">
            <a:extLst>
              <a:ext uri="{FF2B5EF4-FFF2-40B4-BE49-F238E27FC236}">
                <a16:creationId xmlns:a16="http://schemas.microsoft.com/office/drawing/2014/main" id="{628E4F39-4C41-4264-ADC8-0A028ED6D76B}"/>
              </a:ext>
            </a:extLst>
          </p:cNvPr>
          <p:cNvSpPr/>
          <p:nvPr/>
        </p:nvSpPr>
        <p:spPr>
          <a:xfrm>
            <a:off x="5284426" y="3404629"/>
            <a:ext cx="695080" cy="5551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81D887E-5A3E-4A4B-9ADE-355DF24DEF6E}"/>
              </a:ext>
            </a:extLst>
          </p:cNvPr>
          <p:cNvSpPr/>
          <p:nvPr/>
        </p:nvSpPr>
        <p:spPr>
          <a:xfrm>
            <a:off x="1330040" y="2460147"/>
            <a:ext cx="2551852" cy="675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861E963-77BD-4D08-BD09-CDB2DC1CEC42}"/>
              </a:ext>
            </a:extLst>
          </p:cNvPr>
          <p:cNvSpPr txBox="1"/>
          <p:nvPr/>
        </p:nvSpPr>
        <p:spPr>
          <a:xfrm>
            <a:off x="5316509" y="3136043"/>
            <a:ext cx="671979" cy="307777"/>
          </a:xfrm>
          <a:prstGeom prst="rect">
            <a:avLst/>
          </a:prstGeom>
          <a:noFill/>
        </p:spPr>
        <p:txBody>
          <a:bodyPr wrap="none" rtlCol="0">
            <a:spAutoFit/>
          </a:bodyPr>
          <a:lstStyle/>
          <a:p>
            <a:r>
              <a:rPr lang="en-US" dirty="0">
                <a:solidFill>
                  <a:srgbClr val="FF0000"/>
                </a:solidFill>
              </a:rPr>
              <a:t>TMDL</a:t>
            </a:r>
          </a:p>
        </p:txBody>
      </p:sp>
      <p:pic>
        <p:nvPicPr>
          <p:cNvPr id="11" name="Picture 10">
            <a:extLst>
              <a:ext uri="{FF2B5EF4-FFF2-40B4-BE49-F238E27FC236}">
                <a16:creationId xmlns:a16="http://schemas.microsoft.com/office/drawing/2014/main" id="{543BD5A5-83CC-474C-8E85-D06CBB6EFD16}"/>
              </a:ext>
            </a:extLst>
          </p:cNvPr>
          <p:cNvPicPr>
            <a:picLocks noChangeAspect="1"/>
          </p:cNvPicPr>
          <p:nvPr/>
        </p:nvPicPr>
        <p:blipFill>
          <a:blip r:embed="rId4"/>
          <a:stretch>
            <a:fillRect/>
          </a:stretch>
        </p:blipFill>
        <p:spPr>
          <a:xfrm>
            <a:off x="1478834" y="598858"/>
            <a:ext cx="2206764" cy="1665154"/>
          </a:xfrm>
          <a:prstGeom prst="rect">
            <a:avLst/>
          </a:prstGeom>
        </p:spPr>
      </p:pic>
      <p:sp>
        <p:nvSpPr>
          <p:cNvPr id="2" name="Oval 1">
            <a:extLst>
              <a:ext uri="{FF2B5EF4-FFF2-40B4-BE49-F238E27FC236}">
                <a16:creationId xmlns:a16="http://schemas.microsoft.com/office/drawing/2014/main" id="{6CE1CFCD-D32D-4CF8-8F4E-B69B6B04027D}"/>
              </a:ext>
            </a:extLst>
          </p:cNvPr>
          <p:cNvSpPr/>
          <p:nvPr/>
        </p:nvSpPr>
        <p:spPr>
          <a:xfrm>
            <a:off x="8216444" y="3175686"/>
            <a:ext cx="882410" cy="1013055"/>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oogle Shape;132;p2">
            <a:extLst>
              <a:ext uri="{FF2B5EF4-FFF2-40B4-BE49-F238E27FC236}">
                <a16:creationId xmlns:a16="http://schemas.microsoft.com/office/drawing/2014/main" id="{9B4315EB-1491-4A83-8F09-5ABD9231C653}"/>
              </a:ext>
            </a:extLst>
          </p:cNvPr>
          <p:cNvPicPr preferRelativeResize="0"/>
          <p:nvPr/>
        </p:nvPicPr>
        <p:blipFill rotWithShape="1">
          <a:blip r:embed="rId5">
            <a:alphaModFix/>
          </a:blip>
          <a:srcRect l="16974" t="50342" r="18273" b="1209"/>
          <a:stretch/>
        </p:blipFill>
        <p:spPr>
          <a:xfrm>
            <a:off x="10158199" y="1269677"/>
            <a:ext cx="1566545" cy="1057122"/>
          </a:xfrm>
          <a:prstGeom prst="rect">
            <a:avLst/>
          </a:prstGeom>
          <a:noFill/>
          <a:ln>
            <a:noFill/>
          </a:ln>
        </p:spPr>
      </p:pic>
      <p:sp>
        <p:nvSpPr>
          <p:cNvPr id="5" name="TextBox 4">
            <a:extLst>
              <a:ext uri="{FF2B5EF4-FFF2-40B4-BE49-F238E27FC236}">
                <a16:creationId xmlns:a16="http://schemas.microsoft.com/office/drawing/2014/main" id="{07943BC9-19B3-4BB5-93C2-E7C7549073E2}"/>
              </a:ext>
            </a:extLst>
          </p:cNvPr>
          <p:cNvSpPr txBox="1"/>
          <p:nvPr/>
        </p:nvSpPr>
        <p:spPr>
          <a:xfrm>
            <a:off x="10476146" y="991189"/>
            <a:ext cx="1044366" cy="253916"/>
          </a:xfrm>
          <a:prstGeom prst="rect">
            <a:avLst/>
          </a:prstGeom>
          <a:solidFill>
            <a:srgbClr val="FFFF00"/>
          </a:solidFill>
          <a:ln>
            <a:solidFill>
              <a:schemeClr val="tx1"/>
            </a:solidFill>
          </a:ln>
        </p:spPr>
        <p:txBody>
          <a:bodyPr wrap="square" rtlCol="0">
            <a:spAutoFit/>
          </a:bodyPr>
          <a:lstStyle/>
          <a:p>
            <a:r>
              <a:rPr lang="en-US" sz="1050" dirty="0">
                <a:highlight>
                  <a:srgbClr val="FFFF00"/>
                </a:highlight>
                <a:latin typeface="Calibri" panose="020F0502020204030204" pitchFamily="34" charset="0"/>
                <a:cs typeface="Calibri" panose="020F0502020204030204" pitchFamily="34" charset="0"/>
              </a:rPr>
              <a:t>Designated Use</a:t>
            </a:r>
          </a:p>
        </p:txBody>
      </p:sp>
    </p:spTree>
    <p:extLst>
      <p:ext uri="{BB962C8B-B14F-4D97-AF65-F5344CB8AC3E}">
        <p14:creationId xmlns:p14="http://schemas.microsoft.com/office/powerpoint/2010/main" val="232121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1" animBg="1"/>
      <p:bldP spid="17"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7976632" y="1047353"/>
            <a:ext cx="4288297" cy="5837192"/>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2"/>
          <p:cNvSpPr/>
          <p:nvPr/>
        </p:nvSpPr>
        <p:spPr>
          <a:xfrm>
            <a:off x="5507" y="1047353"/>
            <a:ext cx="3991556" cy="584722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5" name="Google Shape;95;p2"/>
          <p:cNvSpPr/>
          <p:nvPr/>
        </p:nvSpPr>
        <p:spPr>
          <a:xfrm>
            <a:off x="3904073" y="1059577"/>
            <a:ext cx="4101314" cy="5847221"/>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lt1"/>
              </a:solidFill>
              <a:latin typeface="Calibri"/>
              <a:ea typeface="Calibri"/>
              <a:cs typeface="Calibri"/>
              <a:sym typeface="Calibri"/>
            </a:endParaRPr>
          </a:p>
        </p:txBody>
      </p:sp>
      <p:sp>
        <p:nvSpPr>
          <p:cNvPr id="110" name="Google Shape;110;p2"/>
          <p:cNvSpPr txBox="1"/>
          <p:nvPr/>
        </p:nvSpPr>
        <p:spPr>
          <a:xfrm>
            <a:off x="2557338" y="192330"/>
            <a:ext cx="8861058"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3200" b="1" i="0" u="none" strike="noStrike" cap="none" dirty="0">
                <a:solidFill>
                  <a:schemeClr val="dk1"/>
                </a:solidFill>
                <a:latin typeface="Calibri"/>
                <a:ea typeface="Calibri"/>
                <a:cs typeface="Calibri"/>
                <a:sym typeface="Calibri"/>
              </a:rPr>
              <a:t>Summary of CESR Findings and Implications</a:t>
            </a:r>
            <a:endParaRPr sz="2400" b="0" i="0" u="none" strike="noStrike" cap="none" dirty="0">
              <a:solidFill>
                <a:srgbClr val="000000"/>
              </a:solidFill>
              <a:latin typeface="Arial"/>
              <a:ea typeface="Arial"/>
              <a:cs typeface="Arial"/>
              <a:sym typeface="Arial"/>
            </a:endParaRPr>
          </a:p>
        </p:txBody>
      </p:sp>
      <p:sp>
        <p:nvSpPr>
          <p:cNvPr id="130" name="Google Shape;130;p2"/>
          <p:cNvSpPr txBox="1"/>
          <p:nvPr/>
        </p:nvSpPr>
        <p:spPr>
          <a:xfrm>
            <a:off x="8920818" y="1094222"/>
            <a:ext cx="276486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Achieving TMDL</a:t>
            </a: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p:txBody>
      </p:sp>
      <p:sp>
        <p:nvSpPr>
          <p:cNvPr id="57" name="Google Shape;130;p2">
            <a:extLst>
              <a:ext uri="{FF2B5EF4-FFF2-40B4-BE49-F238E27FC236}">
                <a16:creationId xmlns:a16="http://schemas.microsoft.com/office/drawing/2014/main" id="{4B4160C7-BBF4-4A38-9022-2DC1914EAE6B}"/>
              </a:ext>
            </a:extLst>
          </p:cNvPr>
          <p:cNvSpPr txBox="1"/>
          <p:nvPr/>
        </p:nvSpPr>
        <p:spPr>
          <a:xfrm>
            <a:off x="4076367" y="1094222"/>
            <a:ext cx="392902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Achieving Water Quality Standards</a:t>
            </a:r>
          </a:p>
        </p:txBody>
      </p:sp>
      <p:cxnSp>
        <p:nvCxnSpPr>
          <p:cNvPr id="3" name="Straight Arrow Connector 2">
            <a:extLst>
              <a:ext uri="{FF2B5EF4-FFF2-40B4-BE49-F238E27FC236}">
                <a16:creationId xmlns:a16="http://schemas.microsoft.com/office/drawing/2014/main" id="{FEBBEB40-1797-4B47-86FC-3A117F8834A3}"/>
              </a:ext>
            </a:extLst>
          </p:cNvPr>
          <p:cNvCxnSpPr>
            <a:cxnSpLocks/>
          </p:cNvCxnSpPr>
          <p:nvPr/>
        </p:nvCxnSpPr>
        <p:spPr>
          <a:xfrm flipH="1">
            <a:off x="6809264" y="2129653"/>
            <a:ext cx="2334736" cy="0"/>
          </a:xfrm>
          <a:prstGeom prst="straightConnector1">
            <a:avLst/>
          </a:prstGeom>
          <a:ln w="38100">
            <a:solidFill>
              <a:schemeClr val="tx1"/>
            </a:solidFill>
            <a:prstDash val="solid"/>
            <a:headEnd type="none"/>
            <a:tailEnd type="triangle" w="lg" len="lg"/>
          </a:ln>
        </p:spPr>
        <p:style>
          <a:lnRef idx="1">
            <a:schemeClr val="accent5"/>
          </a:lnRef>
          <a:fillRef idx="0">
            <a:schemeClr val="accent5"/>
          </a:fillRef>
          <a:effectRef idx="0">
            <a:schemeClr val="accent5"/>
          </a:effectRef>
          <a:fontRef idx="minor">
            <a:schemeClr val="tx1"/>
          </a:fontRef>
        </p:style>
      </p:cxnSp>
      <p:cxnSp>
        <p:nvCxnSpPr>
          <p:cNvPr id="59" name="Straight Arrow Connector 58">
            <a:extLst>
              <a:ext uri="{FF2B5EF4-FFF2-40B4-BE49-F238E27FC236}">
                <a16:creationId xmlns:a16="http://schemas.microsoft.com/office/drawing/2014/main" id="{BF91E5C6-1AB0-41BD-B6F8-0A55E842E5EC}"/>
              </a:ext>
            </a:extLst>
          </p:cNvPr>
          <p:cNvCxnSpPr>
            <a:cxnSpLocks/>
          </p:cNvCxnSpPr>
          <p:nvPr/>
        </p:nvCxnSpPr>
        <p:spPr>
          <a:xfrm flipH="1">
            <a:off x="2555989" y="2141157"/>
            <a:ext cx="2164543" cy="0"/>
          </a:xfrm>
          <a:prstGeom prst="straightConnector1">
            <a:avLst/>
          </a:prstGeom>
          <a:ln w="38100">
            <a:solidFill>
              <a:schemeClr val="tx1"/>
            </a:solidFill>
            <a:prstDash val="solid"/>
            <a:headEnd type="none"/>
            <a:tailEnd type="triangle" w="lg" len="lg"/>
          </a:ln>
        </p:spPr>
        <p:style>
          <a:lnRef idx="1">
            <a:schemeClr val="accent5"/>
          </a:lnRef>
          <a:fillRef idx="0">
            <a:schemeClr val="accent5"/>
          </a:fillRef>
          <a:effectRef idx="0">
            <a:schemeClr val="accent5"/>
          </a:effectRef>
          <a:fontRef idx="minor">
            <a:schemeClr val="tx1"/>
          </a:fontRef>
        </p:style>
      </p:cxnSp>
      <p:sp>
        <p:nvSpPr>
          <p:cNvPr id="60" name="Google Shape;130;p2">
            <a:extLst>
              <a:ext uri="{FF2B5EF4-FFF2-40B4-BE49-F238E27FC236}">
                <a16:creationId xmlns:a16="http://schemas.microsoft.com/office/drawing/2014/main" id="{703C6593-ADD6-4153-B6D9-3343685290B7}"/>
              </a:ext>
            </a:extLst>
          </p:cNvPr>
          <p:cNvSpPr txBox="1"/>
          <p:nvPr/>
        </p:nvSpPr>
        <p:spPr>
          <a:xfrm>
            <a:off x="350698" y="1094222"/>
            <a:ext cx="299117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Living Resource Response</a:t>
            </a:r>
          </a:p>
          <a:p>
            <a:pPr marL="0" marR="0" lvl="0" indent="0" algn="ctr" rtl="0">
              <a:lnSpc>
                <a:spcPct val="100000"/>
              </a:lnSpc>
              <a:spcBef>
                <a:spcPts val="0"/>
              </a:spcBef>
              <a:spcAft>
                <a:spcPts val="0"/>
              </a:spcAft>
              <a:buClr>
                <a:srgbClr val="000000"/>
              </a:buClr>
              <a:buSzPts val="1400"/>
              <a:buFont typeface="Arial"/>
              <a:buNone/>
            </a:pPr>
            <a:endParaRPr lang="en-US" sz="1800" b="1"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6D0FE83E-EE54-4D73-B81E-80542437EBA2}"/>
              </a:ext>
            </a:extLst>
          </p:cNvPr>
          <p:cNvPicPr>
            <a:picLocks noChangeAspect="1"/>
          </p:cNvPicPr>
          <p:nvPr/>
        </p:nvPicPr>
        <p:blipFill>
          <a:blip r:embed="rId3"/>
          <a:stretch>
            <a:fillRect/>
          </a:stretch>
        </p:blipFill>
        <p:spPr>
          <a:xfrm>
            <a:off x="9824853" y="1472946"/>
            <a:ext cx="972201" cy="1515489"/>
          </a:xfrm>
          <a:prstGeom prst="rect">
            <a:avLst/>
          </a:prstGeom>
        </p:spPr>
      </p:pic>
      <p:pic>
        <p:nvPicPr>
          <p:cNvPr id="8" name="Picture 7">
            <a:extLst>
              <a:ext uri="{FF2B5EF4-FFF2-40B4-BE49-F238E27FC236}">
                <a16:creationId xmlns:a16="http://schemas.microsoft.com/office/drawing/2014/main" id="{CEC37E2A-B2C8-4157-9D5B-F90011274914}"/>
              </a:ext>
            </a:extLst>
          </p:cNvPr>
          <p:cNvPicPr>
            <a:picLocks noChangeAspect="1"/>
          </p:cNvPicPr>
          <p:nvPr/>
        </p:nvPicPr>
        <p:blipFill rotWithShape="1">
          <a:blip r:embed="rId4"/>
          <a:srcRect l="16604" t="4228" r="11276" b="2840"/>
          <a:stretch/>
        </p:blipFill>
        <p:spPr>
          <a:xfrm>
            <a:off x="5445156" y="1513950"/>
            <a:ext cx="881910" cy="1433482"/>
          </a:xfrm>
          <a:prstGeom prst="rect">
            <a:avLst/>
          </a:prstGeom>
        </p:spPr>
      </p:pic>
      <p:pic>
        <p:nvPicPr>
          <p:cNvPr id="34" name="Google Shape;132;p2">
            <a:extLst>
              <a:ext uri="{FF2B5EF4-FFF2-40B4-BE49-F238E27FC236}">
                <a16:creationId xmlns:a16="http://schemas.microsoft.com/office/drawing/2014/main" id="{2F8CA131-FBDD-4296-B710-9944A521C3AB}"/>
              </a:ext>
            </a:extLst>
          </p:cNvPr>
          <p:cNvPicPr preferRelativeResize="0"/>
          <p:nvPr/>
        </p:nvPicPr>
        <p:blipFill rotWithShape="1">
          <a:blip r:embed="rId5">
            <a:alphaModFix/>
          </a:blip>
          <a:srcRect l="46819" t="50342" r="18273" b="1209"/>
          <a:stretch/>
        </p:blipFill>
        <p:spPr>
          <a:xfrm>
            <a:off x="1309729" y="1664655"/>
            <a:ext cx="844515" cy="1057122"/>
          </a:xfrm>
          <a:prstGeom prst="rect">
            <a:avLst/>
          </a:prstGeom>
          <a:noFill/>
          <a:ln>
            <a:noFill/>
          </a:ln>
        </p:spPr>
      </p:pic>
      <p:sp>
        <p:nvSpPr>
          <p:cNvPr id="36" name="Google Shape;130;p2">
            <a:extLst>
              <a:ext uri="{FF2B5EF4-FFF2-40B4-BE49-F238E27FC236}">
                <a16:creationId xmlns:a16="http://schemas.microsoft.com/office/drawing/2014/main" id="{542A034F-23C5-432A-A916-E99662E0D6E3}"/>
              </a:ext>
            </a:extLst>
          </p:cNvPr>
          <p:cNvSpPr txBox="1"/>
          <p:nvPr/>
        </p:nvSpPr>
        <p:spPr>
          <a:xfrm>
            <a:off x="8165142" y="3076770"/>
            <a:ext cx="4006983" cy="2308284"/>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Findings:  </a:t>
            </a:r>
            <a:r>
              <a:rPr lang="en-US" sz="1800" i="0" u="none" strike="noStrike" cap="none" dirty="0">
                <a:solidFill>
                  <a:schemeClr val="dk1"/>
                </a:solidFill>
                <a:latin typeface="Calibri"/>
                <a:ea typeface="Calibri"/>
                <a:cs typeface="Calibri"/>
                <a:sym typeface="Calibri"/>
              </a:rPr>
              <a:t>Nonpoint source programs are not generating the scale of reductions needed to achieve TMDL </a:t>
            </a:r>
          </a:p>
          <a:p>
            <a:pPr marL="0" marR="0" lvl="0" indent="0" rtl="0">
              <a:lnSpc>
                <a:spcPct val="100000"/>
              </a:lnSpc>
              <a:spcBef>
                <a:spcPts val="0"/>
              </a:spcBef>
              <a:spcAft>
                <a:spcPts val="0"/>
              </a:spcAft>
              <a:buClr>
                <a:srgbClr val="000000"/>
              </a:buClr>
              <a:buSzPts val="1400"/>
              <a:buFont typeface="Arial"/>
              <a:buNone/>
            </a:pPr>
            <a:endParaRPr lang="en-US" sz="1800"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Implications: </a:t>
            </a:r>
            <a:r>
              <a:rPr lang="en-US" sz="1800" i="0" u="none" strike="noStrike" cap="none" dirty="0">
                <a:solidFill>
                  <a:schemeClr val="dk1"/>
                </a:solidFill>
                <a:latin typeface="Calibri"/>
                <a:ea typeface="Calibri"/>
                <a:cs typeface="Calibri"/>
                <a:sym typeface="Calibri"/>
              </a:rPr>
              <a:t>To substantially improve nonpoint source outcomes will require new programs and approaches</a:t>
            </a:r>
          </a:p>
          <a:p>
            <a:pPr marL="0" marR="0" lvl="0" indent="0"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 </a:t>
            </a:r>
          </a:p>
        </p:txBody>
      </p:sp>
      <p:sp>
        <p:nvSpPr>
          <p:cNvPr id="39" name="Google Shape;130;p2">
            <a:extLst>
              <a:ext uri="{FF2B5EF4-FFF2-40B4-BE49-F238E27FC236}">
                <a16:creationId xmlns:a16="http://schemas.microsoft.com/office/drawing/2014/main" id="{F7DE9C97-2770-4A8F-859E-A9D4C04D2F03}"/>
              </a:ext>
            </a:extLst>
          </p:cNvPr>
          <p:cNvSpPr txBox="1"/>
          <p:nvPr/>
        </p:nvSpPr>
        <p:spPr>
          <a:xfrm>
            <a:off x="4060550" y="3057447"/>
            <a:ext cx="3995679" cy="2585283"/>
          </a:xfrm>
          <a:prstGeom prst="rect">
            <a:avLst/>
          </a:prstGeom>
          <a:noFill/>
          <a:ln>
            <a:noFill/>
          </a:ln>
        </p:spPr>
        <p:txBody>
          <a:bodyPr spcFirstLastPara="1" wrap="square" lIns="91425" tIns="45700" rIns="91425" bIns="45700" anchor="t" anchorCtr="0">
            <a:spAutoFit/>
          </a:bodyPr>
          <a:lstStyle/>
          <a:p>
            <a:pPr lvl="0">
              <a:buSzPts val="1400"/>
            </a:pPr>
            <a:r>
              <a:rPr lang="en-US" sz="1800" b="1" i="0" u="none" strike="noStrike" cap="none" dirty="0">
                <a:solidFill>
                  <a:schemeClr val="dk1"/>
                </a:solidFill>
                <a:latin typeface="Calibri"/>
                <a:ea typeface="Calibri"/>
                <a:cs typeface="Calibri"/>
                <a:sym typeface="Calibri"/>
              </a:rPr>
              <a:t>Findings:  </a:t>
            </a:r>
            <a:r>
              <a:rPr lang="en-US" sz="1800" dirty="0">
                <a:latin typeface="Calibri" panose="020F0502020204030204" pitchFamily="34" charset="0"/>
                <a:ea typeface="Calibri" panose="020F0502020204030204" pitchFamily="34" charset="0"/>
                <a:cs typeface="Times New Roman" panose="02020603050405020304" pitchFamily="18" charset="0"/>
              </a:rPr>
              <a:t>Bay water quality is improving, but the magnitude of the improvement appears to be lagging behind expectations</a:t>
            </a:r>
            <a:endParaRPr lang="en-US" sz="1800" i="0" u="none" strike="noStrike" cap="none"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endParaRPr lang="en-US" sz="1800"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Implications:  </a:t>
            </a:r>
            <a:r>
              <a:rPr lang="en-US" sz="1800" dirty="0">
                <a:solidFill>
                  <a:schemeClr val="dk1"/>
                </a:solidFill>
                <a:latin typeface="Calibri"/>
                <a:ea typeface="Calibri"/>
                <a:cs typeface="Calibri"/>
                <a:sym typeface="Calibri"/>
              </a:rPr>
              <a:t>Full (100%) achievement of Bay water quality standards is a distant and doubtful.</a:t>
            </a:r>
            <a:endParaRPr lang="en-US" sz="1800" i="0" u="none" strike="noStrike" cap="none" dirty="0">
              <a:solidFill>
                <a:schemeClr val="dk1"/>
              </a:solidFill>
              <a:latin typeface="Calibri"/>
              <a:ea typeface="Calibri"/>
              <a:cs typeface="Calibri"/>
              <a:sym typeface="Calibri"/>
            </a:endParaRPr>
          </a:p>
          <a:p>
            <a:pPr marL="0" marR="0" lvl="0" indent="0" rtl="0">
              <a:lnSpc>
                <a:spcPct val="100000"/>
              </a:lnSpc>
              <a:spcBef>
                <a:spcPts val="0"/>
              </a:spcBef>
              <a:spcAft>
                <a:spcPts val="0"/>
              </a:spcAft>
              <a:buClr>
                <a:srgbClr val="000000"/>
              </a:buClr>
              <a:buSzPts val="1400"/>
              <a:buFont typeface="Arial"/>
              <a:buNone/>
            </a:pPr>
            <a:r>
              <a:rPr lang="en-US" sz="1800" b="1" i="0" u="none" strike="noStrike" cap="none" dirty="0">
                <a:solidFill>
                  <a:schemeClr val="dk1"/>
                </a:solidFill>
                <a:latin typeface="Calibri"/>
                <a:ea typeface="Calibri"/>
                <a:cs typeface="Calibri"/>
                <a:sym typeface="Calibri"/>
              </a:rPr>
              <a:t> </a:t>
            </a:r>
          </a:p>
        </p:txBody>
      </p:sp>
      <p:sp>
        <p:nvSpPr>
          <p:cNvPr id="40" name="Google Shape;130;p2">
            <a:extLst>
              <a:ext uri="{FF2B5EF4-FFF2-40B4-BE49-F238E27FC236}">
                <a16:creationId xmlns:a16="http://schemas.microsoft.com/office/drawing/2014/main" id="{2295EB7F-7448-4614-9883-305876D951D1}"/>
              </a:ext>
            </a:extLst>
          </p:cNvPr>
          <p:cNvSpPr txBox="1"/>
          <p:nvPr/>
        </p:nvSpPr>
        <p:spPr>
          <a:xfrm>
            <a:off x="127993" y="2987985"/>
            <a:ext cx="3769558" cy="2585283"/>
          </a:xfrm>
          <a:prstGeom prst="rect">
            <a:avLst/>
          </a:prstGeom>
          <a:noFill/>
          <a:ln>
            <a:noFill/>
          </a:ln>
        </p:spPr>
        <p:txBody>
          <a:bodyPr spcFirstLastPara="1" wrap="square" lIns="91425" tIns="45700" rIns="91425" bIns="45700" anchor="t" anchorCtr="0">
            <a:spAutoFit/>
          </a:bodyPr>
          <a:lstStyle/>
          <a:p>
            <a:pPr lvl="0">
              <a:buSzPts val="1400"/>
            </a:pPr>
            <a:r>
              <a:rPr lang="en-US" sz="1800" b="1" i="0" u="none" strike="noStrike" cap="none" dirty="0">
                <a:solidFill>
                  <a:schemeClr val="dk1"/>
                </a:solidFill>
                <a:latin typeface="Calibri"/>
                <a:ea typeface="Calibri"/>
                <a:cs typeface="Calibri"/>
                <a:sym typeface="Calibri"/>
              </a:rPr>
              <a:t>Findings: </a:t>
            </a:r>
            <a:r>
              <a:rPr lang="en-US" sz="1800" i="0" u="none" strike="noStrike" cap="none" dirty="0">
                <a:solidFill>
                  <a:schemeClr val="dk1"/>
                </a:solidFill>
                <a:latin typeface="Calibri"/>
                <a:ea typeface="Calibri"/>
                <a:cs typeface="Calibri"/>
                <a:sym typeface="Calibri"/>
              </a:rPr>
              <a:t>The </a:t>
            </a:r>
            <a:r>
              <a:rPr lang="en-US" sz="1800" dirty="0">
                <a:solidFill>
                  <a:schemeClr val="dk1"/>
                </a:solidFill>
                <a:latin typeface="Calibri"/>
                <a:ea typeface="Calibri"/>
                <a:cs typeface="Calibri"/>
                <a:sym typeface="Calibri"/>
              </a:rPr>
              <a:t>i</a:t>
            </a:r>
            <a:r>
              <a:rPr lang="en-US" sz="1800" dirty="0">
                <a:latin typeface="Calibri" panose="020F0502020204030204" pitchFamily="34" charset="0"/>
                <a:ea typeface="Calibri" panose="020F0502020204030204" pitchFamily="34" charset="0"/>
                <a:cs typeface="Times New Roman" panose="02020603050405020304" pitchFamily="18" charset="0"/>
              </a:rPr>
              <a:t>mpact of WQ improvements on living resources depends on where WQ improvements occurs, antecedent conditions, &amp; impact varies across species. </a:t>
            </a:r>
          </a:p>
          <a:p>
            <a:pPr lvl="0">
              <a:buSzPts val="1400"/>
            </a:pPr>
            <a:endParaRPr lang="en-US" sz="1800" b="1" i="0" u="none" strike="noStrike" cap="none" dirty="0">
              <a:solidFill>
                <a:schemeClr val="dk1"/>
              </a:solidFill>
              <a:latin typeface="Calibri"/>
              <a:ea typeface="Calibri"/>
              <a:cs typeface="Calibri"/>
              <a:sym typeface="Calibri"/>
            </a:endParaRPr>
          </a:p>
          <a:p>
            <a:pPr lvl="0">
              <a:buSzPts val="1400"/>
            </a:pPr>
            <a:r>
              <a:rPr lang="en-US" sz="1800" b="1" i="0" u="none" strike="noStrike" cap="none" dirty="0">
                <a:solidFill>
                  <a:schemeClr val="dk1"/>
                </a:solidFill>
                <a:latin typeface="Calibri"/>
                <a:ea typeface="Calibri"/>
                <a:cs typeface="Calibri"/>
                <a:sym typeface="Calibri"/>
              </a:rPr>
              <a:t>Implications: </a:t>
            </a:r>
            <a:r>
              <a:rPr lang="en-US" sz="1800" dirty="0">
                <a:latin typeface="Calibri" panose="020F0502020204030204" pitchFamily="34" charset="0"/>
                <a:ea typeface="Calibri" panose="020F0502020204030204" pitchFamily="34" charset="0"/>
                <a:cs typeface="Times New Roman" panose="02020603050405020304" pitchFamily="18" charset="0"/>
              </a:rPr>
              <a:t>Potential to increase the impact on living resources from our WQ and restoration investments.</a:t>
            </a:r>
            <a:r>
              <a:rPr lang="en-US" sz="1800" i="0" u="none" strike="noStrike" cap="none" dirty="0">
                <a:solidFill>
                  <a:schemeClr val="dk1"/>
                </a:solidFill>
                <a:latin typeface="Calibri"/>
                <a:ea typeface="Calibri"/>
                <a:cs typeface="Calibri"/>
                <a:sym typeface="Calibri"/>
              </a:rPr>
              <a:t> </a:t>
            </a:r>
            <a:endParaRPr lang="en-US" sz="1800" b="1" i="0" u="none" strike="noStrike" cap="none" dirty="0">
              <a:solidFill>
                <a:schemeClr val="dk1"/>
              </a:solidFill>
              <a:latin typeface="Calibri"/>
              <a:ea typeface="Calibri"/>
              <a:cs typeface="Calibri"/>
              <a:sym typeface="Calibri"/>
            </a:endParaRPr>
          </a:p>
        </p:txBody>
      </p:sp>
      <p:sp>
        <p:nvSpPr>
          <p:cNvPr id="15" name="Rectangle 14">
            <a:extLst>
              <a:ext uri="{FF2B5EF4-FFF2-40B4-BE49-F238E27FC236}">
                <a16:creationId xmlns:a16="http://schemas.microsoft.com/office/drawing/2014/main" id="{7D9DF0BC-4173-41D1-8770-06D22698DD61}"/>
              </a:ext>
            </a:extLst>
          </p:cNvPr>
          <p:cNvSpPr/>
          <p:nvPr/>
        </p:nvSpPr>
        <p:spPr>
          <a:xfrm>
            <a:off x="0" y="5731064"/>
            <a:ext cx="12281039" cy="116349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D509BE9-9A69-4178-891C-39ABDF332D90}"/>
              </a:ext>
            </a:extLst>
          </p:cNvPr>
          <p:cNvSpPr txBox="1"/>
          <p:nvPr/>
        </p:nvSpPr>
        <p:spPr>
          <a:xfrm>
            <a:off x="207087" y="5813593"/>
            <a:ext cx="11991102" cy="923330"/>
          </a:xfrm>
          <a:prstGeom prst="rect">
            <a:avLst/>
          </a:prstGeom>
          <a:noFill/>
        </p:spPr>
        <p:txBody>
          <a:bodyPr wrap="square" rtlCol="0">
            <a:spAutoFit/>
          </a:bodyPr>
          <a:lstStyle/>
          <a:p>
            <a:pPr algn="ctr"/>
            <a:r>
              <a:rPr lang="en-US" sz="1800" b="1" dirty="0">
                <a:latin typeface="Calibri" panose="020F0502020204030204" pitchFamily="34" charset="0"/>
                <a:cs typeface="Calibri" panose="020F0502020204030204" pitchFamily="34" charset="0"/>
              </a:rPr>
              <a:t>Overarching Finding</a:t>
            </a:r>
            <a:r>
              <a:rPr lang="en-US" sz="1800" dirty="0">
                <a:latin typeface="Calibri" panose="020F0502020204030204" pitchFamily="34" charset="0"/>
                <a:cs typeface="Calibri" panose="020F0502020204030204" pitchFamily="34" charset="0"/>
              </a:rPr>
              <a:t>:  Complex problem with tradeoffs, uncertain outcomes, and no single “silver bullet” answer</a:t>
            </a:r>
            <a:br>
              <a:rPr lang="en-US" sz="1800" dirty="0">
                <a:latin typeface="Calibri" panose="020F0502020204030204" pitchFamily="34" charset="0"/>
                <a:cs typeface="Calibri" panose="020F0502020204030204" pitchFamily="34" charset="0"/>
              </a:rPr>
            </a:br>
            <a:endParaRPr lang="en-US" sz="1800" dirty="0">
              <a:latin typeface="Calibri" panose="020F0502020204030204" pitchFamily="34" charset="0"/>
              <a:cs typeface="Calibri" panose="020F0502020204030204" pitchFamily="34" charset="0"/>
            </a:endParaRPr>
          </a:p>
          <a:p>
            <a:pPr algn="ctr"/>
            <a:r>
              <a:rPr lang="en-US" sz="1800" b="1" dirty="0">
                <a:latin typeface="Calibri" panose="020F0502020204030204" pitchFamily="34" charset="0"/>
                <a:cs typeface="Calibri" panose="020F0502020204030204" pitchFamily="34" charset="0"/>
              </a:rPr>
              <a:t>Overarching Implication</a:t>
            </a:r>
            <a:r>
              <a:rPr lang="en-US" sz="1800" dirty="0">
                <a:latin typeface="Calibri" panose="020F0502020204030204" pitchFamily="34" charset="0"/>
                <a:cs typeface="Calibri" panose="020F0502020204030204" pitchFamily="34" charset="0"/>
              </a:rPr>
              <a:t>: Experiment, learn, and adapt  </a:t>
            </a:r>
          </a:p>
        </p:txBody>
      </p:sp>
    </p:spTree>
    <p:extLst>
      <p:ext uri="{BB962C8B-B14F-4D97-AF65-F5344CB8AC3E}">
        <p14:creationId xmlns:p14="http://schemas.microsoft.com/office/powerpoint/2010/main" val="254378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righ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righ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0" grpId="0"/>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6" name="Google Shape;686;g18e44da1547_0_7"/>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7" name="Google Shape;687;g18e44da1547_0_7"/>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sp>
        <p:nvSpPr>
          <p:cNvPr id="7" name="Title 6">
            <a:extLst>
              <a:ext uri="{FF2B5EF4-FFF2-40B4-BE49-F238E27FC236}">
                <a16:creationId xmlns:a16="http://schemas.microsoft.com/office/drawing/2014/main" id="{1BC0F363-3796-29D9-349D-831CE416C880}"/>
              </a:ext>
            </a:extLst>
          </p:cNvPr>
          <p:cNvSpPr>
            <a:spLocks noGrp="1"/>
          </p:cNvSpPr>
          <p:nvPr>
            <p:ph type="title"/>
          </p:nvPr>
        </p:nvSpPr>
        <p:spPr>
          <a:xfrm>
            <a:off x="1108235" y="213885"/>
            <a:ext cx="3987931" cy="1539761"/>
          </a:xfrm>
        </p:spPr>
        <p:txBody>
          <a:bodyPr>
            <a:normAutofit fontScale="90000"/>
          </a:bodyPr>
          <a:lstStyle/>
          <a:p>
            <a:r>
              <a:rPr lang="en-US" dirty="0"/>
              <a:t>Implications</a:t>
            </a:r>
          </a:p>
        </p:txBody>
      </p:sp>
      <p:sp>
        <p:nvSpPr>
          <p:cNvPr id="8" name="Subtitle 7">
            <a:extLst>
              <a:ext uri="{FF2B5EF4-FFF2-40B4-BE49-F238E27FC236}">
                <a16:creationId xmlns:a16="http://schemas.microsoft.com/office/drawing/2014/main" id="{F59F2960-CC6B-6284-CF70-7FC93011C9B2}"/>
              </a:ext>
            </a:extLst>
          </p:cNvPr>
          <p:cNvSpPr>
            <a:spLocks noGrp="1"/>
          </p:cNvSpPr>
          <p:nvPr>
            <p:ph type="subTitle" idx="1"/>
          </p:nvPr>
        </p:nvSpPr>
        <p:spPr>
          <a:xfrm>
            <a:off x="975412" y="1798808"/>
            <a:ext cx="4865671" cy="3910175"/>
          </a:xfrm>
        </p:spPr>
        <p:txBody>
          <a:bodyPr>
            <a:noAutofit/>
          </a:bodyPr>
          <a:lstStyle/>
          <a:p>
            <a:pPr marL="0" indent="0" algn="l"/>
            <a:r>
              <a:rPr lang="en-US" i="1" dirty="0"/>
              <a:t>Full attainment may not be necessary to improve and support living resources goals</a:t>
            </a:r>
          </a:p>
        </p:txBody>
      </p:sp>
      <p:pic>
        <p:nvPicPr>
          <p:cNvPr id="3" name="Picture 2">
            <a:extLst>
              <a:ext uri="{FF2B5EF4-FFF2-40B4-BE49-F238E27FC236}">
                <a16:creationId xmlns:a16="http://schemas.microsoft.com/office/drawing/2014/main" id="{2614E240-5D5F-60A7-E2F1-190CA2655E07}"/>
              </a:ext>
            </a:extLst>
          </p:cNvPr>
          <p:cNvPicPr>
            <a:picLocks noChangeAspect="1"/>
          </p:cNvPicPr>
          <p:nvPr/>
        </p:nvPicPr>
        <p:blipFill>
          <a:blip r:embed="rId4"/>
          <a:stretch>
            <a:fillRect/>
          </a:stretch>
        </p:blipFill>
        <p:spPr>
          <a:xfrm>
            <a:off x="6866932" y="0"/>
            <a:ext cx="3985551" cy="6796349"/>
          </a:xfrm>
          <a:prstGeom prst="rect">
            <a:avLst/>
          </a:prstGeom>
        </p:spPr>
      </p:pic>
    </p:spTree>
    <p:extLst>
      <p:ext uri="{BB962C8B-B14F-4D97-AF65-F5344CB8AC3E}">
        <p14:creationId xmlns:p14="http://schemas.microsoft.com/office/powerpoint/2010/main" val="709221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g24eb6a31a9f_0_0"/>
          <p:cNvPicPr preferRelativeResize="0"/>
          <p:nvPr/>
        </p:nvPicPr>
        <p:blipFill rotWithShape="1">
          <a:blip r:embed="rId3">
            <a:alphaModFix/>
          </a:blip>
          <a:srcRect/>
          <a:stretch/>
        </p:blipFill>
        <p:spPr>
          <a:xfrm>
            <a:off x="407075" y="2377625"/>
            <a:ext cx="4411450" cy="3373450"/>
          </a:xfrm>
          <a:prstGeom prst="rect">
            <a:avLst/>
          </a:prstGeom>
          <a:noFill/>
          <a:ln>
            <a:noFill/>
          </a:ln>
        </p:spPr>
      </p:pic>
      <p:pic>
        <p:nvPicPr>
          <p:cNvPr id="97" name="Google Shape;97;g24eb6a31a9f_0_0"/>
          <p:cNvPicPr preferRelativeResize="0"/>
          <p:nvPr/>
        </p:nvPicPr>
        <p:blipFill rotWithShape="1">
          <a:blip r:embed="rId4">
            <a:alphaModFix/>
          </a:blip>
          <a:srcRect/>
          <a:stretch/>
        </p:blipFill>
        <p:spPr>
          <a:xfrm>
            <a:off x="1403675" y="1675450"/>
            <a:ext cx="3981450" cy="495300"/>
          </a:xfrm>
          <a:prstGeom prst="rect">
            <a:avLst/>
          </a:prstGeom>
          <a:noFill/>
          <a:ln>
            <a:noFill/>
          </a:ln>
        </p:spPr>
      </p:pic>
      <p:pic>
        <p:nvPicPr>
          <p:cNvPr id="98" name="Google Shape;98;g24eb6a31a9f_0_0"/>
          <p:cNvPicPr preferRelativeResize="0"/>
          <p:nvPr/>
        </p:nvPicPr>
        <p:blipFill rotWithShape="1">
          <a:blip r:embed="rId5">
            <a:alphaModFix/>
          </a:blip>
          <a:srcRect/>
          <a:stretch/>
        </p:blipFill>
        <p:spPr>
          <a:xfrm>
            <a:off x="7028513" y="1675450"/>
            <a:ext cx="4552950" cy="495300"/>
          </a:xfrm>
          <a:prstGeom prst="rect">
            <a:avLst/>
          </a:prstGeom>
          <a:noFill/>
          <a:ln>
            <a:noFill/>
          </a:ln>
        </p:spPr>
      </p:pic>
      <p:sp>
        <p:nvSpPr>
          <p:cNvPr id="99" name="Google Shape;99;g24eb6a31a9f_0_0"/>
          <p:cNvSpPr txBox="1"/>
          <p:nvPr/>
        </p:nvSpPr>
        <p:spPr>
          <a:xfrm>
            <a:off x="4652525" y="3918725"/>
            <a:ext cx="732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155CC"/>
                </a:solidFill>
                <a:latin typeface="Calibri"/>
                <a:ea typeface="Calibri"/>
                <a:cs typeface="Calibri"/>
                <a:sym typeface="Calibri"/>
              </a:rPr>
              <a:t>CAST </a:t>
            </a:r>
            <a:endParaRPr sz="1400" b="0" i="0" u="none" strike="noStrike" cap="none">
              <a:solidFill>
                <a:srgbClr val="1155CC"/>
              </a:solidFill>
              <a:latin typeface="Calibri"/>
              <a:ea typeface="Calibri"/>
              <a:cs typeface="Calibri"/>
              <a:sym typeface="Calibri"/>
            </a:endParaRPr>
          </a:p>
        </p:txBody>
      </p:sp>
      <p:pic>
        <p:nvPicPr>
          <p:cNvPr id="100" name="Google Shape;100;g24eb6a31a9f_0_0"/>
          <p:cNvPicPr preferRelativeResize="0"/>
          <p:nvPr/>
        </p:nvPicPr>
        <p:blipFill rotWithShape="1">
          <a:blip r:embed="rId6">
            <a:alphaModFix/>
          </a:blip>
          <a:srcRect/>
          <a:stretch/>
        </p:blipFill>
        <p:spPr>
          <a:xfrm>
            <a:off x="5781180" y="2170750"/>
            <a:ext cx="5519145" cy="3580325"/>
          </a:xfrm>
          <a:prstGeom prst="rect">
            <a:avLst/>
          </a:prstGeom>
          <a:noFill/>
          <a:ln>
            <a:noFill/>
          </a:ln>
        </p:spPr>
      </p:pic>
      <p:sp>
        <p:nvSpPr>
          <p:cNvPr id="101" name="Google Shape;101;g24eb6a31a9f_0_0"/>
          <p:cNvSpPr txBox="1"/>
          <p:nvPr/>
        </p:nvSpPr>
        <p:spPr>
          <a:xfrm>
            <a:off x="11051750" y="3760813"/>
            <a:ext cx="732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155CC"/>
                </a:solidFill>
                <a:latin typeface="Calibri"/>
                <a:ea typeface="Calibri"/>
                <a:cs typeface="Calibri"/>
                <a:sym typeface="Calibri"/>
              </a:rPr>
              <a:t>CAST </a:t>
            </a:r>
            <a:endParaRPr sz="1400" b="0" i="0" u="none" strike="noStrike" cap="none">
              <a:solidFill>
                <a:srgbClr val="1155CC"/>
              </a:solidFill>
              <a:latin typeface="Calibri"/>
              <a:ea typeface="Calibri"/>
              <a:cs typeface="Calibri"/>
              <a:sym typeface="Calibri"/>
            </a:endParaRPr>
          </a:p>
        </p:txBody>
      </p:sp>
      <p:sp>
        <p:nvSpPr>
          <p:cNvPr id="102" name="Google Shape;102;g24eb6a31a9f_0_0"/>
          <p:cNvSpPr txBox="1"/>
          <p:nvPr/>
        </p:nvSpPr>
        <p:spPr>
          <a:xfrm>
            <a:off x="4652525" y="2377625"/>
            <a:ext cx="12630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2"/>
                </a:solidFill>
                <a:latin typeface="Calibri"/>
                <a:ea typeface="Calibri"/>
                <a:cs typeface="Calibri"/>
                <a:sym typeface="Calibri"/>
              </a:rPr>
              <a:t>Flow normalized Load</a:t>
            </a:r>
            <a:endParaRPr sz="1400" b="0" i="0" u="none" strike="noStrike" cap="none">
              <a:solidFill>
                <a:schemeClr val="accent2"/>
              </a:solidFill>
              <a:latin typeface="Calibri"/>
              <a:ea typeface="Calibri"/>
              <a:cs typeface="Calibri"/>
              <a:sym typeface="Calibri"/>
            </a:endParaRPr>
          </a:p>
        </p:txBody>
      </p:sp>
      <p:sp>
        <p:nvSpPr>
          <p:cNvPr id="103" name="Google Shape;103;g24eb6a31a9f_0_0"/>
          <p:cNvSpPr txBox="1"/>
          <p:nvPr/>
        </p:nvSpPr>
        <p:spPr>
          <a:xfrm>
            <a:off x="8513150" y="1071775"/>
            <a:ext cx="895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g24eb6a31a9f_0_0"/>
          <p:cNvSpPr txBox="1"/>
          <p:nvPr/>
        </p:nvSpPr>
        <p:spPr>
          <a:xfrm>
            <a:off x="11051750" y="2694575"/>
            <a:ext cx="12630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accent2"/>
                </a:solidFill>
                <a:latin typeface="Calibri"/>
                <a:ea typeface="Calibri"/>
                <a:cs typeface="Calibri"/>
                <a:sym typeface="Calibri"/>
              </a:rPr>
              <a:t>Flow normalized Load</a:t>
            </a:r>
            <a:endParaRPr sz="1400" b="0" i="0" u="none" strike="noStrike" cap="none">
              <a:solidFill>
                <a:schemeClr val="accent2"/>
              </a:solidFill>
              <a:latin typeface="Calibri"/>
              <a:ea typeface="Calibri"/>
              <a:cs typeface="Calibri"/>
              <a:sym typeface="Calibri"/>
            </a:endParaRPr>
          </a:p>
        </p:txBody>
      </p:sp>
      <p:sp>
        <p:nvSpPr>
          <p:cNvPr id="11" name="Google Shape;88;g6c66799fd9_1_26">
            <a:extLst>
              <a:ext uri="{FF2B5EF4-FFF2-40B4-BE49-F238E27FC236}">
                <a16:creationId xmlns:a16="http://schemas.microsoft.com/office/drawing/2014/main" id="{A08EF614-317B-4AB2-9CD1-52A6DBAC7974}"/>
              </a:ext>
            </a:extLst>
          </p:cNvPr>
          <p:cNvSpPr txBox="1"/>
          <p:nvPr/>
        </p:nvSpPr>
        <p:spPr>
          <a:xfrm>
            <a:off x="1093080" y="498152"/>
            <a:ext cx="9958670" cy="764274"/>
          </a:xfrm>
          <a:prstGeom prst="rect">
            <a:avLst/>
          </a:prstGeom>
          <a:noFill/>
          <a:ln>
            <a:noFill/>
          </a:ln>
        </p:spPr>
        <p:txBody>
          <a:bodyPr spcFirstLastPara="1" wrap="square" lIns="91425" tIns="91425" rIns="91425" bIns="91425" anchor="t" anchorCtr="0">
            <a:noAutofit/>
          </a:bodyPr>
          <a:lstStyle/>
          <a:p>
            <a:pPr marL="533400" marR="0" lvl="0" indent="0" algn="l" rtl="0">
              <a:lnSpc>
                <a:spcPct val="115000"/>
              </a:lnSpc>
              <a:spcBef>
                <a:spcPts val="0"/>
              </a:spcBef>
              <a:spcAft>
                <a:spcPts val="0"/>
              </a:spcAft>
              <a:buClr>
                <a:srgbClr val="000000"/>
              </a:buClr>
              <a:buSzPts val="3200"/>
              <a:buFont typeface="Arial"/>
              <a:buNone/>
            </a:pPr>
            <a:r>
              <a:rPr lang="en-US" sz="3200" b="1" dirty="0">
                <a:latin typeface="Calibri"/>
                <a:ea typeface="Calibri"/>
                <a:cs typeface="Calibri"/>
                <a:sym typeface="Calibri"/>
              </a:rPr>
              <a:t>Difference between expected and observed outcomes</a:t>
            </a:r>
            <a:endParaRPr lang="en-US" sz="3200" b="1" i="0" u="none" strike="noStrike" cap="none" dirty="0">
              <a:solidFill>
                <a:srgbClr val="000000"/>
              </a:solidFill>
              <a:latin typeface="Calibri"/>
              <a:ea typeface="Calibri"/>
              <a:cs typeface="Calibri"/>
              <a:sym typeface="Calibri"/>
            </a:endParaRPr>
          </a:p>
        </p:txBody>
      </p:sp>
      <p:cxnSp>
        <p:nvCxnSpPr>
          <p:cNvPr id="5" name="Straight Arrow Connector 4">
            <a:extLst>
              <a:ext uri="{FF2B5EF4-FFF2-40B4-BE49-F238E27FC236}">
                <a16:creationId xmlns:a16="http://schemas.microsoft.com/office/drawing/2014/main" id="{A53601A8-FEB5-430F-BFD9-FCA23248F207}"/>
              </a:ext>
            </a:extLst>
          </p:cNvPr>
          <p:cNvCxnSpPr/>
          <p:nvPr/>
        </p:nvCxnSpPr>
        <p:spPr>
          <a:xfrm>
            <a:off x="10640291" y="3208925"/>
            <a:ext cx="0" cy="70980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D22B302-07C9-4FE0-82D7-667F14BCD930}"/>
              </a:ext>
            </a:extLst>
          </p:cNvPr>
          <p:cNvCxnSpPr>
            <a:cxnSpLocks/>
          </p:cNvCxnSpPr>
          <p:nvPr/>
        </p:nvCxnSpPr>
        <p:spPr>
          <a:xfrm>
            <a:off x="4059383" y="3314353"/>
            <a:ext cx="0" cy="1004572"/>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DF16AA-E035-48AE-93C3-5D575B30D304}"/>
              </a:ext>
            </a:extLst>
          </p:cNvPr>
          <p:cNvSpPr txBox="1"/>
          <p:nvPr/>
        </p:nvSpPr>
        <p:spPr>
          <a:xfrm>
            <a:off x="4059383" y="3563825"/>
            <a:ext cx="1694849" cy="307777"/>
          </a:xfrm>
          <a:prstGeom prst="rect">
            <a:avLst/>
          </a:prstGeom>
          <a:noFill/>
        </p:spPr>
        <p:txBody>
          <a:bodyPr wrap="square" rtlCol="0">
            <a:spAutoFit/>
          </a:bodyPr>
          <a:lstStyle/>
          <a:p>
            <a:r>
              <a:rPr lang="en-US" dirty="0">
                <a:solidFill>
                  <a:srgbClr val="FF0000"/>
                </a:solidFill>
              </a:rPr>
              <a:t>Response gap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3" name="Google Shape;233;g18ce5abb3ef_0_12"/>
          <p:cNvSpPr txBox="1"/>
          <p:nvPr/>
        </p:nvSpPr>
        <p:spPr>
          <a:xfrm>
            <a:off x="2265483" y="130822"/>
            <a:ext cx="8287525" cy="661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700" b="0" i="0" u="none" strike="noStrike" cap="none" dirty="0">
                <a:solidFill>
                  <a:schemeClr val="dk1"/>
                </a:solidFill>
                <a:latin typeface="Arial"/>
                <a:ea typeface="Arial"/>
                <a:cs typeface="Arial"/>
                <a:sym typeface="Arial"/>
              </a:rPr>
              <a:t>Nutrient Mass Balance</a:t>
            </a:r>
            <a:endParaRPr sz="3700" b="0" i="0" u="none" strike="noStrike" cap="none" dirty="0">
              <a:solidFill>
                <a:srgbClr val="000000"/>
              </a:solidFill>
              <a:latin typeface="Arial"/>
              <a:ea typeface="Arial"/>
              <a:cs typeface="Arial"/>
              <a:sym typeface="Arial"/>
            </a:endParaRPr>
          </a:p>
        </p:txBody>
      </p:sp>
      <p:sp>
        <p:nvSpPr>
          <p:cNvPr id="234" name="Google Shape;234;g18ce5abb3ef_0_12"/>
          <p:cNvSpPr txBox="1"/>
          <p:nvPr/>
        </p:nvSpPr>
        <p:spPr>
          <a:xfrm>
            <a:off x="7825783" y="6446583"/>
            <a:ext cx="35793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100" b="0" i="0" u="none" strike="noStrike" cap="none" dirty="0">
                <a:solidFill>
                  <a:srgbClr val="000000"/>
                </a:solidFill>
                <a:latin typeface="Arial"/>
                <a:ea typeface="Arial"/>
                <a:cs typeface="Arial"/>
                <a:sym typeface="Arial"/>
              </a:rPr>
              <a:t>Source: USGS Sparrow Model Output </a:t>
            </a:r>
            <a:endParaRPr sz="1100" b="0" i="0" u="none" strike="noStrike" cap="none" dirty="0">
              <a:solidFill>
                <a:srgbClr val="000000"/>
              </a:solidFill>
              <a:latin typeface="Arial"/>
              <a:ea typeface="Arial"/>
              <a:cs typeface="Arial"/>
              <a:sym typeface="Arial"/>
            </a:endParaRPr>
          </a:p>
        </p:txBody>
      </p:sp>
      <p:sp>
        <p:nvSpPr>
          <p:cNvPr id="244" name="Google Shape;244;g18ce5abb3ef_0_12"/>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5" name="Google Shape;245;g18ce5abb3ef_0_12"/>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pic>
        <p:nvPicPr>
          <p:cNvPr id="7" name="Google Shape;106;g6c66799fd9_0_20">
            <a:extLst>
              <a:ext uri="{FF2B5EF4-FFF2-40B4-BE49-F238E27FC236}">
                <a16:creationId xmlns:a16="http://schemas.microsoft.com/office/drawing/2014/main" id="{CEEDBEB2-4EB6-434A-813B-F8C694C52EF7}"/>
              </a:ext>
            </a:extLst>
          </p:cNvPr>
          <p:cNvPicPr preferRelativeResize="0"/>
          <p:nvPr/>
        </p:nvPicPr>
        <p:blipFill rotWithShape="1">
          <a:blip r:embed="rId4">
            <a:alphaModFix/>
          </a:blip>
          <a:srcRect l="4643"/>
          <a:stretch/>
        </p:blipFill>
        <p:spPr>
          <a:xfrm>
            <a:off x="1506139" y="1066720"/>
            <a:ext cx="4088524" cy="5289514"/>
          </a:xfrm>
          <a:prstGeom prst="rect">
            <a:avLst/>
          </a:prstGeom>
          <a:noFill/>
          <a:ln>
            <a:noFill/>
          </a:ln>
        </p:spPr>
      </p:pic>
      <p:sp>
        <p:nvSpPr>
          <p:cNvPr id="8" name="Google Shape;107;g6c66799fd9_0_20">
            <a:extLst>
              <a:ext uri="{FF2B5EF4-FFF2-40B4-BE49-F238E27FC236}">
                <a16:creationId xmlns:a16="http://schemas.microsoft.com/office/drawing/2014/main" id="{0F9AE21B-18AB-4151-8422-DE297BECF5C8}"/>
              </a:ext>
            </a:extLst>
          </p:cNvPr>
          <p:cNvSpPr txBox="1"/>
          <p:nvPr/>
        </p:nvSpPr>
        <p:spPr>
          <a:xfrm>
            <a:off x="2029029" y="6464822"/>
            <a:ext cx="2607731" cy="40762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b="0" i="0" u="none" strike="noStrike" cap="none" dirty="0">
                <a:solidFill>
                  <a:srgbClr val="000000"/>
                </a:solidFill>
                <a:latin typeface="Calibri"/>
                <a:ea typeface="Calibri"/>
                <a:cs typeface="Calibri"/>
                <a:sym typeface="Calibri"/>
              </a:rPr>
              <a:t>Moyer et al. 2107, Webber, 2017</a:t>
            </a:r>
            <a:endParaRPr b="0" i="0" u="none" strike="noStrike" cap="none" dirty="0">
              <a:solidFill>
                <a:srgbClr val="000000"/>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C9B24B01-6019-4ADD-A9BF-17C83F46FF7F}"/>
              </a:ext>
            </a:extLst>
          </p:cNvPr>
          <p:cNvSpPr/>
          <p:nvPr/>
        </p:nvSpPr>
        <p:spPr>
          <a:xfrm flipH="1">
            <a:off x="1506139" y="147144"/>
            <a:ext cx="91433" cy="655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98CCF8B-29DA-4EBA-98A4-4C45605BB013}"/>
              </a:ext>
            </a:extLst>
          </p:cNvPr>
          <p:cNvGrpSpPr/>
          <p:nvPr/>
        </p:nvGrpSpPr>
        <p:grpSpPr>
          <a:xfrm>
            <a:off x="6733094" y="803834"/>
            <a:ext cx="4783929" cy="5815285"/>
            <a:chOff x="6409901" y="802549"/>
            <a:chExt cx="4783929" cy="5815285"/>
          </a:xfrm>
        </p:grpSpPr>
        <p:grpSp>
          <p:nvGrpSpPr>
            <p:cNvPr id="6" name="Group 5">
              <a:extLst>
                <a:ext uri="{FF2B5EF4-FFF2-40B4-BE49-F238E27FC236}">
                  <a16:creationId xmlns:a16="http://schemas.microsoft.com/office/drawing/2014/main" id="{EA0F34B6-A80A-48E2-A32F-921738B664FB}"/>
                </a:ext>
              </a:extLst>
            </p:cNvPr>
            <p:cNvGrpSpPr/>
            <p:nvPr/>
          </p:nvGrpSpPr>
          <p:grpSpPr>
            <a:xfrm>
              <a:off x="6409901" y="802550"/>
              <a:ext cx="4624818" cy="5653100"/>
              <a:chOff x="6409901" y="802550"/>
              <a:chExt cx="4624818" cy="5653100"/>
            </a:xfrm>
          </p:grpSpPr>
          <p:grpSp>
            <p:nvGrpSpPr>
              <p:cNvPr id="3" name="Group 2">
                <a:extLst>
                  <a:ext uri="{FF2B5EF4-FFF2-40B4-BE49-F238E27FC236}">
                    <a16:creationId xmlns:a16="http://schemas.microsoft.com/office/drawing/2014/main" id="{393C7C0E-56DF-4798-A490-17B557DB254D}"/>
                  </a:ext>
                </a:extLst>
              </p:cNvPr>
              <p:cNvGrpSpPr/>
              <p:nvPr/>
            </p:nvGrpSpPr>
            <p:grpSpPr>
              <a:xfrm>
                <a:off x="6409901" y="802550"/>
                <a:ext cx="4624818" cy="5653100"/>
                <a:chOff x="1483545" y="1021918"/>
                <a:chExt cx="4624818" cy="5653100"/>
              </a:xfrm>
            </p:grpSpPr>
            <p:pic>
              <p:nvPicPr>
                <p:cNvPr id="232" name="Google Shape;232;g18ce5abb3ef_0_12"/>
                <p:cNvPicPr preferRelativeResize="0"/>
                <p:nvPr/>
              </p:nvPicPr>
              <p:blipFill rotWithShape="1">
                <a:blip r:embed="rId5">
                  <a:alphaModFix/>
                </a:blip>
                <a:srcRect l="40062"/>
                <a:stretch/>
              </p:blipFill>
              <p:spPr>
                <a:xfrm>
                  <a:off x="1642655" y="1021918"/>
                  <a:ext cx="4465708" cy="5653100"/>
                </a:xfrm>
                <a:prstGeom prst="rect">
                  <a:avLst/>
                </a:prstGeom>
                <a:noFill/>
                <a:ln>
                  <a:noFill/>
                </a:ln>
              </p:spPr>
            </p:pic>
            <p:sp>
              <p:nvSpPr>
                <p:cNvPr id="2" name="Rectangle 1">
                  <a:extLst>
                    <a:ext uri="{FF2B5EF4-FFF2-40B4-BE49-F238E27FC236}">
                      <a16:creationId xmlns:a16="http://schemas.microsoft.com/office/drawing/2014/main" id="{D4E1FE1D-45FE-47E4-AA75-1E79DB08677D}"/>
                    </a:ext>
                  </a:extLst>
                </p:cNvPr>
                <p:cNvSpPr/>
                <p:nvPr/>
              </p:nvSpPr>
              <p:spPr>
                <a:xfrm>
                  <a:off x="1483545" y="4093059"/>
                  <a:ext cx="941846" cy="2422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83D6CD60-6E17-4B0F-A178-81774A7D5A70}"/>
                  </a:ext>
                </a:extLst>
              </p:cNvPr>
              <p:cNvSpPr/>
              <p:nvPr/>
            </p:nvSpPr>
            <p:spPr>
              <a:xfrm>
                <a:off x="6438976" y="901966"/>
                <a:ext cx="804284" cy="240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C099A314-A25C-4D03-81FB-78EE6EB2BA3B}"/>
                </a:ext>
              </a:extLst>
            </p:cNvPr>
            <p:cNvSpPr/>
            <p:nvPr/>
          </p:nvSpPr>
          <p:spPr>
            <a:xfrm>
              <a:off x="10943834" y="802549"/>
              <a:ext cx="249996" cy="5815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891C83DF-CDBB-4139-92E6-80E0C46992D4}"/>
              </a:ext>
            </a:extLst>
          </p:cNvPr>
          <p:cNvPicPr>
            <a:picLocks noChangeAspect="1"/>
          </p:cNvPicPr>
          <p:nvPr/>
        </p:nvPicPr>
        <p:blipFill>
          <a:blip r:embed="rId6"/>
          <a:stretch>
            <a:fillRect/>
          </a:stretch>
        </p:blipFill>
        <p:spPr>
          <a:xfrm rot="5400000">
            <a:off x="569786" y="1546833"/>
            <a:ext cx="5954274" cy="44657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9" name="Google Shape;149;p15"/>
          <p:cNvSpPr txBox="1"/>
          <p:nvPr/>
        </p:nvSpPr>
        <p:spPr>
          <a:xfrm>
            <a:off x="839222" y="0"/>
            <a:ext cx="1333473" cy="495671"/>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strike="noStrike" cap="none" dirty="0">
                <a:solidFill>
                  <a:srgbClr val="000000"/>
                </a:solidFill>
                <a:latin typeface="Calibri"/>
                <a:ea typeface="Calibri"/>
                <a:cs typeface="Calibri"/>
                <a:sym typeface="Calibri"/>
              </a:rPr>
              <a:t>Basin</a:t>
            </a:r>
            <a:endParaRPr sz="1800" b="0" i="0" u="none" strike="noStrike" cap="none" dirty="0">
              <a:solidFill>
                <a:srgbClr val="000000"/>
              </a:solidFill>
              <a:latin typeface="Calibri"/>
              <a:ea typeface="Calibri"/>
              <a:cs typeface="Calibri"/>
              <a:sym typeface="Calibri"/>
            </a:endParaRPr>
          </a:p>
        </p:txBody>
      </p:sp>
      <p:grpSp>
        <p:nvGrpSpPr>
          <p:cNvPr id="150" name="Google Shape;150;p15"/>
          <p:cNvGrpSpPr/>
          <p:nvPr/>
        </p:nvGrpSpPr>
        <p:grpSpPr>
          <a:xfrm>
            <a:off x="2407235" y="257778"/>
            <a:ext cx="2895509" cy="2993396"/>
            <a:chOff x="5524620" y="1945565"/>
            <a:chExt cx="3839536" cy="3828254"/>
          </a:xfrm>
        </p:grpSpPr>
        <p:pic>
          <p:nvPicPr>
            <p:cNvPr id="151" name="Google Shape;151;p15"/>
            <p:cNvPicPr preferRelativeResize="0"/>
            <p:nvPr/>
          </p:nvPicPr>
          <p:blipFill rotWithShape="1">
            <a:blip r:embed="rId3">
              <a:alphaModFix/>
            </a:blip>
            <a:srcRect/>
            <a:stretch/>
          </p:blipFill>
          <p:spPr>
            <a:xfrm>
              <a:off x="5524620" y="1945565"/>
              <a:ext cx="3714900" cy="3828254"/>
            </a:xfrm>
            <a:prstGeom prst="rect">
              <a:avLst/>
            </a:prstGeom>
            <a:noFill/>
            <a:ln>
              <a:noFill/>
            </a:ln>
          </p:spPr>
        </p:pic>
        <p:sp>
          <p:nvSpPr>
            <p:cNvPr id="152" name="Google Shape;152;p15"/>
            <p:cNvSpPr txBox="1"/>
            <p:nvPr/>
          </p:nvSpPr>
          <p:spPr>
            <a:xfrm>
              <a:off x="7119530" y="2147362"/>
              <a:ext cx="2244626" cy="130895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9,000 acre sub-watershed</a:t>
              </a:r>
              <a:endParaRPr sz="1800" b="0" i="0" u="none" strike="noStrike" cap="none">
                <a:solidFill>
                  <a:srgbClr val="000000"/>
                </a:solidFill>
                <a:latin typeface="Calibri"/>
                <a:ea typeface="Calibri"/>
                <a:cs typeface="Calibri"/>
                <a:sym typeface="Calibri"/>
              </a:endParaRPr>
            </a:p>
          </p:txBody>
        </p:sp>
      </p:grpSp>
      <p:sp>
        <p:nvSpPr>
          <p:cNvPr id="153" name="Google Shape;153;p15"/>
          <p:cNvSpPr txBox="1"/>
          <p:nvPr/>
        </p:nvSpPr>
        <p:spPr>
          <a:xfrm>
            <a:off x="6456499" y="1062269"/>
            <a:ext cx="5510460" cy="4136700"/>
          </a:xfrm>
          <a:prstGeom prst="rect">
            <a:avLst/>
          </a:prstGeom>
          <a:noFill/>
          <a:ln>
            <a:noFill/>
          </a:ln>
        </p:spPr>
        <p:txBody>
          <a:bodyPr spcFirstLastPara="1" wrap="square" lIns="91425" tIns="91425" rIns="91425" bIns="91425" anchor="t" anchorCtr="0">
            <a:noAutofit/>
          </a:bodyPr>
          <a:lstStyle/>
          <a:p>
            <a:pPr algn="ctr">
              <a:buSzPts val="3600"/>
            </a:pPr>
            <a:r>
              <a:rPr lang="en-US" sz="3200" b="1" dirty="0">
                <a:latin typeface="Calibri"/>
                <a:ea typeface="Calibri"/>
                <a:cs typeface="Calibri"/>
                <a:sym typeface="Calibri"/>
              </a:rPr>
              <a:t>Improve tools and incentives for targeting</a:t>
            </a:r>
          </a:p>
          <a:p>
            <a:pPr>
              <a:buSzPts val="3600"/>
            </a:pPr>
            <a:endParaRPr lang="en-US" sz="32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2800" i="0" u="none" strike="noStrike" cap="none" dirty="0">
                <a:solidFill>
                  <a:srgbClr val="000000"/>
                </a:solidFill>
                <a:latin typeface="Calibri"/>
                <a:ea typeface="Calibri"/>
                <a:cs typeface="Calibri"/>
                <a:sym typeface="Calibri"/>
              </a:rPr>
              <a:t>Nutrient loads are highly variable across the landscape across multiple scales (including across land managers).  </a:t>
            </a:r>
            <a:endParaRPr sz="280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endParaRPr sz="3200" i="0" u="none" strike="noStrike" cap="none" dirty="0">
              <a:solidFill>
                <a:srgbClr val="000000"/>
              </a:solidFill>
              <a:latin typeface="Calibri"/>
              <a:ea typeface="Calibri"/>
              <a:cs typeface="Calibri"/>
              <a:sym typeface="Calibri"/>
            </a:endParaRPr>
          </a:p>
        </p:txBody>
      </p:sp>
      <p:grpSp>
        <p:nvGrpSpPr>
          <p:cNvPr id="157" name="Google Shape;157;p15"/>
          <p:cNvGrpSpPr/>
          <p:nvPr/>
        </p:nvGrpSpPr>
        <p:grpSpPr>
          <a:xfrm>
            <a:off x="186717" y="3756425"/>
            <a:ext cx="2361534" cy="2328744"/>
            <a:chOff x="8238839" y="475301"/>
            <a:chExt cx="3506398" cy="3228570"/>
          </a:xfrm>
        </p:grpSpPr>
        <p:pic>
          <p:nvPicPr>
            <p:cNvPr id="158" name="Google Shape;158;p15"/>
            <p:cNvPicPr preferRelativeResize="0"/>
            <p:nvPr/>
          </p:nvPicPr>
          <p:blipFill rotWithShape="1">
            <a:blip r:embed="rId4">
              <a:alphaModFix/>
            </a:blip>
            <a:srcRect/>
            <a:stretch/>
          </p:blipFill>
          <p:spPr>
            <a:xfrm>
              <a:off x="8238839" y="1037427"/>
              <a:ext cx="3506398" cy="2666444"/>
            </a:xfrm>
            <a:prstGeom prst="rect">
              <a:avLst/>
            </a:prstGeom>
            <a:noFill/>
            <a:ln>
              <a:noFill/>
            </a:ln>
          </p:spPr>
        </p:pic>
        <p:sp>
          <p:nvSpPr>
            <p:cNvPr id="159" name="Google Shape;159;p15"/>
            <p:cNvSpPr txBox="1"/>
            <p:nvPr/>
          </p:nvSpPr>
          <p:spPr>
            <a:xfrm>
              <a:off x="8735267" y="475301"/>
              <a:ext cx="2680264" cy="621325"/>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25 acre parcel</a:t>
              </a:r>
              <a:endParaRPr sz="1800" b="0" i="0" u="none" strike="noStrike" cap="none">
                <a:solidFill>
                  <a:srgbClr val="000000"/>
                </a:solidFill>
                <a:latin typeface="Calibri"/>
                <a:ea typeface="Calibri"/>
                <a:cs typeface="Calibri"/>
                <a:sym typeface="Calibri"/>
              </a:endParaRPr>
            </a:p>
          </p:txBody>
        </p:sp>
      </p:grpSp>
      <p:pic>
        <p:nvPicPr>
          <p:cNvPr id="2" name="Picture 1">
            <a:extLst>
              <a:ext uri="{FF2B5EF4-FFF2-40B4-BE49-F238E27FC236}">
                <a16:creationId xmlns:a16="http://schemas.microsoft.com/office/drawing/2014/main" id="{11D3DBA6-E157-4E0A-BC4E-41EEDDA4370D}"/>
              </a:ext>
            </a:extLst>
          </p:cNvPr>
          <p:cNvPicPr>
            <a:picLocks noChangeAspect="1"/>
          </p:cNvPicPr>
          <p:nvPr/>
        </p:nvPicPr>
        <p:blipFill rotWithShape="1">
          <a:blip r:embed="rId5"/>
          <a:srcRect l="41687" t="21788" r="31625" b="9719"/>
          <a:stretch/>
        </p:blipFill>
        <p:spPr>
          <a:xfrm>
            <a:off x="225041" y="375180"/>
            <a:ext cx="1793771" cy="2589581"/>
          </a:xfrm>
          <a:prstGeom prst="rect">
            <a:avLst/>
          </a:prstGeom>
        </p:spPr>
      </p:pic>
      <p:graphicFrame>
        <p:nvGraphicFramePr>
          <p:cNvPr id="14" name="Google Shape;172;g24e517f88cf_0_15">
            <a:extLst>
              <a:ext uri="{FF2B5EF4-FFF2-40B4-BE49-F238E27FC236}">
                <a16:creationId xmlns:a16="http://schemas.microsoft.com/office/drawing/2014/main" id="{B1254953-B094-44EA-967C-9F894FF13F1D}"/>
              </a:ext>
            </a:extLst>
          </p:cNvPr>
          <p:cNvGraphicFramePr/>
          <p:nvPr>
            <p:extLst>
              <p:ext uri="{D42A27DB-BD31-4B8C-83A1-F6EECF244321}">
                <p14:modId xmlns:p14="http://schemas.microsoft.com/office/powerpoint/2010/main" val="841049744"/>
              </p:ext>
            </p:extLst>
          </p:nvPr>
        </p:nvGraphicFramePr>
        <p:xfrm>
          <a:off x="2802039" y="4161882"/>
          <a:ext cx="2861719" cy="2438340"/>
        </p:xfrm>
        <a:graphic>
          <a:graphicData uri="http://schemas.openxmlformats.org/drawingml/2006/table">
            <a:tbl>
              <a:tblPr>
                <a:noFill/>
              </a:tblPr>
              <a:tblGrid>
                <a:gridCol w="1241792">
                  <a:extLst>
                    <a:ext uri="{9D8B030D-6E8A-4147-A177-3AD203B41FA5}">
                      <a16:colId xmlns:a16="http://schemas.microsoft.com/office/drawing/2014/main" val="20000"/>
                    </a:ext>
                  </a:extLst>
                </a:gridCol>
                <a:gridCol w="1619927">
                  <a:extLst>
                    <a:ext uri="{9D8B030D-6E8A-4147-A177-3AD203B41FA5}">
                      <a16:colId xmlns:a16="http://schemas.microsoft.com/office/drawing/2014/main" val="20001"/>
                    </a:ext>
                  </a:extLst>
                </a:gridCol>
              </a:tblGrid>
              <a:tr h="507550">
                <a:tc>
                  <a:txBody>
                    <a:bodyPr/>
                    <a:lstStyle/>
                    <a:p>
                      <a:pPr marL="0" marR="0" lvl="0" indent="0" algn="ctr" rtl="0">
                        <a:lnSpc>
                          <a:spcPct val="100000"/>
                        </a:lnSpc>
                        <a:spcBef>
                          <a:spcPts val="0"/>
                        </a:spcBef>
                        <a:spcAft>
                          <a:spcPts val="0"/>
                        </a:spcAft>
                        <a:buClr>
                          <a:srgbClr val="000000"/>
                        </a:buClr>
                        <a:buSzPts val="2000"/>
                        <a:buFont typeface="Arial"/>
                        <a:buNone/>
                      </a:pPr>
                      <a:r>
                        <a:rPr lang="en-US" sz="1200" b="1" u="none" strike="noStrike" cap="none" dirty="0"/>
                        <a:t>Quartile </a:t>
                      </a:r>
                      <a:endParaRPr sz="1200" b="1" u="none" strike="noStrike" cap="none" dirty="0"/>
                    </a:p>
                    <a:p>
                      <a:pPr marL="0" marR="0" lvl="0" indent="0" algn="ctr" rtl="0">
                        <a:lnSpc>
                          <a:spcPct val="100000"/>
                        </a:lnSpc>
                        <a:spcBef>
                          <a:spcPts val="0"/>
                        </a:spcBef>
                        <a:spcAft>
                          <a:spcPts val="0"/>
                        </a:spcAft>
                        <a:buClr>
                          <a:srgbClr val="000000"/>
                        </a:buClr>
                        <a:buSzPts val="2000"/>
                        <a:buFont typeface="Arial"/>
                        <a:buNone/>
                      </a:pPr>
                      <a:endParaRPr sz="1200" b="1" u="none" strike="noStrike" cap="none" dirty="0"/>
                    </a:p>
                  </a:txBody>
                  <a:tcPr marL="91425" marR="91425" marT="91425" marB="91425"/>
                </a:tc>
                <a:tc>
                  <a:txBody>
                    <a:bodyPr/>
                    <a:lstStyle/>
                    <a:p>
                      <a:pPr marL="0" marR="0" lvl="0" indent="0" algn="ctr" rtl="0">
                        <a:lnSpc>
                          <a:spcPct val="100000"/>
                        </a:lnSpc>
                        <a:spcBef>
                          <a:spcPts val="0"/>
                        </a:spcBef>
                        <a:spcAft>
                          <a:spcPts val="0"/>
                        </a:spcAft>
                        <a:buClr>
                          <a:srgbClr val="000000"/>
                        </a:buClr>
                        <a:buSzPts val="2000"/>
                        <a:buFont typeface="Arial"/>
                        <a:buNone/>
                      </a:pPr>
                      <a:r>
                        <a:rPr lang="en-US" sz="1200" b="1" u="none" strike="noStrike" cap="none" dirty="0"/>
                        <a:t>Total P balance (kg/ha)</a:t>
                      </a:r>
                      <a:endParaRPr sz="1200" b="1" u="none" strike="noStrike" cap="none" dirty="0"/>
                    </a:p>
                  </a:txBody>
                  <a:tcPr marL="91425" marR="91425" marT="91425" marB="91425"/>
                </a:tc>
                <a:extLst>
                  <a:ext uri="{0D108BD9-81ED-4DB2-BD59-A6C34878D82A}">
                    <a16:rowId xmlns:a16="http://schemas.microsoft.com/office/drawing/2014/main" val="10000"/>
                  </a:ext>
                </a:extLst>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dirty="0"/>
                        <a:t>Minimum</a:t>
                      </a:r>
                      <a:endParaRPr sz="1200" u="none" strike="noStrike" cap="none" dirty="0"/>
                    </a:p>
                  </a:txBody>
                  <a:tcPr marL="91425" marR="91425" marT="91425" marB="91425"/>
                </a:tc>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dirty="0"/>
                        <a:t>-30.9 </a:t>
                      </a:r>
                      <a:endParaRPr sz="1200" u="none" strike="noStrike" cap="none" dirty="0"/>
                    </a:p>
                  </a:txBody>
                  <a:tcPr marL="91425" marR="91425" marT="91425" marB="91425"/>
                </a:tc>
                <a:extLst>
                  <a:ext uri="{0D108BD9-81ED-4DB2-BD59-A6C34878D82A}">
                    <a16:rowId xmlns:a16="http://schemas.microsoft.com/office/drawing/2014/main" val="10001"/>
                  </a:ext>
                </a:extLst>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a:t>1st Quartile</a:t>
                      </a:r>
                      <a:endParaRPr sz="12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dirty="0"/>
                        <a:t>1.5  </a:t>
                      </a:r>
                      <a:endParaRPr sz="1200" u="none" strike="noStrike" cap="none" dirty="0"/>
                    </a:p>
                  </a:txBody>
                  <a:tcPr marL="91425" marR="91425" marT="91425" marB="91425"/>
                </a:tc>
                <a:extLst>
                  <a:ext uri="{0D108BD9-81ED-4DB2-BD59-A6C34878D82A}">
                    <a16:rowId xmlns:a16="http://schemas.microsoft.com/office/drawing/2014/main" val="10002"/>
                  </a:ext>
                </a:extLst>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a:t>Median</a:t>
                      </a:r>
                      <a:endParaRPr sz="12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dirty="0"/>
                        <a:t>12.4  </a:t>
                      </a:r>
                      <a:endParaRPr sz="1200" u="none" strike="noStrike" cap="none" dirty="0"/>
                    </a:p>
                  </a:txBody>
                  <a:tcPr marL="91425" marR="91425" marT="91425" marB="91425"/>
                </a:tc>
                <a:extLst>
                  <a:ext uri="{0D108BD9-81ED-4DB2-BD59-A6C34878D82A}">
                    <a16:rowId xmlns:a16="http://schemas.microsoft.com/office/drawing/2014/main" val="10003"/>
                  </a:ext>
                </a:extLst>
              </a:tr>
              <a:tr h="381000">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a:t>3rd Quartile</a:t>
                      </a:r>
                      <a:endParaRPr sz="12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dirty="0"/>
                        <a:t>18.7  </a:t>
                      </a:r>
                      <a:endParaRPr sz="1200" u="none" strike="noStrike" cap="none" dirty="0"/>
                    </a:p>
                  </a:txBody>
                  <a:tcPr marL="91425" marR="91425" marT="91425" marB="91425"/>
                </a:tc>
                <a:extLst>
                  <a:ext uri="{0D108BD9-81ED-4DB2-BD59-A6C34878D82A}">
                    <a16:rowId xmlns:a16="http://schemas.microsoft.com/office/drawing/2014/main" val="10004"/>
                  </a:ext>
                </a:extLst>
              </a:tr>
              <a:tr h="0">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a:t>Maximum</a:t>
                      </a:r>
                      <a:endParaRPr sz="12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2000"/>
                        <a:buFont typeface="Arial"/>
                        <a:buNone/>
                      </a:pPr>
                      <a:r>
                        <a:rPr lang="en-US" sz="1200" u="none" strike="noStrike" cap="none" dirty="0"/>
                        <a:t>97.6 </a:t>
                      </a:r>
                      <a:endParaRPr sz="1200" u="none" strike="noStrike" cap="none" dirty="0"/>
                    </a:p>
                  </a:txBody>
                  <a:tcPr marL="91425" marR="91425" marT="91425" marB="91425"/>
                </a:tc>
                <a:extLst>
                  <a:ext uri="{0D108BD9-81ED-4DB2-BD59-A6C34878D82A}">
                    <a16:rowId xmlns:a16="http://schemas.microsoft.com/office/drawing/2014/main" val="10005"/>
                  </a:ext>
                </a:extLst>
              </a:tr>
            </a:tbl>
          </a:graphicData>
        </a:graphic>
      </p:graphicFrame>
      <p:sp>
        <p:nvSpPr>
          <p:cNvPr id="15" name="Google Shape;173;g24e517f88cf_0_15">
            <a:extLst>
              <a:ext uri="{FF2B5EF4-FFF2-40B4-BE49-F238E27FC236}">
                <a16:creationId xmlns:a16="http://schemas.microsoft.com/office/drawing/2014/main" id="{69E33D7B-F061-41F0-8BEF-38C3F3642A82}"/>
              </a:ext>
            </a:extLst>
          </p:cNvPr>
          <p:cNvSpPr txBox="1"/>
          <p:nvPr/>
        </p:nvSpPr>
        <p:spPr>
          <a:xfrm>
            <a:off x="2910406" y="3347950"/>
            <a:ext cx="2644983" cy="94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b="0" i="0" u="none" strike="noStrike" cap="none" dirty="0">
                <a:solidFill>
                  <a:srgbClr val="000000"/>
                </a:solidFill>
                <a:latin typeface="Calibri"/>
                <a:ea typeface="Calibri"/>
                <a:cs typeface="Calibri"/>
                <a:sym typeface="Calibri"/>
              </a:rPr>
              <a:t>Total phosphorus balance across 58 dairy farms in Shenandoah Valley Virginia, 2018 </a:t>
            </a:r>
            <a:endParaRPr b="0" i="0" u="none" strike="noStrike" cap="none" dirty="0">
              <a:solidFill>
                <a:srgbClr val="000000"/>
              </a:solidFill>
              <a:latin typeface="Calibri"/>
              <a:ea typeface="Calibri"/>
              <a:cs typeface="Calibri"/>
              <a:sym typeface="Calibri"/>
            </a:endParaRPr>
          </a:p>
        </p:txBody>
      </p:sp>
      <p:sp>
        <p:nvSpPr>
          <p:cNvPr id="16" name="Google Shape;174;g24e517f88cf_0_15">
            <a:extLst>
              <a:ext uri="{FF2B5EF4-FFF2-40B4-BE49-F238E27FC236}">
                <a16:creationId xmlns:a16="http://schemas.microsoft.com/office/drawing/2014/main" id="{F45F0A6E-14BC-4D99-A519-A317C3EB24FB}"/>
              </a:ext>
            </a:extLst>
          </p:cNvPr>
          <p:cNvSpPr txBox="1"/>
          <p:nvPr/>
        </p:nvSpPr>
        <p:spPr>
          <a:xfrm>
            <a:off x="2937022" y="6537311"/>
            <a:ext cx="2591749" cy="34621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000" b="0" i="0" u="none" strike="noStrike" cap="none" dirty="0">
                <a:solidFill>
                  <a:schemeClr val="dk1"/>
                </a:solidFill>
                <a:latin typeface="Calibri"/>
                <a:ea typeface="Calibri"/>
                <a:cs typeface="Calibri"/>
                <a:sym typeface="Calibri"/>
              </a:rPr>
              <a:t>(Source: Pearce &amp; Maguire 2020</a:t>
            </a:r>
            <a:r>
              <a:rPr lang="en-US" sz="1050" b="0" i="0" u="none" strike="noStrike" cap="none" dirty="0">
                <a:solidFill>
                  <a:schemeClr val="dk1"/>
                </a:solidFill>
                <a:latin typeface="Calibri"/>
                <a:ea typeface="Calibri"/>
                <a:cs typeface="Calibri"/>
                <a:sym typeface="Calibri"/>
              </a:rPr>
              <a:t>)</a:t>
            </a:r>
            <a:endParaRPr sz="1400" b="0" i="0" u="none" strike="noStrike" cap="none" dirty="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37138</TotalTime>
  <Words>1495</Words>
  <Application>Microsoft Macintosh PowerPoint</Application>
  <PresentationFormat>Widescreen</PresentationFormat>
  <Paragraphs>264</Paragraphs>
  <Slides>27</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Times New Roman</vt:lpstr>
      <vt:lpstr>Simple Light</vt:lpstr>
      <vt:lpstr>PowerPoint Presentation</vt:lpstr>
      <vt:lpstr>PowerPoint Presentation</vt:lpstr>
      <vt:lpstr>PowerPoint Presentation</vt:lpstr>
      <vt:lpstr>PowerPoint Presentation</vt:lpstr>
      <vt:lpstr>PowerPoint Presentation</vt:lpstr>
      <vt:lpstr>Implications</vt:lpstr>
      <vt:lpstr>PowerPoint Presentation</vt:lpstr>
      <vt:lpstr>PowerPoint Presentation</vt:lpstr>
      <vt:lpstr>PowerPoint Presentation</vt:lpstr>
      <vt:lpstr>PowerPoint Presentation</vt:lpstr>
      <vt:lpstr>PowerPoint Presentation</vt:lpstr>
      <vt:lpstr>Trajectories of Response</vt:lpstr>
      <vt:lpstr>PowerPoint Presentation</vt:lpstr>
      <vt:lpstr>  Achieving TMDL:  Finding:  Nonpoint source programs are not generating the scale of reductions needed to achieve TMDL  </vt:lpstr>
      <vt:lpstr>PowerPoint Presentation</vt:lpstr>
      <vt:lpstr>PowerPoint Presentation</vt:lpstr>
      <vt:lpstr>PowerPoint Presentation</vt:lpstr>
      <vt:lpstr>  Achieving TMDL:  Implication: To substantially improve nonpoint source outcomes will require new programs and approaches </vt:lpstr>
      <vt:lpstr>PowerPoint Presentation</vt:lpstr>
      <vt:lpstr>PowerPoint Presentation</vt:lpstr>
      <vt:lpstr>Achieving Water Quality Standards:  </vt:lpstr>
      <vt:lpstr>Achieving Water Quality Standards:  </vt:lpstr>
      <vt:lpstr>  Living Resource Response </vt:lpstr>
      <vt:lpstr>  Living Resource Response </vt:lpstr>
      <vt:lpstr>Boosting Living Resource Response</vt:lpstr>
      <vt:lpstr>  Living Resource Response </vt:lpstr>
      <vt:lpstr>Implications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CESR:</dc:title>
  <dc:subject/>
  <dc:creator>dave jasinski</dc:creator>
  <cp:keywords/>
  <dc:description/>
  <cp:lastModifiedBy>Wardrop, Denice Heller</cp:lastModifiedBy>
  <cp:revision>257</cp:revision>
  <dcterms:created xsi:type="dcterms:W3CDTF">2022-11-13T18:35:53Z</dcterms:created>
  <dcterms:modified xsi:type="dcterms:W3CDTF">2023-08-24T00:27:16Z</dcterms:modified>
  <cp:category/>
</cp:coreProperties>
</file>