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78" r:id="rId4"/>
    <p:sldId id="279" r:id="rId5"/>
    <p:sldId id="265" r:id="rId6"/>
    <p:sldId id="281" r:id="rId7"/>
    <p:sldId id="282" r:id="rId8"/>
    <p:sldId id="271" r:id="rId9"/>
    <p:sldId id="283" r:id="rId10"/>
    <p:sldId id="267" r:id="rId11"/>
    <p:sldId id="270" r:id="rId12"/>
    <p:sldId id="266" r:id="rId13"/>
    <p:sldId id="268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624"/>
    <a:srgbClr val="95B221"/>
    <a:srgbClr val="0C5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483BBB-3E82-434A-B782-F1CEE0491D8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E6322B-4953-48FB-8912-5F9A91EE9D24}">
      <dgm:prSet phldrT="[Text]"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Communities</a:t>
          </a:r>
        </a:p>
      </dgm:t>
    </dgm:pt>
    <dgm:pt modelId="{2C0BBBA6-D60B-452B-8FE3-CFB5750D7B18}" type="parTrans" cxnId="{7AC86481-AE20-4B68-91F2-9673CE922E46}">
      <dgm:prSet/>
      <dgm:spPr/>
      <dgm:t>
        <a:bodyPr/>
        <a:lstStyle/>
        <a:p>
          <a:endParaRPr lang="en-US"/>
        </a:p>
      </dgm:t>
    </dgm:pt>
    <dgm:pt modelId="{4752B08E-0C6D-40F3-9D99-315C820DC498}" type="sibTrans" cxnId="{7AC86481-AE20-4B68-91F2-9673CE922E46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AD8924C-07DE-486A-84C9-A0BFF497BBE7}">
      <dgm:prSet phldrT="[Text]" custT="1"/>
      <dgm:spPr>
        <a:solidFill>
          <a:schemeClr val="accent4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Connection Chart</a:t>
          </a:r>
        </a:p>
      </dgm:t>
    </dgm:pt>
    <dgm:pt modelId="{43061F41-E3FE-40B2-A14C-2F01939E7B01}" type="parTrans" cxnId="{CE691D83-E3E2-4C21-966E-DCC667C7922D}">
      <dgm:prSet/>
      <dgm:spPr/>
      <dgm:t>
        <a:bodyPr/>
        <a:lstStyle/>
        <a:p>
          <a:endParaRPr lang="en-US"/>
        </a:p>
      </dgm:t>
    </dgm:pt>
    <dgm:pt modelId="{681AB4F9-8B6B-41F3-9C94-365E2C70EBFE}" type="sibTrans" cxnId="{CE691D83-E3E2-4C21-966E-DCC667C7922D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4D29153B-C501-4CC0-9419-9AFA95433A99}">
      <dgm:prSet phldrT="[Text]"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Case Studies</a:t>
          </a:r>
        </a:p>
      </dgm:t>
    </dgm:pt>
    <dgm:pt modelId="{A4D20EA8-8B1B-4625-9FCD-89165014F7D9}" type="parTrans" cxnId="{9C3E0DBB-4A4B-4B03-9103-C74D2EC884F0}">
      <dgm:prSet/>
      <dgm:spPr/>
      <dgm:t>
        <a:bodyPr/>
        <a:lstStyle/>
        <a:p>
          <a:endParaRPr lang="en-US"/>
        </a:p>
      </dgm:t>
    </dgm:pt>
    <dgm:pt modelId="{3E82DA12-CA8B-452A-AFED-1982CC9A8388}" type="sibTrans" cxnId="{9C3E0DBB-4A4B-4B03-9103-C74D2EC884F0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0D36C26E-E44C-470D-950B-48E98D595A77}" type="pres">
      <dgm:prSet presAssocID="{C4483BBB-3E82-434A-B782-F1CEE0491D8D}" presName="cycle" presStyleCnt="0">
        <dgm:presLayoutVars>
          <dgm:dir/>
          <dgm:resizeHandles val="exact"/>
        </dgm:presLayoutVars>
      </dgm:prSet>
      <dgm:spPr/>
    </dgm:pt>
    <dgm:pt modelId="{7F91187B-2AB8-4BF0-AB14-C302E21D572A}" type="pres">
      <dgm:prSet presAssocID="{5EE6322B-4953-48FB-8912-5F9A91EE9D24}" presName="node" presStyleLbl="node1" presStyleIdx="0" presStyleCnt="3">
        <dgm:presLayoutVars>
          <dgm:bulletEnabled val="1"/>
        </dgm:presLayoutVars>
      </dgm:prSet>
      <dgm:spPr/>
    </dgm:pt>
    <dgm:pt modelId="{9607AC50-0C58-4FEB-A9F2-6BE2CB65FD11}" type="pres">
      <dgm:prSet presAssocID="{4752B08E-0C6D-40F3-9D99-315C820DC498}" presName="sibTrans" presStyleLbl="sibTrans2D1" presStyleIdx="0" presStyleCnt="3"/>
      <dgm:spPr/>
    </dgm:pt>
    <dgm:pt modelId="{05A9B58E-CA9D-43F7-8809-371E3DC122EB}" type="pres">
      <dgm:prSet presAssocID="{4752B08E-0C6D-40F3-9D99-315C820DC498}" presName="connectorText" presStyleLbl="sibTrans2D1" presStyleIdx="0" presStyleCnt="3"/>
      <dgm:spPr/>
    </dgm:pt>
    <dgm:pt modelId="{45A65A96-0CDB-4DAA-BDF6-E07A8C2CB688}" type="pres">
      <dgm:prSet presAssocID="{7AD8924C-07DE-486A-84C9-A0BFF497BBE7}" presName="node" presStyleLbl="node1" presStyleIdx="1" presStyleCnt="3">
        <dgm:presLayoutVars>
          <dgm:bulletEnabled val="1"/>
        </dgm:presLayoutVars>
      </dgm:prSet>
      <dgm:spPr/>
    </dgm:pt>
    <dgm:pt modelId="{8179469B-26B9-4DEF-8B0D-66654146294A}" type="pres">
      <dgm:prSet presAssocID="{681AB4F9-8B6B-41F3-9C94-365E2C70EBFE}" presName="sibTrans" presStyleLbl="sibTrans2D1" presStyleIdx="1" presStyleCnt="3"/>
      <dgm:spPr/>
    </dgm:pt>
    <dgm:pt modelId="{A024CD43-648A-4536-99EC-75FCFA5A6B9D}" type="pres">
      <dgm:prSet presAssocID="{681AB4F9-8B6B-41F3-9C94-365E2C70EBFE}" presName="connectorText" presStyleLbl="sibTrans2D1" presStyleIdx="1" presStyleCnt="3"/>
      <dgm:spPr/>
    </dgm:pt>
    <dgm:pt modelId="{2C1B9AE6-B956-43F7-A63D-3DFBDC8E5257}" type="pres">
      <dgm:prSet presAssocID="{4D29153B-C501-4CC0-9419-9AFA95433A99}" presName="node" presStyleLbl="node1" presStyleIdx="2" presStyleCnt="3">
        <dgm:presLayoutVars>
          <dgm:bulletEnabled val="1"/>
        </dgm:presLayoutVars>
      </dgm:prSet>
      <dgm:spPr/>
    </dgm:pt>
    <dgm:pt modelId="{34A56D6E-96D2-4708-93AC-6E742FBB9B05}" type="pres">
      <dgm:prSet presAssocID="{3E82DA12-CA8B-452A-AFED-1982CC9A8388}" presName="sibTrans" presStyleLbl="sibTrans2D1" presStyleIdx="2" presStyleCnt="3"/>
      <dgm:spPr/>
    </dgm:pt>
    <dgm:pt modelId="{9B0E6601-2AAB-498E-833A-0777EA33A8E4}" type="pres">
      <dgm:prSet presAssocID="{3E82DA12-CA8B-452A-AFED-1982CC9A8388}" presName="connectorText" presStyleLbl="sibTrans2D1" presStyleIdx="2" presStyleCnt="3"/>
      <dgm:spPr/>
    </dgm:pt>
  </dgm:ptLst>
  <dgm:cxnLst>
    <dgm:cxn modelId="{CFB3980A-7ACA-462F-AD5F-EC985555E624}" type="presOf" srcId="{3E82DA12-CA8B-452A-AFED-1982CC9A8388}" destId="{34A56D6E-96D2-4708-93AC-6E742FBB9B05}" srcOrd="0" destOrd="0" presId="urn:microsoft.com/office/officeart/2005/8/layout/cycle2"/>
    <dgm:cxn modelId="{AF27392A-E3FC-4E7A-9069-B6DE04636B9D}" type="presOf" srcId="{681AB4F9-8B6B-41F3-9C94-365E2C70EBFE}" destId="{8179469B-26B9-4DEF-8B0D-66654146294A}" srcOrd="0" destOrd="0" presId="urn:microsoft.com/office/officeart/2005/8/layout/cycle2"/>
    <dgm:cxn modelId="{B3B1D664-CBA4-4E83-95F7-8D7EE3799802}" type="presOf" srcId="{4752B08E-0C6D-40F3-9D99-315C820DC498}" destId="{05A9B58E-CA9D-43F7-8809-371E3DC122EB}" srcOrd="1" destOrd="0" presId="urn:microsoft.com/office/officeart/2005/8/layout/cycle2"/>
    <dgm:cxn modelId="{BB46046A-D4CB-49B0-A6E3-F7F71E858158}" type="presOf" srcId="{3E82DA12-CA8B-452A-AFED-1982CC9A8388}" destId="{9B0E6601-2AAB-498E-833A-0777EA33A8E4}" srcOrd="1" destOrd="0" presId="urn:microsoft.com/office/officeart/2005/8/layout/cycle2"/>
    <dgm:cxn modelId="{5E9BCB4C-8138-48C1-8B2D-CFFBA066EDBB}" type="presOf" srcId="{7AD8924C-07DE-486A-84C9-A0BFF497BBE7}" destId="{45A65A96-0CDB-4DAA-BDF6-E07A8C2CB688}" srcOrd="0" destOrd="0" presId="urn:microsoft.com/office/officeart/2005/8/layout/cycle2"/>
    <dgm:cxn modelId="{09956354-8380-4C5C-AB1E-420BD13EF87E}" type="presOf" srcId="{4D29153B-C501-4CC0-9419-9AFA95433A99}" destId="{2C1B9AE6-B956-43F7-A63D-3DFBDC8E5257}" srcOrd="0" destOrd="0" presId="urn:microsoft.com/office/officeart/2005/8/layout/cycle2"/>
    <dgm:cxn modelId="{7AC86481-AE20-4B68-91F2-9673CE922E46}" srcId="{C4483BBB-3E82-434A-B782-F1CEE0491D8D}" destId="{5EE6322B-4953-48FB-8912-5F9A91EE9D24}" srcOrd="0" destOrd="0" parTransId="{2C0BBBA6-D60B-452B-8FE3-CFB5750D7B18}" sibTransId="{4752B08E-0C6D-40F3-9D99-315C820DC498}"/>
    <dgm:cxn modelId="{CE691D83-E3E2-4C21-966E-DCC667C7922D}" srcId="{C4483BBB-3E82-434A-B782-F1CEE0491D8D}" destId="{7AD8924C-07DE-486A-84C9-A0BFF497BBE7}" srcOrd="1" destOrd="0" parTransId="{43061F41-E3FE-40B2-A14C-2F01939E7B01}" sibTransId="{681AB4F9-8B6B-41F3-9C94-365E2C70EBFE}"/>
    <dgm:cxn modelId="{3CE1208F-91CA-4558-B942-23F7672A3F04}" type="presOf" srcId="{4752B08E-0C6D-40F3-9D99-315C820DC498}" destId="{9607AC50-0C58-4FEB-A9F2-6BE2CB65FD11}" srcOrd="0" destOrd="0" presId="urn:microsoft.com/office/officeart/2005/8/layout/cycle2"/>
    <dgm:cxn modelId="{53180F90-192F-4080-A7F7-69C1D33FA62F}" type="presOf" srcId="{C4483BBB-3E82-434A-B782-F1CEE0491D8D}" destId="{0D36C26E-E44C-470D-950B-48E98D595A77}" srcOrd="0" destOrd="0" presId="urn:microsoft.com/office/officeart/2005/8/layout/cycle2"/>
    <dgm:cxn modelId="{9C3E0DBB-4A4B-4B03-9103-C74D2EC884F0}" srcId="{C4483BBB-3E82-434A-B782-F1CEE0491D8D}" destId="{4D29153B-C501-4CC0-9419-9AFA95433A99}" srcOrd="2" destOrd="0" parTransId="{A4D20EA8-8B1B-4625-9FCD-89165014F7D9}" sibTransId="{3E82DA12-CA8B-452A-AFED-1982CC9A8388}"/>
    <dgm:cxn modelId="{AB4B06D4-A85D-4FE2-8138-309E73A0E565}" type="presOf" srcId="{5EE6322B-4953-48FB-8912-5F9A91EE9D24}" destId="{7F91187B-2AB8-4BF0-AB14-C302E21D572A}" srcOrd="0" destOrd="0" presId="urn:microsoft.com/office/officeart/2005/8/layout/cycle2"/>
    <dgm:cxn modelId="{F48768E8-6383-469F-BC05-503B64A099D9}" type="presOf" srcId="{681AB4F9-8B6B-41F3-9C94-365E2C70EBFE}" destId="{A024CD43-648A-4536-99EC-75FCFA5A6B9D}" srcOrd="1" destOrd="0" presId="urn:microsoft.com/office/officeart/2005/8/layout/cycle2"/>
    <dgm:cxn modelId="{8ACAE034-4B97-401F-BF5F-2AF1731F83D7}" type="presParOf" srcId="{0D36C26E-E44C-470D-950B-48E98D595A77}" destId="{7F91187B-2AB8-4BF0-AB14-C302E21D572A}" srcOrd="0" destOrd="0" presId="urn:microsoft.com/office/officeart/2005/8/layout/cycle2"/>
    <dgm:cxn modelId="{C2E5C178-A78D-4733-9DF2-79DE07420229}" type="presParOf" srcId="{0D36C26E-E44C-470D-950B-48E98D595A77}" destId="{9607AC50-0C58-4FEB-A9F2-6BE2CB65FD11}" srcOrd="1" destOrd="0" presId="urn:microsoft.com/office/officeart/2005/8/layout/cycle2"/>
    <dgm:cxn modelId="{7CCB089B-38EE-4734-9914-45EF833BF261}" type="presParOf" srcId="{9607AC50-0C58-4FEB-A9F2-6BE2CB65FD11}" destId="{05A9B58E-CA9D-43F7-8809-371E3DC122EB}" srcOrd="0" destOrd="0" presId="urn:microsoft.com/office/officeart/2005/8/layout/cycle2"/>
    <dgm:cxn modelId="{17595976-B82B-4770-9681-418AE1902815}" type="presParOf" srcId="{0D36C26E-E44C-470D-950B-48E98D595A77}" destId="{45A65A96-0CDB-4DAA-BDF6-E07A8C2CB688}" srcOrd="2" destOrd="0" presId="urn:microsoft.com/office/officeart/2005/8/layout/cycle2"/>
    <dgm:cxn modelId="{75199F37-4FE2-4AC4-81F1-3D949486DF2E}" type="presParOf" srcId="{0D36C26E-E44C-470D-950B-48E98D595A77}" destId="{8179469B-26B9-4DEF-8B0D-66654146294A}" srcOrd="3" destOrd="0" presId="urn:microsoft.com/office/officeart/2005/8/layout/cycle2"/>
    <dgm:cxn modelId="{C625EE37-318A-4FBC-B265-E7D978FF4620}" type="presParOf" srcId="{8179469B-26B9-4DEF-8B0D-66654146294A}" destId="{A024CD43-648A-4536-99EC-75FCFA5A6B9D}" srcOrd="0" destOrd="0" presId="urn:microsoft.com/office/officeart/2005/8/layout/cycle2"/>
    <dgm:cxn modelId="{DAAD002A-B1B9-4173-BFB5-45388BD9EDC9}" type="presParOf" srcId="{0D36C26E-E44C-470D-950B-48E98D595A77}" destId="{2C1B9AE6-B956-43F7-A63D-3DFBDC8E5257}" srcOrd="4" destOrd="0" presId="urn:microsoft.com/office/officeart/2005/8/layout/cycle2"/>
    <dgm:cxn modelId="{DF56683A-AF71-416A-83D3-BE3D16B869FB}" type="presParOf" srcId="{0D36C26E-E44C-470D-950B-48E98D595A77}" destId="{34A56D6E-96D2-4708-93AC-6E742FBB9B05}" srcOrd="5" destOrd="0" presId="urn:microsoft.com/office/officeart/2005/8/layout/cycle2"/>
    <dgm:cxn modelId="{E0F0A914-54FD-4B73-BC67-5FD7AFD01704}" type="presParOf" srcId="{34A56D6E-96D2-4708-93AC-6E742FBB9B05}" destId="{9B0E6601-2AAB-498E-833A-0777EA33A8E4}" srcOrd="0" destOrd="0" presId="urn:microsoft.com/office/officeart/2005/8/layout/cycle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1187B-2AB8-4BF0-AB14-C302E21D572A}">
      <dsp:nvSpPr>
        <dsp:cNvPr id="0" name=""/>
        <dsp:cNvSpPr/>
      </dsp:nvSpPr>
      <dsp:spPr>
        <a:xfrm>
          <a:off x="2308179" y="821"/>
          <a:ext cx="2151216" cy="2151216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Communities</a:t>
          </a:r>
        </a:p>
      </dsp:txBody>
      <dsp:txXfrm>
        <a:off x="2623217" y="315859"/>
        <a:ext cx="1521140" cy="1521140"/>
      </dsp:txXfrm>
    </dsp:sp>
    <dsp:sp modelId="{9607AC50-0C58-4FEB-A9F2-6BE2CB65FD11}">
      <dsp:nvSpPr>
        <dsp:cNvPr id="0" name=""/>
        <dsp:cNvSpPr/>
      </dsp:nvSpPr>
      <dsp:spPr>
        <a:xfrm rot="3600000">
          <a:off x="3897332" y="2097782"/>
          <a:ext cx="571443" cy="72603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3940190" y="2168756"/>
        <a:ext cx="400010" cy="435621"/>
      </dsp:txXfrm>
    </dsp:sp>
    <dsp:sp modelId="{45A65A96-0CDB-4DAA-BDF6-E07A8C2CB688}">
      <dsp:nvSpPr>
        <dsp:cNvPr id="0" name=""/>
        <dsp:cNvSpPr/>
      </dsp:nvSpPr>
      <dsp:spPr>
        <a:xfrm>
          <a:off x="3922885" y="2797574"/>
          <a:ext cx="2151216" cy="2151216"/>
        </a:xfrm>
        <a:prstGeom prst="ellipse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Connection Chart</a:t>
          </a:r>
        </a:p>
      </dsp:txBody>
      <dsp:txXfrm>
        <a:off x="4237923" y="3112612"/>
        <a:ext cx="1521140" cy="1521140"/>
      </dsp:txXfrm>
    </dsp:sp>
    <dsp:sp modelId="{8179469B-26B9-4DEF-8B0D-66654146294A}">
      <dsp:nvSpPr>
        <dsp:cNvPr id="0" name=""/>
        <dsp:cNvSpPr/>
      </dsp:nvSpPr>
      <dsp:spPr>
        <a:xfrm rot="10800000">
          <a:off x="3114239" y="3510165"/>
          <a:ext cx="571443" cy="72603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 rot="10800000">
        <a:off x="3285672" y="3655372"/>
        <a:ext cx="400010" cy="435621"/>
      </dsp:txXfrm>
    </dsp:sp>
    <dsp:sp modelId="{2C1B9AE6-B956-43F7-A63D-3DFBDC8E5257}">
      <dsp:nvSpPr>
        <dsp:cNvPr id="0" name=""/>
        <dsp:cNvSpPr/>
      </dsp:nvSpPr>
      <dsp:spPr>
        <a:xfrm>
          <a:off x="693473" y="2797574"/>
          <a:ext cx="2151216" cy="2151216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Case Studies</a:t>
          </a:r>
        </a:p>
      </dsp:txBody>
      <dsp:txXfrm>
        <a:off x="1008511" y="3112612"/>
        <a:ext cx="1521140" cy="1521140"/>
      </dsp:txXfrm>
    </dsp:sp>
    <dsp:sp modelId="{34A56D6E-96D2-4708-93AC-6E742FBB9B05}">
      <dsp:nvSpPr>
        <dsp:cNvPr id="0" name=""/>
        <dsp:cNvSpPr/>
      </dsp:nvSpPr>
      <dsp:spPr>
        <a:xfrm rot="18000000">
          <a:off x="2282626" y="2125794"/>
          <a:ext cx="571443" cy="72603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2325484" y="2345234"/>
        <a:ext cx="400010" cy="435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E7BB1-6524-458D-A009-4FEAF2FEF6A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73FFD-7D3F-4B57-B1A2-BB318E19C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4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D906-50CB-A32B-A54B-847F07D2A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87AF7-5BDB-2D6C-7C6B-2DEBCB03B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A09D9-A80B-E41A-A13F-66A01A48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B0429-187B-12CA-8DF9-BEE4216C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A0439-A034-003F-06B5-F957AA40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3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C3EB-6E4B-0617-22E6-EB87E16E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C4001-8762-492C-1A9C-22168EA14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1CB89-1130-D744-B69F-6624E985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D6A29-6354-13B7-1E83-E8AE2EB5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9FAF8-D881-0874-AA1C-671ED270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0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7898E7-083A-AA52-C032-7FA6D01CE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D9195-9AF5-AFA4-9133-E32647ACD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02713-25AF-0CCF-01FE-99AB5917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B2257-A394-E4B3-5363-0970B9D2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90837-FB52-C135-BF70-991A6B5F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3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A0B5-14AF-B765-FF88-A1A0D4748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92A77-8696-07D2-6C4C-6AB2CD1DD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10A7-2CC7-3124-9FC0-929BF81A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A042D-DCAC-589D-87C8-DE983285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7AC50-A047-332F-42F9-BA11B039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0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7F87-B685-FBA4-B463-089BEC63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1F6DC-FF9B-9A6B-6CDB-19FFEC57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7503C-D4CB-DC16-1A81-0DB6906B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D6C4E-E42E-962B-02FF-65D61AD9C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C61E2-8EFF-8149-A6BC-6AF8B891B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0978E-1C8D-8192-8A87-6B3975F4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21B9F-97CC-F107-E50A-992B01AAD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CB76B-147C-7F40-643F-2E67A513F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E6C7F-1E25-45AD-A25C-56752E95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15B0B-D82D-393C-4FF2-FBE7CEBD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FED56-2DA1-8EA9-281B-93E32822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7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6F1FE-FD13-A6C8-C946-387FF798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A20C2-EC98-9F9A-202A-1AEB2804F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FF594-D465-0BCD-8F29-53AC42A92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3B06E-9264-A89F-98EE-7DABA69DC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14F44-31B1-17AA-A909-4B23EF13F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D9A4B7-7B97-EC99-3A56-048C03B0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47F74B-6888-8BAD-094F-5853924B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D1CA2-1113-07D6-F08C-76814FFD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5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E096-28D2-B948-5B1A-551B09A6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291FD-8384-2C1E-4FF2-3216A7AA3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9BAF6-C077-4B57-9965-58B5A0C74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AB4A2-A3DB-7CAD-AEBF-B9E31512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1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01DCF-622F-6DFF-426B-0CD698BA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1095FF-12E8-FF27-6298-7957F6BE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60E48-7416-8DAF-AB2C-C9276554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3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C273B-8ADC-53AF-8190-E364C55E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101B-DD1B-5333-2842-B253C9E97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4139-1921-1866-6288-05720832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01A77-EB11-189E-FB23-254B1C54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9A3D6-A655-4DBE-FC66-E6EB1998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CF31F-5620-111E-FAF2-6ED913E1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35B0B-32EF-0185-F8DC-F94660AF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DDD74-25F2-53A3-E9F9-E2CF63EDCC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4653D-904E-D24A-2ED2-8BF4D5328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9AC36-A76C-845A-83C3-508A57DC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726A0-401B-161F-AA92-A147A06F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0B6FD-69C8-1A83-5F13-80F4BAE1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6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98BF6E-425E-89F2-E58B-D53451B9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42D1C-73BE-8F5C-A134-B059731D7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8E581-B014-BB0A-5ADD-2C98E41AF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8FC40A-028A-4B47-BBB0-F1C59BCF69E3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E4C11-567A-0A23-655A-7EDAB344E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B09C8-4FA7-551A-67C2-06548872F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917185-409F-4B17-A714-2B48A82D4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6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D735-75FC-1707-778C-B3D4520909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FD39D-158C-D402-174B-A246E6E01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ridge over a river&#10;&#10;Description automatically generated">
            <a:extLst>
              <a:ext uri="{FF2B5EF4-FFF2-40B4-BE49-F238E27FC236}">
                <a16:creationId xmlns:a16="http://schemas.microsoft.com/office/drawing/2014/main" id="{EC88062B-1E05-AB1C-98C5-86E8D162A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EB83FDD3-FF0F-ADAF-2C4C-CCB2A2D8F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28" y="1780453"/>
            <a:ext cx="6807846" cy="38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55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3C927-7DFE-8123-50CF-BC385570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93" y="1350147"/>
            <a:ext cx="5403272" cy="523189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DC Citizen Science Water Quality Monitoring Program, coordinated by the Alliance for the Chesapeake Bay, provided data on Rock Creek’s poor water quality</a:t>
            </a:r>
          </a:p>
          <a:p>
            <a:pPr>
              <a:lnSpc>
                <a:spcPct val="120000"/>
              </a:lnSpc>
            </a:pPr>
            <a:r>
              <a:rPr lang="en-US" dirty="0"/>
              <a:t>Bilingual signs discouraged unsafe water activities, leading to 80% reduction in water-based recreation within weeks</a:t>
            </a:r>
          </a:p>
          <a:p>
            <a:pPr>
              <a:lnSpc>
                <a:spcPct val="120000"/>
              </a:lnSpc>
            </a:pPr>
            <a:r>
              <a:rPr lang="en-US" dirty="0"/>
              <a:t>The #RecreateResponsibly campaign effectively raised awareness of water quality risks, promoting safer park usage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AF5B3-9ADD-7471-B0DF-D7EDC8E8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973" y="1126139"/>
            <a:ext cx="6338235" cy="504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7229E8-66D6-40BA-F03E-DFF4BB54C640}"/>
              </a:ext>
            </a:extLst>
          </p:cNvPr>
          <p:cNvSpPr/>
          <p:nvPr/>
        </p:nvSpPr>
        <p:spPr>
          <a:xfrm>
            <a:off x="2409319" y="202809"/>
            <a:ext cx="6661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Rock Creek Park, DC</a:t>
            </a:r>
          </a:p>
        </p:txBody>
      </p:sp>
    </p:spTree>
    <p:extLst>
      <p:ext uri="{BB962C8B-B14F-4D97-AF65-F5344CB8AC3E}">
        <p14:creationId xmlns:p14="http://schemas.microsoft.com/office/powerpoint/2010/main" val="54870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768E-6EF8-A584-B28C-7CC8B70F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971" y="213149"/>
            <a:ext cx="8980995" cy="935775"/>
          </a:xfrm>
        </p:spPr>
        <p:txBody>
          <a:bodyPr/>
          <a:lstStyle/>
          <a:p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Limestone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Branch, VA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3C927-7DFE-8123-50CF-BC385570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29" y="1260016"/>
            <a:ext cx="6570899" cy="53025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IWLA Save Our Streams volunteers discovered low macroinvertebrate scores, leading to identification of E. coli contamination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Loudoun Wildlife Conservancy secured funding to conduct further testing, raise awareness, and provide resources to residents, particularly underserved communities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EPA-mandated actions to address the wastewater issues, and the installation of water filtration systems for 17 Hispanic families, saving the community nearly $250,000 over four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D9300-B2F9-C88E-C06C-42878A4A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858" y="1708072"/>
            <a:ext cx="5793913" cy="461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8601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773C171-B83F-E8CA-FBFB-11500732D4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0002252"/>
              </p:ext>
            </p:extLst>
          </p:nvPr>
        </p:nvGraphicFramePr>
        <p:xfrm>
          <a:off x="234937" y="1529696"/>
          <a:ext cx="6767576" cy="4949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7699699-2E2B-97AA-0AFC-24E18A956C0E}"/>
              </a:ext>
            </a:extLst>
          </p:cNvPr>
          <p:cNvSpPr/>
          <p:nvPr/>
        </p:nvSpPr>
        <p:spPr>
          <a:xfrm>
            <a:off x="239701" y="306184"/>
            <a:ext cx="6628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Making Connections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6D084E-A984-2E96-A00E-AE73C1B21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71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3C927-7DFE-8123-50CF-BC385570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803" y="1461726"/>
            <a:ext cx="7700093" cy="46781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YACgEZ1cb1Q 0"/>
              </a:rPr>
              <a:t>Moving Forward:</a:t>
            </a:r>
            <a:endParaRPr lang="en-US" dirty="0">
              <a:solidFill>
                <a:srgbClr val="000000"/>
              </a:solidFill>
              <a:effectLst/>
              <a:latin typeface="YACgEZ1cb1Q 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Identifying service provider specific projects </a:t>
            </a:r>
            <a:r>
              <a:rPr lang="en-US" dirty="0">
                <a:solidFill>
                  <a:srgbClr val="000000"/>
                </a:solidFill>
              </a:rPr>
              <a:t>(i.e., Integrating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Salt Watch to provide accessible monitoring &amp; datasets)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Continue building relationships with underrepresented groups, including HBCUs and Virginia Indian Tribes</a:t>
            </a: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Remaining c</a:t>
            </a:r>
            <a:r>
              <a:rPr lang="en-US" b="0" i="0" dirty="0">
                <a:solidFill>
                  <a:srgbClr val="000000"/>
                </a:solidFill>
                <a:effectLst/>
              </a:rPr>
              <a:t>ommitted to an inclusive environment, empowering all communities in the Chesapeake Bay watershed.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70D62A-96C6-CE7B-C8B8-DBAA05A0F18E}"/>
              </a:ext>
            </a:extLst>
          </p:cNvPr>
          <p:cNvCxnSpPr/>
          <p:nvPr/>
        </p:nvCxnSpPr>
        <p:spPr>
          <a:xfrm>
            <a:off x="609600" y="4378036"/>
            <a:ext cx="67979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Woody Stanley Named Winter Salt Watcher of the Month — Little Falls  Watershed Alliance | Water Action in Maryland and DC">
            <a:extLst>
              <a:ext uri="{FF2B5EF4-FFF2-40B4-BE49-F238E27FC236}">
                <a16:creationId xmlns:a16="http://schemas.microsoft.com/office/drawing/2014/main" id="{67DC5237-59E7-725F-F464-8EC4F969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51" y="718173"/>
            <a:ext cx="3867001" cy="5154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2CFFEF-D9C7-8F90-B70B-EBA7934D3BFC}"/>
              </a:ext>
            </a:extLst>
          </p:cNvPr>
          <p:cNvSpPr/>
          <p:nvPr/>
        </p:nvSpPr>
        <p:spPr>
          <a:xfrm>
            <a:off x="2501170" y="256508"/>
            <a:ext cx="3594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167057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ridge over water with a sunset in the background&#10;&#10;Description automatically generated">
            <a:extLst>
              <a:ext uri="{FF2B5EF4-FFF2-40B4-BE49-F238E27FC236}">
                <a16:creationId xmlns:a16="http://schemas.microsoft.com/office/drawing/2014/main" id="{095D2D21-DC05-B114-EC3A-6416E6131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2768E-6EF8-A584-B28C-7CC8B70F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978" y="991415"/>
            <a:ext cx="6508040" cy="178288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943F51-957A-8F85-E0E0-A06A89725152}"/>
              </a:ext>
            </a:extLst>
          </p:cNvPr>
          <p:cNvSpPr/>
          <p:nvPr/>
        </p:nvSpPr>
        <p:spPr>
          <a:xfrm>
            <a:off x="3006435" y="4975140"/>
            <a:ext cx="6179127" cy="12224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3E7E"/>
                </a:solidFill>
                <a:latin typeface="Montserrat"/>
                <a:ea typeface="Montserrat"/>
                <a:cs typeface="Montserrat"/>
                <a:sym typeface="Montserrat"/>
              </a:rPr>
              <a:t>Matthew Kierce</a:t>
            </a: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3E7E"/>
                </a:solidFill>
                <a:latin typeface="Montserrat"/>
                <a:ea typeface="Montserrat"/>
                <a:cs typeface="Montserrat"/>
                <a:sym typeface="Montserrat"/>
              </a:rPr>
              <a:t>Chesapeake Monitoring Outreach Coordinator</a:t>
            </a: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rgbClr val="003E7E"/>
                </a:solidFill>
                <a:latin typeface="Montserrat"/>
                <a:sym typeface="Montserrat"/>
              </a:rPr>
              <a:t>Izaak Walton League of America</a:t>
            </a: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u="sng" dirty="0">
                <a:solidFill>
                  <a:srgbClr val="003E7E"/>
                </a:solidFill>
                <a:latin typeface="Montserrat"/>
                <a:ea typeface="Montserrat"/>
                <a:cs typeface="Montserrat"/>
                <a:sym typeface="Montserrat"/>
              </a:rPr>
              <a:t>mkierce@iwla.org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96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73;p10">
            <a:extLst>
              <a:ext uri="{FF2B5EF4-FFF2-40B4-BE49-F238E27FC236}">
                <a16:creationId xmlns:a16="http://schemas.microsoft.com/office/drawing/2014/main" id="{F42DF641-5A01-B4D1-4388-616E0E97E8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2563" y="3453387"/>
            <a:ext cx="1893898" cy="11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4;p10">
            <a:extLst>
              <a:ext uri="{FF2B5EF4-FFF2-40B4-BE49-F238E27FC236}">
                <a16:creationId xmlns:a16="http://schemas.microsoft.com/office/drawing/2014/main" id="{15EA1B6F-E3A6-E715-7FBD-5B5C01B918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659" y="3508707"/>
            <a:ext cx="2488984" cy="8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6;p10">
            <a:extLst>
              <a:ext uri="{FF2B5EF4-FFF2-40B4-BE49-F238E27FC236}">
                <a16:creationId xmlns:a16="http://schemas.microsoft.com/office/drawing/2014/main" id="{8C926155-820B-2DEB-EB5B-5737F876CE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2252" y="5384068"/>
            <a:ext cx="2653076" cy="9036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;p10">
            <a:extLst>
              <a:ext uri="{FF2B5EF4-FFF2-40B4-BE49-F238E27FC236}">
                <a16:creationId xmlns:a16="http://schemas.microsoft.com/office/drawing/2014/main" id="{79FE6F85-0F29-8722-BD87-05A3C00A8524}"/>
              </a:ext>
            </a:extLst>
          </p:cNvPr>
          <p:cNvSpPr/>
          <p:nvPr/>
        </p:nvSpPr>
        <p:spPr>
          <a:xfrm>
            <a:off x="589469" y="3077593"/>
            <a:ext cx="5862435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b="1" dirty="0">
                <a:ea typeface="Calibri"/>
                <a:cs typeface="Calibri"/>
                <a:sym typeface="Calibri"/>
              </a:rPr>
              <a:t>CMC development team partners &amp; service providers:</a:t>
            </a:r>
            <a:endParaRPr sz="1400" dirty="0">
              <a:ea typeface="Arial"/>
              <a:cs typeface="Arial"/>
              <a:sym typeface="Arial"/>
            </a:endParaRPr>
          </a:p>
        </p:txBody>
      </p:sp>
      <p:pic>
        <p:nvPicPr>
          <p:cNvPr id="15" name="Google Shape;79;p10">
            <a:extLst>
              <a:ext uri="{FF2B5EF4-FFF2-40B4-BE49-F238E27FC236}">
                <a16:creationId xmlns:a16="http://schemas.microsoft.com/office/drawing/2014/main" id="{38AC60AD-E239-6412-2290-5B203AEC64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822" y="5638836"/>
            <a:ext cx="1304400" cy="98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0;p10">
            <a:extLst>
              <a:ext uri="{FF2B5EF4-FFF2-40B4-BE49-F238E27FC236}">
                <a16:creationId xmlns:a16="http://schemas.microsoft.com/office/drawing/2014/main" id="{0A0B6D33-9972-3172-3A55-66C5CABE905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4104" y="4380690"/>
            <a:ext cx="1260622" cy="134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logo of a deer and a river&#10;&#10;Description automatically generated">
            <a:extLst>
              <a:ext uri="{FF2B5EF4-FFF2-40B4-BE49-F238E27FC236}">
                <a16:creationId xmlns:a16="http://schemas.microsoft.com/office/drawing/2014/main" id="{02E2A066-9E5C-464B-AED1-EA69870C0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46" y="4277361"/>
            <a:ext cx="1223153" cy="1232146"/>
          </a:xfrm>
          <a:prstGeom prst="rect">
            <a:avLst/>
          </a:prstGeom>
        </p:spPr>
      </p:pic>
      <p:pic>
        <p:nvPicPr>
          <p:cNvPr id="22" name="Picture 21" descr="A group of people standing in front of a water body&#10;&#10;Description automatically generated">
            <a:extLst>
              <a:ext uri="{FF2B5EF4-FFF2-40B4-BE49-F238E27FC236}">
                <a16:creationId xmlns:a16="http://schemas.microsoft.com/office/drawing/2014/main" id="{D1639597-8E11-027E-18CE-F50180F51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14072" r="6305" b="7591"/>
          <a:stretch/>
        </p:blipFill>
        <p:spPr>
          <a:xfrm>
            <a:off x="6842991" y="3167035"/>
            <a:ext cx="4408818" cy="2962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C4E895-F3F1-F2E9-BC61-87B8F0A3E954}"/>
              </a:ext>
            </a:extLst>
          </p:cNvPr>
          <p:cNvCxnSpPr>
            <a:cxnSpLocks/>
          </p:cNvCxnSpPr>
          <p:nvPr/>
        </p:nvCxnSpPr>
        <p:spPr>
          <a:xfrm>
            <a:off x="820571" y="2944368"/>
            <a:ext cx="105925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954084C-7283-052B-446F-59F31DF9D590}"/>
              </a:ext>
            </a:extLst>
          </p:cNvPr>
          <p:cNvSpPr/>
          <p:nvPr/>
        </p:nvSpPr>
        <p:spPr>
          <a:xfrm>
            <a:off x="483770" y="1446481"/>
            <a:ext cx="112244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12433"/>
                </a:solidFill>
              </a:rPr>
              <a:t>We aim to provide </a:t>
            </a:r>
            <a:r>
              <a:rPr lang="en-US" sz="2400" b="1" dirty="0">
                <a:solidFill>
                  <a:srgbClr val="105C7A"/>
                </a:solidFill>
              </a:rPr>
              <a:t>technical, logistical, and outreach support</a:t>
            </a:r>
            <a:r>
              <a:rPr lang="en-US" sz="2400" b="1" dirty="0">
                <a:solidFill>
                  <a:srgbClr val="73C69E"/>
                </a:solidFill>
              </a:rPr>
              <a:t> </a:t>
            </a:r>
            <a:r>
              <a:rPr lang="en-US" sz="2400" dirty="0">
                <a:solidFill>
                  <a:srgbClr val="212433"/>
                </a:solidFill>
              </a:rPr>
              <a:t>for the integration of </a:t>
            </a:r>
            <a:r>
              <a:rPr lang="en-US" sz="2400" b="1" dirty="0">
                <a:solidFill>
                  <a:srgbClr val="212433"/>
                </a:solidFill>
              </a:rPr>
              <a:t>volunteer-based</a:t>
            </a:r>
            <a:r>
              <a:rPr lang="en-US" sz="2400" dirty="0">
                <a:solidFill>
                  <a:srgbClr val="212433"/>
                </a:solidFill>
              </a:rPr>
              <a:t> and nontraditional water quality and benthic macroinvertebrate monitoring data into the Chesapeake Bay Program (CBP) partnership.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7234A56-E52E-F18A-CCB7-37865FB90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799" y="155011"/>
            <a:ext cx="5613704" cy="1099712"/>
          </a:xfrm>
        </p:spPr>
        <p:txBody>
          <a:bodyPr>
            <a:normAutofit/>
          </a:bodyPr>
          <a:lstStyle/>
          <a:p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CMC Background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6051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768E-6EF8-A584-B28C-7CC8B70F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115" y="213149"/>
            <a:ext cx="8980995" cy="9357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3C927-7DFE-8123-50CF-BC385570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889" y="1489435"/>
            <a:ext cx="10634221" cy="4791292"/>
          </a:xfrm>
        </p:spPr>
        <p:txBody>
          <a:bodyPr/>
          <a:lstStyle/>
          <a:p>
            <a:r>
              <a:rPr lang="en-US" dirty="0"/>
              <a:t>While this presentation covers our efforts to enhance DEIJ at the CMC I want to acknowledge: </a:t>
            </a:r>
          </a:p>
          <a:p>
            <a:pPr lvl="1"/>
            <a:r>
              <a:rPr lang="en-US" dirty="0"/>
              <a:t>I am not an expert and do not share the lived experiences of underrepresented communities.</a:t>
            </a:r>
          </a:p>
          <a:p>
            <a:pPr lvl="1"/>
            <a:r>
              <a:rPr lang="en-US" dirty="0"/>
              <a:t>My aim is to share our initiatives, and I am open to learning from those with lived experiences to better guide our work and to continue to increase the accessibility of water monitoring.</a:t>
            </a:r>
          </a:p>
          <a:p>
            <a:endParaRPr lang="en-US" dirty="0"/>
          </a:p>
        </p:txBody>
      </p:sp>
      <p:pic>
        <p:nvPicPr>
          <p:cNvPr id="5" name="Picture 4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95417DB7-8D4C-66CB-CF39-B7A754CC3E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4" b="16687"/>
          <a:stretch/>
        </p:blipFill>
        <p:spPr>
          <a:xfrm>
            <a:off x="3483864" y="4342700"/>
            <a:ext cx="5081016" cy="193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57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AF32A-65D1-3745-6D1B-8F6DA2E13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3" y="1348509"/>
            <a:ext cx="8672944" cy="4663862"/>
          </a:xfrm>
        </p:spPr>
        <p:txBody>
          <a:bodyPr>
            <a:normAutofit/>
          </a:bodyPr>
          <a:lstStyle/>
          <a:p>
            <a:r>
              <a:rPr lang="en-US" b="1" dirty="0"/>
              <a:t>Volunteer water monitoring</a:t>
            </a:r>
            <a:r>
              <a:rPr lang="en-US" dirty="0"/>
              <a:t> is crucial but can be limited by systemic barriers and privileges</a:t>
            </a:r>
          </a:p>
          <a:p>
            <a:endParaRPr lang="en-US" sz="3600" dirty="0"/>
          </a:p>
          <a:p>
            <a:r>
              <a:rPr lang="en-US" dirty="0"/>
              <a:t>The </a:t>
            </a:r>
            <a:r>
              <a:rPr lang="en-US" b="1" dirty="0"/>
              <a:t>Chesapeake Monitoring Cooperative (CMC)</a:t>
            </a:r>
            <a:r>
              <a:rPr lang="en-US" dirty="0"/>
              <a:t> is focused on democratizing access to water monitoring &amp; data</a:t>
            </a:r>
          </a:p>
          <a:p>
            <a:endParaRPr lang="en-US" dirty="0"/>
          </a:p>
          <a:p>
            <a:r>
              <a:rPr lang="en-US" dirty="0"/>
              <a:t>Dedicated to </a:t>
            </a:r>
            <a:r>
              <a:rPr lang="en-US" b="1" dirty="0"/>
              <a:t>increasing engagement </a:t>
            </a:r>
            <a:r>
              <a:rPr lang="en-US" dirty="0"/>
              <a:t>of underrepresented communities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54945D7-89C2-DBA4-37D2-C5B7C988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707" y="258517"/>
            <a:ext cx="3912033" cy="8450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DEIJ - What?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25077E-2FB3-8BC6-FE52-3E2C48E5E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4"/>
          <a:stretch/>
        </p:blipFill>
        <p:spPr>
          <a:xfrm>
            <a:off x="9607989" y="1103557"/>
            <a:ext cx="1545959" cy="1404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C12212-6D84-F3D3-804C-3AA183A5E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262" y="2723960"/>
            <a:ext cx="1187701" cy="1410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4BF84C-49AA-7F42-1BB0-B4588ECA1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210" y="4436540"/>
            <a:ext cx="1800738" cy="140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22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3C927-7DFE-8123-50CF-BC385570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889" y="1489435"/>
            <a:ext cx="10634221" cy="46781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C5D83"/>
                </a:solidFill>
              </a:rPr>
              <a:t>Our Mission:</a:t>
            </a:r>
          </a:p>
          <a:p>
            <a:r>
              <a:rPr lang="en-US" dirty="0"/>
              <a:t>The CMC commits to supporting </a:t>
            </a:r>
            <a:r>
              <a:rPr lang="en-US" b="1" dirty="0">
                <a:solidFill>
                  <a:srgbClr val="0C5D83"/>
                </a:solidFill>
              </a:rPr>
              <a:t>all</a:t>
            </a:r>
            <a:r>
              <a:rPr lang="en-US" dirty="0"/>
              <a:t> partners, communities, and individuals who want to collect, share, interpret, and use water quality data to increase understanding of the Chesapeake Bay watershed health.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C5D83"/>
                </a:solidFill>
              </a:rPr>
              <a:t>Our Vision:</a:t>
            </a:r>
          </a:p>
          <a:p>
            <a:r>
              <a:rPr lang="en-US" dirty="0"/>
              <a:t>The CMC envisions </a:t>
            </a:r>
            <a:r>
              <a:rPr lang="en-US" b="1" dirty="0">
                <a:solidFill>
                  <a:srgbClr val="0C5D83"/>
                </a:solidFill>
              </a:rPr>
              <a:t>equitable access</a:t>
            </a:r>
            <a:r>
              <a:rPr lang="en-US" dirty="0"/>
              <a:t> to water quality data for </a:t>
            </a:r>
            <a:r>
              <a:rPr lang="en-US" b="1" dirty="0">
                <a:solidFill>
                  <a:srgbClr val="0C5D83"/>
                </a:solidFill>
              </a:rPr>
              <a:t>all communities</a:t>
            </a:r>
            <a:r>
              <a:rPr lang="en-US" dirty="0"/>
              <a:t>. We envision communities use data of known quality to advocate for local change, inform regional watershed management decisions, and improve restoration efforts.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C60C96-E567-4B51-A745-0BECEF2F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659" y="267944"/>
            <a:ext cx="3663182" cy="8450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DEIJ - Why?</a:t>
            </a:r>
          </a:p>
        </p:txBody>
      </p:sp>
    </p:spTree>
    <p:extLst>
      <p:ext uri="{BB962C8B-B14F-4D97-AF65-F5344CB8AC3E}">
        <p14:creationId xmlns:p14="http://schemas.microsoft.com/office/powerpoint/2010/main" val="27464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3C927-7DFE-8123-50CF-BC385570F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3" y="1489435"/>
            <a:ext cx="6730275" cy="46781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YACgEZ1cb1Q 0"/>
              </a:rPr>
              <a:t>Worked with community and monitoring groups to </a:t>
            </a:r>
            <a:r>
              <a:rPr lang="en-US" b="1" i="0" dirty="0">
                <a:solidFill>
                  <a:srgbClr val="000000"/>
                </a:solidFill>
                <a:effectLst/>
                <a:latin typeface="YACgEZ1cb1Q 0"/>
              </a:rPr>
              <a:t>identify barriers</a:t>
            </a:r>
            <a:r>
              <a:rPr lang="en-US" i="0" dirty="0">
                <a:solidFill>
                  <a:srgbClr val="000000"/>
                </a:solidFill>
                <a:effectLst/>
                <a:latin typeface="YACgEZ1cb1Q 0"/>
              </a:rPr>
              <a:t> and tailor solutions to community needs.</a:t>
            </a:r>
          </a:p>
          <a:p>
            <a:pPr marL="0" indent="0">
              <a:buNone/>
            </a:pPr>
            <a:endParaRPr lang="en-US" i="0" dirty="0">
              <a:solidFill>
                <a:srgbClr val="000000"/>
              </a:solidFill>
              <a:effectLst/>
              <a:latin typeface="YACgEZ1cb1Q 0"/>
            </a:endParaRPr>
          </a:p>
          <a:p>
            <a:r>
              <a:rPr lang="en-US" dirty="0">
                <a:solidFill>
                  <a:srgbClr val="000000"/>
                </a:solidFill>
                <a:latin typeface="YACgEZ1cb1Q 0"/>
              </a:rPr>
              <a:t>C</a:t>
            </a:r>
            <a:r>
              <a:rPr lang="en-US" i="0" dirty="0">
                <a:solidFill>
                  <a:srgbClr val="000000"/>
                </a:solidFill>
                <a:effectLst/>
                <a:latin typeface="YACgEZ1cb1Q 0"/>
              </a:rPr>
              <a:t>reated the </a:t>
            </a:r>
            <a:r>
              <a:rPr lang="en-US" b="1" i="0" dirty="0">
                <a:solidFill>
                  <a:srgbClr val="000000"/>
                </a:solidFill>
                <a:effectLst/>
                <a:latin typeface="YACgEZ1cb1Q 0"/>
              </a:rPr>
              <a:t>Community Connection Chart </a:t>
            </a:r>
            <a:r>
              <a:rPr lang="en-US" i="0" dirty="0">
                <a:solidFill>
                  <a:srgbClr val="000000"/>
                </a:solidFill>
                <a:effectLst/>
                <a:latin typeface="YACgEZ1cb1Q 0"/>
              </a:rPr>
              <a:t>to help new individuals &amp; communities</a:t>
            </a:r>
          </a:p>
          <a:p>
            <a:endParaRPr lang="en-US" i="0" dirty="0">
              <a:solidFill>
                <a:srgbClr val="000000"/>
              </a:solidFill>
              <a:effectLst/>
              <a:latin typeface="YACgEZ1cb1Q 0"/>
            </a:endParaRPr>
          </a:p>
          <a:p>
            <a:r>
              <a:rPr lang="en-US" i="0" dirty="0">
                <a:solidFill>
                  <a:srgbClr val="000000"/>
                </a:solidFill>
                <a:effectLst/>
                <a:latin typeface="YACgEZ1cb1Q 0"/>
              </a:rPr>
              <a:t>Developed </a:t>
            </a:r>
            <a:r>
              <a:rPr lang="en-US" b="1" i="0" dirty="0">
                <a:solidFill>
                  <a:srgbClr val="000000"/>
                </a:solidFill>
                <a:effectLst/>
                <a:latin typeface="YACgEZ1cb1Q 0"/>
              </a:rPr>
              <a:t>case studies </a:t>
            </a:r>
            <a:r>
              <a:rPr lang="en-US" i="0" dirty="0">
                <a:solidFill>
                  <a:srgbClr val="000000"/>
                </a:solidFill>
                <a:effectLst/>
                <a:latin typeface="YACgEZ1cb1Q 0"/>
              </a:rPr>
              <a:t>to highlight successes and impacts</a:t>
            </a:r>
          </a:p>
        </p:txBody>
      </p:sp>
      <p:pic>
        <p:nvPicPr>
          <p:cNvPr id="5" name="Picture 4" descr="A group of people working on a project&#10;&#10;Description automatically generated">
            <a:extLst>
              <a:ext uri="{FF2B5EF4-FFF2-40B4-BE49-F238E27FC236}">
                <a16:creationId xmlns:a16="http://schemas.microsoft.com/office/drawing/2014/main" id="{48EB6C48-4922-0881-DB43-D9DDFF77B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r="17723"/>
          <a:stretch/>
        </p:blipFill>
        <p:spPr>
          <a:xfrm>
            <a:off x="7543800" y="944465"/>
            <a:ext cx="4219613" cy="496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98B635DE-8E98-82EC-BEC8-4886452A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902" y="267944"/>
            <a:ext cx="3678892" cy="8450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DEIJ - How?</a:t>
            </a:r>
          </a:p>
        </p:txBody>
      </p:sp>
    </p:spTree>
    <p:extLst>
      <p:ext uri="{BB962C8B-B14F-4D97-AF65-F5344CB8AC3E}">
        <p14:creationId xmlns:p14="http://schemas.microsoft.com/office/powerpoint/2010/main" val="844773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A600C-85CD-498E-CFD6-B2EF3BF375D3}"/>
              </a:ext>
            </a:extLst>
          </p:cNvPr>
          <p:cNvSpPr/>
          <p:nvPr/>
        </p:nvSpPr>
        <p:spPr>
          <a:xfrm>
            <a:off x="0" y="94169"/>
            <a:ext cx="2456873" cy="123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9F1E1B-7016-1EF6-685C-6948B9D3B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6430" r="6455" b="6430"/>
          <a:stretch/>
        </p:blipFill>
        <p:spPr bwMode="auto">
          <a:xfrm>
            <a:off x="6317673" y="667284"/>
            <a:ext cx="5569528" cy="5389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85A366-0EFF-67D4-9307-8032EC9216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4800" y="1529708"/>
            <a:ext cx="6092677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barriers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monitoring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strategies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overcome them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Expand community involvement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foster relationships for new monitoring programs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Next steps: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Enhance toolkits and resources to break down these barriers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EEFA94-DBC1-4224-2465-7958BD4C5747}"/>
              </a:ext>
            </a:extLst>
          </p:cNvPr>
          <p:cNvSpPr/>
          <p:nvPr/>
        </p:nvSpPr>
        <p:spPr>
          <a:xfrm>
            <a:off x="282100" y="242552"/>
            <a:ext cx="5813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Attacking Barriers</a:t>
            </a:r>
          </a:p>
        </p:txBody>
      </p:sp>
    </p:spTree>
    <p:extLst>
      <p:ext uri="{BB962C8B-B14F-4D97-AF65-F5344CB8AC3E}">
        <p14:creationId xmlns:p14="http://schemas.microsoft.com/office/powerpoint/2010/main" val="20364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C697E3-0EF0-F029-7224-8BFB2B8C4A4A}"/>
              </a:ext>
            </a:extLst>
          </p:cNvPr>
          <p:cNvSpPr/>
          <p:nvPr/>
        </p:nvSpPr>
        <p:spPr>
          <a:xfrm>
            <a:off x="0" y="150507"/>
            <a:ext cx="2456873" cy="123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C6A0F-059C-14B8-4591-E16AF0C7025E}"/>
              </a:ext>
            </a:extLst>
          </p:cNvPr>
          <p:cNvSpPr/>
          <p:nvPr/>
        </p:nvSpPr>
        <p:spPr>
          <a:xfrm>
            <a:off x="1948873" y="6179127"/>
            <a:ext cx="8368145" cy="600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B6FD74-8526-3C76-0E57-5F7A6FF80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66" y="254059"/>
            <a:ext cx="4489365" cy="6349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7C0D3D-FF9F-EFE3-4998-78FA3CA25C49}"/>
              </a:ext>
            </a:extLst>
          </p:cNvPr>
          <p:cNvSpPr/>
          <p:nvPr/>
        </p:nvSpPr>
        <p:spPr>
          <a:xfrm>
            <a:off x="62733" y="106260"/>
            <a:ext cx="68968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Community </a:t>
            </a:r>
          </a:p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Connection Chart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BEFF6B-69C4-7086-57AF-72F147B7F569}"/>
              </a:ext>
            </a:extLst>
          </p:cNvPr>
          <p:cNvSpPr txBox="1">
            <a:spLocks/>
          </p:cNvSpPr>
          <p:nvPr/>
        </p:nvSpPr>
        <p:spPr>
          <a:xfrm>
            <a:off x="372160" y="1680984"/>
            <a:ext cx="6346235" cy="467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Give communities the control</a:t>
            </a:r>
          </a:p>
          <a:p>
            <a:endParaRPr lang="en-US" sz="3200" dirty="0"/>
          </a:p>
          <a:p>
            <a:r>
              <a:rPr lang="en-US" sz="3200" dirty="0"/>
              <a:t>Ownership of monitoring process &amp; the data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Reduce science literacy barriers</a:t>
            </a:r>
          </a:p>
          <a:p>
            <a:endParaRPr lang="en-US" sz="3200" dirty="0"/>
          </a:p>
          <a:p>
            <a:r>
              <a:rPr lang="en-US" sz="3200" dirty="0"/>
              <a:t>Enhance advocacy goals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3FA7F9-9E1C-BA4C-1F85-391F1CAFF900}"/>
              </a:ext>
            </a:extLst>
          </p:cNvPr>
          <p:cNvGrpSpPr/>
          <p:nvPr/>
        </p:nvGrpSpPr>
        <p:grpSpPr>
          <a:xfrm>
            <a:off x="1082586" y="55805"/>
            <a:ext cx="6099376" cy="6695935"/>
            <a:chOff x="1012381" y="83556"/>
            <a:chExt cx="6099376" cy="6695935"/>
          </a:xfrm>
        </p:grpSpPr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003FA25-6DBE-B2E8-7D1F-E7374D71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381" y="83556"/>
              <a:ext cx="4734025" cy="669593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7B009B58-AFF8-872E-E837-CE328827281D}"/>
                </a:ext>
              </a:extLst>
            </p:cNvPr>
            <p:cNvSpPr/>
            <p:nvPr/>
          </p:nvSpPr>
          <p:spPr>
            <a:xfrm flipH="1">
              <a:off x="5892253" y="3435293"/>
              <a:ext cx="1219504" cy="704088"/>
            </a:xfrm>
            <a:prstGeom prst="rightArrow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68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ADFCC7-64E4-4733-946F-B77F8EE20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920" y="114443"/>
            <a:ext cx="4686782" cy="6629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82C0DAD4-BADC-E437-A956-4372251C8937}"/>
              </a:ext>
            </a:extLst>
          </p:cNvPr>
          <p:cNvSpPr/>
          <p:nvPr/>
        </p:nvSpPr>
        <p:spPr>
          <a:xfrm>
            <a:off x="5365337" y="3392937"/>
            <a:ext cx="1335024" cy="600364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5B7B52-8B1D-E3C2-FFCA-93DF5ED17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97" y="78382"/>
            <a:ext cx="4686782" cy="6629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2989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</TotalTime>
  <Words>551</Words>
  <Application>Microsoft Office PowerPoint</Application>
  <PresentationFormat>Widescreen</PresentationFormat>
  <Paragraphs>63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Montserrat</vt:lpstr>
      <vt:lpstr>YACgEZ1cb1Q 0</vt:lpstr>
      <vt:lpstr>Office Theme</vt:lpstr>
      <vt:lpstr>PowerPoint Presentation</vt:lpstr>
      <vt:lpstr>CMC Background</vt:lpstr>
      <vt:lpstr>Disclaimer</vt:lpstr>
      <vt:lpstr>DEIJ - What?</vt:lpstr>
      <vt:lpstr>DEIJ - Why?</vt:lpstr>
      <vt:lpstr>DEIJ - How?</vt:lpstr>
      <vt:lpstr>PowerPoint Presentation</vt:lpstr>
      <vt:lpstr>PowerPoint Presentation</vt:lpstr>
      <vt:lpstr>PowerPoint Presentation</vt:lpstr>
      <vt:lpstr>PowerPoint Presentation</vt:lpstr>
      <vt:lpstr>Limestone Branch, VA</vt:lpstr>
      <vt:lpstr>PowerPoint Presentation</vt:lpstr>
      <vt:lpstr>PowerPoint Presentation</vt:lpstr>
      <vt:lpstr>Thank you!</vt:lpstr>
    </vt:vector>
  </TitlesOfParts>
  <Company>Izaak Walton League of America (IWLA)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Kierce</dc:creator>
  <cp:lastModifiedBy>Matthew Kierce</cp:lastModifiedBy>
  <cp:revision>6</cp:revision>
  <dcterms:created xsi:type="dcterms:W3CDTF">2024-08-21T19:18:39Z</dcterms:created>
  <dcterms:modified xsi:type="dcterms:W3CDTF">2024-08-22T06:31:47Z</dcterms:modified>
</cp:coreProperties>
</file>