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11" r:id="rId5"/>
    <p:sldId id="324" r:id="rId6"/>
    <p:sldId id="389" r:id="rId7"/>
    <p:sldId id="417" r:id="rId8"/>
    <p:sldId id="414" r:id="rId9"/>
    <p:sldId id="412" r:id="rId10"/>
    <p:sldId id="399" r:id="rId11"/>
    <p:sldId id="420" r:id="rId12"/>
    <p:sldId id="390" r:id="rId13"/>
  </p:sldIdLst>
  <p:sldSz cx="18288000" cy="10288588"/>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00"/>
    <a:srgbClr val="00E96D"/>
    <a:srgbClr val="CFFC9F"/>
    <a:srgbClr val="02A64B"/>
    <a:srgbClr val="FFEE67"/>
    <a:srgbClr val="FFED00"/>
    <a:srgbClr val="F1C7A4"/>
    <a:srgbClr val="22265E"/>
    <a:srgbClr val="FE3000"/>
    <a:srgbClr val="414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8C699-C05A-D483-4C29-807B5ADA78AA}" v="69" dt="2024-04-03T14:49:06.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0" d="100"/>
          <a:sy n="80" d="100"/>
        </p:scale>
        <p:origin x="8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2F0CF-D075-4FFB-84C7-5CBA86648592}"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2C0F6-0380-4311-99DF-17D6125888C5}" type="slidenum">
              <a:rPr lang="en-US" smtClean="0"/>
              <a:t>‹#›</a:t>
            </a:fld>
            <a:endParaRPr lang="en-US"/>
          </a:p>
        </p:txBody>
      </p:sp>
    </p:spTree>
    <p:extLst>
      <p:ext uri="{BB962C8B-B14F-4D97-AF65-F5344CB8AC3E}">
        <p14:creationId xmlns:p14="http://schemas.microsoft.com/office/powerpoint/2010/main" val="3566770180"/>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Project Advisory and Goal Implementation Team Members (PAT/GIT)</a:t>
            </a:r>
          </a:p>
          <a:p>
            <a:pPr marL="285750" indent="-285750">
              <a:buFont typeface="Arial,Sans-Serif"/>
              <a:buChar char="•"/>
            </a:pPr>
            <a:r>
              <a:rPr lang="en-US"/>
              <a:t>Human Resources staff</a:t>
            </a:r>
          </a:p>
          <a:p>
            <a:pPr marL="285750" indent="-285750">
              <a:buFont typeface="Arial,Sans-Serif"/>
              <a:buChar char="•"/>
            </a:pPr>
            <a:r>
              <a:rPr lang="en-US"/>
              <a:t>Prospective and existing employees (including students)</a:t>
            </a:r>
          </a:p>
          <a:p>
            <a:pPr marL="285750" indent="-285750">
              <a:buFont typeface="Arial,Sans-Serif"/>
              <a:buChar char="•"/>
            </a:pPr>
            <a:r>
              <a:rPr lang="en-US"/>
              <a:t>Federal, state, and local government agency representatives</a:t>
            </a:r>
          </a:p>
          <a:p>
            <a:pPr marL="285750" indent="-285750">
              <a:buFont typeface="Arial,Sans-Serif"/>
              <a:buChar char="•"/>
            </a:pPr>
            <a:r>
              <a:rPr lang="en-US"/>
              <a:t>Historically underrepresented groups (BIPOC, LGBTQ+, low income, etc.)</a:t>
            </a:r>
          </a:p>
          <a:p>
            <a:pPr marL="285750" indent="-285750">
              <a:buFont typeface="Arial,Sans-Serif"/>
              <a:buChar char="•"/>
            </a:pPr>
            <a:r>
              <a:rPr lang="en-US"/>
              <a:t>Higher education institutions (sciences faculty, career services staff)</a:t>
            </a:r>
          </a:p>
          <a:p>
            <a:pPr marL="285750" indent="-285750">
              <a:buFont typeface="Arial,Sans-Serif"/>
              <a:buChar char="•"/>
            </a:pPr>
            <a:r>
              <a:rPr lang="en-US"/>
              <a:t>Training providers</a:t>
            </a:r>
          </a:p>
        </p:txBody>
      </p:sp>
      <p:sp>
        <p:nvSpPr>
          <p:cNvPr id="4" name="Slide Number Placeholder 3"/>
          <p:cNvSpPr>
            <a:spLocks noGrp="1"/>
          </p:cNvSpPr>
          <p:nvPr>
            <p:ph type="sldNum" sz="quarter" idx="5"/>
          </p:nvPr>
        </p:nvSpPr>
        <p:spPr/>
        <p:txBody>
          <a:bodyPr/>
          <a:lstStyle/>
          <a:p>
            <a:fld id="{9B02C0F6-0380-4311-99DF-17D6125888C5}" type="slidenum">
              <a:rPr lang="en-US" smtClean="0"/>
              <a:t>4</a:t>
            </a:fld>
            <a:endParaRPr lang="en-US"/>
          </a:p>
        </p:txBody>
      </p:sp>
    </p:spTree>
    <p:extLst>
      <p:ext uri="{BB962C8B-B14F-4D97-AF65-F5344CB8AC3E}">
        <p14:creationId xmlns:p14="http://schemas.microsoft.com/office/powerpoint/2010/main" val="116453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 Every HR staff that participated mentioned a robust internship opportunities. If we repeat this process, the results will be repeated.</a:t>
            </a:r>
          </a:p>
          <a:p>
            <a:endParaRPr lang="en-US">
              <a:ea typeface="Calibri"/>
              <a:cs typeface="Calibri"/>
            </a:endParaRPr>
          </a:p>
          <a:p>
            <a:r>
              <a:rPr lang="en-US"/>
              <a:t>Training providers are selected with such criteria that each of them are rich in information about the parameters that we are trying to study in the provider group in the Ches Bay.</a:t>
            </a:r>
            <a:endParaRPr lang="en-US">
              <a:ea typeface="Calibri"/>
              <a:cs typeface="Calibri"/>
            </a:endParaRPr>
          </a:p>
          <a:p>
            <a:endParaRPr lang="en-US"/>
          </a:p>
          <a:p>
            <a:r>
              <a:rPr lang="en-US"/>
              <a:t>"There are some cases where we might need an inquiry on certain items that fulfill specific criteria. This is where purposive sampling is useful."</a:t>
            </a:r>
            <a:endParaRPr lang="en-US">
              <a:ea typeface="Calibri"/>
              <a:cs typeface="Calibri"/>
            </a:endParaRPr>
          </a:p>
        </p:txBody>
      </p:sp>
      <p:sp>
        <p:nvSpPr>
          <p:cNvPr id="4" name="Slide Number Placeholder 3"/>
          <p:cNvSpPr>
            <a:spLocks noGrp="1"/>
          </p:cNvSpPr>
          <p:nvPr>
            <p:ph type="sldNum" sz="quarter" idx="5"/>
          </p:nvPr>
        </p:nvSpPr>
        <p:spPr/>
        <p:txBody>
          <a:bodyPr/>
          <a:lstStyle/>
          <a:p>
            <a:fld id="{9B02C0F6-0380-4311-99DF-17D6125888C5}" type="slidenum">
              <a:rPr lang="en-US" smtClean="0"/>
              <a:t>5</a:t>
            </a:fld>
            <a:endParaRPr lang="en-US"/>
          </a:p>
        </p:txBody>
      </p:sp>
    </p:spTree>
    <p:extLst>
      <p:ext uri="{BB962C8B-B14F-4D97-AF65-F5344CB8AC3E}">
        <p14:creationId xmlns:p14="http://schemas.microsoft.com/office/powerpoint/2010/main" val="209913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 Every HR staff that participated mentioned a robust internship opportunities. If we repeat this process, the results will be repeated.</a:t>
            </a:r>
          </a:p>
          <a:p>
            <a:endParaRPr lang="en-US" dirty="0">
              <a:ea typeface="Calibri"/>
              <a:cs typeface="Calibri"/>
            </a:endParaRPr>
          </a:p>
          <a:p>
            <a:r>
              <a:rPr lang="en-US" dirty="0"/>
              <a:t>Training providers are selected with such criteria that each of them are rich in information about the parameters that we are trying to study in the provider group in the </a:t>
            </a:r>
            <a:r>
              <a:rPr lang="en-US" dirty="0" err="1"/>
              <a:t>Ches</a:t>
            </a:r>
            <a:r>
              <a:rPr lang="en-US" dirty="0"/>
              <a:t> Bay.</a:t>
            </a:r>
            <a:endParaRPr lang="en-US" dirty="0">
              <a:ea typeface="Calibri"/>
              <a:cs typeface="Calibri"/>
            </a:endParaRPr>
          </a:p>
          <a:p>
            <a:endParaRPr lang="en-US" dirty="0"/>
          </a:p>
          <a:p>
            <a:r>
              <a:rPr lang="en-US" dirty="0"/>
              <a:t>"There are some cases where we might need an inquiry on certain items that fulfill specific criteria. This is where purposive sampling is useful."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02C0F6-0380-4311-99DF-17D6125888C5}" type="slidenum">
              <a:rPr lang="en-US" smtClean="0"/>
              <a:t>6</a:t>
            </a:fld>
            <a:endParaRPr lang="en-US"/>
          </a:p>
        </p:txBody>
      </p:sp>
    </p:spTree>
    <p:extLst>
      <p:ext uri="{BB962C8B-B14F-4D97-AF65-F5344CB8AC3E}">
        <p14:creationId xmlns:p14="http://schemas.microsoft.com/office/powerpoint/2010/main" val="207821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Ex. Every HR staff that participated mentioned a robust internship opportunities. If we repeat this process, the results will be repeated.</a:t>
            </a:r>
          </a:p>
          <a:p>
            <a:endParaRPr lang="en-US">
              <a:ea typeface="Calibri"/>
              <a:cs typeface="Calibri"/>
            </a:endParaRPr>
          </a:p>
          <a:p>
            <a:r>
              <a:rPr lang="en-US"/>
              <a:t>Training providers are selected with such criteria that each of them are rich in information about the parameters that we are trying to study in the provider group in the Ches Bay.</a:t>
            </a:r>
            <a:endParaRPr lang="en-US">
              <a:ea typeface="Calibri"/>
              <a:cs typeface="Calibri"/>
            </a:endParaRPr>
          </a:p>
          <a:p>
            <a:endParaRPr lang="en-US"/>
          </a:p>
          <a:p>
            <a:r>
              <a:rPr lang="en-US"/>
              <a:t>"There are some cases where we might need an inquiry on certain items that fulfill specific criteria. This is where purposive sampling is useful."</a:t>
            </a:r>
            <a:endParaRPr lang="en-US">
              <a:ea typeface="Calibri"/>
              <a:cs typeface="Calibri"/>
            </a:endParaRPr>
          </a:p>
        </p:txBody>
      </p:sp>
      <p:sp>
        <p:nvSpPr>
          <p:cNvPr id="4" name="Slide Number Placeholder 3"/>
          <p:cNvSpPr>
            <a:spLocks noGrp="1"/>
          </p:cNvSpPr>
          <p:nvPr>
            <p:ph type="sldNum" sz="quarter" idx="5"/>
          </p:nvPr>
        </p:nvSpPr>
        <p:spPr/>
        <p:txBody>
          <a:bodyPr/>
          <a:lstStyle/>
          <a:p>
            <a:fld id="{9B02C0F6-0380-4311-99DF-17D6125888C5}" type="slidenum">
              <a:rPr lang="en-US" smtClean="0"/>
              <a:t>7</a:t>
            </a:fld>
            <a:endParaRPr lang="en-US"/>
          </a:p>
        </p:txBody>
      </p:sp>
    </p:spTree>
    <p:extLst>
      <p:ext uri="{BB962C8B-B14F-4D97-AF65-F5344CB8AC3E}">
        <p14:creationId xmlns:p14="http://schemas.microsoft.com/office/powerpoint/2010/main" val="131536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Box 3: We sent the form to 70 people (Wanted to thank Beth for lending your aid in outreach)</a:t>
            </a:r>
          </a:p>
          <a:p>
            <a:pPr marL="285750" indent="-285750">
              <a:buFont typeface="Calibri"/>
              <a:buChar char="-"/>
            </a:pPr>
            <a:r>
              <a:rPr lang="en-US">
                <a:ea typeface="Calibri"/>
                <a:cs typeface="Calibri"/>
              </a:rPr>
              <a:t>12 training providers completed the form including their outcome data, which is important as this information that is not publicly available </a:t>
            </a:r>
          </a:p>
          <a:p>
            <a:pPr marL="285750" indent="-285750">
              <a:buFont typeface="Calibri"/>
              <a:buChar char="-"/>
            </a:pPr>
            <a:r>
              <a:rPr lang="en-US">
                <a:ea typeface="Calibri"/>
                <a:cs typeface="Calibri"/>
              </a:rPr>
              <a:t>Added publicly available data from training providers (68 additions): types of training, where they're located, and if the training aligns with GIT needs. </a:t>
            </a:r>
            <a:endParaRPr lang="en-US"/>
          </a:p>
        </p:txBody>
      </p:sp>
      <p:sp>
        <p:nvSpPr>
          <p:cNvPr id="4" name="Slide Number Placeholder 3"/>
          <p:cNvSpPr>
            <a:spLocks noGrp="1"/>
          </p:cNvSpPr>
          <p:nvPr>
            <p:ph type="sldNum" sz="quarter" idx="5"/>
          </p:nvPr>
        </p:nvSpPr>
        <p:spPr/>
        <p:txBody>
          <a:bodyPr/>
          <a:lstStyle/>
          <a:p>
            <a:fld id="{9B02C0F6-0380-4311-99DF-17D6125888C5}" type="slidenum">
              <a:rPr lang="en-US" smtClean="0"/>
              <a:t>8</a:t>
            </a:fld>
            <a:endParaRPr lang="en-US"/>
          </a:p>
        </p:txBody>
      </p:sp>
    </p:spTree>
    <p:extLst>
      <p:ext uri="{BB962C8B-B14F-4D97-AF65-F5344CB8AC3E}">
        <p14:creationId xmlns:p14="http://schemas.microsoft.com/office/powerpoint/2010/main" val="175250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8588"/>
          </a:xfrm>
          <a:prstGeom prst="rect">
            <a:avLst/>
          </a:prstGeom>
        </p:spPr>
        <p:txBody>
          <a:bodyPr/>
          <a:lstStyle/>
          <a:p>
            <a:endParaRPr lang="en-US"/>
          </a:p>
        </p:txBody>
      </p:sp>
    </p:spTree>
    <p:extLst>
      <p:ext uri="{BB962C8B-B14F-4D97-AF65-F5344CB8AC3E}">
        <p14:creationId xmlns:p14="http://schemas.microsoft.com/office/powerpoint/2010/main" val="169806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10288588"/>
          </a:xfrm>
          <a:prstGeom prst="rect">
            <a:avLst/>
          </a:prstGeom>
        </p:spPr>
        <p:txBody>
          <a:bodyPr/>
          <a:lstStyle/>
          <a:p>
            <a:endParaRPr lang="en-US"/>
          </a:p>
        </p:txBody>
      </p:sp>
    </p:spTree>
    <p:extLst>
      <p:ext uri="{BB962C8B-B14F-4D97-AF65-F5344CB8AC3E}">
        <p14:creationId xmlns:p14="http://schemas.microsoft.com/office/powerpoint/2010/main" val="206024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Два объекта">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200021" y="0"/>
            <a:ext cx="6087979" cy="10288587"/>
          </a:xfrm>
          <a:prstGeom prst="rect">
            <a:avLst/>
          </a:prstGeom>
        </p:spPr>
        <p:txBody>
          <a:bodyPr/>
          <a:lstStyle/>
          <a:p>
            <a:endParaRPr lang="en-US"/>
          </a:p>
        </p:txBody>
      </p:sp>
    </p:spTree>
    <p:extLst>
      <p:ext uri="{BB962C8B-B14F-4D97-AF65-F5344CB8AC3E}">
        <p14:creationId xmlns:p14="http://schemas.microsoft.com/office/powerpoint/2010/main" val="46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563727" y="0"/>
            <a:ext cx="7724274" cy="10288587"/>
          </a:xfrm>
          <a:prstGeom prst="rect">
            <a:avLst/>
          </a:prstGeom>
        </p:spPr>
        <p:txBody>
          <a:bodyPr/>
          <a:lstStyle/>
          <a:p>
            <a:endParaRPr lang="en-US"/>
          </a:p>
        </p:txBody>
      </p:sp>
    </p:spTree>
    <p:extLst>
      <p:ext uri="{BB962C8B-B14F-4D97-AF65-F5344CB8AC3E}">
        <p14:creationId xmlns:p14="http://schemas.microsoft.com/office/powerpoint/2010/main" val="13931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12900" y="3177002"/>
            <a:ext cx="3031289" cy="3031289"/>
          </a:xfrm>
          <a:prstGeom prst="ellipse">
            <a:avLst/>
          </a:prstGeom>
        </p:spPr>
        <p:txBody>
          <a:bodyPr/>
          <a:lstStyle/>
          <a:p>
            <a:endParaRPr lang="en-US"/>
          </a:p>
        </p:txBody>
      </p:sp>
      <p:sp>
        <p:nvSpPr>
          <p:cNvPr id="6" name="Picture Placeholder 2"/>
          <p:cNvSpPr>
            <a:spLocks noGrp="1"/>
          </p:cNvSpPr>
          <p:nvPr>
            <p:ph type="pic" sz="quarter" idx="11"/>
          </p:nvPr>
        </p:nvSpPr>
        <p:spPr>
          <a:xfrm>
            <a:off x="5631448" y="3177002"/>
            <a:ext cx="3031289" cy="3031289"/>
          </a:xfrm>
          <a:prstGeom prst="ellipse">
            <a:avLst/>
          </a:prstGeom>
        </p:spPr>
        <p:txBody>
          <a:bodyPr/>
          <a:lstStyle/>
          <a:p>
            <a:endParaRPr lang="en-US"/>
          </a:p>
        </p:txBody>
      </p:sp>
      <p:sp>
        <p:nvSpPr>
          <p:cNvPr id="7" name="Picture Placeholder 2"/>
          <p:cNvSpPr>
            <a:spLocks noGrp="1"/>
          </p:cNvSpPr>
          <p:nvPr>
            <p:ph type="pic" sz="quarter" idx="12"/>
          </p:nvPr>
        </p:nvSpPr>
        <p:spPr>
          <a:xfrm>
            <a:off x="9649996" y="3177002"/>
            <a:ext cx="3031289" cy="3031289"/>
          </a:xfrm>
          <a:prstGeom prst="ellipse">
            <a:avLst/>
          </a:prstGeom>
        </p:spPr>
        <p:txBody>
          <a:bodyPr/>
          <a:lstStyle/>
          <a:p>
            <a:endParaRPr lang="en-US"/>
          </a:p>
        </p:txBody>
      </p:sp>
      <p:sp>
        <p:nvSpPr>
          <p:cNvPr id="8" name="Picture Placeholder 2"/>
          <p:cNvSpPr>
            <a:spLocks noGrp="1"/>
          </p:cNvSpPr>
          <p:nvPr>
            <p:ph type="pic" sz="quarter" idx="13"/>
          </p:nvPr>
        </p:nvSpPr>
        <p:spPr>
          <a:xfrm>
            <a:off x="13668544" y="3177002"/>
            <a:ext cx="3031289" cy="3031289"/>
          </a:xfrm>
          <a:prstGeom prst="ellipse">
            <a:avLst/>
          </a:prstGeom>
        </p:spPr>
        <p:txBody>
          <a:bodyPr/>
          <a:lstStyle/>
          <a:p>
            <a:endParaRPr lang="en-US"/>
          </a:p>
        </p:txBody>
      </p:sp>
    </p:spTree>
    <p:extLst>
      <p:ext uri="{BB962C8B-B14F-4D97-AF65-F5344CB8AC3E}">
        <p14:creationId xmlns:p14="http://schemas.microsoft.com/office/powerpoint/2010/main" val="17926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585956"/>
            <a:ext cx="4933949" cy="7116677"/>
          </a:xfrm>
          <a:prstGeom prst="rect">
            <a:avLst/>
          </a:prstGeom>
        </p:spPr>
        <p:txBody>
          <a:bodyPr/>
          <a:lstStyle/>
          <a:p>
            <a:endParaRPr lang="en-US"/>
          </a:p>
        </p:txBody>
      </p:sp>
    </p:spTree>
    <p:extLst>
      <p:ext uri="{BB962C8B-B14F-4D97-AF65-F5344CB8AC3E}">
        <p14:creationId xmlns:p14="http://schemas.microsoft.com/office/powerpoint/2010/main" val="31660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3343021" y="0"/>
            <a:ext cx="4944979" cy="10288587"/>
          </a:xfrm>
          <a:prstGeom prst="rect">
            <a:avLst/>
          </a:prstGeom>
        </p:spPr>
        <p:txBody>
          <a:bodyPr/>
          <a:lstStyle/>
          <a:p>
            <a:endParaRPr lang="en-US"/>
          </a:p>
        </p:txBody>
      </p:sp>
    </p:spTree>
    <p:extLst>
      <p:ext uri="{BB962C8B-B14F-4D97-AF65-F5344CB8AC3E}">
        <p14:creationId xmlns:p14="http://schemas.microsoft.com/office/powerpoint/2010/main" val="32256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4435522"/>
          </a:xfrm>
          <a:prstGeom prst="rect">
            <a:avLst/>
          </a:prstGeom>
        </p:spPr>
        <p:txBody>
          <a:bodyPr/>
          <a:lstStyle/>
          <a:p>
            <a:endParaRPr lang="en-US"/>
          </a:p>
        </p:txBody>
      </p:sp>
    </p:spTree>
    <p:extLst>
      <p:ext uri="{BB962C8B-B14F-4D97-AF65-F5344CB8AC3E}">
        <p14:creationId xmlns:p14="http://schemas.microsoft.com/office/powerpoint/2010/main" val="155016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906000" y="0"/>
            <a:ext cx="8382000" cy="10288588"/>
          </a:xfrm>
          <a:prstGeom prst="rect">
            <a:avLst/>
          </a:prstGeom>
        </p:spPr>
        <p:txBody>
          <a:bodyPr/>
          <a:lstStyle/>
          <a:p>
            <a:endParaRPr lang="en-US"/>
          </a:p>
        </p:txBody>
      </p:sp>
    </p:spTree>
    <p:extLst>
      <p:ext uri="{BB962C8B-B14F-4D97-AF65-F5344CB8AC3E}">
        <p14:creationId xmlns:p14="http://schemas.microsoft.com/office/powerpoint/2010/main" val="4586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5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7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1623051"/>
            <a:ext cx="8382000" cy="7042486"/>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10862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1219200" y="2743200"/>
            <a:ext cx="8648700" cy="5674687"/>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10477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 y="1878514"/>
            <a:ext cx="4459706" cy="3173539"/>
          </a:xfrm>
          <a:prstGeom prst="rect">
            <a:avLst/>
          </a:prstGeom>
        </p:spPr>
        <p:txBody>
          <a:bodyPr/>
          <a:lstStyle>
            <a:lvl1pPr marL="0" indent="0">
              <a:buNone/>
              <a:defRPr/>
            </a:lvl1pPr>
          </a:lstStyle>
          <a:p>
            <a:endParaRPr lang="en-US"/>
          </a:p>
        </p:txBody>
      </p:sp>
      <p:sp>
        <p:nvSpPr>
          <p:cNvPr id="5" name="Picture Placeholder 7"/>
          <p:cNvSpPr>
            <a:spLocks noGrp="1"/>
          </p:cNvSpPr>
          <p:nvPr>
            <p:ph type="pic" sz="quarter" idx="11"/>
          </p:nvPr>
        </p:nvSpPr>
        <p:spPr>
          <a:xfrm>
            <a:off x="4684294" y="1878514"/>
            <a:ext cx="4459706" cy="3173539"/>
          </a:xfrm>
          <a:prstGeom prst="rect">
            <a:avLst/>
          </a:prstGeom>
        </p:spPr>
        <p:txBody>
          <a:bodyPr/>
          <a:lstStyle>
            <a:lvl1pPr marL="0" indent="0">
              <a:buNone/>
              <a:defRPr/>
            </a:lvl1pPr>
          </a:lstStyle>
          <a:p>
            <a:endParaRPr lang="en-US"/>
          </a:p>
        </p:txBody>
      </p:sp>
      <p:sp>
        <p:nvSpPr>
          <p:cNvPr id="6" name="Picture Placeholder 7"/>
          <p:cNvSpPr>
            <a:spLocks noGrp="1"/>
          </p:cNvSpPr>
          <p:nvPr>
            <p:ph type="pic" sz="quarter" idx="12"/>
          </p:nvPr>
        </p:nvSpPr>
        <p:spPr>
          <a:xfrm>
            <a:off x="-1" y="5263398"/>
            <a:ext cx="4459706" cy="3173539"/>
          </a:xfrm>
          <a:prstGeom prst="rect">
            <a:avLst/>
          </a:prstGeom>
        </p:spPr>
        <p:txBody>
          <a:bodyPr/>
          <a:lstStyle>
            <a:lvl1pPr marL="0" indent="0">
              <a:buNone/>
              <a:defRPr/>
            </a:lvl1pPr>
          </a:lstStyle>
          <a:p>
            <a:endParaRPr lang="en-US"/>
          </a:p>
        </p:txBody>
      </p:sp>
      <p:sp>
        <p:nvSpPr>
          <p:cNvPr id="7" name="Picture Placeholder 7"/>
          <p:cNvSpPr>
            <a:spLocks noGrp="1"/>
          </p:cNvSpPr>
          <p:nvPr>
            <p:ph type="pic" sz="quarter" idx="13"/>
          </p:nvPr>
        </p:nvSpPr>
        <p:spPr>
          <a:xfrm>
            <a:off x="4684294" y="5263398"/>
            <a:ext cx="4459706" cy="3173539"/>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7072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Рисунок 9"/>
          <p:cNvSpPr>
            <a:spLocks noGrp="1"/>
          </p:cNvSpPr>
          <p:nvPr>
            <p:ph type="pic" sz="quarter" idx="10"/>
          </p:nvPr>
        </p:nvSpPr>
        <p:spPr>
          <a:xfrm>
            <a:off x="0" y="0"/>
            <a:ext cx="18288000" cy="7194884"/>
          </a:xfrm>
          <a:prstGeom prst="rect">
            <a:avLst/>
          </a:prstGeom>
        </p:spPr>
        <p:txBody>
          <a:bodyPr/>
          <a:lstStyle/>
          <a:p>
            <a:endParaRPr lang="ru-RU"/>
          </a:p>
        </p:txBody>
      </p:sp>
    </p:spTree>
    <p:extLst>
      <p:ext uri="{BB962C8B-B14F-4D97-AF65-F5344CB8AC3E}">
        <p14:creationId xmlns:p14="http://schemas.microsoft.com/office/powerpoint/2010/main" val="27503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8"/>
          <p:cNvSpPr>
            <a:spLocks noGrp="1"/>
          </p:cNvSpPr>
          <p:nvPr>
            <p:ph type="pic" sz="quarter" idx="12"/>
          </p:nvPr>
        </p:nvSpPr>
        <p:spPr>
          <a:xfrm>
            <a:off x="1219199" y="1828800"/>
            <a:ext cx="3015917" cy="6176211"/>
          </a:xfrm>
          <a:prstGeom prst="rect">
            <a:avLst/>
          </a:prstGeom>
        </p:spPr>
        <p:txBody>
          <a:bodyPr/>
          <a:lstStyle/>
          <a:p>
            <a:endParaRPr lang="en-US"/>
          </a:p>
        </p:txBody>
      </p:sp>
      <p:sp>
        <p:nvSpPr>
          <p:cNvPr id="9" name="Picture Placeholder 8"/>
          <p:cNvSpPr>
            <a:spLocks noGrp="1"/>
          </p:cNvSpPr>
          <p:nvPr>
            <p:ph type="pic" sz="quarter" idx="13"/>
          </p:nvPr>
        </p:nvSpPr>
        <p:spPr>
          <a:xfrm>
            <a:off x="4411578" y="1828800"/>
            <a:ext cx="3015917" cy="6176211"/>
          </a:xfrm>
          <a:prstGeom prst="rect">
            <a:avLst/>
          </a:prstGeom>
        </p:spPr>
        <p:txBody>
          <a:bodyPr/>
          <a:lstStyle/>
          <a:p>
            <a:endParaRPr lang="en-US"/>
          </a:p>
        </p:txBody>
      </p:sp>
      <p:sp>
        <p:nvSpPr>
          <p:cNvPr id="10" name="Picture Placeholder 8"/>
          <p:cNvSpPr>
            <a:spLocks noGrp="1"/>
          </p:cNvSpPr>
          <p:nvPr>
            <p:ph type="pic" sz="quarter" idx="14"/>
          </p:nvPr>
        </p:nvSpPr>
        <p:spPr>
          <a:xfrm>
            <a:off x="7603957" y="1828800"/>
            <a:ext cx="3015917" cy="6176211"/>
          </a:xfrm>
          <a:prstGeom prst="rect">
            <a:avLst/>
          </a:prstGeom>
        </p:spPr>
        <p:txBody>
          <a:bodyPr/>
          <a:lstStyle/>
          <a:p>
            <a:endParaRPr lang="en-US"/>
          </a:p>
        </p:txBody>
      </p:sp>
    </p:spTree>
    <p:extLst>
      <p:ext uri="{BB962C8B-B14F-4D97-AF65-F5344CB8AC3E}">
        <p14:creationId xmlns:p14="http://schemas.microsoft.com/office/powerpoint/2010/main" val="136960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Подзаголовок 2"/>
          <p:cNvSpPr txBox="1">
            <a:spLocks/>
          </p:cNvSpPr>
          <p:nvPr userDrawn="1"/>
        </p:nvSpPr>
        <p:spPr>
          <a:xfrm>
            <a:off x="2023191" y="9325948"/>
            <a:ext cx="3030067" cy="508204"/>
          </a:xfrm>
          <a:prstGeom prst="rect">
            <a:avLst/>
          </a:prstGeom>
        </p:spPr>
        <p:txBody>
          <a:bodyPr vert="horz" lIns="91440" tIns="45720" rIns="91440" bIns="45720" numCol="1"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Bef>
                <a:spcPts val="0"/>
              </a:spcBef>
              <a:buNone/>
            </a:pPr>
            <a:r>
              <a:rPr lang="en-US" sz="1200" b="0">
                <a:solidFill>
                  <a:schemeClr val="tx1">
                    <a:lumMod val="75000"/>
                    <a:lumOff val="25000"/>
                  </a:schemeClr>
                </a:solidFill>
                <a:latin typeface="Century Gothic" panose="020B0502020202020204" pitchFamily="34" charset="0"/>
                <a:ea typeface="Karla" pitchFamily="2" charset="0"/>
                <a:cs typeface="Poppins Light" panose="02000000000000000000" pitchFamily="2" charset="0"/>
              </a:rPr>
              <a:t>Project Advisory Team  |  </a:t>
            </a:r>
            <a:fld id="{A849CB03-8680-5D4A-B6CB-4979E3BB7E7F}" type="slidenum">
              <a:rPr lang="en-US" sz="1200" b="0" smtClean="0">
                <a:solidFill>
                  <a:schemeClr val="tx1">
                    <a:lumMod val="75000"/>
                    <a:lumOff val="25000"/>
                  </a:schemeClr>
                </a:solidFill>
                <a:latin typeface="Century Gothic" panose="020B0502020202020204" pitchFamily="34" charset="0"/>
                <a:ea typeface="Karla" pitchFamily="2" charset="0"/>
                <a:cs typeface="Poppins Light" panose="02000000000000000000" pitchFamily="2" charset="0"/>
              </a:rPr>
              <a:t>‹#›</a:t>
            </a:fld>
            <a:endParaRPr lang="en-US" sz="1200" b="0">
              <a:solidFill>
                <a:schemeClr val="tx1">
                  <a:lumMod val="75000"/>
                  <a:lumOff val="25000"/>
                </a:schemeClr>
              </a:solidFill>
              <a:latin typeface="Century Gothic" panose="020B0502020202020204" pitchFamily="34" charset="0"/>
              <a:ea typeface="Karla" pitchFamily="2" charset="0"/>
              <a:cs typeface="Poppins Light" panose="02000000000000000000" pitchFamily="2" charset="0"/>
            </a:endParaRPr>
          </a:p>
        </p:txBody>
      </p:sp>
      <p:sp>
        <p:nvSpPr>
          <p:cNvPr id="7" name="Прямоугольник 13"/>
          <p:cNvSpPr/>
          <p:nvPr userDrawn="1"/>
        </p:nvSpPr>
        <p:spPr>
          <a:xfrm>
            <a:off x="1333384" y="9367873"/>
            <a:ext cx="369012" cy="276999"/>
          </a:xfrm>
          <a:prstGeom prst="rect">
            <a:avLst/>
          </a:prstGeom>
        </p:spPr>
        <p:txBody>
          <a:bodyPr wrap="none">
            <a:spAutoFit/>
          </a:bodyPr>
          <a:lstStyle/>
          <a:p>
            <a:pPr algn="ctr"/>
            <a:fld id="{149B6D55-4680-4DC5-B665-330CCBA60EFE}" type="slidenum">
              <a:rPr lang="ru-RU" sz="1200" b="1" baseline="0" smtClean="0">
                <a:solidFill>
                  <a:schemeClr val="bg1"/>
                </a:solidFill>
                <a:latin typeface="+mj-lt"/>
                <a:ea typeface="Karla" pitchFamily="2" charset="0"/>
                <a:cs typeface="Poppins Light" panose="02000000000000000000" pitchFamily="2" charset="0"/>
              </a:rPr>
              <a:pPr algn="ctr"/>
              <a:t>‹#›</a:t>
            </a:fld>
            <a:endParaRPr lang="ru-RU" sz="2000" b="1" baseline="0">
              <a:solidFill>
                <a:schemeClr val="bg1"/>
              </a:solidFill>
              <a:latin typeface="+mj-lt"/>
              <a:ea typeface="Karla" pitchFamily="2" charset="0"/>
              <a:cs typeface="Poppins Light" panose="02000000000000000000" pitchFamily="2" charset="0"/>
            </a:endParaRPr>
          </a:p>
        </p:txBody>
      </p:sp>
      <p:pic>
        <p:nvPicPr>
          <p:cNvPr id="4" name="Picture 3" descr="A blue and white logo&#10;&#10;Description automatically generated">
            <a:extLst>
              <a:ext uri="{FF2B5EF4-FFF2-40B4-BE49-F238E27FC236}">
                <a16:creationId xmlns:a16="http://schemas.microsoft.com/office/drawing/2014/main" id="{458F5FFB-82D4-B08E-B9AC-417EEF85F0FA}"/>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00897" y="9003230"/>
            <a:ext cx="833720" cy="830922"/>
          </a:xfrm>
          <a:prstGeom prst="rect">
            <a:avLst/>
          </a:prstGeom>
        </p:spPr>
      </p:pic>
    </p:spTree>
    <p:extLst>
      <p:ext uri="{BB962C8B-B14F-4D97-AF65-F5344CB8AC3E}">
        <p14:creationId xmlns:p14="http://schemas.microsoft.com/office/powerpoint/2010/main" val="204467085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97" r:id="rId3"/>
    <p:sldLayoutId id="2147483698" r:id="rId4"/>
    <p:sldLayoutId id="2147483694" r:id="rId5"/>
    <p:sldLayoutId id="2147483696" r:id="rId6"/>
    <p:sldLayoutId id="2147483695" r:id="rId7"/>
    <p:sldLayoutId id="2147483654" r:id="rId8"/>
    <p:sldLayoutId id="2147483658" r:id="rId9"/>
    <p:sldLayoutId id="2147483659" r:id="rId10"/>
    <p:sldLayoutId id="2147483660" r:id="rId11"/>
    <p:sldLayoutId id="2147483703" r:id="rId12"/>
    <p:sldLayoutId id="2147483682" r:id="rId13"/>
    <p:sldLayoutId id="2147483680" r:id="rId14"/>
    <p:sldLayoutId id="2147483678" r:id="rId15"/>
    <p:sldLayoutId id="214748368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and person sitting at a table&#10;&#10;Description automatically generated">
            <a:extLst>
              <a:ext uri="{FF2B5EF4-FFF2-40B4-BE49-F238E27FC236}">
                <a16:creationId xmlns:a16="http://schemas.microsoft.com/office/drawing/2014/main" id="{E9A48221-D06E-A107-409D-7BC9B20B6C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Rectangle 3"/>
          <p:cNvSpPr/>
          <p:nvPr/>
        </p:nvSpPr>
        <p:spPr>
          <a:xfrm>
            <a:off x="47959" y="0"/>
            <a:ext cx="18288000" cy="10288588"/>
          </a:xfrm>
          <a:prstGeom prst="rect">
            <a:avLst/>
          </a:prstGeom>
          <a:solidFill>
            <a:schemeClr val="accent5">
              <a:lumMod val="2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980" y="2694360"/>
            <a:ext cx="18288000" cy="1609736"/>
          </a:xfrm>
          <a:prstGeom prst="rect">
            <a:avLst/>
          </a:prstGeom>
          <a:noFill/>
        </p:spPr>
        <p:txBody>
          <a:bodyPr wrap="square" rtlCol="0">
            <a:spAutoFit/>
          </a:bodyPr>
          <a:lstStyle/>
          <a:p>
            <a:pPr algn="ctr">
              <a:lnSpc>
                <a:spcPct val="150000"/>
              </a:lnSpc>
            </a:pPr>
            <a:r>
              <a:rPr lang="en-US" sz="7500" b="1" spc="-150">
                <a:solidFill>
                  <a:schemeClr val="bg1"/>
                </a:solidFill>
                <a:latin typeface="Arial" panose="020B0604020202020204" pitchFamily="34" charset="0"/>
                <a:cs typeface="Arial" panose="020B0604020202020204" pitchFamily="34" charset="0"/>
              </a:rPr>
              <a:t>Chesapeake Bay Trust </a:t>
            </a:r>
          </a:p>
        </p:txBody>
      </p:sp>
      <p:sp>
        <p:nvSpPr>
          <p:cNvPr id="11" name="TextBox 10"/>
          <p:cNvSpPr txBox="1"/>
          <p:nvPr/>
        </p:nvSpPr>
        <p:spPr>
          <a:xfrm>
            <a:off x="4517533" y="6370317"/>
            <a:ext cx="9252935" cy="414857"/>
          </a:xfrm>
          <a:prstGeom prst="rect">
            <a:avLst/>
          </a:prstGeom>
          <a:noFill/>
        </p:spPr>
        <p:txBody>
          <a:bodyPr wrap="square" lIns="91440" tIns="45720" rIns="91440" bIns="45720" rtlCol="0" anchor="t">
            <a:spAutoFit/>
          </a:bodyPr>
          <a:lstStyle/>
          <a:p>
            <a:pPr algn="ctr">
              <a:lnSpc>
                <a:spcPct val="150000"/>
              </a:lnSpc>
            </a:pPr>
            <a:r>
              <a:rPr lang="en-US" sz="1600" dirty="0">
                <a:solidFill>
                  <a:schemeClr val="bg1">
                    <a:lumMod val="85000"/>
                  </a:schemeClr>
                </a:solidFill>
                <a:latin typeface="Century Gothic"/>
              </a:rPr>
              <a:t>Monday, April 8 2024 10:00 AM</a:t>
            </a:r>
            <a:endParaRPr lang="en-US" sz="4400" dirty="0">
              <a:solidFill>
                <a:schemeClr val="bg1">
                  <a:lumMod val="85000"/>
                </a:schemeClr>
              </a:solidFill>
              <a:latin typeface="Century Gothic"/>
            </a:endParaRPr>
          </a:p>
        </p:txBody>
      </p:sp>
      <p:sp>
        <p:nvSpPr>
          <p:cNvPr id="12" name="Прямоугольник 30"/>
          <p:cNvSpPr/>
          <p:nvPr/>
        </p:nvSpPr>
        <p:spPr>
          <a:xfrm rot="5400000">
            <a:off x="9120354" y="5795528"/>
            <a:ext cx="47836" cy="534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6" descr="A blue and white logo&#10;&#10;Description automatically generated">
            <a:extLst>
              <a:ext uri="{FF2B5EF4-FFF2-40B4-BE49-F238E27FC236}">
                <a16:creationId xmlns:a16="http://schemas.microsoft.com/office/drawing/2014/main" id="{D32B7B70-09EE-DCD4-DEB1-8A1DDEC9D2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7850" y="7793987"/>
            <a:ext cx="1892300" cy="1885950"/>
          </a:xfrm>
          <a:prstGeom prst="rect">
            <a:avLst/>
          </a:prstGeom>
        </p:spPr>
      </p:pic>
      <p:sp>
        <p:nvSpPr>
          <p:cNvPr id="2" name="TextBox 1">
            <a:extLst>
              <a:ext uri="{FF2B5EF4-FFF2-40B4-BE49-F238E27FC236}">
                <a16:creationId xmlns:a16="http://schemas.microsoft.com/office/drawing/2014/main" id="{134FBA85-8255-9DF2-7701-C25FBDFC0721}"/>
              </a:ext>
            </a:extLst>
          </p:cNvPr>
          <p:cNvSpPr txBox="1"/>
          <p:nvPr/>
        </p:nvSpPr>
        <p:spPr>
          <a:xfrm>
            <a:off x="609265" y="4159570"/>
            <a:ext cx="18288000" cy="1582100"/>
          </a:xfrm>
          <a:prstGeom prst="rect">
            <a:avLst/>
          </a:prstGeom>
          <a:noFill/>
        </p:spPr>
        <p:txBody>
          <a:bodyPr wrap="square" rtlCol="0">
            <a:spAutoFit/>
          </a:bodyPr>
          <a:lstStyle/>
          <a:p>
            <a:pPr algn="ctr">
              <a:lnSpc>
                <a:spcPct val="150000"/>
              </a:lnSpc>
            </a:pPr>
            <a:r>
              <a:rPr lang="en-US" sz="4000" b="1" spc="-150" dirty="0">
                <a:solidFill>
                  <a:schemeClr val="bg1"/>
                </a:solidFill>
                <a:latin typeface="Arial" panose="020B0604020202020204" pitchFamily="34" charset="0"/>
                <a:cs typeface="Arial" panose="020B0604020202020204" pitchFamily="34" charset="0"/>
              </a:rPr>
              <a:t>Workgroup 8: Landscape Analysis</a:t>
            </a:r>
          </a:p>
          <a:p>
            <a:pPr algn="ctr">
              <a:lnSpc>
                <a:spcPct val="150000"/>
              </a:lnSpc>
            </a:pPr>
            <a:r>
              <a:rPr lang="en-US" sz="2800" b="1" i="0" u="none" strike="noStrike" dirty="0">
                <a:solidFill>
                  <a:schemeClr val="bg1"/>
                </a:solidFill>
                <a:effectLst/>
                <a:latin typeface="Segoe UI" panose="020B0502040204020203" pitchFamily="34" charset="0"/>
              </a:rPr>
              <a:t>Chesapeake Bay Program Education Workgroup Meeting</a:t>
            </a:r>
            <a:endParaRPr lang="en-US" sz="4000" b="1" spc="-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6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6322" y="659402"/>
            <a:ext cx="7902568" cy="943528"/>
          </a:xfrm>
          <a:prstGeom prst="rect">
            <a:avLst/>
          </a:prstGeom>
          <a:noFill/>
        </p:spPr>
        <p:txBody>
          <a:bodyPr wrap="square" lIns="91440" tIns="45720" rIns="91440" bIns="45720" rtlCol="0" anchor="t">
            <a:spAutoFit/>
          </a:bodyPr>
          <a:lstStyle/>
          <a:p>
            <a:pPr algn="ctr">
              <a:lnSpc>
                <a:spcPts val="7400"/>
              </a:lnSpc>
            </a:pPr>
            <a:r>
              <a:rPr lang="en-US" sz="5000" b="1" spc="-150" dirty="0">
                <a:solidFill>
                  <a:srgbClr val="002060"/>
                </a:solidFill>
                <a:latin typeface="Arial"/>
                <a:cs typeface="Arial"/>
              </a:rPr>
              <a:t>Purpose</a:t>
            </a:r>
            <a:endParaRPr lang="en-US" sz="5000" b="1" spc="-150" dirty="0">
              <a:solidFill>
                <a:srgbClr val="002060"/>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775DD3B-6F22-304C-AEFA-84C8D927B23E}"/>
              </a:ext>
            </a:extLst>
          </p:cNvPr>
          <p:cNvSpPr/>
          <p:nvPr/>
        </p:nvSpPr>
        <p:spPr>
          <a:xfrm>
            <a:off x="4341834" y="3183773"/>
            <a:ext cx="10071543" cy="3542684"/>
          </a:xfrm>
          <a:prstGeom prst="roundRect">
            <a:avLst/>
          </a:prstGeom>
          <a:solidFill>
            <a:srgbClr val="002060"/>
          </a:solidFill>
          <a:ln w="63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285750" indent="-285750" algn="ctr">
              <a:buChar char="•"/>
            </a:pPr>
            <a:r>
              <a:rPr lang="en-US" sz="3600" b="1" dirty="0">
                <a:solidFill>
                  <a:schemeClr val="bg1"/>
                </a:solidFill>
                <a:ea typeface="+mn-lt"/>
                <a:cs typeface="+mn-lt"/>
              </a:rPr>
              <a:t>Provide an update on initial results of career and workforce landscape analysis.</a:t>
            </a:r>
            <a:endParaRPr lang="en-US" sz="3600" dirty="0">
              <a:solidFill>
                <a:schemeClr val="bg1"/>
              </a:solidFill>
              <a:cs typeface="Arial"/>
            </a:endParaRPr>
          </a:p>
        </p:txBody>
      </p:sp>
    </p:spTree>
    <p:extLst>
      <p:ext uri="{BB962C8B-B14F-4D97-AF65-F5344CB8AC3E}">
        <p14:creationId xmlns:p14="http://schemas.microsoft.com/office/powerpoint/2010/main" val="301242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486B5-6E5A-4577-0BDC-23EED842E87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4838F1-4FF3-B187-0804-FBF82FC5680D}"/>
              </a:ext>
            </a:extLst>
          </p:cNvPr>
          <p:cNvSpPr>
            <a:spLocks noGrp="1"/>
          </p:cNvSpPr>
          <p:nvPr>
            <p:ph type="pic" sz="quarter" idx="10"/>
          </p:nvPr>
        </p:nvSpPr>
        <p:spPr>
          <a:xfrm>
            <a:off x="0" y="0"/>
            <a:ext cx="18288000" cy="4427878"/>
          </a:xfrm>
        </p:spPr>
        <p:txBody>
          <a:bodyPr/>
          <a:lstStyle/>
          <a:p>
            <a:endParaRPr lang="en-US"/>
          </a:p>
        </p:txBody>
      </p:sp>
      <p:pic>
        <p:nvPicPr>
          <p:cNvPr id="4" name="Picture Placeholder 6" descr="A person and person sitting at a table&#10;&#10;Description automatically generated">
            <a:extLst>
              <a:ext uri="{FF2B5EF4-FFF2-40B4-BE49-F238E27FC236}">
                <a16:creationId xmlns:a16="http://schemas.microsoft.com/office/drawing/2014/main" id="{285D7A4C-4F8B-DBD7-1841-BE4DFE5802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8288000" cy="4435522"/>
          </a:xfrm>
          <a:prstGeom prst="rect">
            <a:avLst/>
          </a:prstGeom>
        </p:spPr>
      </p:pic>
      <p:sp>
        <p:nvSpPr>
          <p:cNvPr id="6" name="TextBox 5">
            <a:extLst>
              <a:ext uri="{FF2B5EF4-FFF2-40B4-BE49-F238E27FC236}">
                <a16:creationId xmlns:a16="http://schemas.microsoft.com/office/drawing/2014/main" id="{6543F5E0-B0F7-A4E7-EC2D-ACF9C2C899A6}"/>
              </a:ext>
            </a:extLst>
          </p:cNvPr>
          <p:cNvSpPr txBox="1"/>
          <p:nvPr/>
        </p:nvSpPr>
        <p:spPr>
          <a:xfrm>
            <a:off x="3452050" y="5148057"/>
            <a:ext cx="11383522" cy="1292662"/>
          </a:xfrm>
          <a:prstGeom prst="rect">
            <a:avLst/>
          </a:prstGeom>
          <a:noFill/>
        </p:spPr>
        <p:txBody>
          <a:bodyPr wrap="square" lIns="91440" tIns="45720" rIns="91440" bIns="45720" rtlCol="0" anchor="t">
            <a:spAutoFit/>
          </a:bodyPr>
          <a:lstStyle/>
          <a:p>
            <a:pPr algn="ctr"/>
            <a:r>
              <a:rPr lang="en-US" sz="5000" b="1" spc="-150">
                <a:solidFill>
                  <a:srgbClr val="002060"/>
                </a:solidFill>
                <a:ea typeface="+mn-lt"/>
                <a:cs typeface="+mn-lt"/>
              </a:rPr>
              <a:t>Landscape Analysis</a:t>
            </a:r>
          </a:p>
          <a:p>
            <a:pPr algn="ctr"/>
            <a:r>
              <a:rPr lang="en-US" sz="2800" b="1" spc="-150">
                <a:solidFill>
                  <a:srgbClr val="002060"/>
                </a:solidFill>
                <a:cs typeface="Arial"/>
              </a:rPr>
              <a:t>Discussion Group Findings</a:t>
            </a:r>
            <a:endParaRPr lang="en-US" sz="5000" b="1" spc="-150">
              <a:solidFill>
                <a:srgbClr val="002060"/>
              </a:solidFill>
              <a:cs typeface="Arial"/>
            </a:endParaRPr>
          </a:p>
        </p:txBody>
      </p:sp>
    </p:spTree>
    <p:extLst>
      <p:ext uri="{BB962C8B-B14F-4D97-AF65-F5344CB8AC3E}">
        <p14:creationId xmlns:p14="http://schemas.microsoft.com/office/powerpoint/2010/main" val="9338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e chart with numbers and text&#10;&#10;Description automatically generated">
            <a:extLst>
              <a:ext uri="{FF2B5EF4-FFF2-40B4-BE49-F238E27FC236}">
                <a16:creationId xmlns:a16="http://schemas.microsoft.com/office/drawing/2014/main" id="{55F31912-8EB1-93A9-390A-36BD8D9FA3D9}"/>
              </a:ext>
            </a:extLst>
          </p:cNvPr>
          <p:cNvPicPr>
            <a:picLocks noChangeAspect="1"/>
          </p:cNvPicPr>
          <p:nvPr/>
        </p:nvPicPr>
        <p:blipFill>
          <a:blip r:embed="rId3"/>
          <a:stretch>
            <a:fillRect/>
          </a:stretch>
        </p:blipFill>
        <p:spPr>
          <a:xfrm>
            <a:off x="9078340" y="2881269"/>
            <a:ext cx="8695478" cy="5383112"/>
          </a:xfrm>
          <a:prstGeom prst="rect">
            <a:avLst/>
          </a:prstGeom>
        </p:spPr>
      </p:pic>
      <p:graphicFrame>
        <p:nvGraphicFramePr>
          <p:cNvPr id="5" name="Table 4">
            <a:extLst>
              <a:ext uri="{FF2B5EF4-FFF2-40B4-BE49-F238E27FC236}">
                <a16:creationId xmlns:a16="http://schemas.microsoft.com/office/drawing/2014/main" id="{393A6AB4-0D0C-7C2F-48C9-25669E9DDC8C}"/>
              </a:ext>
            </a:extLst>
          </p:cNvPr>
          <p:cNvGraphicFramePr>
            <a:graphicFrameLocks noGrp="1"/>
          </p:cNvGraphicFramePr>
          <p:nvPr>
            <p:extLst>
              <p:ext uri="{D42A27DB-BD31-4B8C-83A1-F6EECF244321}">
                <p14:modId xmlns:p14="http://schemas.microsoft.com/office/powerpoint/2010/main" val="884907122"/>
              </p:ext>
            </p:extLst>
          </p:nvPr>
        </p:nvGraphicFramePr>
        <p:xfrm>
          <a:off x="1292448" y="2427093"/>
          <a:ext cx="7229975" cy="6278469"/>
        </p:xfrm>
        <a:graphic>
          <a:graphicData uri="http://schemas.openxmlformats.org/drawingml/2006/table">
            <a:tbl>
              <a:tblPr bandRow="1">
                <a:tableStyleId>{5C22544A-7EE6-4342-B048-85BDC9FD1C3A}</a:tableStyleId>
              </a:tblPr>
              <a:tblGrid>
                <a:gridCol w="5136600">
                  <a:extLst>
                    <a:ext uri="{9D8B030D-6E8A-4147-A177-3AD203B41FA5}">
                      <a16:colId xmlns:a16="http://schemas.microsoft.com/office/drawing/2014/main" val="916934603"/>
                    </a:ext>
                  </a:extLst>
                </a:gridCol>
                <a:gridCol w="2093375">
                  <a:extLst>
                    <a:ext uri="{9D8B030D-6E8A-4147-A177-3AD203B41FA5}">
                      <a16:colId xmlns:a16="http://schemas.microsoft.com/office/drawing/2014/main" val="2488897542"/>
                    </a:ext>
                  </a:extLst>
                </a:gridCol>
              </a:tblGrid>
              <a:tr h="538625">
                <a:tc>
                  <a:txBody>
                    <a:bodyPr/>
                    <a:lstStyle/>
                    <a:p>
                      <a:pPr rtl="0" fontAlgn="t">
                        <a:spcBef>
                          <a:spcPts val="0"/>
                        </a:spcBef>
                        <a:spcAft>
                          <a:spcPts val="0"/>
                        </a:spcAft>
                      </a:pPr>
                      <a:r>
                        <a:rPr lang="en-US" sz="2800" dirty="0">
                          <a:solidFill>
                            <a:srgbClr val="FFFFFF"/>
                          </a:solidFill>
                          <a:effectLst/>
                          <a:latin typeface="Arial"/>
                        </a:rPr>
                        <a:t>Group</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rtl="0" fontAlgn="t">
                        <a:spcBef>
                          <a:spcPts val="0"/>
                        </a:spcBef>
                        <a:spcAft>
                          <a:spcPts val="0"/>
                        </a:spcAft>
                      </a:pPr>
                      <a:r>
                        <a:rPr lang="en-US" sz="2800" dirty="0">
                          <a:solidFill>
                            <a:srgbClr val="FFFFFF"/>
                          </a:solidFill>
                          <a:effectLst/>
                          <a:latin typeface="Arial"/>
                        </a:rPr>
                        <a:t>Total</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77537507"/>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HR Staff</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2</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0256825"/>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Government Agency Representatives</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6</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264015"/>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Prospective Employees/Youth</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2</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5297614"/>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Historically Underrepresented Groups</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6</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994757"/>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Training Providers</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6</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596385"/>
                  </a:ext>
                </a:extLst>
              </a:tr>
              <a:tr h="538625">
                <a:tc>
                  <a:txBody>
                    <a:bodyPr/>
                    <a:lstStyle/>
                    <a:p>
                      <a:pPr rtl="0" fontAlgn="t">
                        <a:spcBef>
                          <a:spcPts val="0"/>
                        </a:spcBef>
                        <a:spcAft>
                          <a:spcPts val="0"/>
                        </a:spcAft>
                      </a:pPr>
                      <a:r>
                        <a:rPr lang="en-US" sz="2800" dirty="0">
                          <a:solidFill>
                            <a:srgbClr val="222222"/>
                          </a:solidFill>
                          <a:effectLst/>
                          <a:highlight>
                            <a:srgbClr val="FFFFFF"/>
                          </a:highlight>
                          <a:latin typeface="Arial"/>
                        </a:rPr>
                        <a:t>Higher Education Institutions</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3</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246119"/>
                  </a:ext>
                </a:extLst>
              </a:tr>
              <a:tr h="807938">
                <a:tc>
                  <a:txBody>
                    <a:bodyPr/>
                    <a:lstStyle/>
                    <a:p>
                      <a:pPr rtl="0" fontAlgn="t">
                        <a:spcBef>
                          <a:spcPts val="0"/>
                        </a:spcBef>
                        <a:spcAft>
                          <a:spcPts val="0"/>
                        </a:spcAft>
                      </a:pPr>
                      <a:r>
                        <a:rPr lang="en-US" sz="2800" dirty="0">
                          <a:solidFill>
                            <a:srgbClr val="222222"/>
                          </a:solidFill>
                          <a:effectLst/>
                          <a:highlight>
                            <a:srgbClr val="FFFFFF"/>
                          </a:highlight>
                          <a:latin typeface="Arial"/>
                        </a:rPr>
                        <a:t>Project Advisory &amp; Goal Implementation Team Members</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dirty="0">
                          <a:solidFill>
                            <a:srgbClr val="222222"/>
                          </a:solidFill>
                          <a:effectLst/>
                          <a:highlight>
                            <a:srgbClr val="FFFFFF"/>
                          </a:highlight>
                          <a:latin typeface="Arial"/>
                        </a:rPr>
                        <a:t>18</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7769526"/>
                  </a:ext>
                </a:extLst>
              </a:tr>
              <a:tr h="568549">
                <a:tc>
                  <a:txBody>
                    <a:bodyPr/>
                    <a:lstStyle/>
                    <a:p>
                      <a:pPr rtl="0" fontAlgn="t">
                        <a:spcBef>
                          <a:spcPts val="0"/>
                        </a:spcBef>
                        <a:spcAft>
                          <a:spcPts val="0"/>
                        </a:spcAft>
                      </a:pPr>
                      <a:r>
                        <a:rPr lang="en-US" sz="2800" b="1" dirty="0">
                          <a:solidFill>
                            <a:srgbClr val="222222"/>
                          </a:solidFill>
                          <a:effectLst/>
                          <a:latin typeface="Arial"/>
                        </a:rPr>
                        <a:t>Total </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2800" b="1" dirty="0">
                          <a:solidFill>
                            <a:srgbClr val="222222"/>
                          </a:solidFill>
                          <a:effectLst/>
                          <a:latin typeface="Arial"/>
                        </a:rPr>
                        <a:t>43</a:t>
                      </a:r>
                      <a:endParaRPr lang="en-US" sz="2800"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8299737"/>
                  </a:ext>
                </a:extLst>
              </a:tr>
            </a:tbl>
          </a:graphicData>
        </a:graphic>
      </p:graphicFrame>
      <p:sp>
        <p:nvSpPr>
          <p:cNvPr id="7" name="TextBox 6">
            <a:extLst>
              <a:ext uri="{FF2B5EF4-FFF2-40B4-BE49-F238E27FC236}">
                <a16:creationId xmlns:a16="http://schemas.microsoft.com/office/drawing/2014/main" id="{C173158E-5C07-D22A-935B-B0F962E561D2}"/>
              </a:ext>
            </a:extLst>
          </p:cNvPr>
          <p:cNvSpPr txBox="1"/>
          <p:nvPr/>
        </p:nvSpPr>
        <p:spPr>
          <a:xfrm>
            <a:off x="3216907" y="559204"/>
            <a:ext cx="11854185" cy="950004"/>
          </a:xfrm>
          <a:prstGeom prst="rect">
            <a:avLst/>
          </a:prstGeom>
          <a:noFill/>
        </p:spPr>
        <p:txBody>
          <a:bodyPr wrap="square" lIns="91440" tIns="45720" rIns="91440" bIns="45720" rtlCol="0" anchor="t">
            <a:spAutoFit/>
          </a:bodyPr>
          <a:lstStyle/>
          <a:p>
            <a:pPr algn="ctr">
              <a:lnSpc>
                <a:spcPts val="7400"/>
              </a:lnSpc>
            </a:pPr>
            <a:r>
              <a:rPr lang="en-US" sz="5000" b="1" spc="-150">
                <a:solidFill>
                  <a:srgbClr val="002060"/>
                </a:solidFill>
                <a:cs typeface="Arial"/>
              </a:rPr>
              <a:t>Participants</a:t>
            </a:r>
          </a:p>
        </p:txBody>
      </p:sp>
    </p:spTree>
    <p:extLst>
      <p:ext uri="{BB962C8B-B14F-4D97-AF65-F5344CB8AC3E}">
        <p14:creationId xmlns:p14="http://schemas.microsoft.com/office/powerpoint/2010/main" val="16117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5E44-2ABB-C5D7-8164-12221075498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8707FA0-D397-34D5-0D75-540703C964DC}"/>
              </a:ext>
            </a:extLst>
          </p:cNvPr>
          <p:cNvSpPr txBox="1"/>
          <p:nvPr/>
        </p:nvSpPr>
        <p:spPr>
          <a:xfrm>
            <a:off x="3216907" y="559204"/>
            <a:ext cx="11854185" cy="950004"/>
          </a:xfrm>
          <a:prstGeom prst="rect">
            <a:avLst/>
          </a:prstGeom>
          <a:noFill/>
        </p:spPr>
        <p:txBody>
          <a:bodyPr wrap="square" lIns="91440" tIns="45720" rIns="91440" bIns="45720" rtlCol="0" anchor="t">
            <a:spAutoFit/>
          </a:bodyPr>
          <a:lstStyle/>
          <a:p>
            <a:pPr algn="ctr">
              <a:lnSpc>
                <a:spcPts val="7400"/>
              </a:lnSpc>
            </a:pPr>
            <a:r>
              <a:rPr lang="en-US" sz="5000" b="1" spc="-150">
                <a:solidFill>
                  <a:srgbClr val="002060"/>
                </a:solidFill>
                <a:cs typeface="Arial"/>
              </a:rPr>
              <a:t>Facilitator Protocols</a:t>
            </a:r>
            <a:endParaRPr lang="en-US"/>
          </a:p>
        </p:txBody>
      </p:sp>
      <p:sp>
        <p:nvSpPr>
          <p:cNvPr id="4" name="TextBox 3">
            <a:extLst>
              <a:ext uri="{FF2B5EF4-FFF2-40B4-BE49-F238E27FC236}">
                <a16:creationId xmlns:a16="http://schemas.microsoft.com/office/drawing/2014/main" id="{E0519D77-62CB-3551-08EF-3896F50A435B}"/>
              </a:ext>
            </a:extLst>
          </p:cNvPr>
          <p:cNvSpPr txBox="1"/>
          <p:nvPr/>
        </p:nvSpPr>
        <p:spPr>
          <a:xfrm>
            <a:off x="1233402" y="2977041"/>
            <a:ext cx="9654482" cy="4504010"/>
          </a:xfrm>
          <a:prstGeom prst="rect">
            <a:avLst/>
          </a:prstGeom>
          <a:noFill/>
        </p:spPr>
        <p:txBody>
          <a:bodyPr wrap="square" lIns="91440" tIns="45720" rIns="91440" bIns="45720" rtlCol="0" anchor="t">
            <a:spAutoFit/>
          </a:bodyPr>
          <a:lstStyle/>
          <a:p>
            <a:pPr>
              <a:buFont typeface="Arial"/>
              <a:buChar char="•"/>
            </a:pPr>
            <a:r>
              <a:rPr lang="en-US" sz="3600" spc="-150" dirty="0">
                <a:solidFill>
                  <a:srgbClr val="002060"/>
                </a:solidFill>
                <a:ea typeface="+mn-lt"/>
                <a:cs typeface="+mn-lt"/>
              </a:rPr>
              <a:t>Moderator protocols - reviewed and approved</a:t>
            </a:r>
            <a:endParaRPr lang="en-US" sz="3600" b="1" spc="-150" dirty="0">
              <a:solidFill>
                <a:srgbClr val="002060"/>
              </a:solidFill>
              <a:latin typeface="Arial"/>
              <a:cs typeface="Arial" panose="020B0604020202020204"/>
            </a:endParaRPr>
          </a:p>
          <a:p>
            <a:pPr>
              <a:buFont typeface="Arial"/>
              <a:buChar char="•"/>
            </a:pPr>
            <a:r>
              <a:rPr lang="en-US" sz="3600" spc="-150" dirty="0">
                <a:solidFill>
                  <a:srgbClr val="002060"/>
                </a:solidFill>
                <a:ea typeface="+mn-lt"/>
                <a:cs typeface="+mn-lt"/>
              </a:rPr>
              <a:t>Candor and confidentiality</a:t>
            </a:r>
            <a:endParaRPr lang="en-US" sz="3600" dirty="0">
              <a:cs typeface="Arial"/>
            </a:endParaRPr>
          </a:p>
          <a:p>
            <a:pPr>
              <a:buFont typeface="Arial"/>
              <a:buChar char="•"/>
            </a:pPr>
            <a:r>
              <a:rPr lang="en-US" sz="3600" spc="-150" dirty="0">
                <a:solidFill>
                  <a:srgbClr val="002060"/>
                </a:solidFill>
                <a:ea typeface="+mn-lt"/>
                <a:cs typeface="+mn-lt"/>
              </a:rPr>
              <a:t>Strategies</a:t>
            </a:r>
            <a:endParaRPr lang="en-US" sz="3600" dirty="0">
              <a:cs typeface="Arial"/>
            </a:endParaRPr>
          </a:p>
          <a:p>
            <a:pPr lvl="1">
              <a:buFont typeface="Arial"/>
              <a:buChar char="•"/>
            </a:pPr>
            <a:r>
              <a:rPr lang="en-US" sz="3600" spc="-150" dirty="0">
                <a:solidFill>
                  <a:srgbClr val="002060"/>
                </a:solidFill>
                <a:ea typeface="+mn-lt"/>
                <a:cs typeface="+mn-lt"/>
              </a:rPr>
              <a:t>Discussion questions (open-ended)</a:t>
            </a:r>
            <a:endParaRPr lang="en-US" sz="3600" dirty="0">
              <a:cs typeface="Arial"/>
            </a:endParaRPr>
          </a:p>
          <a:p>
            <a:pPr lvl="1">
              <a:buFont typeface="Arial"/>
              <a:buChar char="•"/>
            </a:pPr>
            <a:r>
              <a:rPr lang="en-US" sz="3600" spc="-150" dirty="0">
                <a:solidFill>
                  <a:srgbClr val="002060"/>
                </a:solidFill>
                <a:ea typeface="+mn-lt"/>
                <a:cs typeface="+mn-lt"/>
              </a:rPr>
              <a:t>Poll questions (close-ended)</a:t>
            </a:r>
            <a:endParaRPr lang="en-US" sz="3600" dirty="0">
              <a:cs typeface="Arial"/>
            </a:endParaRPr>
          </a:p>
          <a:p>
            <a:pPr>
              <a:buFont typeface="Arial"/>
              <a:buChar char="•"/>
            </a:pPr>
            <a:r>
              <a:rPr lang="en-US" sz="3600" spc="-150" dirty="0">
                <a:solidFill>
                  <a:srgbClr val="002060"/>
                </a:solidFill>
                <a:ea typeface="+mn-lt"/>
                <a:cs typeface="+mn-lt"/>
              </a:rPr>
              <a:t>Flexibility to go off-book as needed</a:t>
            </a:r>
            <a:endParaRPr lang="en-US" sz="3600" dirty="0">
              <a:cs typeface="Arial"/>
            </a:endParaRPr>
          </a:p>
          <a:p>
            <a:pPr>
              <a:buFont typeface="Arial"/>
              <a:buChar char="•"/>
            </a:pPr>
            <a:r>
              <a:rPr lang="en-US" sz="3600" spc="-150" dirty="0">
                <a:solidFill>
                  <a:srgbClr val="002060"/>
                </a:solidFill>
                <a:ea typeface="+mn-lt"/>
                <a:cs typeface="+mn-lt"/>
              </a:rPr>
              <a:t>Submitted report to lead investigator within 48 hours of the discussion group</a:t>
            </a:r>
            <a:endParaRPr lang="en-US" sz="3600" dirty="0">
              <a:cs typeface="Arial"/>
            </a:endParaRPr>
          </a:p>
        </p:txBody>
      </p:sp>
      <p:pic>
        <p:nvPicPr>
          <p:cNvPr id="2" name="Picture 1" descr="A group of people sitting in chairs&#10;&#10;Description automatically generated">
            <a:extLst>
              <a:ext uri="{FF2B5EF4-FFF2-40B4-BE49-F238E27FC236}">
                <a16:creationId xmlns:a16="http://schemas.microsoft.com/office/drawing/2014/main" id="{49D6DBA6-DFA9-B1C9-B4E7-F1DDE13CDE98}"/>
              </a:ext>
            </a:extLst>
          </p:cNvPr>
          <p:cNvPicPr>
            <a:picLocks noChangeAspect="1"/>
          </p:cNvPicPr>
          <p:nvPr/>
        </p:nvPicPr>
        <p:blipFill>
          <a:blip r:embed="rId3"/>
          <a:stretch>
            <a:fillRect/>
          </a:stretch>
        </p:blipFill>
        <p:spPr>
          <a:xfrm>
            <a:off x="10887884" y="2977041"/>
            <a:ext cx="7401969" cy="4096964"/>
          </a:xfrm>
          <a:prstGeom prst="rect">
            <a:avLst/>
          </a:prstGeom>
        </p:spPr>
      </p:pic>
    </p:spTree>
    <p:extLst>
      <p:ext uri="{BB962C8B-B14F-4D97-AF65-F5344CB8AC3E}">
        <p14:creationId xmlns:p14="http://schemas.microsoft.com/office/powerpoint/2010/main" val="299936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5E44-2ABB-C5D7-8164-12221075498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8707FA0-D397-34D5-0D75-540703C964DC}"/>
              </a:ext>
            </a:extLst>
          </p:cNvPr>
          <p:cNvSpPr txBox="1"/>
          <p:nvPr/>
        </p:nvSpPr>
        <p:spPr>
          <a:xfrm>
            <a:off x="896271" y="559204"/>
            <a:ext cx="16547411" cy="950004"/>
          </a:xfrm>
          <a:prstGeom prst="rect">
            <a:avLst/>
          </a:prstGeom>
          <a:noFill/>
        </p:spPr>
        <p:txBody>
          <a:bodyPr wrap="square" lIns="91440" tIns="45720" rIns="91440" bIns="45720" rtlCol="0" anchor="t">
            <a:spAutoFit/>
          </a:bodyPr>
          <a:lstStyle/>
          <a:p>
            <a:pPr algn="ctr">
              <a:lnSpc>
                <a:spcPts val="7400"/>
              </a:lnSpc>
            </a:pPr>
            <a:r>
              <a:rPr lang="en-US" sz="5000" b="1" spc="-150">
                <a:solidFill>
                  <a:srgbClr val="002060"/>
                </a:solidFill>
                <a:cs typeface="Arial"/>
              </a:rPr>
              <a:t>Methodology: Analysis in Quantitative Research </a:t>
            </a:r>
            <a:endParaRPr lang="en-US"/>
          </a:p>
        </p:txBody>
      </p:sp>
      <p:pic>
        <p:nvPicPr>
          <p:cNvPr id="2" name="Picture 1">
            <a:extLst>
              <a:ext uri="{FF2B5EF4-FFF2-40B4-BE49-F238E27FC236}">
                <a16:creationId xmlns:a16="http://schemas.microsoft.com/office/drawing/2014/main" id="{22A8028B-56E2-0093-A0E6-4AB36D01EC9A}"/>
              </a:ext>
            </a:extLst>
          </p:cNvPr>
          <p:cNvPicPr>
            <a:picLocks noChangeAspect="1"/>
          </p:cNvPicPr>
          <p:nvPr/>
        </p:nvPicPr>
        <p:blipFill>
          <a:blip r:embed="rId3"/>
          <a:stretch>
            <a:fillRect/>
          </a:stretch>
        </p:blipFill>
        <p:spPr>
          <a:xfrm>
            <a:off x="798315" y="5222527"/>
            <a:ext cx="6396521" cy="3650704"/>
          </a:xfrm>
          <a:prstGeom prst="rect">
            <a:avLst/>
          </a:prstGeom>
        </p:spPr>
      </p:pic>
      <p:graphicFrame>
        <p:nvGraphicFramePr>
          <p:cNvPr id="5" name="Table 4">
            <a:extLst>
              <a:ext uri="{FF2B5EF4-FFF2-40B4-BE49-F238E27FC236}">
                <a16:creationId xmlns:a16="http://schemas.microsoft.com/office/drawing/2014/main" id="{D68C664A-6927-6F07-1618-3A5458CA1D93}"/>
              </a:ext>
            </a:extLst>
          </p:cNvPr>
          <p:cNvGraphicFramePr>
            <a:graphicFrameLocks noGrp="1"/>
          </p:cNvGraphicFramePr>
          <p:nvPr>
            <p:extLst>
              <p:ext uri="{D42A27DB-BD31-4B8C-83A1-F6EECF244321}">
                <p14:modId xmlns:p14="http://schemas.microsoft.com/office/powerpoint/2010/main" val="3431246800"/>
              </p:ext>
            </p:extLst>
          </p:nvPr>
        </p:nvGraphicFramePr>
        <p:xfrm>
          <a:off x="7718901" y="2584973"/>
          <a:ext cx="9550598" cy="6403337"/>
        </p:xfrm>
        <a:graphic>
          <a:graphicData uri="http://schemas.openxmlformats.org/drawingml/2006/table">
            <a:tbl>
              <a:tblPr firstRow="1" bandRow="1">
                <a:tableStyleId>{5C22544A-7EE6-4342-B048-85BDC9FD1C3A}</a:tableStyleId>
              </a:tblPr>
              <a:tblGrid>
                <a:gridCol w="3135085">
                  <a:extLst>
                    <a:ext uri="{9D8B030D-6E8A-4147-A177-3AD203B41FA5}">
                      <a16:colId xmlns:a16="http://schemas.microsoft.com/office/drawing/2014/main" val="2960136428"/>
                    </a:ext>
                  </a:extLst>
                </a:gridCol>
                <a:gridCol w="6415513">
                  <a:extLst>
                    <a:ext uri="{9D8B030D-6E8A-4147-A177-3AD203B41FA5}">
                      <a16:colId xmlns:a16="http://schemas.microsoft.com/office/drawing/2014/main" val="2300159251"/>
                    </a:ext>
                  </a:extLst>
                </a:gridCol>
              </a:tblGrid>
              <a:tr h="1039285">
                <a:tc>
                  <a:txBody>
                    <a:bodyPr/>
                    <a:lstStyle/>
                    <a:p>
                      <a:r>
                        <a:rPr lang="en-US"/>
                        <a:t>Category</a:t>
                      </a:r>
                    </a:p>
                  </a:txBody>
                  <a:tcPr>
                    <a:solidFill>
                      <a:srgbClr val="02A64B"/>
                    </a:solidFill>
                  </a:tcPr>
                </a:tc>
                <a:tc>
                  <a:txBody>
                    <a:bodyPr/>
                    <a:lstStyle/>
                    <a:p>
                      <a:pPr lvl="0">
                        <a:buNone/>
                      </a:pPr>
                      <a:r>
                        <a:rPr lang="en-US"/>
                        <a:t>Questions to Consider </a:t>
                      </a:r>
                    </a:p>
                  </a:txBody>
                  <a:tcPr>
                    <a:solidFill>
                      <a:srgbClr val="02A64B"/>
                    </a:solidFill>
                  </a:tcPr>
                </a:tc>
                <a:extLst>
                  <a:ext uri="{0D108BD9-81ED-4DB2-BD59-A6C34878D82A}">
                    <a16:rowId xmlns:a16="http://schemas.microsoft.com/office/drawing/2014/main" val="1439737709"/>
                  </a:ext>
                </a:extLst>
              </a:tr>
              <a:tr h="1206912">
                <a:tc>
                  <a:txBody>
                    <a:bodyPr/>
                    <a:lstStyle/>
                    <a:p>
                      <a:r>
                        <a:rPr lang="en-US"/>
                        <a:t>Credibility</a:t>
                      </a:r>
                    </a:p>
                  </a:txBody>
                  <a:tcPr>
                    <a:solidFill>
                      <a:srgbClr val="92D050"/>
                    </a:solidFill>
                  </a:tcPr>
                </a:tc>
                <a:tc>
                  <a:txBody>
                    <a:bodyPr/>
                    <a:lstStyle/>
                    <a:p>
                      <a:pPr marL="0" marR="0" lvl="0" indent="0" algn="l">
                        <a:lnSpc>
                          <a:spcPct val="100000"/>
                        </a:lnSpc>
                        <a:spcBef>
                          <a:spcPts val="0"/>
                        </a:spcBef>
                        <a:spcAft>
                          <a:spcPts val="0"/>
                        </a:spcAft>
                        <a:buClr>
                          <a:srgbClr val="000000"/>
                        </a:buClr>
                        <a:buNone/>
                      </a:pPr>
                      <a:r>
                        <a:rPr lang="en-US" sz="2400" b="0" i="0" u="none" strike="noStrike" kern="1200" noProof="0">
                          <a:solidFill>
                            <a:schemeClr val="dk1"/>
                          </a:solidFill>
                          <a:latin typeface="Calibri"/>
                          <a:ea typeface="+mn-ea"/>
                          <a:cs typeface="+mn-cs"/>
                        </a:rPr>
                        <a:t>Do members of the community being researched feel that the findings represent their experience?</a:t>
                      </a:r>
                      <a:endParaRPr lang="en-US" sz="2400" b="0" i="0" u="none" strike="noStrike" kern="1200">
                        <a:solidFill>
                          <a:schemeClr val="dk1"/>
                        </a:solidFill>
                        <a:latin typeface="Calibri"/>
                        <a:ea typeface="+mn-ea"/>
                        <a:cs typeface="+mn-cs"/>
                      </a:endParaRPr>
                    </a:p>
                  </a:txBody>
                  <a:tcPr>
                    <a:solidFill>
                      <a:srgbClr val="92D050"/>
                    </a:solidFill>
                  </a:tcPr>
                </a:tc>
                <a:extLst>
                  <a:ext uri="{0D108BD9-81ED-4DB2-BD59-A6C34878D82A}">
                    <a16:rowId xmlns:a16="http://schemas.microsoft.com/office/drawing/2014/main" val="2818922953"/>
                  </a:ext>
                </a:extLst>
              </a:tr>
              <a:tr h="1039285">
                <a:tc>
                  <a:txBody>
                    <a:bodyPr/>
                    <a:lstStyle/>
                    <a:p>
                      <a:r>
                        <a:rPr lang="en-US"/>
                        <a:t>Transferability </a:t>
                      </a:r>
                    </a:p>
                  </a:txBody>
                  <a:tcPr/>
                </a:tc>
                <a:tc>
                  <a:txBody>
                    <a:bodyPr/>
                    <a:lstStyle/>
                    <a:p>
                      <a:pPr lvl="0">
                        <a:buNone/>
                      </a:pPr>
                      <a:r>
                        <a:rPr lang="en-US" sz="2400" b="0" i="0" u="none" strike="noStrike" noProof="0">
                          <a:latin typeface="Calibri"/>
                        </a:rPr>
                        <a:t>Can findings be applied to other contexts?</a:t>
                      </a:r>
                      <a:endParaRPr lang="en-US" sz="2400">
                        <a:latin typeface="Calibri"/>
                      </a:endParaRPr>
                    </a:p>
                  </a:txBody>
                  <a:tcPr/>
                </a:tc>
                <a:extLst>
                  <a:ext uri="{0D108BD9-81ED-4DB2-BD59-A6C34878D82A}">
                    <a16:rowId xmlns:a16="http://schemas.microsoft.com/office/drawing/2014/main" val="104001310"/>
                  </a:ext>
                </a:extLst>
              </a:tr>
              <a:tr h="1039285">
                <a:tc>
                  <a:txBody>
                    <a:bodyPr/>
                    <a:lstStyle/>
                    <a:p>
                      <a:r>
                        <a:rPr lang="en-US"/>
                        <a:t>Dependability</a:t>
                      </a:r>
                    </a:p>
                  </a:txBody>
                  <a:tcPr>
                    <a:solidFill>
                      <a:srgbClr val="92D050"/>
                    </a:solidFill>
                  </a:tcPr>
                </a:tc>
                <a:tc>
                  <a:txBody>
                    <a:bodyPr/>
                    <a:lstStyle/>
                    <a:p>
                      <a:pPr lvl="0">
                        <a:buNone/>
                      </a:pPr>
                      <a:r>
                        <a:rPr lang="en-US" sz="2400" b="0" i="0" u="none" strike="noStrike" noProof="0">
                          <a:latin typeface="Calibri"/>
                        </a:rPr>
                        <a:t>Would another researcher identify similar findings?</a:t>
                      </a:r>
                      <a:endParaRPr lang="en-US" sz="2400">
                        <a:latin typeface="Calibri"/>
                      </a:endParaRPr>
                    </a:p>
                  </a:txBody>
                  <a:tcPr>
                    <a:solidFill>
                      <a:srgbClr val="92D050"/>
                    </a:solidFill>
                  </a:tcPr>
                </a:tc>
                <a:extLst>
                  <a:ext uri="{0D108BD9-81ED-4DB2-BD59-A6C34878D82A}">
                    <a16:rowId xmlns:a16="http://schemas.microsoft.com/office/drawing/2014/main" val="977300253"/>
                  </a:ext>
                </a:extLst>
              </a:tr>
              <a:tr h="1039285">
                <a:tc>
                  <a:txBody>
                    <a:bodyPr/>
                    <a:lstStyle/>
                    <a:p>
                      <a:r>
                        <a:rPr lang="en-US"/>
                        <a:t>Confirmability</a:t>
                      </a:r>
                    </a:p>
                  </a:txBody>
                  <a:tcPr/>
                </a:tc>
                <a:tc>
                  <a:txBody>
                    <a:bodyPr/>
                    <a:lstStyle/>
                    <a:p>
                      <a:pPr lvl="0">
                        <a:buNone/>
                      </a:pPr>
                      <a:r>
                        <a:rPr lang="en-US" sz="2400" b="0" i="0" u="none" strike="noStrike" noProof="0">
                          <a:latin typeface="Calibri"/>
                        </a:rPr>
                        <a:t>Do findings reflect the participants’ responses and not the researcher’s perspectives and interests?</a:t>
                      </a:r>
                      <a:endParaRPr lang="en-US" sz="2400">
                        <a:latin typeface="Calibri"/>
                      </a:endParaRPr>
                    </a:p>
                  </a:txBody>
                  <a:tcPr/>
                </a:tc>
                <a:extLst>
                  <a:ext uri="{0D108BD9-81ED-4DB2-BD59-A6C34878D82A}">
                    <a16:rowId xmlns:a16="http://schemas.microsoft.com/office/drawing/2014/main" val="2615665450"/>
                  </a:ext>
                </a:extLst>
              </a:tr>
              <a:tr h="1039285">
                <a:tc>
                  <a:txBody>
                    <a:bodyPr/>
                    <a:lstStyle/>
                    <a:p>
                      <a:r>
                        <a:rPr lang="en-US"/>
                        <a:t>Authenticity</a:t>
                      </a:r>
                      <a:endParaRPr lang="en-US" err="1"/>
                    </a:p>
                  </a:txBody>
                  <a:tcPr>
                    <a:solidFill>
                      <a:srgbClr val="92D050"/>
                    </a:solidFill>
                  </a:tcPr>
                </a:tc>
                <a:tc>
                  <a:txBody>
                    <a:bodyPr/>
                    <a:lstStyle/>
                    <a:p>
                      <a:pPr lvl="0">
                        <a:buNone/>
                      </a:pPr>
                      <a:r>
                        <a:rPr lang="en-US" sz="2400" b="0" i="0" u="none" strike="noStrike" noProof="0">
                          <a:latin typeface="Calibri"/>
                        </a:rPr>
                        <a:t>Does the research represent a range of viewpoints on the topic?  (Treharne &amp; Riggs, 2014)</a:t>
                      </a:r>
                      <a:endParaRPr lang="en-US" sz="2400">
                        <a:latin typeface="Calibri"/>
                      </a:endParaRPr>
                    </a:p>
                  </a:txBody>
                  <a:tcPr>
                    <a:solidFill>
                      <a:srgbClr val="92D050"/>
                    </a:solidFill>
                  </a:tcPr>
                </a:tc>
                <a:extLst>
                  <a:ext uri="{0D108BD9-81ED-4DB2-BD59-A6C34878D82A}">
                    <a16:rowId xmlns:a16="http://schemas.microsoft.com/office/drawing/2014/main" val="3548301908"/>
                  </a:ext>
                </a:extLst>
              </a:tr>
            </a:tbl>
          </a:graphicData>
        </a:graphic>
      </p:graphicFrame>
      <p:sp>
        <p:nvSpPr>
          <p:cNvPr id="8" name="Rectangle: Rounded Corners 7">
            <a:extLst>
              <a:ext uri="{FF2B5EF4-FFF2-40B4-BE49-F238E27FC236}">
                <a16:creationId xmlns:a16="http://schemas.microsoft.com/office/drawing/2014/main" id="{EEC7A237-C7AB-7482-D19A-DD30A28F6D6D}"/>
              </a:ext>
            </a:extLst>
          </p:cNvPr>
          <p:cNvSpPr/>
          <p:nvPr/>
        </p:nvSpPr>
        <p:spPr>
          <a:xfrm>
            <a:off x="649881" y="2573915"/>
            <a:ext cx="2651521" cy="2193016"/>
          </a:xfrm>
          <a:prstGeom prst="roundRect">
            <a:avLst/>
          </a:prstGeom>
          <a:solidFill>
            <a:srgbClr val="FFF4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Calibri"/>
                <a:cs typeface="Arial"/>
              </a:rPr>
              <a:t>Qualitative research is not </a:t>
            </a:r>
            <a:r>
              <a:rPr lang="en-US" sz="2400" i="1">
                <a:solidFill>
                  <a:srgbClr val="002060"/>
                </a:solidFill>
                <a:latin typeface="Calibri"/>
                <a:cs typeface="Arial"/>
              </a:rPr>
              <a:t>generalizable</a:t>
            </a:r>
            <a:endParaRPr lang="en-US" sz="2400">
              <a:latin typeface="Calibri"/>
            </a:endParaRPr>
          </a:p>
        </p:txBody>
      </p:sp>
      <p:sp>
        <p:nvSpPr>
          <p:cNvPr id="9" name="Rectangle: Rounded Corners 8">
            <a:extLst>
              <a:ext uri="{FF2B5EF4-FFF2-40B4-BE49-F238E27FC236}">
                <a16:creationId xmlns:a16="http://schemas.microsoft.com/office/drawing/2014/main" id="{A95D0566-D3E7-BE25-F30B-751D3DBEDDD9}"/>
              </a:ext>
            </a:extLst>
          </p:cNvPr>
          <p:cNvSpPr/>
          <p:nvPr/>
        </p:nvSpPr>
        <p:spPr>
          <a:xfrm>
            <a:off x="3391246" y="2569520"/>
            <a:ext cx="2504704" cy="2197412"/>
          </a:xfrm>
          <a:prstGeom prst="roundRect">
            <a:avLst/>
          </a:prstGeom>
          <a:solidFill>
            <a:srgbClr val="FFF4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rgbClr val="002060"/>
                </a:solidFill>
                <a:latin typeface="Calibri"/>
                <a:cs typeface="Arial"/>
              </a:rPr>
              <a:t>High-quality qualitative research is defined by</a:t>
            </a:r>
            <a:endParaRPr lang="en-US" sz="2400">
              <a:latin typeface="Calibri"/>
            </a:endParaRPr>
          </a:p>
        </p:txBody>
      </p:sp>
      <p:sp>
        <p:nvSpPr>
          <p:cNvPr id="11" name="Arrow: Right 10">
            <a:extLst>
              <a:ext uri="{FF2B5EF4-FFF2-40B4-BE49-F238E27FC236}">
                <a16:creationId xmlns:a16="http://schemas.microsoft.com/office/drawing/2014/main" id="{0FB82FA5-9498-EC3A-2396-EAA1E216D008}"/>
              </a:ext>
            </a:extLst>
          </p:cNvPr>
          <p:cNvSpPr/>
          <p:nvPr/>
        </p:nvSpPr>
        <p:spPr>
          <a:xfrm>
            <a:off x="6048531" y="2772910"/>
            <a:ext cx="1385453" cy="180107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168040A-34DE-5DA5-B095-015FFF34F6C6}"/>
              </a:ext>
            </a:extLst>
          </p:cNvPr>
          <p:cNvSpPr txBox="1"/>
          <p:nvPr/>
        </p:nvSpPr>
        <p:spPr>
          <a:xfrm>
            <a:off x="4286497" y="9470571"/>
            <a:ext cx="129728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Anney, V. N. (2014). Ensuring the quality of the findings of qualitative research: Looking at trustworthiness criteria. </a:t>
            </a:r>
            <a:r>
              <a:rPr lang="en-US" sz="1100" i="1">
                <a:ea typeface="+mn-lt"/>
                <a:cs typeface="+mn-lt"/>
              </a:rPr>
              <a:t>Journal of Emerging Trends in Educational Research and Policy Studies, 5</a:t>
            </a:r>
            <a:r>
              <a:rPr lang="en-US" sz="1100">
                <a:ea typeface="+mn-lt"/>
                <a:cs typeface="+mn-lt"/>
              </a:rPr>
              <a:t>(2), 272-281</a:t>
            </a:r>
            <a:endParaRPr lang="en-US"/>
          </a:p>
        </p:txBody>
      </p:sp>
    </p:spTree>
    <p:extLst>
      <p:ext uri="{BB962C8B-B14F-4D97-AF65-F5344CB8AC3E}">
        <p14:creationId xmlns:p14="http://schemas.microsoft.com/office/powerpoint/2010/main" val="337122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5E44-2ABB-C5D7-8164-12221075498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8707FA0-D397-34D5-0D75-540703C964DC}"/>
              </a:ext>
            </a:extLst>
          </p:cNvPr>
          <p:cNvSpPr txBox="1"/>
          <p:nvPr/>
        </p:nvSpPr>
        <p:spPr>
          <a:xfrm>
            <a:off x="3216907" y="559204"/>
            <a:ext cx="11854185" cy="950004"/>
          </a:xfrm>
          <a:prstGeom prst="rect">
            <a:avLst/>
          </a:prstGeom>
          <a:noFill/>
        </p:spPr>
        <p:txBody>
          <a:bodyPr wrap="square" lIns="91440" tIns="45720" rIns="91440" bIns="45720" rtlCol="0" anchor="t">
            <a:spAutoFit/>
          </a:bodyPr>
          <a:lstStyle/>
          <a:p>
            <a:pPr algn="ctr">
              <a:lnSpc>
                <a:spcPts val="7400"/>
              </a:lnSpc>
            </a:pPr>
            <a:r>
              <a:rPr lang="en-US" sz="5000" b="1" spc="-150">
                <a:solidFill>
                  <a:srgbClr val="002060"/>
                </a:solidFill>
                <a:cs typeface="Arial"/>
              </a:rPr>
              <a:t>Highlights</a:t>
            </a:r>
            <a:endParaRPr lang="en-US"/>
          </a:p>
        </p:txBody>
      </p:sp>
      <p:sp>
        <p:nvSpPr>
          <p:cNvPr id="4" name="TextBox 3">
            <a:extLst>
              <a:ext uri="{FF2B5EF4-FFF2-40B4-BE49-F238E27FC236}">
                <a16:creationId xmlns:a16="http://schemas.microsoft.com/office/drawing/2014/main" id="{E0519D77-62CB-3551-08EF-3896F50A435B}"/>
              </a:ext>
            </a:extLst>
          </p:cNvPr>
          <p:cNvSpPr txBox="1"/>
          <p:nvPr/>
        </p:nvSpPr>
        <p:spPr>
          <a:xfrm>
            <a:off x="1999522" y="1506046"/>
            <a:ext cx="11854185" cy="7971413"/>
          </a:xfrm>
          <a:prstGeom prst="rect">
            <a:avLst/>
          </a:prstGeom>
          <a:noFill/>
        </p:spPr>
        <p:txBody>
          <a:bodyPr wrap="square" lIns="91440" tIns="45720" rIns="91440" bIns="45720" rtlCol="0" anchor="t">
            <a:spAutoFit/>
          </a:bodyPr>
          <a:lstStyle/>
          <a:p>
            <a:pPr marL="285750" indent="-285750">
              <a:buFont typeface="Arial"/>
              <a:buChar char="•"/>
            </a:pPr>
            <a:r>
              <a:rPr lang="en-US" sz="3200" b="1" spc="-150">
                <a:solidFill>
                  <a:srgbClr val="002060"/>
                </a:solidFill>
                <a:latin typeface="Arial"/>
                <a:ea typeface="+mn-lt"/>
                <a:cs typeface="+mn-lt"/>
              </a:rPr>
              <a:t>Defining green jobs</a:t>
            </a:r>
            <a:endParaRPr lang="en-US" sz="3200" b="1">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Related to science</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Outdoors-related, agriculture/land-related</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Environmental policy, conservation</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Jobs that do not cause harm</a:t>
            </a:r>
            <a:endParaRPr lang="en-US" sz="3200" spc="-150">
              <a:solidFill>
                <a:srgbClr val="002060"/>
              </a:solidFill>
              <a:latin typeface="Arial"/>
              <a:ea typeface="Calibri"/>
              <a:cs typeface="Arial" panose="020B0604020202020204"/>
            </a:endParaRPr>
          </a:p>
          <a:p>
            <a:pPr lvl="1"/>
            <a:endParaRPr lang="en-US" sz="3200" spc="-150">
              <a:solidFill>
                <a:srgbClr val="002060"/>
              </a:solidFill>
              <a:latin typeface="Arial"/>
              <a:ea typeface="+mn-lt"/>
              <a:cs typeface="+mn-lt"/>
            </a:endParaRPr>
          </a:p>
          <a:p>
            <a:pPr marL="285750" indent="-285750">
              <a:buFont typeface="Arial"/>
              <a:buChar char="•"/>
            </a:pPr>
            <a:r>
              <a:rPr lang="en-US" sz="3200" b="1" spc="-150">
                <a:solidFill>
                  <a:srgbClr val="002060"/>
                </a:solidFill>
                <a:latin typeface="Arial"/>
                <a:ea typeface="+mn-lt"/>
                <a:cs typeface="+mn-lt"/>
              </a:rPr>
              <a:t>Reasons/benefits to green jobs</a:t>
            </a:r>
            <a:endParaRPr lang="en-US" sz="3200" b="1">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Passion for environment and clean energy</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Cultural/familial connections to the environment</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Partnerships with district agencies</a:t>
            </a:r>
            <a:endParaRPr lang="en-US" sz="3200" spc="-150">
              <a:solidFill>
                <a:srgbClr val="002060"/>
              </a:solidFill>
              <a:latin typeface="Arial"/>
              <a:ea typeface="Calibri"/>
              <a:cs typeface="Arial" panose="020B0604020202020204"/>
            </a:endParaRPr>
          </a:p>
          <a:p>
            <a:pPr lvl="1"/>
            <a:endParaRPr lang="en-US" sz="3200" spc="-150">
              <a:solidFill>
                <a:srgbClr val="002060"/>
              </a:solidFill>
              <a:latin typeface="Arial"/>
              <a:ea typeface="+mn-lt"/>
              <a:cs typeface="+mn-lt"/>
            </a:endParaRPr>
          </a:p>
          <a:p>
            <a:pPr marL="285750" indent="-285750">
              <a:buFont typeface="Arial"/>
              <a:buChar char="•"/>
            </a:pPr>
            <a:r>
              <a:rPr lang="en-US" sz="3200" b="1" spc="-150">
                <a:solidFill>
                  <a:srgbClr val="002060"/>
                </a:solidFill>
                <a:latin typeface="Arial"/>
                <a:ea typeface="+mn-lt"/>
                <a:cs typeface="+mn-lt"/>
              </a:rPr>
              <a:t>Learning about emerging jobs and acquiring skills to access them</a:t>
            </a:r>
            <a:endParaRPr lang="en-US" sz="3200" b="1">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Restricted funding</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Not knowing how to access jobs</a:t>
            </a:r>
            <a:endParaRPr lang="en-US" sz="3200">
              <a:latin typeface="Arial"/>
              <a:ea typeface="Calibri"/>
              <a:cs typeface="Arial" panose="020B0604020202020204"/>
            </a:endParaRPr>
          </a:p>
          <a:p>
            <a:pPr marL="971550" lvl="1" indent="-285750">
              <a:buFont typeface="Arial"/>
              <a:buChar char="•"/>
            </a:pPr>
            <a:r>
              <a:rPr lang="en-US" sz="3200" spc="-150">
                <a:solidFill>
                  <a:srgbClr val="002060"/>
                </a:solidFill>
                <a:latin typeface="Arial"/>
                <a:ea typeface="+mn-lt"/>
                <a:cs typeface="+mn-lt"/>
              </a:rPr>
              <a:t>Conflicting findings on requirements and expectations</a:t>
            </a:r>
            <a:endParaRPr lang="en-US" sz="3200">
              <a:latin typeface="Arial"/>
              <a:cs typeface="Arial" panose="020B0604020202020204"/>
            </a:endParaRPr>
          </a:p>
        </p:txBody>
      </p:sp>
    </p:spTree>
    <p:extLst>
      <p:ext uri="{BB962C8B-B14F-4D97-AF65-F5344CB8AC3E}">
        <p14:creationId xmlns:p14="http://schemas.microsoft.com/office/powerpoint/2010/main" val="66055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8523895-4FED-D95F-8C7D-FA19376C60B4}"/>
              </a:ext>
            </a:extLst>
          </p:cNvPr>
          <p:cNvSpPr/>
          <p:nvPr/>
        </p:nvSpPr>
        <p:spPr>
          <a:xfrm>
            <a:off x="1253653" y="6865774"/>
            <a:ext cx="15275718" cy="1076389"/>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11A15BC-6CD5-5773-64D0-624BE5A285CE}"/>
              </a:ext>
            </a:extLst>
          </p:cNvPr>
          <p:cNvSpPr/>
          <p:nvPr/>
        </p:nvSpPr>
        <p:spPr>
          <a:xfrm>
            <a:off x="1253438" y="5258201"/>
            <a:ext cx="15275718" cy="1076389"/>
          </a:xfrm>
          <a:prstGeom prst="round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B87EEC0-D892-6F70-2DCA-311605EB22B9}"/>
              </a:ext>
            </a:extLst>
          </p:cNvPr>
          <p:cNvSpPr/>
          <p:nvPr/>
        </p:nvSpPr>
        <p:spPr>
          <a:xfrm>
            <a:off x="1238477" y="3702247"/>
            <a:ext cx="15275718" cy="1076389"/>
          </a:xfrm>
          <a:prstGeom prst="round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8A8AD83-AB08-B48F-BAE9-565C97B08737}"/>
              </a:ext>
            </a:extLst>
          </p:cNvPr>
          <p:cNvSpPr/>
          <p:nvPr/>
        </p:nvSpPr>
        <p:spPr>
          <a:xfrm>
            <a:off x="1216144" y="2183164"/>
            <a:ext cx="15275718" cy="1076389"/>
          </a:xfrm>
          <a:prstGeom prst="round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0F2D6E-9D9A-5718-1EC2-892EC7799AAB}"/>
              </a:ext>
            </a:extLst>
          </p:cNvPr>
          <p:cNvSpPr txBox="1"/>
          <p:nvPr/>
        </p:nvSpPr>
        <p:spPr>
          <a:xfrm>
            <a:off x="1923625" y="143054"/>
            <a:ext cx="14128734" cy="1048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002060"/>
                </a:solidFill>
                <a:cs typeface="Arial"/>
              </a:rPr>
              <a:t>Information Gathering: Training Providers</a:t>
            </a:r>
            <a:endParaRPr lang="en-US"/>
          </a:p>
        </p:txBody>
      </p:sp>
      <p:sp>
        <p:nvSpPr>
          <p:cNvPr id="2" name="TextBox 1">
            <a:extLst>
              <a:ext uri="{FF2B5EF4-FFF2-40B4-BE49-F238E27FC236}">
                <a16:creationId xmlns:a16="http://schemas.microsoft.com/office/drawing/2014/main" id="{87E570A0-E699-903C-C4AC-B2798E34B811}"/>
              </a:ext>
            </a:extLst>
          </p:cNvPr>
          <p:cNvSpPr txBox="1"/>
          <p:nvPr/>
        </p:nvSpPr>
        <p:spPr>
          <a:xfrm>
            <a:off x="2269448" y="2423410"/>
            <a:ext cx="139354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a:solidFill>
                  <a:schemeClr val="bg1"/>
                </a:solidFill>
                <a:cs typeface="Arial"/>
              </a:rPr>
              <a:t>Conducted Outreach to over 50 Providers across the Chesapeake Bay</a:t>
            </a:r>
            <a:endParaRPr lang="en-US">
              <a:solidFill>
                <a:schemeClr val="bg1"/>
              </a:solidFill>
            </a:endParaRPr>
          </a:p>
        </p:txBody>
      </p:sp>
      <p:sp>
        <p:nvSpPr>
          <p:cNvPr id="11" name="TextBox 10">
            <a:extLst>
              <a:ext uri="{FF2B5EF4-FFF2-40B4-BE49-F238E27FC236}">
                <a16:creationId xmlns:a16="http://schemas.microsoft.com/office/drawing/2014/main" id="{29C6EFD5-F2A3-6937-FFB1-8EDE6D487784}"/>
              </a:ext>
            </a:extLst>
          </p:cNvPr>
          <p:cNvSpPr txBox="1"/>
          <p:nvPr/>
        </p:nvSpPr>
        <p:spPr>
          <a:xfrm>
            <a:off x="2269766" y="7106023"/>
            <a:ext cx="53297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2"/>
                </a:solidFill>
                <a:cs typeface="Arial"/>
              </a:rPr>
              <a:t>Now: Analyzing Data</a:t>
            </a:r>
          </a:p>
        </p:txBody>
      </p:sp>
      <p:sp>
        <p:nvSpPr>
          <p:cNvPr id="15" name="TextBox 14">
            <a:extLst>
              <a:ext uri="{FF2B5EF4-FFF2-40B4-BE49-F238E27FC236}">
                <a16:creationId xmlns:a16="http://schemas.microsoft.com/office/drawing/2014/main" id="{A8D20506-7271-19C8-8584-32DF07DD011A}"/>
              </a:ext>
            </a:extLst>
          </p:cNvPr>
          <p:cNvSpPr txBox="1"/>
          <p:nvPr/>
        </p:nvSpPr>
        <p:spPr>
          <a:xfrm>
            <a:off x="2291944" y="4001487"/>
            <a:ext cx="1393546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cs typeface="Arial"/>
              </a:rPr>
              <a:t>2. 12 Training Provider Responses w/DEIJ outcome data</a:t>
            </a:r>
            <a:br>
              <a:rPr lang="en-US" sz="3200" dirty="0">
                <a:cs typeface="Arial"/>
              </a:rPr>
            </a:br>
            <a:endParaRPr lang="en-US" sz="3200" dirty="0">
              <a:solidFill>
                <a:schemeClr val="bg1"/>
              </a:solidFill>
              <a:cs typeface="Arial"/>
            </a:endParaRPr>
          </a:p>
          <a:p>
            <a:pPr marL="514350" indent="-514350">
              <a:buAutoNum type="arabicPeriod"/>
            </a:pPr>
            <a:endParaRPr lang="en-US" sz="3200" dirty="0">
              <a:solidFill>
                <a:schemeClr val="bg1"/>
              </a:solidFill>
              <a:cs typeface="Arial"/>
            </a:endParaRPr>
          </a:p>
        </p:txBody>
      </p:sp>
      <p:sp>
        <p:nvSpPr>
          <p:cNvPr id="17" name="TextBox 16">
            <a:extLst>
              <a:ext uri="{FF2B5EF4-FFF2-40B4-BE49-F238E27FC236}">
                <a16:creationId xmlns:a16="http://schemas.microsoft.com/office/drawing/2014/main" id="{3BE4BC4C-4AEF-8848-77C2-1731E1B07704}"/>
              </a:ext>
            </a:extLst>
          </p:cNvPr>
          <p:cNvSpPr txBox="1"/>
          <p:nvPr/>
        </p:nvSpPr>
        <p:spPr>
          <a:xfrm>
            <a:off x="2078147" y="5491074"/>
            <a:ext cx="1439266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cs typeface="Arial"/>
              </a:rPr>
              <a:t>3. Added information for 60+ training providers using publicly identifiable lists</a:t>
            </a:r>
          </a:p>
          <a:p>
            <a:endParaRPr lang="en-US" sz="3200" dirty="0">
              <a:solidFill>
                <a:schemeClr val="bg1"/>
              </a:solidFill>
              <a:cs typeface="Arial"/>
            </a:endParaRPr>
          </a:p>
        </p:txBody>
      </p:sp>
    </p:spTree>
    <p:extLst>
      <p:ext uri="{BB962C8B-B14F-4D97-AF65-F5344CB8AC3E}">
        <p14:creationId xmlns:p14="http://schemas.microsoft.com/office/powerpoint/2010/main" val="56264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at is a question mark? | TheSchoolRun">
            <a:extLst>
              <a:ext uri="{FF2B5EF4-FFF2-40B4-BE49-F238E27FC236}">
                <a16:creationId xmlns:a16="http://schemas.microsoft.com/office/drawing/2014/main" id="{042AF35A-3A19-657D-E0DA-61D4A889C786}"/>
              </a:ext>
            </a:extLst>
          </p:cNvPr>
          <p:cNvPicPr>
            <a:picLocks noChangeAspect="1"/>
          </p:cNvPicPr>
          <p:nvPr/>
        </p:nvPicPr>
        <p:blipFill>
          <a:blip r:embed="rId2"/>
          <a:stretch>
            <a:fillRect/>
          </a:stretch>
        </p:blipFill>
        <p:spPr>
          <a:xfrm>
            <a:off x="6518856" y="2743532"/>
            <a:ext cx="9659801" cy="4361570"/>
          </a:xfrm>
          <a:prstGeom prst="rect">
            <a:avLst/>
          </a:prstGeom>
        </p:spPr>
      </p:pic>
      <p:sp>
        <p:nvSpPr>
          <p:cNvPr id="8" name="TextBox 7">
            <a:extLst>
              <a:ext uri="{FF2B5EF4-FFF2-40B4-BE49-F238E27FC236}">
                <a16:creationId xmlns:a16="http://schemas.microsoft.com/office/drawing/2014/main" id="{6A3C8D04-204A-4BCF-822C-03028C5A3B81}"/>
              </a:ext>
            </a:extLst>
          </p:cNvPr>
          <p:cNvSpPr txBox="1"/>
          <p:nvPr/>
        </p:nvSpPr>
        <p:spPr>
          <a:xfrm>
            <a:off x="1316511" y="4678325"/>
            <a:ext cx="39074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02060"/>
                </a:solidFill>
                <a:cs typeface="Arial"/>
              </a:rPr>
              <a:t>Questions + </a:t>
            </a:r>
          </a:p>
          <a:p>
            <a:r>
              <a:rPr lang="en-US" sz="3600" b="1">
                <a:solidFill>
                  <a:srgbClr val="002060"/>
                </a:solidFill>
                <a:cs typeface="Arial"/>
              </a:rPr>
              <a:t>Feedback</a:t>
            </a:r>
          </a:p>
        </p:txBody>
      </p:sp>
    </p:spTree>
    <p:extLst>
      <p:ext uri="{BB962C8B-B14F-4D97-AF65-F5344CB8AC3E}">
        <p14:creationId xmlns:p14="http://schemas.microsoft.com/office/powerpoint/2010/main" val="7020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in Theme">
      <a:dk1>
        <a:srgbClr val="000000"/>
      </a:dk1>
      <a:lt1>
        <a:srgbClr val="FFFFFF"/>
      </a:lt1>
      <a:dk2>
        <a:srgbClr val="FFFFFF"/>
      </a:dk2>
      <a:lt2>
        <a:srgbClr val="FFFFFF"/>
      </a:lt2>
      <a:accent1>
        <a:srgbClr val="4177C9"/>
      </a:accent1>
      <a:accent2>
        <a:srgbClr val="4177C9"/>
      </a:accent2>
      <a:accent3>
        <a:srgbClr val="F9FAFD"/>
      </a:accent3>
      <a:accent4>
        <a:srgbClr val="8CADDE"/>
      </a:accent4>
      <a:accent5>
        <a:srgbClr val="B3C8E9"/>
      </a:accent5>
      <a:accent6>
        <a:srgbClr val="2E2E2E"/>
      </a:accent6>
      <a:hlink>
        <a:srgbClr val="2E2E2E"/>
      </a:hlink>
      <a:folHlink>
        <a:srgbClr val="4177C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6F4727C46A11478FB2505F07E323C7" ma:contentTypeVersion="14" ma:contentTypeDescription="Create a new document." ma:contentTypeScope="" ma:versionID="7293be972f5ee8ac847c47f5785831af">
  <xsd:schema xmlns:xsd="http://www.w3.org/2001/XMLSchema" xmlns:xs="http://www.w3.org/2001/XMLSchema" xmlns:p="http://schemas.microsoft.com/office/2006/metadata/properties" xmlns:ns2="03c2adb9-2150-4f63-90b0-42d88ef08921" xmlns:ns3="6b1e45ac-1ac7-4552-82b8-a3e77f20f935" targetNamespace="http://schemas.microsoft.com/office/2006/metadata/properties" ma:root="true" ma:fieldsID="7bf29de7f1b75d41431c3e9a30673b85" ns2:_="" ns3:_="">
    <xsd:import namespace="03c2adb9-2150-4f63-90b0-42d88ef08921"/>
    <xsd:import namespace="6b1e45ac-1ac7-4552-82b8-a3e77f20f9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2adb9-2150-4f63-90b0-42d88ef089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10a0213-0dec-4b48-a848-9dccad325f68}" ma:internalName="TaxCatchAll" ma:showField="CatchAllData" ma:web="03c2adb9-2150-4f63-90b0-42d88ef089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1e45ac-1ac7-4552-82b8-a3e77f20f9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9de100-276f-482e-8962-0393ab69ab9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1e45ac-1ac7-4552-82b8-a3e77f20f935">
      <Terms xmlns="http://schemas.microsoft.com/office/infopath/2007/PartnerControls"/>
    </lcf76f155ced4ddcb4097134ff3c332f>
    <TaxCatchAll xmlns="03c2adb9-2150-4f63-90b0-42d88ef08921" xsi:nil="true"/>
  </documentManagement>
</p:properties>
</file>

<file path=customXml/itemProps1.xml><?xml version="1.0" encoding="utf-8"?>
<ds:datastoreItem xmlns:ds="http://schemas.openxmlformats.org/officeDocument/2006/customXml" ds:itemID="{A2664F24-D041-4B6B-9C0B-C91659693022}">
  <ds:schemaRefs>
    <ds:schemaRef ds:uri="03c2adb9-2150-4f63-90b0-42d88ef08921"/>
    <ds:schemaRef ds:uri="6b1e45ac-1ac7-4552-82b8-a3e77f20f9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4CF2F3-CFD4-418E-9379-A9BA5F82EE83}">
  <ds:schemaRefs>
    <ds:schemaRef ds:uri="http://schemas.microsoft.com/sharepoint/v3/contenttype/forms"/>
  </ds:schemaRefs>
</ds:datastoreItem>
</file>

<file path=customXml/itemProps3.xml><?xml version="1.0" encoding="utf-8"?>
<ds:datastoreItem xmlns:ds="http://schemas.openxmlformats.org/officeDocument/2006/customXml" ds:itemID="{44E36268-0EFB-4913-A348-711C8E30D072}">
  <ds:schemaRefs>
    <ds:schemaRef ds:uri="03c2adb9-2150-4f63-90b0-42d88ef08921"/>
    <ds:schemaRef ds:uri="6b1e45ac-1ac7-4552-82b8-a3e77f20f9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750</Words>
  <Application>Microsoft Macintosh PowerPoint</Application>
  <PresentationFormat>Custom</PresentationFormat>
  <Paragraphs>104</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Arial,Sans-Serif</vt:lpstr>
      <vt:lpstr>Calibri</vt:lpstr>
      <vt:lpstr>Century Gothic</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Katya</dc:creator>
  <cp:lastModifiedBy>Cedric Thompson</cp:lastModifiedBy>
  <cp:revision>12</cp:revision>
  <dcterms:created xsi:type="dcterms:W3CDTF">2018-05-13T04:06:27Z</dcterms:created>
  <dcterms:modified xsi:type="dcterms:W3CDTF">2024-04-05T19:20:50Z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0x0101007E6F4727C46A11478FB2505F07E323C7</vt:lpwstr>
  </property>
  <property fmtid="{D5CDD505-2E9C-101B-9397-08002B2CF9AE}" pid="3" name="MediaServiceImageTags">
    <vt:lpwstr/>
  </property>
</Properties>
</file>