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65"/>
  </p:sldMasterIdLst>
  <p:notesMasterIdLst>
    <p:notesMasterId r:id="rId115"/>
  </p:notesMasterIdLst>
  <p:handoutMasterIdLst>
    <p:handoutMasterId r:id="rId116"/>
  </p:handoutMasterIdLst>
  <p:sldIdLst>
    <p:sldId id="256" r:id="rId66"/>
    <p:sldId id="422" r:id="rId67"/>
    <p:sldId id="421" r:id="rId68"/>
    <p:sldId id="439" r:id="rId69"/>
    <p:sldId id="440" r:id="rId70"/>
    <p:sldId id="419" r:id="rId71"/>
    <p:sldId id="417" r:id="rId72"/>
    <p:sldId id="418" r:id="rId73"/>
    <p:sldId id="424" r:id="rId74"/>
    <p:sldId id="423" r:id="rId75"/>
    <p:sldId id="438" r:id="rId76"/>
    <p:sldId id="406" r:id="rId77"/>
    <p:sldId id="442" r:id="rId78"/>
    <p:sldId id="426" r:id="rId79"/>
    <p:sldId id="405" r:id="rId80"/>
    <p:sldId id="427" r:id="rId81"/>
    <p:sldId id="451" r:id="rId82"/>
    <p:sldId id="411" r:id="rId83"/>
    <p:sldId id="428" r:id="rId84"/>
    <p:sldId id="450" r:id="rId85"/>
    <p:sldId id="410" r:id="rId86"/>
    <p:sldId id="429" r:id="rId87"/>
    <p:sldId id="452" r:id="rId88"/>
    <p:sldId id="413" r:id="rId89"/>
    <p:sldId id="430" r:id="rId90"/>
    <p:sldId id="453" r:id="rId91"/>
    <p:sldId id="414" r:id="rId92"/>
    <p:sldId id="443" r:id="rId93"/>
    <p:sldId id="449" r:id="rId94"/>
    <p:sldId id="409" r:id="rId95"/>
    <p:sldId id="444" r:id="rId96"/>
    <p:sldId id="432" r:id="rId97"/>
    <p:sldId id="404" r:id="rId98"/>
    <p:sldId id="445" r:id="rId99"/>
    <p:sldId id="433" r:id="rId100"/>
    <p:sldId id="412" r:id="rId101"/>
    <p:sldId id="446" r:id="rId102"/>
    <p:sldId id="434" r:id="rId103"/>
    <p:sldId id="407" r:id="rId104"/>
    <p:sldId id="447" r:id="rId105"/>
    <p:sldId id="435" r:id="rId106"/>
    <p:sldId id="415" r:id="rId107"/>
    <p:sldId id="436" r:id="rId108"/>
    <p:sldId id="454" r:id="rId109"/>
    <p:sldId id="408" r:id="rId110"/>
    <p:sldId id="448" r:id="rId111"/>
    <p:sldId id="437" r:id="rId112"/>
    <p:sldId id="441" r:id="rId113"/>
    <p:sldId id="402" r:id="rId114"/>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Felver" initials="RF" lastIdx="1" clrIdx="0">
    <p:extLst>
      <p:ext uri="{19B8F6BF-5375-455C-9EA6-DF929625EA0E}">
        <p15:presenceInfo xmlns:p15="http://schemas.microsoft.com/office/powerpoint/2012/main" userId="S-1-5-21-780216973-25257766-102967255-132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83495" autoAdjust="0"/>
  </p:normalViewPr>
  <p:slideViewPr>
    <p:cSldViewPr snapToGrid="0">
      <p:cViewPr varScale="1">
        <p:scale>
          <a:sx n="111" d="100"/>
          <a:sy n="111"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commentAuthors" Target="commentAuthor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slide" Target="slides/slide3.xml"/><Relationship Id="rId84" Type="http://schemas.openxmlformats.org/officeDocument/2006/relationships/slide" Target="slides/slide19.xml"/><Relationship Id="rId89" Type="http://schemas.openxmlformats.org/officeDocument/2006/relationships/slide" Target="slides/slide24.xml"/><Relationship Id="rId112" Type="http://schemas.openxmlformats.org/officeDocument/2006/relationships/slide" Target="slides/slide47.xml"/><Relationship Id="rId16" Type="http://schemas.openxmlformats.org/officeDocument/2006/relationships/customXml" Target="../customXml/item16.xml"/><Relationship Id="rId107" Type="http://schemas.openxmlformats.org/officeDocument/2006/relationships/slide" Target="slides/slide42.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9.xml"/><Relationship Id="rId79" Type="http://schemas.openxmlformats.org/officeDocument/2006/relationships/slide" Target="slides/slide14.xml"/><Relationship Id="rId102" Type="http://schemas.openxmlformats.org/officeDocument/2006/relationships/slide" Target="slides/slide37.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17.xml"/><Relationship Id="rId90" Type="http://schemas.openxmlformats.org/officeDocument/2006/relationships/slide" Target="slides/slide25.xml"/><Relationship Id="rId95" Type="http://schemas.openxmlformats.org/officeDocument/2006/relationships/slide" Target="slides/slide30.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slide" Target="slides/slide4.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13" Type="http://schemas.openxmlformats.org/officeDocument/2006/relationships/slide" Target="slides/slide48.xml"/><Relationship Id="rId11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7.xml"/><Relationship Id="rId80" Type="http://schemas.openxmlformats.org/officeDocument/2006/relationships/slide" Target="slides/slide15.xml"/><Relationship Id="rId85" Type="http://schemas.openxmlformats.org/officeDocument/2006/relationships/slide" Target="slides/slide20.xml"/><Relationship Id="rId93" Type="http://schemas.openxmlformats.org/officeDocument/2006/relationships/slide" Target="slides/slide28.xml"/><Relationship Id="rId98" Type="http://schemas.openxmlformats.org/officeDocument/2006/relationships/slide" Target="slides/slide33.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slide" Target="slides/slide2.xml"/><Relationship Id="rId103" Type="http://schemas.openxmlformats.org/officeDocument/2006/relationships/slide" Target="slides/slide38.xml"/><Relationship Id="rId108" Type="http://schemas.openxmlformats.org/officeDocument/2006/relationships/slide" Target="slides/slide43.xml"/><Relationship Id="rId116"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 Target="slides/slide5.xml"/><Relationship Id="rId75" Type="http://schemas.openxmlformats.org/officeDocument/2006/relationships/slide" Target="slides/slide10.xml"/><Relationship Id="rId83" Type="http://schemas.openxmlformats.org/officeDocument/2006/relationships/slide" Target="slides/slide18.xml"/><Relationship Id="rId88" Type="http://schemas.openxmlformats.org/officeDocument/2006/relationships/slide" Target="slides/slide23.xml"/><Relationship Id="rId91" Type="http://schemas.openxmlformats.org/officeDocument/2006/relationships/slide" Target="slides/slide26.xml"/><Relationship Id="rId96" Type="http://schemas.openxmlformats.org/officeDocument/2006/relationships/slide" Target="slides/slide31.xml"/><Relationship Id="rId111"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41.xml"/><Relationship Id="rId114" Type="http://schemas.openxmlformats.org/officeDocument/2006/relationships/slide" Target="slides/slide49.xml"/><Relationship Id="rId119"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slideMaster" Target="slideMasters/slideMaster1.xml"/><Relationship Id="rId73" Type="http://schemas.openxmlformats.org/officeDocument/2006/relationships/slide" Target="slides/slide8.xml"/><Relationship Id="rId78" Type="http://schemas.openxmlformats.org/officeDocument/2006/relationships/slide" Target="slides/slide13.xml"/><Relationship Id="rId81" Type="http://schemas.openxmlformats.org/officeDocument/2006/relationships/slide" Target="slides/slide16.xml"/><Relationship Id="rId86" Type="http://schemas.openxmlformats.org/officeDocument/2006/relationships/slide" Target="slides/slide21.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4.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120"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6.xml"/><Relationship Id="rId92" Type="http://schemas.openxmlformats.org/officeDocument/2006/relationships/slide" Target="slides/slide27.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1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07T15:39:45.549" idx="1">
    <p:pos x="10" y="10"/>
    <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B7891-DFBD-4194-AC25-36F4E033012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70EF48E0-7F40-472B-940C-594CE9FC3F78}">
      <dgm:prSet phldrT="[Text]" custT="1"/>
      <dgm:spPr/>
      <dgm:t>
        <a:bodyPr/>
        <a:lstStyle/>
        <a:p>
          <a:r>
            <a:rPr lang="en-US" sz="2400" b="1" dirty="0" smtClean="0"/>
            <a:t>Benefits: </a:t>
          </a:r>
          <a:r>
            <a:rPr lang="en-US" sz="2400" b="0" dirty="0" smtClean="0"/>
            <a:t>cost savings, innovative uses of by-products, reduction in air pollution and minimal climate impacts</a:t>
          </a:r>
          <a:r>
            <a:rPr lang="en-US" sz="2000" b="1" dirty="0" smtClean="0"/>
            <a:t>.</a:t>
          </a:r>
          <a:endParaRPr lang="en-US" sz="2000" b="1" dirty="0"/>
        </a:p>
      </dgm:t>
    </dgm:pt>
    <dgm:pt modelId="{C6BE3FAC-6178-490C-B629-E1358303A903}" type="parTrans" cxnId="{6D311F93-3148-4BCF-89A5-7BAA1E963AB9}">
      <dgm:prSet/>
      <dgm:spPr/>
      <dgm:t>
        <a:bodyPr/>
        <a:lstStyle/>
        <a:p>
          <a:endParaRPr lang="en-US"/>
        </a:p>
      </dgm:t>
    </dgm:pt>
    <dgm:pt modelId="{67F786D2-EBB9-4F2C-88D0-E9753EE2D836}" type="sibTrans" cxnId="{6D311F93-3148-4BCF-89A5-7BAA1E963AB9}">
      <dgm:prSet/>
      <dgm:spPr/>
      <dgm:t>
        <a:bodyPr/>
        <a:lstStyle/>
        <a:p>
          <a:endParaRPr lang="en-US"/>
        </a:p>
      </dgm:t>
    </dgm:pt>
    <dgm:pt modelId="{9142C552-D5A7-484D-B173-13B427CA8071}">
      <dgm:prSet phldrT="[Text]" custT="1"/>
      <dgm:spPr/>
      <dgm:t>
        <a:bodyPr/>
        <a:lstStyle/>
        <a:p>
          <a:pPr algn="l"/>
          <a:r>
            <a:rPr lang="en-US" sz="2400" b="1" dirty="0" smtClean="0"/>
            <a:t> Outcomes met: </a:t>
          </a:r>
          <a:r>
            <a:rPr lang="en-US" sz="2400" b="0" dirty="0" smtClean="0"/>
            <a:t>climate resiliency, forest buffers, stream health  </a:t>
          </a:r>
          <a:endParaRPr lang="en-US" sz="1800" b="0" dirty="0"/>
        </a:p>
      </dgm:t>
    </dgm:pt>
    <dgm:pt modelId="{348E8E50-8C00-469C-A114-B3BADEFC54F5}" type="parTrans" cxnId="{202B2EBD-108E-4A25-8C1A-5BF1E509E2E4}">
      <dgm:prSet/>
      <dgm:spPr/>
      <dgm:t>
        <a:bodyPr/>
        <a:lstStyle/>
        <a:p>
          <a:endParaRPr lang="en-US"/>
        </a:p>
      </dgm:t>
    </dgm:pt>
    <dgm:pt modelId="{7854E15A-65B1-4009-9EDE-C6893D2A3128}" type="sibTrans" cxnId="{202B2EBD-108E-4A25-8C1A-5BF1E509E2E4}">
      <dgm:prSet/>
      <dgm:spPr/>
      <dgm:t>
        <a:bodyPr/>
        <a:lstStyle/>
        <a:p>
          <a:endParaRPr lang="en-US"/>
        </a:p>
      </dgm:t>
    </dgm:pt>
    <dgm:pt modelId="{10C4F191-B8B3-409C-B35E-88B3A71C46E3}">
      <dgm:prSet phldrT="[Text]" custT="1"/>
      <dgm:spPr/>
      <dgm:t>
        <a:bodyPr/>
        <a:lstStyle/>
        <a:p>
          <a:r>
            <a:rPr lang="en-US" sz="2400" b="1" dirty="0" smtClean="0"/>
            <a:t>Conservation practices implemented: </a:t>
          </a:r>
          <a:r>
            <a:rPr lang="en-US" sz="2400" b="0" dirty="0" smtClean="0"/>
            <a:t>no-till farming, cover crops and riparian buffers.</a:t>
          </a:r>
          <a:endParaRPr lang="en-US" sz="2400" b="0" dirty="0"/>
        </a:p>
      </dgm:t>
    </dgm:pt>
    <dgm:pt modelId="{AD4C3D3E-3A4E-4F72-ADEB-16315C6E584B}" type="sibTrans" cxnId="{C5726B08-2A08-43BF-A30A-B1AE896AE2CE}">
      <dgm:prSet/>
      <dgm:spPr/>
      <dgm:t>
        <a:bodyPr/>
        <a:lstStyle/>
        <a:p>
          <a:endParaRPr lang="en-US"/>
        </a:p>
      </dgm:t>
    </dgm:pt>
    <dgm:pt modelId="{70ADEA3A-E0DA-4692-90A8-33102696CD59}" type="parTrans" cxnId="{C5726B08-2A08-43BF-A30A-B1AE896AE2CE}">
      <dgm:prSet/>
      <dgm:spPr/>
      <dgm:t>
        <a:bodyPr/>
        <a:lstStyle/>
        <a:p>
          <a:endParaRPr lang="en-US"/>
        </a:p>
      </dgm:t>
    </dgm:pt>
    <dgm:pt modelId="{23AF1670-583A-46E8-8749-1C9916CAA514}" type="pres">
      <dgm:prSet presAssocID="{C36B7891-DFBD-4194-AC25-36F4E0330126}" presName="linearFlow" presStyleCnt="0">
        <dgm:presLayoutVars>
          <dgm:dir/>
          <dgm:resizeHandles val="exact"/>
        </dgm:presLayoutVars>
      </dgm:prSet>
      <dgm:spPr/>
      <dgm:t>
        <a:bodyPr/>
        <a:lstStyle/>
        <a:p>
          <a:endParaRPr lang="en-US"/>
        </a:p>
      </dgm:t>
    </dgm:pt>
    <dgm:pt modelId="{31A71C4D-8FC0-4D37-8AAD-C6C62EFDC8D6}" type="pres">
      <dgm:prSet presAssocID="{10C4F191-B8B3-409C-B35E-88B3A71C46E3}" presName="composite" presStyleCnt="0"/>
      <dgm:spPr/>
    </dgm:pt>
    <dgm:pt modelId="{AA85EA66-33B6-4114-8DEA-DCA7B58984B2}" type="pres">
      <dgm:prSet presAssocID="{10C4F191-B8B3-409C-B35E-88B3A71C46E3}" presName="imgShp"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50AEDD93-FCF4-4FF0-AA08-578968C25AF0}" type="pres">
      <dgm:prSet presAssocID="{10C4F191-B8B3-409C-B35E-88B3A71C46E3}" presName="txShp" presStyleLbl="node1" presStyleIdx="0" presStyleCnt="3" custLinFactNeighborY="11">
        <dgm:presLayoutVars>
          <dgm:bulletEnabled val="1"/>
        </dgm:presLayoutVars>
      </dgm:prSet>
      <dgm:spPr/>
      <dgm:t>
        <a:bodyPr/>
        <a:lstStyle/>
        <a:p>
          <a:endParaRPr lang="en-US"/>
        </a:p>
      </dgm:t>
    </dgm:pt>
    <dgm:pt modelId="{2A31AA9C-FE75-4F16-9181-61A2EF2A6B56}" type="pres">
      <dgm:prSet presAssocID="{AD4C3D3E-3A4E-4F72-ADEB-16315C6E584B}" presName="spacing" presStyleCnt="0"/>
      <dgm:spPr/>
    </dgm:pt>
    <dgm:pt modelId="{2304BCB5-07C2-4BBB-BBFC-7FA169868788}" type="pres">
      <dgm:prSet presAssocID="{70EF48E0-7F40-472B-940C-594CE9FC3F78}" presName="composite" presStyleCnt="0"/>
      <dgm:spPr/>
    </dgm:pt>
    <dgm:pt modelId="{99229876-13B1-4C5A-B9B6-7237822610D4}" type="pres">
      <dgm:prSet presAssocID="{70EF48E0-7F40-472B-940C-594CE9FC3F78}" presName="imgShp"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3EE01D19-3158-4A30-A459-7BC4029E7835}" type="pres">
      <dgm:prSet presAssocID="{70EF48E0-7F40-472B-940C-594CE9FC3F78}" presName="txShp" presStyleLbl="node1" presStyleIdx="1" presStyleCnt="3">
        <dgm:presLayoutVars>
          <dgm:bulletEnabled val="1"/>
        </dgm:presLayoutVars>
      </dgm:prSet>
      <dgm:spPr/>
      <dgm:t>
        <a:bodyPr/>
        <a:lstStyle/>
        <a:p>
          <a:endParaRPr lang="en-US"/>
        </a:p>
      </dgm:t>
    </dgm:pt>
    <dgm:pt modelId="{3121DCFD-D10D-4434-B4BC-2F7C8E87EC0E}" type="pres">
      <dgm:prSet presAssocID="{67F786D2-EBB9-4F2C-88D0-E9753EE2D836}" presName="spacing" presStyleCnt="0"/>
      <dgm:spPr/>
    </dgm:pt>
    <dgm:pt modelId="{7FC88DEE-02B4-410A-9B85-050F0D3816A0}" type="pres">
      <dgm:prSet presAssocID="{9142C552-D5A7-484D-B173-13B427CA8071}" presName="composite" presStyleCnt="0"/>
      <dgm:spPr/>
    </dgm:pt>
    <dgm:pt modelId="{C2BD228D-8193-4946-83DB-F245E8CB4819}" type="pres">
      <dgm:prSet presAssocID="{9142C552-D5A7-484D-B173-13B427CA8071}" presName="imgShp"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05139375-067B-47B3-95C7-018F3FB12626}" type="pres">
      <dgm:prSet presAssocID="{9142C552-D5A7-484D-B173-13B427CA8071}" presName="txShp" presStyleLbl="node1" presStyleIdx="2" presStyleCnt="3" custLinFactNeighborX="1324" custLinFactNeighborY="4646">
        <dgm:presLayoutVars>
          <dgm:bulletEnabled val="1"/>
        </dgm:presLayoutVars>
      </dgm:prSet>
      <dgm:spPr/>
      <dgm:t>
        <a:bodyPr/>
        <a:lstStyle/>
        <a:p>
          <a:endParaRPr lang="en-US"/>
        </a:p>
      </dgm:t>
    </dgm:pt>
  </dgm:ptLst>
  <dgm:cxnLst>
    <dgm:cxn modelId="{B02D77F3-4BDE-439B-AC80-F16C6430AFFC}" type="presOf" srcId="{C36B7891-DFBD-4194-AC25-36F4E0330126}" destId="{23AF1670-583A-46E8-8749-1C9916CAA514}" srcOrd="0" destOrd="0" presId="urn:microsoft.com/office/officeart/2005/8/layout/vList3"/>
    <dgm:cxn modelId="{6D311F93-3148-4BCF-89A5-7BAA1E963AB9}" srcId="{C36B7891-DFBD-4194-AC25-36F4E0330126}" destId="{70EF48E0-7F40-472B-940C-594CE9FC3F78}" srcOrd="1" destOrd="0" parTransId="{C6BE3FAC-6178-490C-B629-E1358303A903}" sibTransId="{67F786D2-EBB9-4F2C-88D0-E9753EE2D836}"/>
    <dgm:cxn modelId="{30187C17-70A5-4BAA-8941-6146E3069EEC}" type="presOf" srcId="{10C4F191-B8B3-409C-B35E-88B3A71C46E3}" destId="{50AEDD93-FCF4-4FF0-AA08-578968C25AF0}" srcOrd="0" destOrd="0" presId="urn:microsoft.com/office/officeart/2005/8/layout/vList3"/>
    <dgm:cxn modelId="{202B2EBD-108E-4A25-8C1A-5BF1E509E2E4}" srcId="{C36B7891-DFBD-4194-AC25-36F4E0330126}" destId="{9142C552-D5A7-484D-B173-13B427CA8071}" srcOrd="2" destOrd="0" parTransId="{348E8E50-8C00-469C-A114-B3BADEFC54F5}" sibTransId="{7854E15A-65B1-4009-9EDE-C6893D2A3128}"/>
    <dgm:cxn modelId="{813CDE9E-5882-4C5A-9591-F8EF20964E20}" type="presOf" srcId="{70EF48E0-7F40-472B-940C-594CE9FC3F78}" destId="{3EE01D19-3158-4A30-A459-7BC4029E7835}" srcOrd="0" destOrd="0" presId="urn:microsoft.com/office/officeart/2005/8/layout/vList3"/>
    <dgm:cxn modelId="{4611B213-BB60-4DCB-A55C-EBF797881DDB}" type="presOf" srcId="{9142C552-D5A7-484D-B173-13B427CA8071}" destId="{05139375-067B-47B3-95C7-018F3FB12626}" srcOrd="0" destOrd="0" presId="urn:microsoft.com/office/officeart/2005/8/layout/vList3"/>
    <dgm:cxn modelId="{C5726B08-2A08-43BF-A30A-B1AE896AE2CE}" srcId="{C36B7891-DFBD-4194-AC25-36F4E0330126}" destId="{10C4F191-B8B3-409C-B35E-88B3A71C46E3}" srcOrd="0" destOrd="0" parTransId="{70ADEA3A-E0DA-4692-90A8-33102696CD59}" sibTransId="{AD4C3D3E-3A4E-4F72-ADEB-16315C6E584B}"/>
    <dgm:cxn modelId="{AC89F32D-6F54-4B65-864E-38A16D338B33}" type="presParOf" srcId="{23AF1670-583A-46E8-8749-1C9916CAA514}" destId="{31A71C4D-8FC0-4D37-8AAD-C6C62EFDC8D6}" srcOrd="0" destOrd="0" presId="urn:microsoft.com/office/officeart/2005/8/layout/vList3"/>
    <dgm:cxn modelId="{6DD0F610-D172-4D10-8CCB-B06B4A5A2D52}" type="presParOf" srcId="{31A71C4D-8FC0-4D37-8AAD-C6C62EFDC8D6}" destId="{AA85EA66-33B6-4114-8DEA-DCA7B58984B2}" srcOrd="0" destOrd="0" presId="urn:microsoft.com/office/officeart/2005/8/layout/vList3"/>
    <dgm:cxn modelId="{3220DAB1-BA54-4FA4-BF96-7EF13A430AAC}" type="presParOf" srcId="{31A71C4D-8FC0-4D37-8AAD-C6C62EFDC8D6}" destId="{50AEDD93-FCF4-4FF0-AA08-578968C25AF0}" srcOrd="1" destOrd="0" presId="urn:microsoft.com/office/officeart/2005/8/layout/vList3"/>
    <dgm:cxn modelId="{75E7BF6C-B866-4A03-9876-BBC1B9A5F142}" type="presParOf" srcId="{23AF1670-583A-46E8-8749-1C9916CAA514}" destId="{2A31AA9C-FE75-4F16-9181-61A2EF2A6B56}" srcOrd="1" destOrd="0" presId="urn:microsoft.com/office/officeart/2005/8/layout/vList3"/>
    <dgm:cxn modelId="{0CF7368A-6359-4284-8903-DF820F3AB510}" type="presParOf" srcId="{23AF1670-583A-46E8-8749-1C9916CAA514}" destId="{2304BCB5-07C2-4BBB-BBFC-7FA169868788}" srcOrd="2" destOrd="0" presId="urn:microsoft.com/office/officeart/2005/8/layout/vList3"/>
    <dgm:cxn modelId="{099251F1-0A17-4FAB-B346-24F64007F53E}" type="presParOf" srcId="{2304BCB5-07C2-4BBB-BBFC-7FA169868788}" destId="{99229876-13B1-4C5A-B9B6-7237822610D4}" srcOrd="0" destOrd="0" presId="urn:microsoft.com/office/officeart/2005/8/layout/vList3"/>
    <dgm:cxn modelId="{8F0CF592-E9D9-4DD7-9965-C0CBC13CB049}" type="presParOf" srcId="{2304BCB5-07C2-4BBB-BBFC-7FA169868788}" destId="{3EE01D19-3158-4A30-A459-7BC4029E7835}" srcOrd="1" destOrd="0" presId="urn:microsoft.com/office/officeart/2005/8/layout/vList3"/>
    <dgm:cxn modelId="{AB2CD247-607C-4ACC-A279-A48C866D51E9}" type="presParOf" srcId="{23AF1670-583A-46E8-8749-1C9916CAA514}" destId="{3121DCFD-D10D-4434-B4BC-2F7C8E87EC0E}" srcOrd="3" destOrd="0" presId="urn:microsoft.com/office/officeart/2005/8/layout/vList3"/>
    <dgm:cxn modelId="{018F7C50-7D74-4432-851A-9295C529E502}" type="presParOf" srcId="{23AF1670-583A-46E8-8749-1C9916CAA514}" destId="{7FC88DEE-02B4-410A-9B85-050F0D3816A0}" srcOrd="4" destOrd="0" presId="urn:microsoft.com/office/officeart/2005/8/layout/vList3"/>
    <dgm:cxn modelId="{8E09A084-2597-463B-BBEA-9EE09ACB8AAA}" type="presParOf" srcId="{7FC88DEE-02B4-410A-9B85-050F0D3816A0}" destId="{C2BD228D-8193-4946-83DB-F245E8CB4819}" srcOrd="0" destOrd="0" presId="urn:microsoft.com/office/officeart/2005/8/layout/vList3"/>
    <dgm:cxn modelId="{59EF5174-939F-487E-AB29-597240091CF4}" type="presParOf" srcId="{7FC88DEE-02B4-410A-9B85-050F0D3816A0}" destId="{05139375-067B-47B3-95C7-018F3FB1262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6B7891-DFBD-4194-AC25-36F4E033012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10C4F191-B8B3-409C-B35E-88B3A71C46E3}">
      <dgm:prSet phldrT="[Text]" custT="1"/>
      <dgm:spPr/>
      <dgm:t>
        <a:bodyPr/>
        <a:lstStyle/>
        <a:p>
          <a:r>
            <a:rPr lang="en-US" sz="2400" b="1" dirty="0" smtClean="0"/>
            <a:t>Conservation practices implemented: </a:t>
          </a:r>
          <a:r>
            <a:rPr lang="en-US" sz="2400" b="0" dirty="0" smtClean="0"/>
            <a:t>rain gardens,  forest buffers, rain barrels, impervious surface treatment</a:t>
          </a:r>
          <a:endParaRPr lang="en-US" sz="2400" b="0" dirty="0"/>
        </a:p>
      </dgm:t>
    </dgm:pt>
    <dgm:pt modelId="{70ADEA3A-E0DA-4692-90A8-33102696CD59}" type="parTrans" cxnId="{C5726B08-2A08-43BF-A30A-B1AE896AE2CE}">
      <dgm:prSet/>
      <dgm:spPr/>
      <dgm:t>
        <a:bodyPr/>
        <a:lstStyle/>
        <a:p>
          <a:endParaRPr lang="en-US"/>
        </a:p>
      </dgm:t>
    </dgm:pt>
    <dgm:pt modelId="{AD4C3D3E-3A4E-4F72-ADEB-16315C6E584B}" type="sibTrans" cxnId="{C5726B08-2A08-43BF-A30A-B1AE896AE2CE}">
      <dgm:prSet/>
      <dgm:spPr/>
      <dgm:t>
        <a:bodyPr/>
        <a:lstStyle/>
        <a:p>
          <a:endParaRPr lang="en-US"/>
        </a:p>
      </dgm:t>
    </dgm:pt>
    <dgm:pt modelId="{70EF48E0-7F40-472B-940C-594CE9FC3F78}">
      <dgm:prSet phldrT="[Text]" custT="1"/>
      <dgm:spPr/>
      <dgm:t>
        <a:bodyPr/>
        <a:lstStyle/>
        <a:p>
          <a:r>
            <a:rPr lang="en-US" sz="2400" b="1" dirty="0" smtClean="0"/>
            <a:t>Benefits: </a:t>
          </a:r>
          <a:r>
            <a:rPr lang="en-US" sz="2400" b="0" dirty="0" smtClean="0"/>
            <a:t>job creation, environmental education, reduced stormwater loads </a:t>
          </a:r>
          <a:endParaRPr lang="en-US" sz="2400" b="0" dirty="0"/>
        </a:p>
      </dgm:t>
    </dgm:pt>
    <dgm:pt modelId="{C6BE3FAC-6178-490C-B629-E1358303A903}" type="parTrans" cxnId="{6D311F93-3148-4BCF-89A5-7BAA1E963AB9}">
      <dgm:prSet/>
      <dgm:spPr/>
      <dgm:t>
        <a:bodyPr/>
        <a:lstStyle/>
        <a:p>
          <a:endParaRPr lang="en-US"/>
        </a:p>
      </dgm:t>
    </dgm:pt>
    <dgm:pt modelId="{67F786D2-EBB9-4F2C-88D0-E9753EE2D836}" type="sibTrans" cxnId="{6D311F93-3148-4BCF-89A5-7BAA1E963AB9}">
      <dgm:prSet/>
      <dgm:spPr/>
      <dgm:t>
        <a:bodyPr/>
        <a:lstStyle/>
        <a:p>
          <a:endParaRPr lang="en-US"/>
        </a:p>
      </dgm:t>
    </dgm:pt>
    <dgm:pt modelId="{9142C552-D5A7-484D-B173-13B427CA8071}">
      <dgm:prSet phldrT="[Text]" custT="1"/>
      <dgm:spPr/>
      <dgm:t>
        <a:bodyPr/>
        <a:lstStyle/>
        <a:p>
          <a:pPr algn="ctr"/>
          <a:r>
            <a:rPr lang="en-US" sz="1800" dirty="0" smtClean="0"/>
            <a:t> </a:t>
          </a:r>
          <a:r>
            <a:rPr lang="en-US" sz="2400" b="1" dirty="0" smtClean="0"/>
            <a:t>Outcomes met: </a:t>
          </a:r>
          <a:r>
            <a:rPr lang="en-US" sz="2400" b="0" dirty="0" smtClean="0"/>
            <a:t>forest buffers, tree canopy, diversity, environmental literacy</a:t>
          </a:r>
          <a:endParaRPr lang="en-US" sz="2400" b="0" dirty="0"/>
        </a:p>
      </dgm:t>
    </dgm:pt>
    <dgm:pt modelId="{348E8E50-8C00-469C-A114-B3BADEFC54F5}" type="parTrans" cxnId="{202B2EBD-108E-4A25-8C1A-5BF1E509E2E4}">
      <dgm:prSet/>
      <dgm:spPr/>
      <dgm:t>
        <a:bodyPr/>
        <a:lstStyle/>
        <a:p>
          <a:endParaRPr lang="en-US"/>
        </a:p>
      </dgm:t>
    </dgm:pt>
    <dgm:pt modelId="{7854E15A-65B1-4009-9EDE-C6893D2A3128}" type="sibTrans" cxnId="{202B2EBD-108E-4A25-8C1A-5BF1E509E2E4}">
      <dgm:prSet/>
      <dgm:spPr/>
      <dgm:t>
        <a:bodyPr/>
        <a:lstStyle/>
        <a:p>
          <a:endParaRPr lang="en-US"/>
        </a:p>
      </dgm:t>
    </dgm:pt>
    <dgm:pt modelId="{23AF1670-583A-46E8-8749-1C9916CAA514}" type="pres">
      <dgm:prSet presAssocID="{C36B7891-DFBD-4194-AC25-36F4E0330126}" presName="linearFlow" presStyleCnt="0">
        <dgm:presLayoutVars>
          <dgm:dir/>
          <dgm:resizeHandles val="exact"/>
        </dgm:presLayoutVars>
      </dgm:prSet>
      <dgm:spPr/>
      <dgm:t>
        <a:bodyPr/>
        <a:lstStyle/>
        <a:p>
          <a:endParaRPr lang="en-US"/>
        </a:p>
      </dgm:t>
    </dgm:pt>
    <dgm:pt modelId="{31A71C4D-8FC0-4D37-8AAD-C6C62EFDC8D6}" type="pres">
      <dgm:prSet presAssocID="{10C4F191-B8B3-409C-B35E-88B3A71C46E3}" presName="composite" presStyleCnt="0"/>
      <dgm:spPr/>
    </dgm:pt>
    <dgm:pt modelId="{AA85EA66-33B6-4114-8DEA-DCA7B58984B2}" type="pres">
      <dgm:prSet presAssocID="{10C4F191-B8B3-409C-B35E-88B3A71C46E3}" presName="imgShp"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50AEDD93-FCF4-4FF0-AA08-578968C25AF0}" type="pres">
      <dgm:prSet presAssocID="{10C4F191-B8B3-409C-B35E-88B3A71C46E3}" presName="txShp" presStyleLbl="node1" presStyleIdx="0" presStyleCnt="3" custLinFactNeighborY="11">
        <dgm:presLayoutVars>
          <dgm:bulletEnabled val="1"/>
        </dgm:presLayoutVars>
      </dgm:prSet>
      <dgm:spPr/>
      <dgm:t>
        <a:bodyPr/>
        <a:lstStyle/>
        <a:p>
          <a:endParaRPr lang="en-US"/>
        </a:p>
      </dgm:t>
    </dgm:pt>
    <dgm:pt modelId="{2A31AA9C-FE75-4F16-9181-61A2EF2A6B56}" type="pres">
      <dgm:prSet presAssocID="{AD4C3D3E-3A4E-4F72-ADEB-16315C6E584B}" presName="spacing" presStyleCnt="0"/>
      <dgm:spPr/>
    </dgm:pt>
    <dgm:pt modelId="{2304BCB5-07C2-4BBB-BBFC-7FA169868788}" type="pres">
      <dgm:prSet presAssocID="{70EF48E0-7F40-472B-940C-594CE9FC3F78}" presName="composite" presStyleCnt="0"/>
      <dgm:spPr/>
    </dgm:pt>
    <dgm:pt modelId="{99229876-13B1-4C5A-B9B6-7237822610D4}" type="pres">
      <dgm:prSet presAssocID="{70EF48E0-7F40-472B-940C-594CE9FC3F78}" presName="imgShp"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3EE01D19-3158-4A30-A459-7BC4029E7835}" type="pres">
      <dgm:prSet presAssocID="{70EF48E0-7F40-472B-940C-594CE9FC3F78}" presName="txShp" presStyleLbl="node1" presStyleIdx="1" presStyleCnt="3">
        <dgm:presLayoutVars>
          <dgm:bulletEnabled val="1"/>
        </dgm:presLayoutVars>
      </dgm:prSet>
      <dgm:spPr/>
      <dgm:t>
        <a:bodyPr/>
        <a:lstStyle/>
        <a:p>
          <a:endParaRPr lang="en-US"/>
        </a:p>
      </dgm:t>
    </dgm:pt>
    <dgm:pt modelId="{3121DCFD-D10D-4434-B4BC-2F7C8E87EC0E}" type="pres">
      <dgm:prSet presAssocID="{67F786D2-EBB9-4F2C-88D0-E9753EE2D836}" presName="spacing" presStyleCnt="0"/>
      <dgm:spPr/>
    </dgm:pt>
    <dgm:pt modelId="{7FC88DEE-02B4-410A-9B85-050F0D3816A0}" type="pres">
      <dgm:prSet presAssocID="{9142C552-D5A7-484D-B173-13B427CA8071}" presName="composite" presStyleCnt="0"/>
      <dgm:spPr/>
    </dgm:pt>
    <dgm:pt modelId="{C2BD228D-8193-4946-83DB-F245E8CB4819}" type="pres">
      <dgm:prSet presAssocID="{9142C552-D5A7-484D-B173-13B427CA8071}" presName="imgShp"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05139375-067B-47B3-95C7-018F3FB12626}" type="pres">
      <dgm:prSet presAssocID="{9142C552-D5A7-484D-B173-13B427CA8071}" presName="txShp" presStyleLbl="node1" presStyleIdx="2" presStyleCnt="3">
        <dgm:presLayoutVars>
          <dgm:bulletEnabled val="1"/>
        </dgm:presLayoutVars>
      </dgm:prSet>
      <dgm:spPr/>
      <dgm:t>
        <a:bodyPr/>
        <a:lstStyle/>
        <a:p>
          <a:endParaRPr lang="en-US"/>
        </a:p>
      </dgm:t>
    </dgm:pt>
  </dgm:ptLst>
  <dgm:cxnLst>
    <dgm:cxn modelId="{4D85EF64-F0E8-4D79-BA69-19F426E6A370}" type="presOf" srcId="{70EF48E0-7F40-472B-940C-594CE9FC3F78}" destId="{3EE01D19-3158-4A30-A459-7BC4029E7835}" srcOrd="0" destOrd="0" presId="urn:microsoft.com/office/officeart/2005/8/layout/vList3"/>
    <dgm:cxn modelId="{FA24CBDB-5E23-4718-ACC2-32B73B98FB52}" type="presOf" srcId="{9142C552-D5A7-484D-B173-13B427CA8071}" destId="{05139375-067B-47B3-95C7-018F3FB12626}" srcOrd="0" destOrd="0" presId="urn:microsoft.com/office/officeart/2005/8/layout/vList3"/>
    <dgm:cxn modelId="{6D311F93-3148-4BCF-89A5-7BAA1E963AB9}" srcId="{C36B7891-DFBD-4194-AC25-36F4E0330126}" destId="{70EF48E0-7F40-472B-940C-594CE9FC3F78}" srcOrd="1" destOrd="0" parTransId="{C6BE3FAC-6178-490C-B629-E1358303A903}" sibTransId="{67F786D2-EBB9-4F2C-88D0-E9753EE2D836}"/>
    <dgm:cxn modelId="{C386D3DE-E1E4-475B-A0EE-EB75559F2EC9}" type="presOf" srcId="{10C4F191-B8B3-409C-B35E-88B3A71C46E3}" destId="{50AEDD93-FCF4-4FF0-AA08-578968C25AF0}" srcOrd="0" destOrd="0" presId="urn:microsoft.com/office/officeart/2005/8/layout/vList3"/>
    <dgm:cxn modelId="{202B2EBD-108E-4A25-8C1A-5BF1E509E2E4}" srcId="{C36B7891-DFBD-4194-AC25-36F4E0330126}" destId="{9142C552-D5A7-484D-B173-13B427CA8071}" srcOrd="2" destOrd="0" parTransId="{348E8E50-8C00-469C-A114-B3BADEFC54F5}" sibTransId="{7854E15A-65B1-4009-9EDE-C6893D2A3128}"/>
    <dgm:cxn modelId="{C78A387D-D6EB-4741-B8B3-866DF0B1477C}" type="presOf" srcId="{C36B7891-DFBD-4194-AC25-36F4E0330126}" destId="{23AF1670-583A-46E8-8749-1C9916CAA514}" srcOrd="0" destOrd="0" presId="urn:microsoft.com/office/officeart/2005/8/layout/vList3"/>
    <dgm:cxn modelId="{C5726B08-2A08-43BF-A30A-B1AE896AE2CE}" srcId="{C36B7891-DFBD-4194-AC25-36F4E0330126}" destId="{10C4F191-B8B3-409C-B35E-88B3A71C46E3}" srcOrd="0" destOrd="0" parTransId="{70ADEA3A-E0DA-4692-90A8-33102696CD59}" sibTransId="{AD4C3D3E-3A4E-4F72-ADEB-16315C6E584B}"/>
    <dgm:cxn modelId="{937DA339-BA2B-49CF-9F06-709D61A577CA}" type="presParOf" srcId="{23AF1670-583A-46E8-8749-1C9916CAA514}" destId="{31A71C4D-8FC0-4D37-8AAD-C6C62EFDC8D6}" srcOrd="0" destOrd="0" presId="urn:microsoft.com/office/officeart/2005/8/layout/vList3"/>
    <dgm:cxn modelId="{1E7CA483-3051-4419-88E8-871FE6A2EE4F}" type="presParOf" srcId="{31A71C4D-8FC0-4D37-8AAD-C6C62EFDC8D6}" destId="{AA85EA66-33B6-4114-8DEA-DCA7B58984B2}" srcOrd="0" destOrd="0" presId="urn:microsoft.com/office/officeart/2005/8/layout/vList3"/>
    <dgm:cxn modelId="{34C8D1F3-0794-4390-B26C-3B12B95BAE6D}" type="presParOf" srcId="{31A71C4D-8FC0-4D37-8AAD-C6C62EFDC8D6}" destId="{50AEDD93-FCF4-4FF0-AA08-578968C25AF0}" srcOrd="1" destOrd="0" presId="urn:microsoft.com/office/officeart/2005/8/layout/vList3"/>
    <dgm:cxn modelId="{3337864F-20D6-43AF-A538-54D627BE3845}" type="presParOf" srcId="{23AF1670-583A-46E8-8749-1C9916CAA514}" destId="{2A31AA9C-FE75-4F16-9181-61A2EF2A6B56}" srcOrd="1" destOrd="0" presId="urn:microsoft.com/office/officeart/2005/8/layout/vList3"/>
    <dgm:cxn modelId="{FE0A3BF8-6116-46DC-A143-C75A8B7D82EC}" type="presParOf" srcId="{23AF1670-583A-46E8-8749-1C9916CAA514}" destId="{2304BCB5-07C2-4BBB-BBFC-7FA169868788}" srcOrd="2" destOrd="0" presId="urn:microsoft.com/office/officeart/2005/8/layout/vList3"/>
    <dgm:cxn modelId="{2A230575-B25E-4815-8D0D-C095CCB4630F}" type="presParOf" srcId="{2304BCB5-07C2-4BBB-BBFC-7FA169868788}" destId="{99229876-13B1-4C5A-B9B6-7237822610D4}" srcOrd="0" destOrd="0" presId="urn:microsoft.com/office/officeart/2005/8/layout/vList3"/>
    <dgm:cxn modelId="{10C065B8-E273-4F84-89FC-6E7F82E13A5E}" type="presParOf" srcId="{2304BCB5-07C2-4BBB-BBFC-7FA169868788}" destId="{3EE01D19-3158-4A30-A459-7BC4029E7835}" srcOrd="1" destOrd="0" presId="urn:microsoft.com/office/officeart/2005/8/layout/vList3"/>
    <dgm:cxn modelId="{306BBD27-A725-4421-90BD-C59610ADA3D4}" type="presParOf" srcId="{23AF1670-583A-46E8-8749-1C9916CAA514}" destId="{3121DCFD-D10D-4434-B4BC-2F7C8E87EC0E}" srcOrd="3" destOrd="0" presId="urn:microsoft.com/office/officeart/2005/8/layout/vList3"/>
    <dgm:cxn modelId="{B07A4005-CC09-4C14-A16C-DFE566ECA54A}" type="presParOf" srcId="{23AF1670-583A-46E8-8749-1C9916CAA514}" destId="{7FC88DEE-02B4-410A-9B85-050F0D3816A0}" srcOrd="4" destOrd="0" presId="urn:microsoft.com/office/officeart/2005/8/layout/vList3"/>
    <dgm:cxn modelId="{08CB0B64-75BD-4CE4-89FA-D8FD8B7519FB}" type="presParOf" srcId="{7FC88DEE-02B4-410A-9B85-050F0D3816A0}" destId="{C2BD228D-8193-4946-83DB-F245E8CB4819}" srcOrd="0" destOrd="0" presId="urn:microsoft.com/office/officeart/2005/8/layout/vList3"/>
    <dgm:cxn modelId="{3BFE82FA-2D2A-4CB5-B806-59B7AEADE2F3}" type="presParOf" srcId="{7FC88DEE-02B4-410A-9B85-050F0D3816A0}" destId="{05139375-067B-47B3-95C7-018F3FB1262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6B7891-DFBD-4194-AC25-36F4E033012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10C4F191-B8B3-409C-B35E-88B3A71C46E3}">
      <dgm:prSet phldrT="[Text]" custT="1"/>
      <dgm:spPr/>
      <dgm:t>
        <a:bodyPr/>
        <a:lstStyle/>
        <a:p>
          <a:r>
            <a:rPr lang="en-US" sz="2400" b="1" dirty="0" smtClean="0"/>
            <a:t>Conservation practices implemented: </a:t>
          </a:r>
          <a:r>
            <a:rPr lang="en-US" sz="2400" b="0" dirty="0" smtClean="0"/>
            <a:t>green alleys, permeable pavers, rain gardens</a:t>
          </a:r>
          <a:endParaRPr lang="en-US" sz="2400" b="0" dirty="0"/>
        </a:p>
      </dgm:t>
    </dgm:pt>
    <dgm:pt modelId="{70ADEA3A-E0DA-4692-90A8-33102696CD59}" type="parTrans" cxnId="{C5726B08-2A08-43BF-A30A-B1AE896AE2CE}">
      <dgm:prSet/>
      <dgm:spPr/>
      <dgm:t>
        <a:bodyPr/>
        <a:lstStyle/>
        <a:p>
          <a:endParaRPr lang="en-US"/>
        </a:p>
      </dgm:t>
    </dgm:pt>
    <dgm:pt modelId="{AD4C3D3E-3A4E-4F72-ADEB-16315C6E584B}" type="sibTrans" cxnId="{C5726B08-2A08-43BF-A30A-B1AE896AE2CE}">
      <dgm:prSet/>
      <dgm:spPr/>
      <dgm:t>
        <a:bodyPr/>
        <a:lstStyle/>
        <a:p>
          <a:endParaRPr lang="en-US"/>
        </a:p>
      </dgm:t>
    </dgm:pt>
    <dgm:pt modelId="{70EF48E0-7F40-472B-940C-594CE9FC3F78}">
      <dgm:prSet phldrT="[Text]" custT="1"/>
      <dgm:spPr/>
      <dgm:t>
        <a:bodyPr/>
        <a:lstStyle/>
        <a:p>
          <a:r>
            <a:rPr lang="en-US" sz="2400" b="1" dirty="0" smtClean="0"/>
            <a:t>Benefits: </a:t>
          </a:r>
          <a:r>
            <a:rPr lang="en-US" sz="2400" b="0" dirty="0" smtClean="0"/>
            <a:t>nitrogen and phosphorus reductions, abated stormwater runoff, recreation</a:t>
          </a:r>
          <a:endParaRPr lang="en-US" sz="2400" b="0" dirty="0"/>
        </a:p>
      </dgm:t>
    </dgm:pt>
    <dgm:pt modelId="{C6BE3FAC-6178-490C-B629-E1358303A903}" type="parTrans" cxnId="{6D311F93-3148-4BCF-89A5-7BAA1E963AB9}">
      <dgm:prSet/>
      <dgm:spPr/>
      <dgm:t>
        <a:bodyPr/>
        <a:lstStyle/>
        <a:p>
          <a:endParaRPr lang="en-US"/>
        </a:p>
      </dgm:t>
    </dgm:pt>
    <dgm:pt modelId="{67F786D2-EBB9-4F2C-88D0-E9753EE2D836}" type="sibTrans" cxnId="{6D311F93-3148-4BCF-89A5-7BAA1E963AB9}">
      <dgm:prSet/>
      <dgm:spPr/>
      <dgm:t>
        <a:bodyPr/>
        <a:lstStyle/>
        <a:p>
          <a:endParaRPr lang="en-US"/>
        </a:p>
      </dgm:t>
    </dgm:pt>
    <dgm:pt modelId="{9142C552-D5A7-484D-B173-13B427CA8071}">
      <dgm:prSet phldrT="[Text]" custT="1"/>
      <dgm:spPr/>
      <dgm:t>
        <a:bodyPr/>
        <a:lstStyle/>
        <a:p>
          <a:pPr algn="l"/>
          <a:r>
            <a:rPr lang="en-US" sz="2400" b="1" dirty="0" smtClean="0"/>
            <a:t>Outcomes met: </a:t>
          </a:r>
          <a:r>
            <a:rPr lang="en-US" sz="2400" b="0" dirty="0" smtClean="0"/>
            <a:t>toxic contaminants, healthy watersheds, climate resiliency, fish habitat</a:t>
          </a:r>
        </a:p>
        <a:p>
          <a:pPr algn="ctr"/>
          <a:r>
            <a:rPr lang="en-US" sz="1800" dirty="0" smtClean="0"/>
            <a:t> </a:t>
          </a:r>
          <a:endParaRPr lang="en-US" sz="1800" dirty="0"/>
        </a:p>
      </dgm:t>
    </dgm:pt>
    <dgm:pt modelId="{348E8E50-8C00-469C-A114-B3BADEFC54F5}" type="parTrans" cxnId="{202B2EBD-108E-4A25-8C1A-5BF1E509E2E4}">
      <dgm:prSet/>
      <dgm:spPr/>
      <dgm:t>
        <a:bodyPr/>
        <a:lstStyle/>
        <a:p>
          <a:endParaRPr lang="en-US"/>
        </a:p>
      </dgm:t>
    </dgm:pt>
    <dgm:pt modelId="{7854E15A-65B1-4009-9EDE-C6893D2A3128}" type="sibTrans" cxnId="{202B2EBD-108E-4A25-8C1A-5BF1E509E2E4}">
      <dgm:prSet/>
      <dgm:spPr/>
      <dgm:t>
        <a:bodyPr/>
        <a:lstStyle/>
        <a:p>
          <a:endParaRPr lang="en-US"/>
        </a:p>
      </dgm:t>
    </dgm:pt>
    <dgm:pt modelId="{23AF1670-583A-46E8-8749-1C9916CAA514}" type="pres">
      <dgm:prSet presAssocID="{C36B7891-DFBD-4194-AC25-36F4E0330126}" presName="linearFlow" presStyleCnt="0">
        <dgm:presLayoutVars>
          <dgm:dir/>
          <dgm:resizeHandles val="exact"/>
        </dgm:presLayoutVars>
      </dgm:prSet>
      <dgm:spPr/>
      <dgm:t>
        <a:bodyPr/>
        <a:lstStyle/>
        <a:p>
          <a:endParaRPr lang="en-US"/>
        </a:p>
      </dgm:t>
    </dgm:pt>
    <dgm:pt modelId="{31A71C4D-8FC0-4D37-8AAD-C6C62EFDC8D6}" type="pres">
      <dgm:prSet presAssocID="{10C4F191-B8B3-409C-B35E-88B3A71C46E3}" presName="composite" presStyleCnt="0"/>
      <dgm:spPr/>
    </dgm:pt>
    <dgm:pt modelId="{AA85EA66-33B6-4114-8DEA-DCA7B58984B2}" type="pres">
      <dgm:prSet presAssocID="{10C4F191-B8B3-409C-B35E-88B3A71C46E3}" presName="imgShp"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50AEDD93-FCF4-4FF0-AA08-578968C25AF0}" type="pres">
      <dgm:prSet presAssocID="{10C4F191-B8B3-409C-B35E-88B3A71C46E3}" presName="txShp" presStyleLbl="node1" presStyleIdx="0" presStyleCnt="3" custLinFactNeighborY="11">
        <dgm:presLayoutVars>
          <dgm:bulletEnabled val="1"/>
        </dgm:presLayoutVars>
      </dgm:prSet>
      <dgm:spPr/>
      <dgm:t>
        <a:bodyPr/>
        <a:lstStyle/>
        <a:p>
          <a:endParaRPr lang="en-US"/>
        </a:p>
      </dgm:t>
    </dgm:pt>
    <dgm:pt modelId="{2A31AA9C-FE75-4F16-9181-61A2EF2A6B56}" type="pres">
      <dgm:prSet presAssocID="{AD4C3D3E-3A4E-4F72-ADEB-16315C6E584B}" presName="spacing" presStyleCnt="0"/>
      <dgm:spPr/>
    </dgm:pt>
    <dgm:pt modelId="{2304BCB5-07C2-4BBB-BBFC-7FA169868788}" type="pres">
      <dgm:prSet presAssocID="{70EF48E0-7F40-472B-940C-594CE9FC3F78}" presName="composite" presStyleCnt="0"/>
      <dgm:spPr/>
    </dgm:pt>
    <dgm:pt modelId="{99229876-13B1-4C5A-B9B6-7237822610D4}" type="pres">
      <dgm:prSet presAssocID="{70EF48E0-7F40-472B-940C-594CE9FC3F78}" presName="imgShp"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3EE01D19-3158-4A30-A459-7BC4029E7835}" type="pres">
      <dgm:prSet presAssocID="{70EF48E0-7F40-472B-940C-594CE9FC3F78}" presName="txShp" presStyleLbl="node1" presStyleIdx="1" presStyleCnt="3">
        <dgm:presLayoutVars>
          <dgm:bulletEnabled val="1"/>
        </dgm:presLayoutVars>
      </dgm:prSet>
      <dgm:spPr/>
      <dgm:t>
        <a:bodyPr/>
        <a:lstStyle/>
        <a:p>
          <a:endParaRPr lang="en-US"/>
        </a:p>
      </dgm:t>
    </dgm:pt>
    <dgm:pt modelId="{3121DCFD-D10D-4434-B4BC-2F7C8E87EC0E}" type="pres">
      <dgm:prSet presAssocID="{67F786D2-EBB9-4F2C-88D0-E9753EE2D836}" presName="spacing" presStyleCnt="0"/>
      <dgm:spPr/>
    </dgm:pt>
    <dgm:pt modelId="{7FC88DEE-02B4-410A-9B85-050F0D3816A0}" type="pres">
      <dgm:prSet presAssocID="{9142C552-D5A7-484D-B173-13B427CA8071}" presName="composite" presStyleCnt="0"/>
      <dgm:spPr/>
    </dgm:pt>
    <dgm:pt modelId="{C2BD228D-8193-4946-83DB-F245E8CB4819}" type="pres">
      <dgm:prSet presAssocID="{9142C552-D5A7-484D-B173-13B427CA8071}" presName="imgShp" presStyleLbl="fgImgPlace1" presStyleIdx="2" presStyleCnt="3" custScaleY="105984"/>
      <dgm:spPr>
        <a:blipFill rotWithShape="1">
          <a:blip xmlns:r="http://schemas.openxmlformats.org/officeDocument/2006/relationships" r:embed="rId3"/>
          <a:stretch>
            <a:fillRect/>
          </a:stretch>
        </a:blipFill>
      </dgm:spPr>
      <dgm:t>
        <a:bodyPr/>
        <a:lstStyle/>
        <a:p>
          <a:endParaRPr lang="en-US"/>
        </a:p>
      </dgm:t>
    </dgm:pt>
    <dgm:pt modelId="{05139375-067B-47B3-95C7-018F3FB12626}" type="pres">
      <dgm:prSet presAssocID="{9142C552-D5A7-484D-B173-13B427CA8071}" presName="txShp" presStyleLbl="node1" presStyleIdx="2" presStyleCnt="3">
        <dgm:presLayoutVars>
          <dgm:bulletEnabled val="1"/>
        </dgm:presLayoutVars>
      </dgm:prSet>
      <dgm:spPr/>
      <dgm:t>
        <a:bodyPr/>
        <a:lstStyle/>
        <a:p>
          <a:endParaRPr lang="en-US"/>
        </a:p>
      </dgm:t>
    </dgm:pt>
  </dgm:ptLst>
  <dgm:cxnLst>
    <dgm:cxn modelId="{CEE081C7-4B8F-43A4-BD7C-1706704DFE17}" type="presOf" srcId="{9142C552-D5A7-484D-B173-13B427CA8071}" destId="{05139375-067B-47B3-95C7-018F3FB12626}" srcOrd="0" destOrd="0" presId="urn:microsoft.com/office/officeart/2005/8/layout/vList3"/>
    <dgm:cxn modelId="{C5726B08-2A08-43BF-A30A-B1AE896AE2CE}" srcId="{C36B7891-DFBD-4194-AC25-36F4E0330126}" destId="{10C4F191-B8B3-409C-B35E-88B3A71C46E3}" srcOrd="0" destOrd="0" parTransId="{70ADEA3A-E0DA-4692-90A8-33102696CD59}" sibTransId="{AD4C3D3E-3A4E-4F72-ADEB-16315C6E584B}"/>
    <dgm:cxn modelId="{70537B2E-E0A2-4A0F-B91B-D47DD64D144C}" type="presOf" srcId="{10C4F191-B8B3-409C-B35E-88B3A71C46E3}" destId="{50AEDD93-FCF4-4FF0-AA08-578968C25AF0}" srcOrd="0" destOrd="0" presId="urn:microsoft.com/office/officeart/2005/8/layout/vList3"/>
    <dgm:cxn modelId="{6D311F93-3148-4BCF-89A5-7BAA1E963AB9}" srcId="{C36B7891-DFBD-4194-AC25-36F4E0330126}" destId="{70EF48E0-7F40-472B-940C-594CE9FC3F78}" srcOrd="1" destOrd="0" parTransId="{C6BE3FAC-6178-490C-B629-E1358303A903}" sibTransId="{67F786D2-EBB9-4F2C-88D0-E9753EE2D836}"/>
    <dgm:cxn modelId="{202B2EBD-108E-4A25-8C1A-5BF1E509E2E4}" srcId="{C36B7891-DFBD-4194-AC25-36F4E0330126}" destId="{9142C552-D5A7-484D-B173-13B427CA8071}" srcOrd="2" destOrd="0" parTransId="{348E8E50-8C00-469C-A114-B3BADEFC54F5}" sibTransId="{7854E15A-65B1-4009-9EDE-C6893D2A3128}"/>
    <dgm:cxn modelId="{F7A4AEB8-FEDC-466E-A420-EB34C758E642}" type="presOf" srcId="{70EF48E0-7F40-472B-940C-594CE9FC3F78}" destId="{3EE01D19-3158-4A30-A459-7BC4029E7835}" srcOrd="0" destOrd="0" presId="urn:microsoft.com/office/officeart/2005/8/layout/vList3"/>
    <dgm:cxn modelId="{8E52CE7F-4E0B-4CDA-BC9D-702678E8B19F}" type="presOf" srcId="{C36B7891-DFBD-4194-AC25-36F4E0330126}" destId="{23AF1670-583A-46E8-8749-1C9916CAA514}" srcOrd="0" destOrd="0" presId="urn:microsoft.com/office/officeart/2005/8/layout/vList3"/>
    <dgm:cxn modelId="{ED612269-266E-4EB3-8D5E-A3408EA6A8DC}" type="presParOf" srcId="{23AF1670-583A-46E8-8749-1C9916CAA514}" destId="{31A71C4D-8FC0-4D37-8AAD-C6C62EFDC8D6}" srcOrd="0" destOrd="0" presId="urn:microsoft.com/office/officeart/2005/8/layout/vList3"/>
    <dgm:cxn modelId="{8B482CB9-5627-434B-BCA4-4AE4C2DDFA1C}" type="presParOf" srcId="{31A71C4D-8FC0-4D37-8AAD-C6C62EFDC8D6}" destId="{AA85EA66-33B6-4114-8DEA-DCA7B58984B2}" srcOrd="0" destOrd="0" presId="urn:microsoft.com/office/officeart/2005/8/layout/vList3"/>
    <dgm:cxn modelId="{16FE1DF9-1A8E-49B1-9203-AB8BFE8B0970}" type="presParOf" srcId="{31A71C4D-8FC0-4D37-8AAD-C6C62EFDC8D6}" destId="{50AEDD93-FCF4-4FF0-AA08-578968C25AF0}" srcOrd="1" destOrd="0" presId="urn:microsoft.com/office/officeart/2005/8/layout/vList3"/>
    <dgm:cxn modelId="{BE1C51B1-BAAF-490C-A62C-9AD2D42DBAE1}" type="presParOf" srcId="{23AF1670-583A-46E8-8749-1C9916CAA514}" destId="{2A31AA9C-FE75-4F16-9181-61A2EF2A6B56}" srcOrd="1" destOrd="0" presId="urn:microsoft.com/office/officeart/2005/8/layout/vList3"/>
    <dgm:cxn modelId="{63359AAE-9B76-4194-94FD-259E9A99095D}" type="presParOf" srcId="{23AF1670-583A-46E8-8749-1C9916CAA514}" destId="{2304BCB5-07C2-4BBB-BBFC-7FA169868788}" srcOrd="2" destOrd="0" presId="urn:microsoft.com/office/officeart/2005/8/layout/vList3"/>
    <dgm:cxn modelId="{6B3C3D48-6EBC-4FB7-8692-B69EDCCB5E69}" type="presParOf" srcId="{2304BCB5-07C2-4BBB-BBFC-7FA169868788}" destId="{99229876-13B1-4C5A-B9B6-7237822610D4}" srcOrd="0" destOrd="0" presId="urn:microsoft.com/office/officeart/2005/8/layout/vList3"/>
    <dgm:cxn modelId="{8E0C0D60-40B4-4065-AB6A-E609C71397C5}" type="presParOf" srcId="{2304BCB5-07C2-4BBB-BBFC-7FA169868788}" destId="{3EE01D19-3158-4A30-A459-7BC4029E7835}" srcOrd="1" destOrd="0" presId="urn:microsoft.com/office/officeart/2005/8/layout/vList3"/>
    <dgm:cxn modelId="{F0728E06-5781-42DE-B0CE-CFF156672526}" type="presParOf" srcId="{23AF1670-583A-46E8-8749-1C9916CAA514}" destId="{3121DCFD-D10D-4434-B4BC-2F7C8E87EC0E}" srcOrd="3" destOrd="0" presId="urn:microsoft.com/office/officeart/2005/8/layout/vList3"/>
    <dgm:cxn modelId="{2DB27F7F-BD9C-4EDF-ADA5-2038AB7CC40F}" type="presParOf" srcId="{23AF1670-583A-46E8-8749-1C9916CAA514}" destId="{7FC88DEE-02B4-410A-9B85-050F0D3816A0}" srcOrd="4" destOrd="0" presId="urn:microsoft.com/office/officeart/2005/8/layout/vList3"/>
    <dgm:cxn modelId="{AA1A9DAE-2F8A-4C4F-836C-5508EAFBEDB3}" type="presParOf" srcId="{7FC88DEE-02B4-410A-9B85-050F0D3816A0}" destId="{C2BD228D-8193-4946-83DB-F245E8CB4819}" srcOrd="0" destOrd="0" presId="urn:microsoft.com/office/officeart/2005/8/layout/vList3"/>
    <dgm:cxn modelId="{1205EE67-AEA6-4ED1-90CC-1017E33C9DFF}" type="presParOf" srcId="{7FC88DEE-02B4-410A-9B85-050F0D3816A0}" destId="{05139375-067B-47B3-95C7-018F3FB1262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DD93-FCF4-4FF0-AA08-578968C25AF0}">
      <dsp:nvSpPr>
        <dsp:cNvPr id="0" name=""/>
        <dsp:cNvSpPr/>
      </dsp:nvSpPr>
      <dsp:spPr>
        <a:xfrm rot="10800000">
          <a:off x="2155305" y="782"/>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Conservation practices implemented: </a:t>
          </a:r>
          <a:r>
            <a:rPr lang="en-US" sz="2400" b="0" kern="1200" dirty="0" smtClean="0"/>
            <a:t>no-till farming, cover crops and riparian buffers.</a:t>
          </a:r>
          <a:endParaRPr lang="en-US" sz="2400" b="0" kern="1200" dirty="0"/>
        </a:p>
      </dsp:txBody>
      <dsp:txXfrm rot="10800000">
        <a:off x="2479048" y="782"/>
        <a:ext cx="6947832" cy="1294971"/>
      </dsp:txXfrm>
    </dsp:sp>
    <dsp:sp modelId="{AA85EA66-33B6-4114-8DEA-DCA7B58984B2}">
      <dsp:nvSpPr>
        <dsp:cNvPr id="0" name=""/>
        <dsp:cNvSpPr/>
      </dsp:nvSpPr>
      <dsp:spPr>
        <a:xfrm>
          <a:off x="1507819" y="640"/>
          <a:ext cx="1294971" cy="129497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1D19-3158-4A30-A459-7BC4029E7835}">
      <dsp:nvSpPr>
        <dsp:cNvPr id="0" name=""/>
        <dsp:cNvSpPr/>
      </dsp:nvSpPr>
      <dsp:spPr>
        <a:xfrm rot="10800000">
          <a:off x="2155305" y="1682170"/>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Benefits: </a:t>
          </a:r>
          <a:r>
            <a:rPr lang="en-US" sz="2400" b="0" kern="1200" dirty="0" smtClean="0"/>
            <a:t>cost savings, innovative uses of by-products, reduction in air pollution and minimal climate impacts</a:t>
          </a:r>
          <a:r>
            <a:rPr lang="en-US" sz="2000" b="1" kern="1200" dirty="0" smtClean="0"/>
            <a:t>.</a:t>
          </a:r>
          <a:endParaRPr lang="en-US" sz="2000" b="1" kern="1200" dirty="0"/>
        </a:p>
      </dsp:txBody>
      <dsp:txXfrm rot="10800000">
        <a:off x="2479048" y="1682170"/>
        <a:ext cx="6947832" cy="1294971"/>
      </dsp:txXfrm>
    </dsp:sp>
    <dsp:sp modelId="{99229876-13B1-4C5A-B9B6-7237822610D4}">
      <dsp:nvSpPr>
        <dsp:cNvPr id="0" name=""/>
        <dsp:cNvSpPr/>
      </dsp:nvSpPr>
      <dsp:spPr>
        <a:xfrm>
          <a:off x="1507819" y="1682170"/>
          <a:ext cx="1294971" cy="129497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39375-067B-47B3-95C7-018F3FB12626}">
      <dsp:nvSpPr>
        <dsp:cNvPr id="0" name=""/>
        <dsp:cNvSpPr/>
      </dsp:nvSpPr>
      <dsp:spPr>
        <a:xfrm rot="10800000">
          <a:off x="2251580" y="3364341"/>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lvl="0" algn="l" defTabSz="1066800">
            <a:lnSpc>
              <a:spcPct val="90000"/>
            </a:lnSpc>
            <a:spcBef>
              <a:spcPct val="0"/>
            </a:spcBef>
            <a:spcAft>
              <a:spcPct val="35000"/>
            </a:spcAft>
          </a:pPr>
          <a:r>
            <a:rPr lang="en-US" sz="2400" b="1" kern="1200" dirty="0" smtClean="0"/>
            <a:t> Outcomes met: </a:t>
          </a:r>
          <a:r>
            <a:rPr lang="en-US" sz="2400" b="0" kern="1200" dirty="0" smtClean="0"/>
            <a:t>climate resiliency, forest buffers, stream health  </a:t>
          </a:r>
          <a:endParaRPr lang="en-US" sz="1800" b="0" kern="1200" dirty="0"/>
        </a:p>
      </dsp:txBody>
      <dsp:txXfrm rot="10800000">
        <a:off x="2575323" y="3364341"/>
        <a:ext cx="6947832" cy="1294971"/>
      </dsp:txXfrm>
    </dsp:sp>
    <dsp:sp modelId="{C2BD228D-8193-4946-83DB-F245E8CB4819}">
      <dsp:nvSpPr>
        <dsp:cNvPr id="0" name=""/>
        <dsp:cNvSpPr/>
      </dsp:nvSpPr>
      <dsp:spPr>
        <a:xfrm>
          <a:off x="1507819" y="3363701"/>
          <a:ext cx="1294971" cy="1294971"/>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DD93-FCF4-4FF0-AA08-578968C25AF0}">
      <dsp:nvSpPr>
        <dsp:cNvPr id="0" name=""/>
        <dsp:cNvSpPr/>
      </dsp:nvSpPr>
      <dsp:spPr>
        <a:xfrm rot="10800000">
          <a:off x="2155305" y="782"/>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Conservation practices implemented: </a:t>
          </a:r>
          <a:r>
            <a:rPr lang="en-US" sz="2400" b="0" kern="1200" dirty="0" smtClean="0"/>
            <a:t>rain gardens,  forest buffers, rain barrels, impervious surface treatment</a:t>
          </a:r>
          <a:endParaRPr lang="en-US" sz="2400" b="0" kern="1200" dirty="0"/>
        </a:p>
      </dsp:txBody>
      <dsp:txXfrm rot="10800000">
        <a:off x="2479048" y="782"/>
        <a:ext cx="6947832" cy="1294971"/>
      </dsp:txXfrm>
    </dsp:sp>
    <dsp:sp modelId="{AA85EA66-33B6-4114-8DEA-DCA7B58984B2}">
      <dsp:nvSpPr>
        <dsp:cNvPr id="0" name=""/>
        <dsp:cNvSpPr/>
      </dsp:nvSpPr>
      <dsp:spPr>
        <a:xfrm>
          <a:off x="1507819" y="640"/>
          <a:ext cx="1294971" cy="1294971"/>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1D19-3158-4A30-A459-7BC4029E7835}">
      <dsp:nvSpPr>
        <dsp:cNvPr id="0" name=""/>
        <dsp:cNvSpPr/>
      </dsp:nvSpPr>
      <dsp:spPr>
        <a:xfrm rot="10800000">
          <a:off x="2155305" y="1682170"/>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Benefits: </a:t>
          </a:r>
          <a:r>
            <a:rPr lang="en-US" sz="2400" b="0" kern="1200" dirty="0" smtClean="0"/>
            <a:t>job creation, environmental education, reduced stormwater loads </a:t>
          </a:r>
          <a:endParaRPr lang="en-US" sz="2400" b="0" kern="1200" dirty="0"/>
        </a:p>
      </dsp:txBody>
      <dsp:txXfrm rot="10800000">
        <a:off x="2479048" y="1682170"/>
        <a:ext cx="6947832" cy="1294971"/>
      </dsp:txXfrm>
    </dsp:sp>
    <dsp:sp modelId="{99229876-13B1-4C5A-B9B6-7237822610D4}">
      <dsp:nvSpPr>
        <dsp:cNvPr id="0" name=""/>
        <dsp:cNvSpPr/>
      </dsp:nvSpPr>
      <dsp:spPr>
        <a:xfrm>
          <a:off x="1507819" y="1682170"/>
          <a:ext cx="1294971" cy="129497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39375-067B-47B3-95C7-018F3FB12626}">
      <dsp:nvSpPr>
        <dsp:cNvPr id="0" name=""/>
        <dsp:cNvSpPr/>
      </dsp:nvSpPr>
      <dsp:spPr>
        <a:xfrm rot="10800000">
          <a:off x="2155305" y="3363701"/>
          <a:ext cx="7271575" cy="12949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047"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t> </a:t>
          </a:r>
          <a:r>
            <a:rPr lang="en-US" sz="2400" b="1" kern="1200" dirty="0" smtClean="0"/>
            <a:t>Outcomes met: </a:t>
          </a:r>
          <a:r>
            <a:rPr lang="en-US" sz="2400" b="0" kern="1200" dirty="0" smtClean="0"/>
            <a:t>forest buffers, tree canopy, diversity, environmental literacy</a:t>
          </a:r>
          <a:endParaRPr lang="en-US" sz="2400" b="0" kern="1200" dirty="0"/>
        </a:p>
      </dsp:txBody>
      <dsp:txXfrm rot="10800000">
        <a:off x="2479048" y="3363701"/>
        <a:ext cx="6947832" cy="1294971"/>
      </dsp:txXfrm>
    </dsp:sp>
    <dsp:sp modelId="{C2BD228D-8193-4946-83DB-F245E8CB4819}">
      <dsp:nvSpPr>
        <dsp:cNvPr id="0" name=""/>
        <dsp:cNvSpPr/>
      </dsp:nvSpPr>
      <dsp:spPr>
        <a:xfrm>
          <a:off x="1507819" y="3363701"/>
          <a:ext cx="1294971" cy="1294971"/>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DD93-FCF4-4FF0-AA08-578968C25AF0}">
      <dsp:nvSpPr>
        <dsp:cNvPr id="0" name=""/>
        <dsp:cNvSpPr/>
      </dsp:nvSpPr>
      <dsp:spPr>
        <a:xfrm rot="10800000">
          <a:off x="2149939" y="1279"/>
          <a:ext cx="7271575" cy="1273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82"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Conservation practices implemented: </a:t>
          </a:r>
          <a:r>
            <a:rPr lang="en-US" sz="2400" b="0" kern="1200" dirty="0" smtClean="0"/>
            <a:t>green alleys, permeable pavers, rain gardens</a:t>
          </a:r>
          <a:endParaRPr lang="en-US" sz="2400" b="0" kern="1200" dirty="0"/>
        </a:p>
      </dsp:txBody>
      <dsp:txXfrm rot="10800000">
        <a:off x="2468316" y="1279"/>
        <a:ext cx="6953198" cy="1273508"/>
      </dsp:txXfrm>
    </dsp:sp>
    <dsp:sp modelId="{AA85EA66-33B6-4114-8DEA-DCA7B58984B2}">
      <dsp:nvSpPr>
        <dsp:cNvPr id="0" name=""/>
        <dsp:cNvSpPr/>
      </dsp:nvSpPr>
      <dsp:spPr>
        <a:xfrm>
          <a:off x="1513185" y="1139"/>
          <a:ext cx="1273508" cy="1273508"/>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1D19-3158-4A30-A459-7BC4029E7835}">
      <dsp:nvSpPr>
        <dsp:cNvPr id="0" name=""/>
        <dsp:cNvSpPr/>
      </dsp:nvSpPr>
      <dsp:spPr>
        <a:xfrm rot="10800000">
          <a:off x="2149939" y="1654799"/>
          <a:ext cx="7271575" cy="1273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82" tIns="91440" rIns="170688" bIns="91440" numCol="1" spcCol="1270" anchor="ctr" anchorCtr="0">
          <a:noAutofit/>
        </a:bodyPr>
        <a:lstStyle/>
        <a:p>
          <a:pPr lvl="0" algn="ctr" defTabSz="1066800">
            <a:lnSpc>
              <a:spcPct val="90000"/>
            </a:lnSpc>
            <a:spcBef>
              <a:spcPct val="0"/>
            </a:spcBef>
            <a:spcAft>
              <a:spcPct val="35000"/>
            </a:spcAft>
          </a:pPr>
          <a:r>
            <a:rPr lang="en-US" sz="2400" b="1" kern="1200" dirty="0" smtClean="0"/>
            <a:t>Benefits: </a:t>
          </a:r>
          <a:r>
            <a:rPr lang="en-US" sz="2400" b="0" kern="1200" dirty="0" smtClean="0"/>
            <a:t>nitrogen and phosphorus reductions, abated stormwater runoff, recreation</a:t>
          </a:r>
          <a:endParaRPr lang="en-US" sz="2400" b="0" kern="1200" dirty="0"/>
        </a:p>
      </dsp:txBody>
      <dsp:txXfrm rot="10800000">
        <a:off x="2468316" y="1654799"/>
        <a:ext cx="6953198" cy="1273508"/>
      </dsp:txXfrm>
    </dsp:sp>
    <dsp:sp modelId="{99229876-13B1-4C5A-B9B6-7237822610D4}">
      <dsp:nvSpPr>
        <dsp:cNvPr id="0" name=""/>
        <dsp:cNvSpPr/>
      </dsp:nvSpPr>
      <dsp:spPr>
        <a:xfrm>
          <a:off x="1513185" y="1654799"/>
          <a:ext cx="1273508" cy="1273508"/>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39375-067B-47B3-95C7-018F3FB12626}">
      <dsp:nvSpPr>
        <dsp:cNvPr id="0" name=""/>
        <dsp:cNvSpPr/>
      </dsp:nvSpPr>
      <dsp:spPr>
        <a:xfrm rot="10800000">
          <a:off x="2149939" y="3346562"/>
          <a:ext cx="7271575" cy="1273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82" tIns="91440" rIns="170688" bIns="91440" numCol="1" spcCol="1270" anchor="ctr" anchorCtr="0">
          <a:noAutofit/>
        </a:bodyPr>
        <a:lstStyle/>
        <a:p>
          <a:pPr lvl="0" algn="l" defTabSz="1066800">
            <a:lnSpc>
              <a:spcPct val="90000"/>
            </a:lnSpc>
            <a:spcBef>
              <a:spcPct val="0"/>
            </a:spcBef>
            <a:spcAft>
              <a:spcPct val="35000"/>
            </a:spcAft>
          </a:pPr>
          <a:r>
            <a:rPr lang="en-US" sz="2400" b="1" kern="1200" dirty="0" smtClean="0"/>
            <a:t>Outcomes met: </a:t>
          </a:r>
          <a:r>
            <a:rPr lang="en-US" sz="2400" b="0" kern="1200" dirty="0" smtClean="0"/>
            <a:t>toxic contaminants, healthy watersheds, climate resiliency, fish habitat</a:t>
          </a:r>
        </a:p>
        <a:p>
          <a:pPr lvl="0" algn="ctr" defTabSz="1066800">
            <a:lnSpc>
              <a:spcPct val="90000"/>
            </a:lnSpc>
            <a:spcBef>
              <a:spcPct val="0"/>
            </a:spcBef>
            <a:spcAft>
              <a:spcPct val="35000"/>
            </a:spcAft>
          </a:pPr>
          <a:r>
            <a:rPr lang="en-US" sz="1800" kern="1200" dirty="0" smtClean="0"/>
            <a:t> </a:t>
          </a:r>
          <a:endParaRPr lang="en-US" sz="1800" kern="1200" dirty="0"/>
        </a:p>
      </dsp:txBody>
      <dsp:txXfrm rot="10800000">
        <a:off x="2468316" y="3346562"/>
        <a:ext cx="6953198" cy="1273508"/>
      </dsp:txXfrm>
    </dsp:sp>
    <dsp:sp modelId="{C2BD228D-8193-4946-83DB-F245E8CB4819}">
      <dsp:nvSpPr>
        <dsp:cNvPr id="0" name=""/>
        <dsp:cNvSpPr/>
      </dsp:nvSpPr>
      <dsp:spPr>
        <a:xfrm>
          <a:off x="1513185" y="3308458"/>
          <a:ext cx="1273508" cy="1349714"/>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6725"/>
          </a:xfrm>
          <a:prstGeom prst="rect">
            <a:avLst/>
          </a:prstGeom>
        </p:spPr>
        <p:txBody>
          <a:bodyPr vert="horz" lIns="91440" tIns="45720" rIns="91440" bIns="45720" rtlCol="0"/>
          <a:lstStyle>
            <a:lvl1pPr algn="r">
              <a:defRPr sz="1200"/>
            </a:lvl1pPr>
          </a:lstStyle>
          <a:p>
            <a:fld id="{CD4C7EA2-9160-439B-8780-259F07869E54}" type="datetimeFigureOut">
              <a:rPr lang="en-US" smtClean="0"/>
              <a:t>7/5/2018</a:t>
            </a:fld>
            <a:endParaRPr lang="en-US"/>
          </a:p>
        </p:txBody>
      </p:sp>
      <p:sp>
        <p:nvSpPr>
          <p:cNvPr id="4" name="Footer Placeholder 3"/>
          <p:cNvSpPr>
            <a:spLocks noGrp="1"/>
          </p:cNvSpPr>
          <p:nvPr>
            <p:ph type="ftr" sz="quarter" idx="2"/>
          </p:nvPr>
        </p:nvSpPr>
        <p:spPr>
          <a:xfrm>
            <a:off x="0" y="8842375"/>
            <a:ext cx="30559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6725"/>
          </a:xfrm>
          <a:prstGeom prst="rect">
            <a:avLst/>
          </a:prstGeom>
        </p:spPr>
        <p:txBody>
          <a:bodyPr vert="horz" lIns="91440" tIns="45720" rIns="91440" bIns="45720" rtlCol="0" anchor="b"/>
          <a:lstStyle>
            <a:lvl1pPr algn="r">
              <a:defRPr sz="1200"/>
            </a:lvl1pPr>
          </a:lstStyle>
          <a:p>
            <a:fld id="{82FB3001-C62F-4E4A-88E1-32A7E2418DC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1B44477B-0B92-4B6A-B9A4-731EE9567500}" type="datetimeFigureOut">
              <a:rPr lang="en-US" smtClean="0"/>
              <a:t>7/5/2018</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68E3E6C6-3B35-4372-9DF4-174DE90F10A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a:t>
            </a:fld>
            <a:endParaRPr lang="en-US"/>
          </a:p>
        </p:txBody>
      </p:sp>
    </p:spTree>
    <p:extLst>
      <p:ext uri="{BB962C8B-B14F-4D97-AF65-F5344CB8AC3E}">
        <p14:creationId xmlns:p14="http://schemas.microsoft.com/office/powerpoint/2010/main" val="2755788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workgroups at the Chesapeake Bay Program are recommending twelve outcomes to consider when planning your conservation practices. We’ll get into them shortly.</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They’ve developed a series of templates, which are available for you to take today and also on their website – www.chesapeakebay.net – to help you understand why they are beneficial and what would be the best for your and your community’s needs.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 note about the table: the Chesapeake Bay Program conducted a survey to determine how conservation practices can be quantified. Each of these twelve outcomes have different conservation practices that are most beneficial to them. Each of these conservation practices provide co-benefits to other outcomes as well, but they vary. </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10</a:t>
            </a:fld>
            <a:endParaRPr lang="en-US"/>
          </a:p>
        </p:txBody>
      </p:sp>
    </p:spTree>
    <p:extLst>
      <p:ext uri="{BB962C8B-B14F-4D97-AF65-F5344CB8AC3E}">
        <p14:creationId xmlns:p14="http://schemas.microsoft.com/office/powerpoint/2010/main" val="72716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template includes guiding principles for incorporating the outcome</a:t>
            </a:r>
            <a:r>
              <a:rPr lang="en-US" baseline="0" dirty="0" smtClean="0"/>
              <a:t> – both in the development and the implementation of the WIP. </a:t>
            </a:r>
          </a:p>
          <a:p>
            <a:endParaRPr lang="en-US" baseline="0" dirty="0" smtClean="0"/>
          </a:p>
          <a:p>
            <a:r>
              <a:rPr lang="en-US" baseline="0" dirty="0" smtClean="0"/>
              <a:t>It also includes a section for additional tools and resources, as well as the Bay Program and jurisdictional point </a:t>
            </a:r>
            <a:r>
              <a:rPr lang="en-US" baseline="0" smtClean="0"/>
              <a:t>of contact.</a:t>
            </a:r>
            <a:endParaRPr lang="en-US"/>
          </a:p>
        </p:txBody>
      </p:sp>
      <p:sp>
        <p:nvSpPr>
          <p:cNvPr id="4" name="Slide Number Placeholder 3"/>
          <p:cNvSpPr>
            <a:spLocks noGrp="1"/>
          </p:cNvSpPr>
          <p:nvPr>
            <p:ph type="sldNum" sz="quarter" idx="10"/>
          </p:nvPr>
        </p:nvSpPr>
        <p:spPr/>
        <p:txBody>
          <a:bodyPr/>
          <a:lstStyle/>
          <a:p>
            <a:fld id="{68E3E6C6-3B35-4372-9DF4-174DE90F10AF}" type="slidenum">
              <a:rPr lang="en-US" smtClean="0"/>
              <a:t>11</a:t>
            </a:fld>
            <a:endParaRPr lang="en-US"/>
          </a:p>
        </p:txBody>
      </p:sp>
    </p:spTree>
    <p:extLst>
      <p:ext uri="{BB962C8B-B14F-4D97-AF65-F5344CB8AC3E}">
        <p14:creationId xmlns:p14="http://schemas.microsoft.com/office/powerpoint/2010/main" val="124014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Chesapeake Bay Program has not yet established an indicator</a:t>
            </a:r>
            <a:r>
              <a:rPr lang="en-US" baseline="0" dirty="0" smtClean="0"/>
              <a:t> to track progress for the brook trout outcome.  However, </a:t>
            </a:r>
            <a:r>
              <a:rPr lang="en-US" sz="1200" baseline="0" dirty="0" smtClean="0"/>
              <a:t>a</a:t>
            </a:r>
            <a:r>
              <a:rPr lang="en-US" sz="1200" dirty="0" smtClean="0"/>
              <a:t>n assessment by the Eastern Brook Trout Joint Venture found that wild brook trout occupy 33,200 square kilometers of habitat in the Chesapeake Bay watershed. There are 13,500 square kilometers of ‘wild brook trout’ only streams in the watershed, which compromise 990 separate patches, which means that 14,600 square kilometers of habitat occupied only by wild brook trout will serve as the baseline of our restoration goal.</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To</a:t>
            </a:r>
            <a:r>
              <a:rPr lang="en-US" sz="1200" baseline="0" dirty="0" smtClean="0"/>
              <a:t> better understand how implementing conservation practices to benefit brook trout will also benefit other outcomes, let’s take a look at some examples.</a:t>
            </a:r>
            <a:endParaRPr lang="en-US" sz="1200" dirty="0" smtClean="0"/>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A</a:t>
            </a:r>
            <a:r>
              <a:rPr lang="en-US" sz="1200" baseline="0" dirty="0" smtClean="0"/>
              <a:t> survey conducted by the Chesapeake Bay Program to quantify the impact of conservation practices, or best management practices, found that agricultural forest buffers and streamside forest buffers would benefit brook trout the most out of any other practice, while at the same time benefiting habitat and biodiversity, stream health, fish habitat, healthy watershed, forest buffer and tree canopy.  More examples of conservation practices and their co-benefits are found in the brook trout outcome template.</a:t>
            </a:r>
          </a:p>
        </p:txBody>
      </p:sp>
      <p:sp>
        <p:nvSpPr>
          <p:cNvPr id="4" name="Slide Number Placeholder 3"/>
          <p:cNvSpPr>
            <a:spLocks noGrp="1"/>
          </p:cNvSpPr>
          <p:nvPr>
            <p:ph type="sldNum" sz="quarter" idx="10"/>
          </p:nvPr>
        </p:nvSpPr>
        <p:spPr/>
        <p:txBody>
          <a:bodyPr/>
          <a:lstStyle/>
          <a:p>
            <a:fld id="{68E3E6C6-3B35-4372-9DF4-174DE90F10AF}" type="slidenum">
              <a:rPr lang="en-US" smtClean="0"/>
              <a:t>13</a:t>
            </a:fld>
            <a:endParaRPr lang="en-US"/>
          </a:p>
        </p:txBody>
      </p:sp>
    </p:spTree>
    <p:extLst>
      <p:ext uri="{BB962C8B-B14F-4D97-AF65-F5344CB8AC3E}">
        <p14:creationId xmlns:p14="http://schemas.microsoft.com/office/powerpoint/2010/main" val="82975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14</a:t>
            </a:fld>
            <a:endParaRPr lang="en-US"/>
          </a:p>
        </p:txBody>
      </p:sp>
    </p:spTree>
    <p:extLst>
      <p:ext uri="{BB962C8B-B14F-4D97-AF65-F5344CB8AC3E}">
        <p14:creationId xmlns:p14="http://schemas.microsoft.com/office/powerpoint/2010/main" val="220348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Chesapeake Bay Program has two indicators under its Climate Resiliency goal: Climate adaption and Climate Monitoring and Assessment. The Bay Program’s Climate Resiliency Workgroup is developing a suite of climate-related indicators that can be used to track and analyze trends, impacts and progress towards advancing climate resiliency. The suite will include measurements of physical and chemical environmental attributes; measurements of ecological, economic and societal impacts; and measurements of programmatic progress toward adaption and resilience over time. The initial subset of indicators should be available by July 2018.</a:t>
            </a:r>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a:t>
            </a:r>
            <a:r>
              <a:rPr lang="en-US" sz="1200" baseline="0" dirty="0" smtClean="0"/>
              <a:t> survey conducted by the Chesapeake Bay Program to quantify the impact of conservation practices, or best management practices, found that urban forest buffers and forest conservation would benefit climate resiliency the most out of any other practice, while at the same time benefiting climate adaption, energy efficiency and flood risk mitigation. More examples of conservation practices and their co-benefits are found in the climate resiliency outcome template.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16</a:t>
            </a:fld>
            <a:endParaRPr lang="en-US"/>
          </a:p>
        </p:txBody>
      </p:sp>
    </p:spTree>
    <p:extLst>
      <p:ext uri="{BB962C8B-B14F-4D97-AF65-F5344CB8AC3E}">
        <p14:creationId xmlns:p14="http://schemas.microsoft.com/office/powerpoint/2010/main" val="427829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17</a:t>
            </a:fld>
            <a:endParaRPr lang="en-US"/>
          </a:p>
        </p:txBody>
      </p:sp>
    </p:spTree>
    <p:extLst>
      <p:ext uri="{BB962C8B-B14F-4D97-AF65-F5344CB8AC3E}">
        <p14:creationId xmlns:p14="http://schemas.microsoft.com/office/powerpoint/2010/main" val="260074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Due to the</a:t>
            </a:r>
            <a:r>
              <a:rPr lang="en-US" baseline="0" dirty="0" smtClean="0"/>
              <a:t> range of areas that comprise fish habitat and the existing gaps in our understanding of which habitats offer the highest value for fish reproduction, feeding, growth or refuge, there is no established baseline for this outcome at this time.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Findings from the Smithsonian Environmental Research Center found that fish and crustacean abundance is lower in areas near hardened shorelines, highlighting the importance of living shorelines, the conservation or restoration of coastal wetlands, and other alternatives to traditional shoreline hardening.</a:t>
            </a:r>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streamside forest buffers and urban stream restoration would benefit fish habitat the most out of any other practice, while at the same time benefiting protected lands, habitat biodiversity, brook trout, blue crab, recreation, forage fish and wetlands.  More examples of conservation practices and their co-benefits are found in the fish habitat outcome template.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19</a:t>
            </a:fld>
            <a:endParaRPr lang="en-US"/>
          </a:p>
        </p:txBody>
      </p:sp>
    </p:spTree>
    <p:extLst>
      <p:ext uri="{BB962C8B-B14F-4D97-AF65-F5344CB8AC3E}">
        <p14:creationId xmlns:p14="http://schemas.microsoft.com/office/powerpoint/2010/main" val="3884639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222222"/>
                </a:solidFill>
                <a:latin typeface="Calibri" panose="020F0502020204030204" pitchFamily="34" charset="0"/>
                <a:ea typeface="Calibri" panose="020F0502020204030204" pitchFamily="34" charset="0"/>
              </a:rPr>
              <a:t>Fish are important to ecosystem function, but they also provide economic and social benefits through tourism, food service and fishing opportunities. The resource needs </a:t>
            </a:r>
            <a:r>
              <a:rPr lang="en-US" sz="1200" b="1" dirty="0" smtClean="0">
                <a:solidFill>
                  <a:srgbClr val="222222"/>
                </a:solidFill>
                <a:latin typeface="Calibri" panose="020F0502020204030204" pitchFamily="34" charset="0"/>
                <a:ea typeface="Calibri" panose="020F0502020204030204" pitchFamily="34" charset="0"/>
              </a:rPr>
              <a:t>fish habitat</a:t>
            </a:r>
            <a:r>
              <a:rPr lang="en-US" sz="1200" dirty="0" smtClean="0">
                <a:solidFill>
                  <a:srgbClr val="222222"/>
                </a:solidFill>
                <a:latin typeface="Calibri" panose="020F0502020204030204" pitchFamily="34" charset="0"/>
                <a:ea typeface="Calibri" panose="020F0502020204030204" pitchFamily="34" charset="0"/>
              </a:rPr>
              <a:t> to </a:t>
            </a:r>
            <a:r>
              <a:rPr lang="en-US" sz="1200" dirty="0" smtClean="0">
                <a:solidFill>
                  <a:srgbClr val="212121"/>
                </a:solidFill>
                <a:latin typeface="Calibri" panose="020F0502020204030204" pitchFamily="34" charset="0"/>
                <a:ea typeface="Calibri" panose="020F0502020204030204" pitchFamily="34" charset="0"/>
              </a:rPr>
              <a:t>live and thrive, including roots and underwater grasses to inhabit as juveniles, unimpeded waters to spawn, and shallow areas to hide from aquatic predators.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solidFill>
                <a:srgbClr val="212121"/>
              </a:solidFill>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212121"/>
                </a:solidFill>
                <a:latin typeface="Calibri" panose="020F0502020204030204" pitchFamily="34" charset="0"/>
                <a:ea typeface="Calibri" panose="020F0502020204030204" pitchFamily="34" charset="0"/>
              </a:rPr>
              <a:t>Local land use decisions impact the production and sustainability of fish resources. </a:t>
            </a:r>
            <a:r>
              <a:rPr lang="en-US" sz="1200" dirty="0" smtClean="0">
                <a:latin typeface="Calibri" panose="020F0502020204030204" pitchFamily="34" charset="0"/>
                <a:ea typeface="Calibri" panose="020F0502020204030204" pitchFamily="34" charset="0"/>
              </a:rPr>
              <a:t>Continuous habitat is more favorable for supporting fish than fragmented habitat, and fish are more responsive to restoration efforts in watersheds with less impervious surface. </a:t>
            </a:r>
            <a:r>
              <a:rPr lang="en-US" sz="1200" dirty="0" smtClean="0">
                <a:solidFill>
                  <a:srgbClr val="212121"/>
                </a:solidFill>
                <a:latin typeface="Calibri" panose="020F0502020204030204" pitchFamily="34" charset="0"/>
                <a:ea typeface="Calibri" panose="020F0502020204030204" pitchFamily="34" charset="0"/>
              </a:rPr>
              <a:t>Development and hardening of nearshore areas threaten fish habitat and the benefits these fish provide to people. It is always cheaper to protect habitat than it is to restore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212121"/>
              </a:solidFill>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212121"/>
                </a:solidFill>
                <a:latin typeface="Calibri" panose="020F0502020204030204" pitchFamily="34" charset="0"/>
                <a:ea typeface="Calibri" panose="020F0502020204030204" pitchFamily="34" charset="0"/>
              </a:rPr>
              <a:t>Fortunately, many fish habitat needs can be </a:t>
            </a:r>
            <a:r>
              <a:rPr lang="en-US" sz="1200" u="sng" dirty="0" smtClean="0">
                <a:solidFill>
                  <a:srgbClr val="212121"/>
                </a:solidFill>
                <a:latin typeface="Calibri" panose="020F0502020204030204" pitchFamily="34" charset="0"/>
                <a:ea typeface="Calibri" panose="020F0502020204030204" pitchFamily="34" charset="0"/>
              </a:rPr>
              <a:t>improved</a:t>
            </a:r>
            <a:r>
              <a:rPr lang="en-US" sz="1200" dirty="0" smtClean="0">
                <a:solidFill>
                  <a:srgbClr val="212121"/>
                </a:solidFill>
                <a:latin typeface="Calibri" panose="020F0502020204030204" pitchFamily="34" charset="0"/>
                <a:ea typeface="Calibri" panose="020F0502020204030204" pitchFamily="34" charset="0"/>
              </a:rPr>
              <a:t> through BMP / infrastructure projects. If designed effectively, infrastructure projects can improve fish habitat, create resiliency to projected climate change impacts, and decrease erosion. But not all BMPs provide this co-benefit.</a:t>
            </a:r>
            <a:endParaRPr lang="en-US" sz="1200" dirty="0" smtClean="0">
              <a:solidFill>
                <a:schemeClr val="tx1"/>
              </a:solidFill>
              <a:latin typeface="Times New Roman" panose="02020603050405020304" pitchFamily="18"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212121"/>
                </a:solidFill>
                <a:latin typeface="Calibri" panose="020F0502020204030204" pitchFamily="34" charset="0"/>
                <a:ea typeface="Calibri" panose="020F0502020204030204" pitchFamily="34" charset="0"/>
              </a:rPr>
              <a:t>Slowing runoff helps fish communities. It will reduce nutrients and sediments but also may reduce contaminants and toxins into the water. This can also improve fish health and provide a healthier food product when fish are consumed.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212121"/>
                </a:solidFill>
                <a:latin typeface="Calibri" panose="020F0502020204030204" pitchFamily="34" charset="0"/>
                <a:ea typeface="Calibri" panose="020F0502020204030204" pitchFamily="34" charset="0"/>
              </a:rPr>
              <a:t>Don’t impound water near </a:t>
            </a:r>
            <a:r>
              <a:rPr lang="en-US" sz="1200" dirty="0" err="1" smtClean="0">
                <a:solidFill>
                  <a:srgbClr val="212121"/>
                </a:solidFill>
                <a:latin typeface="Calibri" panose="020F0502020204030204" pitchFamily="34" charset="0"/>
                <a:ea typeface="Calibri" panose="020F0502020204030204" pitchFamily="34" charset="0"/>
              </a:rPr>
              <a:t>coldwater</a:t>
            </a:r>
            <a:r>
              <a:rPr lang="en-US" sz="1200" dirty="0" smtClean="0">
                <a:solidFill>
                  <a:srgbClr val="212121"/>
                </a:solidFill>
                <a:latin typeface="Calibri" panose="020F0502020204030204" pitchFamily="34" charset="0"/>
                <a:ea typeface="Calibri" panose="020F0502020204030204" pitchFamily="34" charset="0"/>
              </a:rPr>
              <a:t> streams. It will raise the stream temperature and is harmful to certain fish.</a:t>
            </a:r>
            <a:endParaRPr lang="en-US" sz="1200" dirty="0" smtClean="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20</a:t>
            </a:fld>
            <a:endParaRPr lang="en-US"/>
          </a:p>
        </p:txBody>
      </p:sp>
    </p:spTree>
    <p:extLst>
      <p:ext uri="{BB962C8B-B14F-4D97-AF65-F5344CB8AC3E}">
        <p14:creationId xmlns:p14="http://schemas.microsoft.com/office/powerpoint/2010/main" val="350439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forest conservation and urban forest buffers would benefit forest buffers the most out of any other practice, while at the same time benefiting habitat biodiversity, brook trout, stream health, fish habitat, healthy watersheds and tree canopy.  More examples of conservation practices and their co-benefits are found in the forest buffer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22</a:t>
            </a:fld>
            <a:endParaRPr lang="en-US"/>
          </a:p>
        </p:txBody>
      </p:sp>
    </p:spTree>
    <p:extLst>
      <p:ext uri="{BB962C8B-B14F-4D97-AF65-F5344CB8AC3E}">
        <p14:creationId xmlns:p14="http://schemas.microsoft.com/office/powerpoint/2010/main" val="203228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23</a:t>
            </a:fld>
            <a:endParaRPr lang="en-US"/>
          </a:p>
        </p:txBody>
      </p:sp>
    </p:spTree>
    <p:extLst>
      <p:ext uri="{BB962C8B-B14F-4D97-AF65-F5344CB8AC3E}">
        <p14:creationId xmlns:p14="http://schemas.microsoft.com/office/powerpoint/2010/main" val="423373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PowerPoint is designed</a:t>
            </a:r>
            <a:r>
              <a:rPr lang="en-US" baseline="0" dirty="0" smtClean="0"/>
              <a:t> for audiences that have some background in watershed implementation plans and knowledge of the Chesapeake Bay Total Maximum Daily Load (Bay TMDL). </a:t>
            </a:r>
          </a:p>
          <a:p>
            <a:pPr marL="171450" indent="-171450">
              <a:buFont typeface="Arial" panose="020B0604020202020204" pitchFamily="34" charset="0"/>
              <a:buChar char="•"/>
            </a:pPr>
            <a:r>
              <a:rPr lang="en-US" baseline="0" dirty="0" smtClean="0"/>
              <a:t>It will inform your audience about the co-benefits associated with implementing certain conservation practices. The majority of these practices not only help in meeting your state’s water quality goals under the Bay TMDL, but also can meet other restoration goals not only for the </a:t>
            </a:r>
            <a:r>
              <a:rPr lang="en-US" baseline="0" dirty="0" smtClean="0"/>
              <a:t>Chesapeake </a:t>
            </a:r>
            <a:r>
              <a:rPr lang="en-US" baseline="0" dirty="0" smtClean="0"/>
              <a:t>Bay, but for the local waterways in your community. </a:t>
            </a:r>
          </a:p>
          <a:p>
            <a:pPr marL="171450" indent="-171450">
              <a:buFont typeface="Arial" panose="020B0604020202020204" pitchFamily="34" charset="0"/>
              <a:buChar char="•"/>
            </a:pPr>
            <a:r>
              <a:rPr lang="en-US" baseline="0" dirty="0" smtClean="0"/>
              <a:t>These conservation practices can benefit you and your community by providing economic and public health benefits; your state by helping to meet their goals for reducing nutrient pollution; and your local waterways by helping with their restoration and protection.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a:t>
            </a:fld>
            <a:endParaRPr lang="en-US"/>
          </a:p>
        </p:txBody>
      </p:sp>
    </p:spTree>
    <p:extLst>
      <p:ext uri="{BB962C8B-B14F-4D97-AF65-F5344CB8AC3E}">
        <p14:creationId xmlns:p14="http://schemas.microsoft.com/office/powerpoint/2010/main" val="378614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latin typeface="+mn-lt"/>
                <a:ea typeface="+mn-ea"/>
                <a:cs typeface="+mn-cs"/>
              </a:rPr>
              <a:t>The Chesapeake Bay Program has established a baseline of healthy waters and watersheds across the region. Using federal, state and local data, a new initiative has launched to track the status of state-identified healthy waters and watersheds in order to identify vulnerabilities and assess whether watershed health is being maintained.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A</a:t>
            </a:r>
            <a:r>
              <a:rPr lang="en-US" sz="1000" baseline="0" dirty="0" smtClean="0"/>
              <a:t> survey conducted by the Chesapeake Bay Program to quantify the impact of conservation practices, or best management practices, found that agricultural forest buffers, forest conservation, urban forest buffers, urban growth reduction and urban stream restoration would benefit healthy watersheds the most out of any other practice, while at the same time benefiting protected lands, habitat biodiversity, brook trout, stream health, fish habitat, forage fish, flood mitigation and recreation. More examples of conservation practices and their co-benefits are found in the healthy watersheds outcome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25</a:t>
            </a:fld>
            <a:endParaRPr lang="en-US"/>
          </a:p>
        </p:txBody>
      </p:sp>
    </p:spTree>
    <p:extLst>
      <p:ext uri="{BB962C8B-B14F-4D97-AF65-F5344CB8AC3E}">
        <p14:creationId xmlns:p14="http://schemas.microsoft.com/office/powerpoint/2010/main" val="271177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forest conservation and urban forest buffers would benefit protected lands the most out of any other practice, while at the same time benefiting habitat biodiversity, wetlands, healthy watersheds, land use metrics and methods, fish habitat, climate adaption, forest buffers and recreation. More examples of conservation practices and their co-benefits are found in the protected lands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28</a:t>
            </a:fld>
            <a:endParaRPr lang="en-US"/>
          </a:p>
        </p:txBody>
      </p:sp>
    </p:spTree>
    <p:extLst>
      <p:ext uri="{BB962C8B-B14F-4D97-AF65-F5344CB8AC3E}">
        <p14:creationId xmlns:p14="http://schemas.microsoft.com/office/powerpoint/2010/main" val="73109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forest conservation and urban stream restoration would benefit public access the most out of any other practice, while at the same time benefiting habitat biodiversity, brook trout, stream health, healthy watersheds, fish habitat and forage fish. More examples of conservation practices and their co-benefits are found in the public access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31</a:t>
            </a:fld>
            <a:endParaRPr lang="en-US"/>
          </a:p>
        </p:txBody>
      </p:sp>
    </p:spTree>
    <p:extLst>
      <p:ext uri="{BB962C8B-B14F-4D97-AF65-F5344CB8AC3E}">
        <p14:creationId xmlns:p14="http://schemas.microsoft.com/office/powerpoint/2010/main" val="684028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nutrient management plans, wetland and streamside wetland restoration, agriculture stream restoration and advanced grey infrastructure nutrient discovery program would benefit underwater grasses the most out of any other practice, while at the same time benefiting wetlands, blue crab abundance, oysters, stream health, fish habitat, forage fish and drinking water protection/security. More examples of conservation practices and their co-benefits are found in the underwater grasses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34</a:t>
            </a:fld>
            <a:endParaRPr lang="en-US"/>
          </a:p>
        </p:txBody>
      </p:sp>
    </p:spTree>
    <p:extLst>
      <p:ext uri="{BB962C8B-B14F-4D97-AF65-F5344CB8AC3E}">
        <p14:creationId xmlns:p14="http://schemas.microsoft.com/office/powerpoint/2010/main" val="4068867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forest conservation, urban forest buffers and urban stream restoration would benefit stream health the most out of any other practice, while at the same time benefiting brook trout, healthy watersheds, forest buffers, flood control/mitigation and protected lands. More examples of conservation practices and their co-benefits are found in the stream health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37</a:t>
            </a:fld>
            <a:endParaRPr lang="en-US"/>
          </a:p>
        </p:txBody>
      </p:sp>
    </p:spTree>
    <p:extLst>
      <p:ext uri="{BB962C8B-B14F-4D97-AF65-F5344CB8AC3E}">
        <p14:creationId xmlns:p14="http://schemas.microsoft.com/office/powerpoint/2010/main" val="670044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38</a:t>
            </a:fld>
            <a:endParaRPr lang="en-US"/>
          </a:p>
        </p:txBody>
      </p:sp>
    </p:spTree>
    <p:extLst>
      <p:ext uri="{BB962C8B-B14F-4D97-AF65-F5344CB8AC3E}">
        <p14:creationId xmlns:p14="http://schemas.microsoft.com/office/powerpoint/2010/main" val="1038360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narrow forest buffers and urban forest buffers would benefit toxic contaminants the most out of any other practice, while at the same time benefiting urban pollutants, agricultural pollutants, stream health, forage fish and citizen stewardship. More examples of conservation practices and their co-benefits are found in the toxic contaminants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40</a:t>
            </a:fld>
            <a:endParaRPr lang="en-US"/>
          </a:p>
        </p:txBody>
      </p:sp>
    </p:spTree>
    <p:extLst>
      <p:ext uri="{BB962C8B-B14F-4D97-AF65-F5344CB8AC3E}">
        <p14:creationId xmlns:p14="http://schemas.microsoft.com/office/powerpoint/2010/main" val="3438100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latin typeface="+mn-lt"/>
                <a:ea typeface="Times New Roman" panose="02020603050405020304" pitchFamily="18" charset="0"/>
                <a:cs typeface="Times New Roman" panose="02020603050405020304" pitchFamily="18" charset="0"/>
              </a:rPr>
              <a:t>Agricultural pollutants of priority include pesticides (herbicides, insecticides and other pesticides) and hormones from animal waste. Example priority urban pollutants include PCBs, PAHs and mercury.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latin typeface="+mn-lt"/>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latin typeface="+mn-lt"/>
                <a:ea typeface="Times New Roman" panose="02020603050405020304" pitchFamily="18" charset="0"/>
                <a:cs typeface="Times New Roman" panose="02020603050405020304" pitchFamily="18" charset="0"/>
              </a:rPr>
              <a:t>This includes buffer practices, exclusion fencing, shoreline management, and any stormwater and runoff control practices. In agricultural sectors, managing animal waste can prevent biogenic hormones from entering surface waters. </a:t>
            </a:r>
            <a:endParaRPr lang="en-US" sz="1200" kern="1200" dirty="0" smtClean="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latin typeface="+mn-lt"/>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41</a:t>
            </a:fld>
            <a:endParaRPr lang="en-US"/>
          </a:p>
        </p:txBody>
      </p:sp>
    </p:spTree>
    <p:extLst>
      <p:ext uri="{BB962C8B-B14F-4D97-AF65-F5344CB8AC3E}">
        <p14:creationId xmlns:p14="http://schemas.microsoft.com/office/powerpoint/2010/main" val="85885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42</a:t>
            </a:fld>
            <a:endParaRPr lang="en-US"/>
          </a:p>
        </p:txBody>
      </p:sp>
    </p:spTree>
    <p:extLst>
      <p:ext uri="{BB962C8B-B14F-4D97-AF65-F5344CB8AC3E}">
        <p14:creationId xmlns:p14="http://schemas.microsoft.com/office/powerpoint/2010/main" val="2929660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agricultural forest buffers, forest conservation and urban forest buffers would benefit tree canopy the most out of any other practice, while at the same time benefiting habitat biodiversity, air quality, land use methods, fish habitats, healthy watersheds and forest buffers. More examples of conservation practices and their co-benefits are found in the tree canopy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43</a:t>
            </a:fld>
            <a:endParaRPr lang="en-US"/>
          </a:p>
        </p:txBody>
      </p:sp>
    </p:spTree>
    <p:extLst>
      <p:ext uri="{BB962C8B-B14F-4D97-AF65-F5344CB8AC3E}">
        <p14:creationId xmlns:p14="http://schemas.microsoft.com/office/powerpoint/2010/main" val="90727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First, let’s start off with a simple explanation of what</a:t>
            </a:r>
            <a:r>
              <a:rPr lang="en-US" baseline="0" dirty="0" smtClean="0"/>
              <a:t> Watershed Implementation Plans are. They are required for each of the six watershed states and the District of Columbia to develop under the 2010 Chesapeake Bay Total Maximum Load or Bay TMDL.</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These jurisdictions are in the process of developing Phase III of the WIPs, which call for engagement with their local partners and communities.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Conservation practices that you implement in your own communities, or on your own property can not only help your state meet their pollution reductions, but they also can provide you with economic benefits, provide a healthy area for your family and friends to reside in and they can help fulfil other commitments to help restore and protect the local waterways in your backyard.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WIPs are beneficial as they help track progress toward meeting pollution reduction goals, identify gaps and ensure the Bay and your local waterways are remaining healthy. </a:t>
            </a: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3</a:t>
            </a:fld>
            <a:endParaRPr lang="en-US"/>
          </a:p>
        </p:txBody>
      </p:sp>
    </p:spTree>
    <p:extLst>
      <p:ext uri="{BB962C8B-B14F-4D97-AF65-F5344CB8AC3E}">
        <p14:creationId xmlns:p14="http://schemas.microsoft.com/office/powerpoint/2010/main" val="4177713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survey conducted by the Chesapeake Bay Program to quantify the impact of conservation practices, or best management practices, found that wetlands, wet ponds and urban forest buffers would benefit wetlands the most out of any other practice, while at the same time benefiting black ducks, climate adaption, flood control/mitigation, groundwater recharge/infiltration and recreation. More examples of conservation practices and their co-benefits are found in the wetlands outcome template.</a:t>
            </a:r>
          </a:p>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46</a:t>
            </a:fld>
            <a:endParaRPr lang="en-US"/>
          </a:p>
        </p:txBody>
      </p:sp>
    </p:spTree>
    <p:extLst>
      <p:ext uri="{BB962C8B-B14F-4D97-AF65-F5344CB8AC3E}">
        <p14:creationId xmlns:p14="http://schemas.microsoft.com/office/powerpoint/2010/main" val="2315091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48</a:t>
            </a:fld>
            <a:endParaRPr lang="en-US"/>
          </a:p>
        </p:txBody>
      </p:sp>
    </p:spTree>
    <p:extLst>
      <p:ext uri="{BB962C8B-B14F-4D97-AF65-F5344CB8AC3E}">
        <p14:creationId xmlns:p14="http://schemas.microsoft.com/office/powerpoint/2010/main" val="348634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2" name="Shape 79"/>
          <p:cNvSpPr>
            <a:spLocks noGrp="1" noRot="1" noChangeAspect="1" noTextEdit="1"/>
          </p:cNvSpPr>
          <p:nvPr>
            <p:ph type="sldImg" idx="2"/>
          </p:nvPr>
        </p:nvSpPr>
        <p:spPr>
          <a:xfrm>
            <a:off x="4572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163843" name="Shape 80"/>
          <p:cNvSpPr>
            <a:spLocks noGrp="1"/>
          </p:cNvSpPr>
          <p:nvPr>
            <p:ph type="body" idx="1"/>
          </p:nvPr>
        </p:nvSpPr>
        <p:spPr>
          <a:xfrm>
            <a:off x="701675" y="4343400"/>
            <a:ext cx="56070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p>
            <a:pPr>
              <a:spcBef>
                <a:spcPct val="0"/>
              </a:spcBef>
            </a:pPr>
            <a:endParaRPr lang="en-US" altLang="en-US" dirty="0"/>
          </a:p>
        </p:txBody>
      </p:sp>
    </p:spTree>
    <p:extLst>
      <p:ext uri="{BB962C8B-B14F-4D97-AF65-F5344CB8AC3E}">
        <p14:creationId xmlns:p14="http://schemas.microsoft.com/office/powerpoint/2010/main" val="87263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Chesapeake</a:t>
            </a:r>
            <a:r>
              <a:rPr lang="en-US" baseline="0" dirty="0" smtClean="0"/>
              <a:t> Bay Program’s Watershed Agreement contains several goals that strive to create a healthy Bay watershed for all of its citizens. </a:t>
            </a:r>
          </a:p>
          <a:p>
            <a:pPr marL="171450" indent="-171450">
              <a:buFont typeface="Arial" panose="020B0604020202020204" pitchFamily="34" charset="0"/>
              <a:buChar char="•"/>
            </a:pPr>
            <a:r>
              <a:rPr lang="en-US" baseline="0" dirty="0" smtClean="0"/>
              <a:t>Each of the six watershed states and the District of Columbia have signed on to meet various goals, which includes everything from stream health to environmental literacy.</a:t>
            </a:r>
            <a:endParaRPr lang="en-US" dirty="0" smtClean="0"/>
          </a:p>
          <a:p>
            <a:pPr marL="171450" indent="-171450">
              <a:buFont typeface="Arial" panose="020B0604020202020204" pitchFamily="34" charset="0"/>
              <a:buChar char="•"/>
            </a:pPr>
            <a:r>
              <a:rPr lang="en-US" dirty="0" smtClean="0"/>
              <a:t>Each</a:t>
            </a:r>
            <a:r>
              <a:rPr lang="en-US" baseline="0" dirty="0" smtClean="0"/>
              <a:t> goal is related to an outcome. Each outcome has an associated management strategy, which explains how we will accomplish the outcomes and how we will monitor, assess and report progress.</a:t>
            </a:r>
            <a:endParaRPr lang="en-US" dirty="0" smtClean="0"/>
          </a:p>
          <a:p>
            <a:pPr marL="171450" indent="-171450">
              <a:buFont typeface="Arial" panose="020B0604020202020204" pitchFamily="34" charset="0"/>
              <a:buChar char="•"/>
            </a:pPr>
            <a:r>
              <a:rPr lang="en-US" dirty="0" smtClean="0"/>
              <a:t>These ten goals are interrelated</a:t>
            </a:r>
            <a:r>
              <a:rPr lang="en-US" baseline="0" dirty="0" smtClean="0"/>
              <a:t> – improvements in water quality can mean healthier fish and shellfish; the conservation of land can mean more habitat for wildlife; and a boost in environmental literacy can mean a rise in stewards of the Bay’s resources.</a:t>
            </a:r>
          </a:p>
          <a:p>
            <a:pPr marL="171450" indent="-171450">
              <a:buFont typeface="Arial" panose="020B0604020202020204" pitchFamily="34" charset="0"/>
              <a:buChar char="•"/>
            </a:pPr>
            <a:r>
              <a:rPr lang="en-US" baseline="0" dirty="0" smtClean="0"/>
              <a:t>Many conservation practices can help meet the outcomes within the Watershed Agreement. </a:t>
            </a:r>
          </a:p>
        </p:txBody>
      </p:sp>
      <p:sp>
        <p:nvSpPr>
          <p:cNvPr id="4" name="Slide Number Placeholder 3"/>
          <p:cNvSpPr>
            <a:spLocks noGrp="1"/>
          </p:cNvSpPr>
          <p:nvPr>
            <p:ph type="sldNum" sz="quarter" idx="10"/>
          </p:nvPr>
        </p:nvSpPr>
        <p:spPr/>
        <p:txBody>
          <a:bodyPr/>
          <a:lstStyle/>
          <a:p>
            <a:fld id="{68E3E6C6-3B35-4372-9DF4-174DE90F10AF}" type="slidenum">
              <a:rPr lang="en-US" smtClean="0"/>
              <a:t>4</a:t>
            </a:fld>
            <a:endParaRPr lang="en-US"/>
          </a:p>
        </p:txBody>
      </p:sp>
    </p:spTree>
    <p:extLst>
      <p:ext uri="{BB962C8B-B14F-4D97-AF65-F5344CB8AC3E}">
        <p14:creationId xmlns:p14="http://schemas.microsoft.com/office/powerpoint/2010/main" val="309798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just recap for a second. If you implement certain conservation practices to help meet pollution reduction goals, you can also help improve fish habitat, help underwater grasses and increase the brook trout population (among others)?</a:t>
            </a:r>
          </a:p>
          <a:p>
            <a:r>
              <a:rPr lang="en-US" baseline="0" dirty="0" smtClean="0"/>
              <a:t/>
            </a:r>
            <a:br>
              <a:rPr lang="en-US" baseline="0" dirty="0" smtClean="0"/>
            </a:br>
            <a:r>
              <a:rPr lang="en-US" baseline="0" dirty="0" smtClean="0"/>
              <a:t>Let’s look a little bit closer to how this all is connected.</a:t>
            </a: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5</a:t>
            </a:fld>
            <a:endParaRPr lang="en-US"/>
          </a:p>
        </p:txBody>
      </p:sp>
    </p:spTree>
    <p:extLst>
      <p:ext uri="{BB962C8B-B14F-4D97-AF65-F5344CB8AC3E}">
        <p14:creationId xmlns:p14="http://schemas.microsoft.com/office/powerpoint/2010/main" val="221794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a:t>
            </a:r>
            <a:r>
              <a:rPr lang="en-US" baseline="0" dirty="0" smtClean="0"/>
              <a:t> see how others have put these practices into action.</a:t>
            </a:r>
          </a:p>
          <a:p>
            <a:endParaRPr lang="en-US" baseline="0" dirty="0" smtClean="0"/>
          </a:p>
          <a:p>
            <a:r>
              <a:rPr lang="en-US" baseline="0" dirty="0" smtClean="0"/>
              <a:t>This is incredibly draft, but this is the first stab at putting together a graphic that shows how all of the outcomes of the watershed agreement are tied together.</a:t>
            </a:r>
            <a:endParaRPr lang="en-US" dirty="0"/>
          </a:p>
        </p:txBody>
      </p:sp>
      <p:sp>
        <p:nvSpPr>
          <p:cNvPr id="4" name="Slide Number Placeholder 3"/>
          <p:cNvSpPr>
            <a:spLocks noGrp="1"/>
          </p:cNvSpPr>
          <p:nvPr>
            <p:ph type="sldNum" sz="quarter" idx="10"/>
          </p:nvPr>
        </p:nvSpPr>
        <p:spPr/>
        <p:txBody>
          <a:bodyPr/>
          <a:lstStyle/>
          <a:p>
            <a:fld id="{68E3E6C6-3B35-4372-9DF4-174DE90F10AF}" type="slidenum">
              <a:rPr lang="en-US" smtClean="0"/>
              <a:t>6</a:t>
            </a:fld>
            <a:endParaRPr lang="en-US"/>
          </a:p>
        </p:txBody>
      </p:sp>
    </p:spTree>
    <p:extLst>
      <p:ext uri="{BB962C8B-B14F-4D97-AF65-F5344CB8AC3E}">
        <p14:creationId xmlns:p14="http://schemas.microsoft.com/office/powerpoint/2010/main" val="428166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Location – Mercer Vu Farms, 1,500 acres in Franklin County, Pennsylvania.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2002, the farmers implemented a system of extracting water from the manure generated by their 1,500 dairy cows, which saved them money and reduced their carbon footprint. They connected with a company that makes mining equipment to purchase a machine that removes most of the sand that is used as bedding for the cows which gets mixed in with manure when the barns are flushed out with water. A centrifuge known as a cyclone separator spins at high speeds to remove even more fine solid particles from the liquid.  These fine particles contain 40 percent of the manure’s phosphorus, which would otherwise leach into the ground and run off into the surrounding waterways of the farm.</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farmer is left with three products that he can now reuse on his farm: sand, dry manure and liquid manure. The sand is used as bedding for livestock and the dry manure is composted.  The practice also cuts the farm’s use of fossil fuels from transportation by an estimated 3,500 tons of greenhouse gas emissions a year. Lightweight dry fertilizer is less expensive to haul to the fields than heavy liquid manure.  It is easier to precisely control the application of dry, nutrient-rich fertilizer so it doesn’t wash into nearby waterways.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Further reducing its climate impact, the farm added a plastic cover to its 7.8 million gallon lagoon used to store the liquid manure following the separation process. The cover reduces the amount of nitrogen escaping into the air by 90 percent! The cover prevents rainwater from collecting in the lagoon, which translates into additional cost savings but not having to haul it out.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farm is also 100 percent no-till and makes extensive use of cover crops. These practices allow stormwater to soak into the ground instead of causing erosion and flowing nutrient pollution into local waterways. The farm has also planted riparian buffers around the fields to absorb runoff.</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farm was able to implement these conservation practices through grants from the U.S. Department of Agriculture’s National Resources Conservation Service.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conservation practices are credited toward meeting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Pennsylvania’s nutrient and sediment reduction goals under</a:t>
            </a:r>
            <a:r>
              <a:rPr lang="en-US" sz="1200" kern="1200" baseline="0" dirty="0" smtClean="0">
                <a:solidFill>
                  <a:schemeClr val="tx1"/>
                </a:solidFill>
                <a:effectLst/>
                <a:latin typeface="+mn-lt"/>
                <a:ea typeface="+mn-ea"/>
                <a:cs typeface="+mn-cs"/>
              </a:rPr>
              <a:t> the Phase III WIPs.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a:defRPr/>
            </a:pPr>
            <a:endParaRPr 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90A4-83D2-416C-8C3C-EABD25215258}" type="slidenum">
              <a:rPr lang="en-US" altLang="en-US" smtClean="0"/>
              <a:pPr/>
              <a:t>7</a:t>
            </a:fld>
            <a:endParaRPr lang="en-US" altLang="en-US"/>
          </a:p>
        </p:txBody>
      </p:sp>
    </p:spTree>
    <p:extLst>
      <p:ext uri="{BB962C8B-B14F-4D97-AF65-F5344CB8AC3E}">
        <p14:creationId xmlns:p14="http://schemas.microsoft.com/office/powerpoint/2010/main" val="141514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Restoring the Environment and Developing Youth (READY) is a program working to create green jobs for young adults while improving watershed health through the reduction of stormwater runoff and providing additional environmental protection services.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READY members are trained in the design and installation of green stormwater techniques such as rain gardens and rain barrels, maintenance of public and private installations, and stormwater assessment techniques. They receive job skills training and are exposed to local and regional environmental issues.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recent economic recession has created difficult employment conditions in many areas. There are also few opportunities for young men and women to earn money for education and/or acquire job skills to succeed in today’s competitive job market. At the same time, local jurisdictions are also being required to accelerate the implementation of stormwater controls in a slow growing economy with continued high unemployment.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particular case study took place in Howard</a:t>
            </a:r>
            <a:r>
              <a:rPr lang="en-US" sz="1200" kern="1200" baseline="0" dirty="0" smtClean="0">
                <a:solidFill>
                  <a:schemeClr val="tx1"/>
                </a:solidFill>
                <a:effectLst/>
                <a:latin typeface="+mn-lt"/>
                <a:ea typeface="+mn-ea"/>
                <a:cs typeface="+mn-cs"/>
              </a:rPr>
              <a:t> County, Maryland, but similar programs are ramping up in Lancaster and Anne Arundel County, Maryland. When this project took place in 2015, READY team members treated over 70,000 square feet of impervious surface, installed 20 rain gardens and eight </a:t>
            </a:r>
            <a:r>
              <a:rPr lang="en-US" sz="1200" kern="1200" baseline="0" dirty="0" err="1" smtClean="0">
                <a:solidFill>
                  <a:schemeClr val="tx1"/>
                </a:solidFill>
                <a:effectLst/>
                <a:latin typeface="+mn-lt"/>
                <a:ea typeface="+mn-ea"/>
                <a:cs typeface="+mn-cs"/>
              </a:rPr>
              <a:t>BayScape</a:t>
            </a:r>
            <a:r>
              <a:rPr lang="en-US" sz="1200" kern="1200" baseline="0" dirty="0" smtClean="0">
                <a:solidFill>
                  <a:schemeClr val="tx1"/>
                </a:solidFill>
                <a:effectLst/>
                <a:latin typeface="+mn-lt"/>
                <a:ea typeface="+mn-ea"/>
                <a:cs typeface="+mn-cs"/>
              </a:rPr>
              <a:t> gardens and conducted BMP maintenance, stream cleanups, tree plantings and environmental education with students.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core of this project aims to provide jobs for young adults who have little access to environmental jobs and help to reduce stormwater loads coming from regional roads, rooftops, and parking areas. More deeply, it will help to engage the suburban and urban underserved communities in environmental activities. It will also provide a pipeline of trained and enthusiastic young people ready to accept jobs with environmental groups and institutions working to protect our environment.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Funding for this program came from several</a:t>
            </a:r>
            <a:r>
              <a:rPr lang="en-US" sz="1200" kern="1200" baseline="0" dirty="0" smtClean="0">
                <a:solidFill>
                  <a:schemeClr val="tx1"/>
                </a:solidFill>
                <a:effectLst/>
                <a:latin typeface="+mn-lt"/>
                <a:ea typeface="+mn-ea"/>
                <a:cs typeface="+mn-cs"/>
              </a:rPr>
              <a:t> partners: the majority of it came from the state of Maryland, but local congregations that were already members of the Alliance for the Chesapeake Bay’s </a:t>
            </a:r>
            <a:r>
              <a:rPr lang="en-US" sz="1200" kern="1200" baseline="0" dirty="0" err="1" smtClean="0">
                <a:solidFill>
                  <a:schemeClr val="tx1"/>
                </a:solidFill>
                <a:effectLst/>
                <a:latin typeface="+mn-lt"/>
                <a:ea typeface="+mn-ea"/>
                <a:cs typeface="+mn-cs"/>
              </a:rPr>
              <a:t>RiverWise</a:t>
            </a:r>
            <a:r>
              <a:rPr lang="en-US" sz="1200" kern="1200" baseline="0" dirty="0" smtClean="0">
                <a:solidFill>
                  <a:schemeClr val="tx1"/>
                </a:solidFill>
                <a:effectLst/>
                <a:latin typeface="+mn-lt"/>
                <a:ea typeface="+mn-ea"/>
                <a:cs typeface="+mn-cs"/>
              </a:rPr>
              <a:t> Congregations program provided fee for service support. The local county also provided grants and work contracts. Additional funding came from other non-governmental partners, businesses and school systems.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90A4-83D2-416C-8C3C-EABD25215258}" type="slidenum">
              <a:rPr lang="en-US" altLang="en-US" smtClean="0"/>
              <a:pPr/>
              <a:t>8</a:t>
            </a:fld>
            <a:endParaRPr lang="en-US" altLang="en-US"/>
          </a:p>
        </p:txBody>
      </p:sp>
    </p:spTree>
    <p:extLst>
      <p:ext uri="{BB962C8B-B14F-4D97-AF65-F5344CB8AC3E}">
        <p14:creationId xmlns:p14="http://schemas.microsoft.com/office/powerpoint/2010/main" val="277573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project’s goal was to help free two neighborhoods</a:t>
            </a:r>
            <a:r>
              <a:rPr lang="en-US" sz="1200" kern="1200" baseline="0" dirty="0" smtClean="0">
                <a:solidFill>
                  <a:schemeClr val="tx1"/>
                </a:solidFill>
                <a:effectLst/>
                <a:latin typeface="+mn-lt"/>
                <a:ea typeface="+mn-ea"/>
                <a:cs typeface="+mn-cs"/>
              </a:rPr>
              <a:t> from dangerous traffic, lack of green space and economic concerns, while at the same time </a:t>
            </a:r>
            <a:r>
              <a:rPr lang="en-US" sz="1200" kern="1200" dirty="0" smtClean="0">
                <a:solidFill>
                  <a:schemeClr val="tx1"/>
                </a:solidFill>
                <a:effectLst/>
                <a:latin typeface="+mn-lt"/>
                <a:ea typeface="+mn-ea"/>
                <a:cs typeface="+mn-cs"/>
              </a:rPr>
              <a:t>reduce stormwater pollution, specifically nitrogen, phosphorus and sediment that is carried to rivers and streams during storm events.</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Funding for this project</a:t>
            </a:r>
            <a:r>
              <a:rPr lang="en-US" sz="1200" kern="1200" baseline="0" dirty="0" smtClean="0">
                <a:solidFill>
                  <a:schemeClr val="tx1"/>
                </a:solidFill>
                <a:effectLst/>
                <a:latin typeface="+mn-lt"/>
                <a:ea typeface="+mn-ea"/>
                <a:cs typeface="+mn-cs"/>
              </a:rPr>
              <a:t> largely came from the U.S. EPA, with additional grants from the Department of Housing and Urban Development and the Department of Transportation.</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project</a:t>
            </a:r>
            <a:r>
              <a:rPr lang="en-US" sz="1200" b="0" i="0" kern="1200" dirty="0" smtClean="0">
                <a:solidFill>
                  <a:schemeClr val="tx1"/>
                </a:solidFill>
                <a:effectLst/>
                <a:latin typeface="+mn-lt"/>
                <a:ea typeface="+mn-ea"/>
                <a:cs typeface="+mn-cs"/>
              </a:rPr>
              <a:t> built upon a community vision and ongoing work to increase pedestrian and cyclist safety, develop pocket parks and continue the area’s economic comeback.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partners worked together to install green alleys, permeable pavers, rain gardens, urban food gardens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BayScapes</a:t>
            </a:r>
            <a:r>
              <a:rPr lang="en-US" sz="1200" kern="1200" dirty="0" smtClean="0">
                <a:solidFill>
                  <a:schemeClr val="tx1"/>
                </a:solidFill>
                <a:effectLst/>
                <a:latin typeface="+mn-lt"/>
                <a:ea typeface="+mn-ea"/>
                <a:cs typeface="+mn-cs"/>
              </a:rPr>
              <a:t> on Capitol Square and surrounding city streets. These projects were estimated to reduce stormwater runoff flowing into Richmond’s sewer system by 64%, phosphorus by 69% and nitrogen by 70%. However by the end of the project, we were pleased to learn that those projections were exceeded. The actual amount of stormwater runoff reduced was 70%, phosphorus was 86%, and nitrogen was 90%.</a:t>
            </a:r>
          </a:p>
          <a:p>
            <a:pPr>
              <a:defRPr/>
            </a:pPr>
            <a:endParaRPr 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90A4-83D2-416C-8C3C-EABD25215258}" type="slidenum">
              <a:rPr lang="en-US" altLang="en-US" smtClean="0"/>
              <a:pPr/>
              <a:t>9</a:t>
            </a:fld>
            <a:endParaRPr lang="en-US" altLang="en-US"/>
          </a:p>
        </p:txBody>
      </p:sp>
    </p:spTree>
    <p:extLst>
      <p:ext uri="{BB962C8B-B14F-4D97-AF65-F5344CB8AC3E}">
        <p14:creationId xmlns:p14="http://schemas.microsoft.com/office/powerpoint/2010/main" val="116001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35C190-BA9E-4DC4-ABFA-9B1475B76A97}" type="datetimeFigureOut">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Tree>
    <p:extLst>
      <p:ext uri="{BB962C8B-B14F-4D97-AF65-F5344CB8AC3E}">
        <p14:creationId xmlns:p14="http://schemas.microsoft.com/office/powerpoint/2010/main" val="4257395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5C190-BA9E-4DC4-ABFA-9B1475B76A97}" type="datetimeFigureOut">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
        <p:nvSpPr>
          <p:cNvPr id="7" name="Rectangle 6"/>
          <p:cNvSpPr/>
          <p:nvPr userDrawn="1"/>
        </p:nvSpPr>
        <p:spPr>
          <a:xfrm>
            <a:off x="1549400" y="440267"/>
            <a:ext cx="4326299"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8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35C190-BA9E-4DC4-ABFA-9B1475B76A97}" type="datetimeFigureOut">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
        <p:nvSpPr>
          <p:cNvPr id="7" name="Rectangle 6"/>
          <p:cNvSpPr/>
          <p:nvPr userDrawn="1"/>
        </p:nvSpPr>
        <p:spPr>
          <a:xfrm>
            <a:off x="1549401" y="440267"/>
            <a:ext cx="4380620"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00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E67139FD-27AB-4C35-9934-B46F01740534}" type="slidenum">
              <a:rPr lang="en-US" altLang="en-US"/>
              <a:pPr>
                <a:defRPr/>
              </a:pPr>
              <a:t>‹#›</a:t>
            </a:fld>
            <a:endParaRPr lang="en-US" altLang="en-US"/>
          </a:p>
        </p:txBody>
      </p:sp>
    </p:spTree>
    <p:extLst>
      <p:ext uri="{BB962C8B-B14F-4D97-AF65-F5344CB8AC3E}">
        <p14:creationId xmlns:p14="http://schemas.microsoft.com/office/powerpoint/2010/main" val="197530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1549401" y="440267"/>
            <a:ext cx="4317246"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790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35C190-BA9E-4DC4-ABFA-9B1475B76A97}" type="datetimeFigureOut">
              <a:rPr lang="en-US" smtClean="0"/>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CE71A-205D-400F-8DDF-EBC001DC2B94}" type="slidenum">
              <a:rPr lang="en-US" smtClean="0"/>
              <a:t>‹#›</a:t>
            </a:fld>
            <a:endParaRPr lang="en-US"/>
          </a:p>
        </p:txBody>
      </p:sp>
      <p:sp>
        <p:nvSpPr>
          <p:cNvPr id="7" name="Rectangle 6"/>
          <p:cNvSpPr/>
          <p:nvPr userDrawn="1"/>
        </p:nvSpPr>
        <p:spPr>
          <a:xfrm>
            <a:off x="1549401" y="440267"/>
            <a:ext cx="4317246"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4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35C190-BA9E-4DC4-ABFA-9B1475B76A97}" type="datetimeFigureOut">
              <a:rPr lang="en-US" smtClean="0"/>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71A-205D-400F-8DDF-EBC001DC2B94}" type="slidenum">
              <a:rPr lang="en-US" smtClean="0"/>
              <a:t>‹#›</a:t>
            </a:fld>
            <a:endParaRPr lang="en-US"/>
          </a:p>
        </p:txBody>
      </p:sp>
      <p:sp>
        <p:nvSpPr>
          <p:cNvPr id="8" name="Rectangle 7"/>
          <p:cNvSpPr/>
          <p:nvPr userDrawn="1"/>
        </p:nvSpPr>
        <p:spPr>
          <a:xfrm>
            <a:off x="1549401" y="440267"/>
            <a:ext cx="4308192"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2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35C190-BA9E-4DC4-ABFA-9B1475B76A97}" type="datetimeFigureOut">
              <a:rPr lang="en-US" smtClean="0"/>
              <a:t>7/5/2018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CE71A-205D-400F-8DDF-EBC001DC2B94}" type="slidenum">
              <a:rPr lang="en-US" smtClean="0"/>
              <a:t>‹#›</a:t>
            </a:fld>
            <a:endParaRPr lang="en-US"/>
          </a:p>
        </p:txBody>
      </p:sp>
      <p:sp>
        <p:nvSpPr>
          <p:cNvPr id="10" name="Rectangle 9"/>
          <p:cNvSpPr/>
          <p:nvPr userDrawn="1"/>
        </p:nvSpPr>
        <p:spPr>
          <a:xfrm>
            <a:off x="1549400" y="440267"/>
            <a:ext cx="4448175"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2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35C190-BA9E-4DC4-ABFA-9B1475B76A97}" type="datetimeFigureOut">
              <a:rPr lang="en-US" smtClean="0"/>
              <a:t>7/5/2018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CE71A-205D-400F-8DDF-EBC001DC2B94}" type="slidenum">
              <a:rPr lang="en-US" smtClean="0"/>
              <a:t>‹#›</a:t>
            </a:fld>
            <a:endParaRPr lang="en-US"/>
          </a:p>
        </p:txBody>
      </p:sp>
      <p:sp>
        <p:nvSpPr>
          <p:cNvPr id="6" name="Rectangle 5"/>
          <p:cNvSpPr/>
          <p:nvPr userDrawn="1"/>
        </p:nvSpPr>
        <p:spPr>
          <a:xfrm>
            <a:off x="1549401" y="440267"/>
            <a:ext cx="4235764"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81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5C190-BA9E-4DC4-ABFA-9B1475B76A97}" type="datetimeFigureOut">
              <a:rPr lang="en-US" smtClean="0"/>
              <a:t>7/5/2018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CE71A-205D-400F-8DDF-EBC001DC2B94}" type="slidenum">
              <a:rPr lang="en-US" smtClean="0"/>
              <a:t>‹#›</a:t>
            </a:fld>
            <a:endParaRPr lang="en-US"/>
          </a:p>
        </p:txBody>
      </p:sp>
      <p:sp>
        <p:nvSpPr>
          <p:cNvPr id="5" name="Rectangle 4"/>
          <p:cNvSpPr/>
          <p:nvPr userDrawn="1"/>
        </p:nvSpPr>
        <p:spPr>
          <a:xfrm>
            <a:off x="1549401" y="440267"/>
            <a:ext cx="4344406"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3"/>
          </p:nvPr>
        </p:nvSpPr>
        <p:spPr>
          <a:xfrm>
            <a:off x="4454525" y="4397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34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5C190-BA9E-4DC4-ABFA-9B1475B76A97}" type="datetimeFigureOut">
              <a:rPr lang="en-US" smtClean="0"/>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71A-205D-400F-8DDF-EBC001DC2B94}" type="slidenum">
              <a:rPr lang="en-US" smtClean="0"/>
              <a:t>‹#›</a:t>
            </a:fld>
            <a:endParaRPr lang="en-US"/>
          </a:p>
        </p:txBody>
      </p:sp>
      <p:sp>
        <p:nvSpPr>
          <p:cNvPr id="8" name="Rectangle 7"/>
          <p:cNvSpPr/>
          <p:nvPr userDrawn="1"/>
        </p:nvSpPr>
        <p:spPr>
          <a:xfrm>
            <a:off x="1549400" y="440267"/>
            <a:ext cx="4398727"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45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5C190-BA9E-4DC4-ABFA-9B1475B76A97}" type="datetimeFigureOut">
              <a:rPr lang="en-US" smtClean="0"/>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CE71A-205D-400F-8DDF-EBC001DC2B94}" type="slidenum">
              <a:rPr lang="en-US" smtClean="0"/>
              <a:t>‹#›</a:t>
            </a:fld>
            <a:endParaRPr lang="en-US"/>
          </a:p>
        </p:txBody>
      </p:sp>
      <p:sp>
        <p:nvSpPr>
          <p:cNvPr id="8" name="Rectangle 7"/>
          <p:cNvSpPr/>
          <p:nvPr userDrawn="1"/>
        </p:nvSpPr>
        <p:spPr>
          <a:xfrm>
            <a:off x="1549401" y="440267"/>
            <a:ext cx="4335352" cy="262466"/>
          </a:xfrm>
          <a:prstGeom prst="rect">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14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14"/>
          <a:stretch>
            <a:fillRect/>
          </a:stretch>
        </p:blipFill>
        <p:spPr>
          <a:xfrm>
            <a:off x="1468123" y="0"/>
            <a:ext cx="10723877" cy="854725"/>
          </a:xfrm>
          <a:prstGeom prst="rect">
            <a:avLst/>
          </a:prstGeom>
        </p:spPr>
      </p:pic>
      <p:sp>
        <p:nvSpPr>
          <p:cNvPr id="2" name="Title Placeholder 1"/>
          <p:cNvSpPr>
            <a:spLocks noGrp="1"/>
          </p:cNvSpPr>
          <p:nvPr>
            <p:ph type="title"/>
          </p:nvPr>
        </p:nvSpPr>
        <p:spPr>
          <a:xfrm>
            <a:off x="838200" y="864955"/>
            <a:ext cx="10515600" cy="82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5C190-BA9E-4DC4-ABFA-9B1475B76A97}" type="datetimeFigureOut">
              <a:rPr lang="en-US" smtClean="0"/>
              <a:t>7/5/2018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CE71A-205D-400F-8DDF-EBC001DC2B94}" type="slidenum">
              <a:rPr lang="en-US" smtClean="0"/>
              <a:t>‹#›</a:t>
            </a:fld>
            <a:endParaRPr lang="en-US"/>
          </a:p>
        </p:txBody>
      </p:sp>
      <p:pic>
        <p:nvPicPr>
          <p:cNvPr id="7" name="Picture 6"/>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bwMode="auto">
          <a:xfrm>
            <a:off x="5835305" y="-54547"/>
            <a:ext cx="5368834" cy="904144"/>
          </a:xfrm>
          <a:prstGeom prst="rect">
            <a:avLst/>
          </a:prstGeom>
          <a:ln>
            <a:noFill/>
          </a:ln>
          <a:effectLst>
            <a:softEdge rad="190500"/>
          </a:effectLst>
          <a:extLst>
            <a:ext uri="{53640926-AAD7-44D8-BBD7-CCE9431645EC}">
              <a14:shadowObscured xmlns:a14="http://schemas.microsoft.com/office/drawing/2010/main"/>
            </a:ext>
          </a:extLst>
        </p:spPr>
      </p:pic>
      <p:pic>
        <p:nvPicPr>
          <p:cNvPr id="8" name="Picture 7"/>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242239" y="-24354"/>
            <a:ext cx="949762" cy="903432"/>
          </a:xfrm>
          <a:prstGeom prst="rect">
            <a:avLst/>
          </a:prstGeom>
          <a:solidFill>
            <a:schemeClr val="bg1"/>
          </a:solidFill>
        </p:spPr>
      </p:pic>
      <p:sp>
        <p:nvSpPr>
          <p:cNvPr id="15" name="TextBox 14"/>
          <p:cNvSpPr txBox="1"/>
          <p:nvPr userDrawn="1"/>
        </p:nvSpPr>
        <p:spPr>
          <a:xfrm>
            <a:off x="1468122" y="104196"/>
            <a:ext cx="5445295" cy="369332"/>
          </a:xfrm>
          <a:prstGeom prst="rect">
            <a:avLst/>
          </a:prstGeom>
          <a:noFill/>
        </p:spPr>
        <p:txBody>
          <a:bodyPr wrap="square" rtlCol="0">
            <a:spAutoFit/>
          </a:bodyPr>
          <a:lstStyle/>
          <a:p>
            <a:r>
              <a:rPr lang="en-US" b="1" i="1">
                <a:solidFill>
                  <a:schemeClr val="bg1"/>
                </a:solidFill>
              </a:rPr>
              <a:t>Chesapeake Bay Program</a:t>
            </a:r>
          </a:p>
        </p:txBody>
      </p:sp>
      <p:pic>
        <p:nvPicPr>
          <p:cNvPr id="12" name="Picture 9" descr="Cbplogocnotext"/>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7146" y="22035"/>
            <a:ext cx="1280899" cy="80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61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hyperlink" Target="https://www.chesapeakebay.net/what/programs/watershed_implementa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chesapeakebay.net/what/programs/watershed_implementation"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www.chesapeakeprogress.com/clean-water#healthy-watersheds"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pa.gov/chesapeake-bay-tmd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chesapeakebay.net/what/what_guides_us/watershed_agreem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3878" y="5715000"/>
            <a:ext cx="11064328" cy="959927"/>
          </a:xfrm>
        </p:spPr>
        <p:txBody>
          <a:bodyPr>
            <a:normAutofit fontScale="77500" lnSpcReduction="20000"/>
          </a:bodyPr>
          <a:lstStyle/>
          <a:p>
            <a:r>
              <a:rPr lang="en-US" dirty="0" smtClean="0">
                <a:solidFill>
                  <a:srgbClr val="0076A3"/>
                </a:solidFill>
              </a:rPr>
              <a:t>NAME</a:t>
            </a:r>
          </a:p>
          <a:p>
            <a:r>
              <a:rPr lang="en-US" dirty="0" smtClean="0">
                <a:solidFill>
                  <a:srgbClr val="0076A3"/>
                </a:solidFill>
              </a:rPr>
              <a:t>TITLE </a:t>
            </a:r>
          </a:p>
          <a:p>
            <a:r>
              <a:rPr lang="en-US" dirty="0" smtClean="0">
                <a:solidFill>
                  <a:srgbClr val="0076A3"/>
                </a:solidFill>
              </a:rPr>
              <a:t>DATE</a:t>
            </a:r>
            <a:endParaRPr lang="en-US" dirty="0">
              <a:solidFill>
                <a:srgbClr val="0076A3"/>
              </a:solidFill>
            </a:endParaRPr>
          </a:p>
        </p:txBody>
      </p:sp>
      <p:pic>
        <p:nvPicPr>
          <p:cNvPr id="4" name="Picture 3"/>
          <p:cNvPicPr>
            <a:picLocks noChangeAspect="1"/>
          </p:cNvPicPr>
          <p:nvPr/>
        </p:nvPicPr>
        <p:blipFill rotWithShape="1">
          <a:blip r:embed="rId3"/>
          <a:srcRect l="19623" t="60537" r="1309"/>
          <a:stretch/>
        </p:blipFill>
        <p:spPr>
          <a:xfrm>
            <a:off x="1867795" y="1892148"/>
            <a:ext cx="10472468" cy="1283579"/>
          </a:xfrm>
          <a:prstGeom prst="rect">
            <a:avLst/>
          </a:prstGeom>
        </p:spPr>
      </p:pic>
      <p:sp>
        <p:nvSpPr>
          <p:cNvPr id="6" name="TextBox 5"/>
          <p:cNvSpPr txBox="1"/>
          <p:nvPr/>
        </p:nvSpPr>
        <p:spPr>
          <a:xfrm>
            <a:off x="2796794" y="2174190"/>
            <a:ext cx="9067800" cy="646331"/>
          </a:xfrm>
          <a:prstGeom prst="rect">
            <a:avLst/>
          </a:prstGeom>
          <a:noFill/>
        </p:spPr>
        <p:txBody>
          <a:bodyPr wrap="square" rtlCol="0">
            <a:spAutoFit/>
          </a:bodyPr>
          <a:lstStyle/>
          <a:p>
            <a:r>
              <a:rPr lang="en-US" sz="3600" b="1" dirty="0" smtClean="0">
                <a:solidFill>
                  <a:schemeClr val="bg1"/>
                </a:solidFill>
              </a:rPr>
              <a:t>Phase III Watershed Implementation Plans</a:t>
            </a:r>
            <a:endParaRPr lang="en-US" sz="36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1" y="-32678"/>
            <a:ext cx="12438490" cy="208955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1177304"/>
            <a:ext cx="2224236" cy="2115737"/>
          </a:xfrm>
          <a:prstGeom prst="ellipse">
            <a:avLst/>
          </a:prstGeom>
          <a:ln w="3175" cap="rnd">
            <a:solidFill>
              <a:srgbClr val="0076A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9" descr="Cbplogocnot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2787" y="147813"/>
            <a:ext cx="2351807" cy="148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24236" y="3207077"/>
            <a:ext cx="8907406" cy="954107"/>
          </a:xfrm>
          <a:prstGeom prst="rect">
            <a:avLst/>
          </a:prstGeom>
          <a:noFill/>
        </p:spPr>
        <p:txBody>
          <a:bodyPr wrap="square" rtlCol="0">
            <a:spAutoFit/>
          </a:bodyPr>
          <a:lstStyle/>
          <a:p>
            <a:pPr algn="ctr"/>
            <a:r>
              <a:rPr lang="en-US" sz="2800" i="1" dirty="0" smtClean="0"/>
              <a:t>Including programmatic </a:t>
            </a:r>
            <a:r>
              <a:rPr lang="en-US" sz="2800" i="1" dirty="0"/>
              <a:t>o</a:t>
            </a:r>
            <a:r>
              <a:rPr lang="en-US" sz="2800" i="1" dirty="0" smtClean="0"/>
              <a:t>utcomes in your planning to provide co-benefits for your community and reduce pollution</a:t>
            </a:r>
            <a:endParaRPr lang="en-US" sz="2800" i="1" dirty="0"/>
          </a:p>
        </p:txBody>
      </p:sp>
    </p:spTree>
    <p:extLst>
      <p:ext uri="{BB962C8B-B14F-4D97-AF65-F5344CB8AC3E}">
        <p14:creationId xmlns:p14="http://schemas.microsoft.com/office/powerpoint/2010/main" val="3493407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645824" y="865632"/>
            <a:ext cx="5047840" cy="5886407"/>
          </a:xfrm>
          <a:prstGeom prst="rect">
            <a:avLst/>
          </a:prstGeom>
        </p:spPr>
      </p:pic>
      <p:sp>
        <p:nvSpPr>
          <p:cNvPr id="5" name="Rectangle 4"/>
          <p:cNvSpPr/>
          <p:nvPr/>
        </p:nvSpPr>
        <p:spPr>
          <a:xfrm>
            <a:off x="1463040" y="865632"/>
            <a:ext cx="3157728" cy="78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620768" y="1255776"/>
            <a:ext cx="45354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6592" y="1645920"/>
            <a:ext cx="4511040" cy="1865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437632" y="2731008"/>
            <a:ext cx="2267712" cy="121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26592" y="3511296"/>
            <a:ext cx="4511040" cy="2596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437632" y="5157216"/>
            <a:ext cx="16946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332976" y="1024943"/>
            <a:ext cx="3816096" cy="461665"/>
          </a:xfrm>
          <a:prstGeom prst="rect">
            <a:avLst/>
          </a:prstGeom>
          <a:noFill/>
        </p:spPr>
        <p:txBody>
          <a:bodyPr wrap="square" rtlCol="0">
            <a:spAutoFit/>
          </a:bodyPr>
          <a:lstStyle/>
          <a:p>
            <a:r>
              <a:rPr lang="en-US" sz="2400" dirty="0" smtClean="0">
                <a:latin typeface="+mj-lt"/>
              </a:rPr>
              <a:t>Name of outcome.</a:t>
            </a:r>
            <a:endParaRPr lang="en-US" sz="2400" dirty="0">
              <a:latin typeface="+mj-lt"/>
            </a:endParaRPr>
          </a:p>
        </p:txBody>
      </p:sp>
      <p:sp>
        <p:nvSpPr>
          <p:cNvPr id="15" name="TextBox 14"/>
          <p:cNvSpPr txBox="1"/>
          <p:nvPr/>
        </p:nvSpPr>
        <p:spPr>
          <a:xfrm>
            <a:off x="7912608" y="2258450"/>
            <a:ext cx="3255264" cy="1200329"/>
          </a:xfrm>
          <a:prstGeom prst="rect">
            <a:avLst/>
          </a:prstGeom>
          <a:noFill/>
        </p:spPr>
        <p:txBody>
          <a:bodyPr wrap="square" rtlCol="0">
            <a:spAutoFit/>
          </a:bodyPr>
          <a:lstStyle/>
          <a:p>
            <a:r>
              <a:rPr lang="en-US" sz="2400" dirty="0" smtClean="0">
                <a:latin typeface="+mj-lt"/>
              </a:rPr>
              <a:t>Short summary about the outcome and its co-benefits</a:t>
            </a:r>
            <a:r>
              <a:rPr lang="en-US" dirty="0" smtClean="0">
                <a:latin typeface="+mj-lt"/>
              </a:rPr>
              <a:t>.</a:t>
            </a:r>
            <a:endParaRPr lang="en-US" dirty="0">
              <a:latin typeface="+mj-lt"/>
            </a:endParaRPr>
          </a:p>
        </p:txBody>
      </p:sp>
      <p:sp>
        <p:nvSpPr>
          <p:cNvPr id="17" name="TextBox 16"/>
          <p:cNvSpPr txBox="1"/>
          <p:nvPr/>
        </p:nvSpPr>
        <p:spPr>
          <a:xfrm>
            <a:off x="7156704" y="4230622"/>
            <a:ext cx="4767072" cy="2308324"/>
          </a:xfrm>
          <a:prstGeom prst="rect">
            <a:avLst/>
          </a:prstGeom>
          <a:noFill/>
        </p:spPr>
        <p:txBody>
          <a:bodyPr wrap="square" rtlCol="0">
            <a:spAutoFit/>
          </a:bodyPr>
          <a:lstStyle/>
          <a:p>
            <a:r>
              <a:rPr lang="en-US" sz="2400" dirty="0" smtClean="0">
                <a:latin typeface="+mj-lt"/>
              </a:rPr>
              <a:t>Table showing best management practices with co-benefits in mind.  The table shows the effects of best management practices on outcomes on a scale from +5 (very beneficial) to -5 (very harmful).</a:t>
            </a:r>
            <a:endParaRPr lang="en-US" sz="2400" dirty="0">
              <a:latin typeface="+mj-lt"/>
            </a:endParaRPr>
          </a:p>
        </p:txBody>
      </p:sp>
    </p:spTree>
    <p:extLst>
      <p:ext uri="{BB962C8B-B14F-4D97-AF65-F5344CB8AC3E}">
        <p14:creationId xmlns:p14="http://schemas.microsoft.com/office/powerpoint/2010/main" val="4155534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712089" y="914400"/>
            <a:ext cx="5695950" cy="5779008"/>
          </a:xfrm>
          <a:prstGeom prst="rect">
            <a:avLst/>
          </a:prstGeom>
        </p:spPr>
      </p:pic>
      <p:sp>
        <p:nvSpPr>
          <p:cNvPr id="4" name="Rectangle 3"/>
          <p:cNvSpPr/>
          <p:nvPr/>
        </p:nvSpPr>
        <p:spPr>
          <a:xfrm>
            <a:off x="914400" y="1121664"/>
            <a:ext cx="5315712" cy="21214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230112" y="1767840"/>
            <a:ext cx="16459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14400" y="3243072"/>
            <a:ext cx="4791456" cy="1621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705856" y="4053840"/>
            <a:ext cx="31333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14400" y="4998720"/>
            <a:ext cx="5315712" cy="1572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1" idx="3"/>
          </p:cNvCxnSpPr>
          <p:nvPr/>
        </p:nvCxnSpPr>
        <p:spPr>
          <a:xfrm>
            <a:off x="6230112" y="5785104"/>
            <a:ext cx="36697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65008" y="1167675"/>
            <a:ext cx="3218688" cy="1569660"/>
          </a:xfrm>
          <a:prstGeom prst="rect">
            <a:avLst/>
          </a:prstGeom>
          <a:noFill/>
        </p:spPr>
        <p:txBody>
          <a:bodyPr wrap="square" rtlCol="0">
            <a:spAutoFit/>
          </a:bodyPr>
          <a:lstStyle/>
          <a:p>
            <a:r>
              <a:rPr lang="en-US" sz="2400" dirty="0" smtClean="0">
                <a:latin typeface="+mj-lt"/>
              </a:rPr>
              <a:t>Guiding principles for incorporating outcome (WIP development and implementation).</a:t>
            </a:r>
            <a:endParaRPr lang="en-US" sz="2400" dirty="0">
              <a:latin typeface="+mj-lt"/>
            </a:endParaRPr>
          </a:p>
        </p:txBody>
      </p:sp>
      <p:sp>
        <p:nvSpPr>
          <p:cNvPr id="15" name="TextBox 14"/>
          <p:cNvSpPr txBox="1"/>
          <p:nvPr/>
        </p:nvSpPr>
        <p:spPr>
          <a:xfrm>
            <a:off x="9009888" y="3684508"/>
            <a:ext cx="3182112" cy="830997"/>
          </a:xfrm>
          <a:prstGeom prst="rect">
            <a:avLst/>
          </a:prstGeom>
          <a:noFill/>
        </p:spPr>
        <p:txBody>
          <a:bodyPr wrap="square" rtlCol="0">
            <a:spAutoFit/>
          </a:bodyPr>
          <a:lstStyle/>
          <a:p>
            <a:r>
              <a:rPr lang="en-US" sz="2400" dirty="0" smtClean="0">
                <a:latin typeface="+mj-lt"/>
              </a:rPr>
              <a:t>Additional tools and resources.</a:t>
            </a:r>
            <a:endParaRPr lang="en-US" sz="2400" dirty="0">
              <a:latin typeface="+mj-lt"/>
            </a:endParaRPr>
          </a:p>
        </p:txBody>
      </p:sp>
      <p:sp>
        <p:nvSpPr>
          <p:cNvPr id="16" name="TextBox 15"/>
          <p:cNvSpPr txBox="1"/>
          <p:nvPr/>
        </p:nvSpPr>
        <p:spPr>
          <a:xfrm>
            <a:off x="10027920" y="5462678"/>
            <a:ext cx="1901952" cy="830997"/>
          </a:xfrm>
          <a:prstGeom prst="rect">
            <a:avLst/>
          </a:prstGeom>
          <a:noFill/>
        </p:spPr>
        <p:txBody>
          <a:bodyPr wrap="square" rtlCol="0">
            <a:spAutoFit/>
          </a:bodyPr>
          <a:lstStyle/>
          <a:p>
            <a:r>
              <a:rPr lang="en-US" sz="2400" dirty="0" smtClean="0">
                <a:latin typeface="+mj-lt"/>
              </a:rPr>
              <a:t>Points of contact</a:t>
            </a:r>
            <a:r>
              <a:rPr lang="en-US" dirty="0" smtClean="0">
                <a:latin typeface="+mj-lt"/>
              </a:rPr>
              <a:t>.</a:t>
            </a:r>
            <a:endParaRPr lang="en-US" dirty="0">
              <a:latin typeface="+mj-lt"/>
            </a:endParaRPr>
          </a:p>
        </p:txBody>
      </p:sp>
    </p:spTree>
    <p:extLst>
      <p:ext uri="{BB962C8B-B14F-4D97-AF65-F5344CB8AC3E}">
        <p14:creationId xmlns:p14="http://schemas.microsoft.com/office/powerpoint/2010/main" val="40673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329293" y="242203"/>
            <a:ext cx="4533900" cy="923330"/>
          </a:xfrm>
          <a:prstGeom prst="rect">
            <a:avLst/>
          </a:prstGeom>
          <a:noFill/>
        </p:spPr>
        <p:txBody>
          <a:bodyPr wrap="square" rtlCol="0">
            <a:spAutoFit/>
          </a:bodyPr>
          <a:lstStyle/>
          <a:p>
            <a:r>
              <a:rPr lang="en-US" sz="5400" b="1" dirty="0" smtClean="0">
                <a:solidFill>
                  <a:schemeClr val="bg1"/>
                </a:solidFill>
              </a:rPr>
              <a:t>Brook Trout </a:t>
            </a:r>
            <a:endParaRPr lang="en-US" sz="5400" b="1" dirty="0">
              <a:solidFill>
                <a:schemeClr val="bg1"/>
              </a:solidFill>
            </a:endParaRPr>
          </a:p>
        </p:txBody>
      </p:sp>
    </p:spTree>
    <p:extLst>
      <p:ext uri="{BB962C8B-B14F-4D97-AF65-F5344CB8AC3E}">
        <p14:creationId xmlns:p14="http://schemas.microsoft.com/office/powerpoint/2010/main" val="2364436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779" y="1565749"/>
            <a:ext cx="10515600" cy="1755058"/>
          </a:xfrm>
        </p:spPr>
        <p:txBody>
          <a:bodyPr>
            <a:normAutofit fontScale="90000"/>
          </a:bodyPr>
          <a:lstStyle/>
          <a:p>
            <a:r>
              <a:rPr lang="en-US" sz="2400" b="1" dirty="0"/>
              <a:t>Outcome: </a:t>
            </a:r>
            <a:r>
              <a:rPr lang="en-US" sz="2400" dirty="0"/>
              <a:t>Restore and sustain naturally reproducing brook trout populations in Chesapeake headwater streams with an eight percent increase in occupied habitat by 2025. </a:t>
            </a:r>
            <a:r>
              <a:rPr lang="en-US" sz="2400" dirty="0" smtClean="0"/>
              <a:t/>
            </a:r>
            <a:br>
              <a:rPr lang="en-US" sz="2400" dirty="0" smtClean="0"/>
            </a:br>
            <a:r>
              <a:rPr lang="en-US" sz="2400" dirty="0"/>
              <a:t/>
            </a:r>
            <a:br>
              <a:rPr lang="en-US" sz="2400" dirty="0"/>
            </a:br>
            <a:r>
              <a:rPr lang="en-US" sz="2400" b="1" dirty="0" smtClean="0"/>
              <a:t>Progress: </a:t>
            </a:r>
            <a:r>
              <a:rPr lang="en-US" sz="2400" dirty="0" smtClean="0"/>
              <a:t>A formal indicator of progress for brook trout is under development.</a:t>
            </a:r>
            <a:r>
              <a:rPr lang="en-US" sz="2700" dirty="0" smtClean="0"/>
              <a:t/>
            </a:r>
            <a:br>
              <a:rPr lang="en-US" sz="2700" dirty="0" smtClean="0"/>
            </a:br>
            <a:r>
              <a:rPr lang="en-US" sz="2700" dirty="0"/>
              <a:t/>
            </a:r>
            <a:br>
              <a:rPr lang="en-US" sz="2700" dirty="0"/>
            </a:br>
            <a:r>
              <a:rPr lang="en-US" sz="3200" dirty="0"/>
              <a:t/>
            </a:r>
            <a:br>
              <a:rPr lang="en-US" sz="3200" dirty="0"/>
            </a:br>
            <a:endParaRPr lang="en-US" sz="3200" dirty="0"/>
          </a:p>
        </p:txBody>
      </p:sp>
      <p:sp>
        <p:nvSpPr>
          <p:cNvPr id="4" name="TextBox 3"/>
          <p:cNvSpPr txBox="1"/>
          <p:nvPr/>
        </p:nvSpPr>
        <p:spPr>
          <a:xfrm>
            <a:off x="699779" y="2791278"/>
            <a:ext cx="9593752" cy="4185761"/>
          </a:xfrm>
          <a:prstGeom prst="rect">
            <a:avLst/>
          </a:prstGeom>
          <a:noFill/>
        </p:spPr>
        <p:txBody>
          <a:bodyPr wrap="square" rtlCol="0">
            <a:spAutoFit/>
          </a:bodyPr>
          <a:lstStyle/>
          <a:p>
            <a:r>
              <a:rPr lang="en-US" sz="2200" b="1" dirty="0" smtClean="0">
                <a:latin typeface="+mj-lt"/>
              </a:rPr>
              <a:t>Implementing these conservation and restoration practices:</a:t>
            </a:r>
          </a:p>
          <a:p>
            <a:pPr marL="285750" indent="-285750">
              <a:buFont typeface="Arial" panose="020B0604020202020204" pitchFamily="34" charset="0"/>
              <a:buChar char="•"/>
            </a:pPr>
            <a:r>
              <a:rPr lang="en-US" sz="2200" dirty="0" smtClean="0">
                <a:latin typeface="+mj-lt"/>
              </a:rPr>
              <a:t>Agricultural forest buffers</a:t>
            </a:r>
          </a:p>
          <a:p>
            <a:pPr marL="285750" indent="-285750">
              <a:buFont typeface="Arial" panose="020B0604020202020204" pitchFamily="34" charset="0"/>
              <a:buChar char="•"/>
            </a:pPr>
            <a:r>
              <a:rPr lang="en-US" sz="2200" dirty="0" smtClean="0">
                <a:latin typeface="+mj-lt"/>
              </a:rPr>
              <a:t>Streamside forest buffers</a:t>
            </a:r>
          </a:p>
          <a:p>
            <a:endParaRPr lang="en-US" sz="2200" dirty="0">
              <a:latin typeface="+mj-lt"/>
            </a:endParaRPr>
          </a:p>
          <a:p>
            <a:r>
              <a:rPr lang="en-US" sz="2200" b="1" dirty="0" smtClean="0">
                <a:latin typeface="+mj-lt"/>
              </a:rPr>
              <a:t>Will also benefit these outcomes!</a:t>
            </a:r>
          </a:p>
          <a:p>
            <a:pPr marL="285750" indent="-285750">
              <a:buFont typeface="Arial" panose="020B0604020202020204" pitchFamily="34" charset="0"/>
              <a:buChar char="•"/>
            </a:pPr>
            <a:r>
              <a:rPr lang="en-US" sz="2200" dirty="0">
                <a:latin typeface="+mj-lt"/>
              </a:rPr>
              <a:t>Habitat and biodiversity</a:t>
            </a:r>
          </a:p>
          <a:p>
            <a:pPr marL="285750" indent="-285750">
              <a:buFont typeface="Arial" panose="020B0604020202020204" pitchFamily="34" charset="0"/>
              <a:buChar char="•"/>
            </a:pPr>
            <a:r>
              <a:rPr lang="en-US" sz="2200" dirty="0">
                <a:latin typeface="+mj-lt"/>
              </a:rPr>
              <a:t>Stream health</a:t>
            </a:r>
          </a:p>
          <a:p>
            <a:pPr marL="285750" indent="-285750">
              <a:buFont typeface="Arial" panose="020B0604020202020204" pitchFamily="34" charset="0"/>
              <a:buChar char="•"/>
            </a:pPr>
            <a:r>
              <a:rPr lang="en-US" sz="2200" dirty="0">
                <a:latin typeface="+mj-lt"/>
              </a:rPr>
              <a:t>Fish habitat</a:t>
            </a:r>
          </a:p>
          <a:p>
            <a:pPr marL="285750" indent="-285750">
              <a:buFont typeface="Arial" panose="020B0604020202020204" pitchFamily="34" charset="0"/>
              <a:buChar char="•"/>
            </a:pPr>
            <a:r>
              <a:rPr lang="en-US" sz="2200" dirty="0">
                <a:latin typeface="+mj-lt"/>
              </a:rPr>
              <a:t>Healthy watersheds</a:t>
            </a:r>
          </a:p>
          <a:p>
            <a:pPr marL="285750" indent="-285750">
              <a:buFont typeface="Arial" panose="020B0604020202020204" pitchFamily="34" charset="0"/>
              <a:buChar char="•"/>
            </a:pPr>
            <a:r>
              <a:rPr lang="en-US" sz="2200" dirty="0">
                <a:latin typeface="+mj-lt"/>
              </a:rPr>
              <a:t>Forest buffer</a:t>
            </a:r>
          </a:p>
          <a:p>
            <a:pPr marL="285750" indent="-285750">
              <a:buFont typeface="Arial" panose="020B0604020202020204" pitchFamily="34" charset="0"/>
              <a:buChar char="•"/>
            </a:pPr>
            <a:r>
              <a:rPr lang="en-US" sz="2200" dirty="0">
                <a:latin typeface="+mj-lt"/>
              </a:rPr>
              <a:t>Tree canopy</a:t>
            </a:r>
          </a:p>
          <a:p>
            <a:endParaRPr lang="en-US" sz="2400" b="1" dirty="0" smtClean="0">
              <a:latin typeface="+mj-lt"/>
            </a:endParaRPr>
          </a:p>
        </p:txBody>
      </p:sp>
    </p:spTree>
    <p:extLst>
      <p:ext uri="{BB962C8B-B14F-4D97-AF65-F5344CB8AC3E}">
        <p14:creationId xmlns:p14="http://schemas.microsoft.com/office/powerpoint/2010/main" val="3913112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I know about brook trout?</a:t>
            </a:r>
            <a:endParaRPr lang="en-US" dirty="0"/>
          </a:p>
        </p:txBody>
      </p:sp>
      <p:sp>
        <p:nvSpPr>
          <p:cNvPr id="3" name="Content Placeholder 2"/>
          <p:cNvSpPr>
            <a:spLocks noGrp="1"/>
          </p:cNvSpPr>
          <p:nvPr>
            <p:ph idx="1"/>
          </p:nvPr>
        </p:nvSpPr>
        <p:spPr/>
        <p:txBody>
          <a:bodyPr/>
          <a:lstStyle/>
          <a:p>
            <a:pPr marL="171450" indent="-171450"/>
            <a:r>
              <a:rPr lang="en-US" sz="2400" dirty="0">
                <a:latin typeface="+mj-lt"/>
              </a:rPr>
              <a:t>Water quality is imperative to sustaining a healthy brook trout habitat. They thrive in clean, cool streams (under 68 degrees Fahrenheit). Plant agriculture and streamside buffers conserve nearby forests to reduce temperature and sediment inputs.</a:t>
            </a:r>
          </a:p>
          <a:p>
            <a:pPr marL="171450" indent="-171450"/>
            <a:endParaRPr lang="en-US" sz="2400" dirty="0">
              <a:latin typeface="+mj-lt"/>
            </a:endParaRPr>
          </a:p>
          <a:p>
            <a:pPr marL="171450" indent="-171450"/>
            <a:r>
              <a:rPr lang="en-US" sz="2400" dirty="0">
                <a:latin typeface="+mj-lt"/>
              </a:rPr>
              <a:t>Brook trout are highly prized by recreational anglers who spend millions of dollars annually on related goods and services, including travel, that would directly benefit local and state economies. </a:t>
            </a:r>
          </a:p>
          <a:p>
            <a:pPr marL="0" indent="0">
              <a:buNone/>
            </a:pPr>
            <a:endParaRPr lang="en-US" dirty="0"/>
          </a:p>
        </p:txBody>
      </p:sp>
    </p:spTree>
    <p:extLst>
      <p:ext uri="{BB962C8B-B14F-4D97-AF65-F5344CB8AC3E}">
        <p14:creationId xmlns:p14="http://schemas.microsoft.com/office/powerpoint/2010/main" val="3612918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a:noFill/>
          <a:ln>
            <a:noFill/>
          </a:ln>
        </p:spPr>
      </p:pic>
      <p:sp>
        <p:nvSpPr>
          <p:cNvPr id="5" name="TextBox 4"/>
          <p:cNvSpPr txBox="1"/>
          <p:nvPr/>
        </p:nvSpPr>
        <p:spPr>
          <a:xfrm>
            <a:off x="358385" y="5783680"/>
            <a:ext cx="6191250" cy="923330"/>
          </a:xfrm>
          <a:prstGeom prst="rect">
            <a:avLst/>
          </a:prstGeom>
          <a:noFill/>
        </p:spPr>
        <p:txBody>
          <a:bodyPr wrap="square" rtlCol="0">
            <a:spAutoFit/>
          </a:bodyPr>
          <a:lstStyle/>
          <a:p>
            <a:r>
              <a:rPr lang="en-US" sz="5400" b="1" dirty="0" smtClean="0">
                <a:solidFill>
                  <a:schemeClr val="bg1"/>
                </a:solidFill>
              </a:rPr>
              <a:t>Climate Resiliency </a:t>
            </a:r>
            <a:endParaRPr lang="en-US" sz="5400" b="1" dirty="0">
              <a:solidFill>
                <a:schemeClr val="bg1"/>
              </a:solidFill>
            </a:endParaRPr>
          </a:p>
        </p:txBody>
      </p:sp>
    </p:spTree>
    <p:extLst>
      <p:ext uri="{BB962C8B-B14F-4D97-AF65-F5344CB8AC3E}">
        <p14:creationId xmlns:p14="http://schemas.microsoft.com/office/powerpoint/2010/main" val="4128760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889" y="1465263"/>
            <a:ext cx="10122569" cy="2358774"/>
          </a:xfrm>
        </p:spPr>
        <p:txBody>
          <a:bodyPr>
            <a:normAutofit fontScale="90000"/>
          </a:bodyPr>
          <a:lstStyle/>
          <a:p>
            <a:pPr algn="l"/>
            <a:r>
              <a:rPr lang="en-US" sz="2700" b="1" dirty="0" smtClean="0"/>
              <a:t>Goal: </a:t>
            </a:r>
            <a:r>
              <a:rPr lang="en-US" sz="2700" dirty="0" smtClean="0"/>
              <a:t>Increase the resiliency of the Chesapeake Bay watershed, including its living resources, habitats, public infrastructure and communities, to withstand adverse impacts from changing environmental and climate conditions.</a:t>
            </a:r>
            <a:br>
              <a:rPr lang="en-US" sz="2700" dirty="0" smtClean="0"/>
            </a:br>
            <a:r>
              <a:rPr lang="en-US" sz="2700" dirty="0" smtClean="0"/>
              <a:t/>
            </a:r>
            <a:br>
              <a:rPr lang="en-US" sz="2700" dirty="0" smtClean="0"/>
            </a:br>
            <a:r>
              <a:rPr lang="en-US" sz="2700" b="1" dirty="0" smtClean="0"/>
              <a:t>Progress: </a:t>
            </a:r>
            <a:r>
              <a:rPr lang="en-US" sz="2700" dirty="0" smtClean="0"/>
              <a:t>A formal indicator of progress for climate adaption and climate monitoring and assessment is under development.</a:t>
            </a:r>
            <a:r>
              <a:rPr lang="en-US" sz="3100" dirty="0" smtClean="0"/>
              <a:t/>
            </a:r>
            <a:br>
              <a:rPr lang="en-US" sz="3100" dirty="0" smtClean="0"/>
            </a:br>
            <a:endParaRPr lang="en-US" dirty="0"/>
          </a:p>
        </p:txBody>
      </p:sp>
      <p:sp>
        <p:nvSpPr>
          <p:cNvPr id="3" name="TextBox 2"/>
          <p:cNvSpPr txBox="1"/>
          <p:nvPr/>
        </p:nvSpPr>
        <p:spPr>
          <a:xfrm>
            <a:off x="1354888" y="3200400"/>
            <a:ext cx="7740985" cy="3046988"/>
          </a:xfrm>
          <a:prstGeom prst="rect">
            <a:avLst/>
          </a:prstGeom>
          <a:noFill/>
        </p:spPr>
        <p:txBody>
          <a:bodyPr wrap="square" rtlCol="0">
            <a:spAutoFit/>
          </a:bodyPr>
          <a:lstStyle/>
          <a:p>
            <a:r>
              <a:rPr lang="en-US" sz="2400" b="1" dirty="0" smtClean="0">
                <a:latin typeface="+mj-lt"/>
              </a:rPr>
              <a:t>Implementing these conservation and restoration practices:</a:t>
            </a:r>
          </a:p>
          <a:p>
            <a:pPr marL="285750" indent="-285750">
              <a:buFont typeface="Arial" panose="020B0604020202020204" pitchFamily="34" charset="0"/>
              <a:buChar char="•"/>
            </a:pPr>
            <a:r>
              <a:rPr lang="en-US" sz="2400" dirty="0" smtClean="0">
                <a:latin typeface="+mj-lt"/>
              </a:rPr>
              <a:t>Urban Forest Buffers</a:t>
            </a:r>
          </a:p>
          <a:p>
            <a:pPr marL="285750" indent="-285750">
              <a:buFont typeface="Arial" panose="020B0604020202020204" pitchFamily="34" charset="0"/>
              <a:buChar char="•"/>
            </a:pPr>
            <a:r>
              <a:rPr lang="en-US" sz="2400" dirty="0" smtClean="0">
                <a:latin typeface="+mj-lt"/>
              </a:rPr>
              <a:t>Forest Conservation</a:t>
            </a:r>
          </a:p>
          <a:p>
            <a:endParaRPr lang="en-US" sz="2400" dirty="0" smtClean="0">
              <a:latin typeface="+mj-lt"/>
            </a:endParaRPr>
          </a:p>
          <a:p>
            <a:r>
              <a:rPr lang="en-US" sz="2400" b="1" dirty="0" smtClean="0">
                <a:latin typeface="+mj-lt"/>
              </a:rPr>
              <a:t>Will also benefit these outcomes!</a:t>
            </a:r>
          </a:p>
          <a:p>
            <a:pPr marL="285750" indent="-285750">
              <a:buFont typeface="Arial" panose="020B0604020202020204" pitchFamily="34" charset="0"/>
              <a:buChar char="•"/>
            </a:pPr>
            <a:r>
              <a:rPr lang="en-US" sz="2400" dirty="0" smtClean="0">
                <a:latin typeface="+mj-lt"/>
              </a:rPr>
              <a:t>Climate adaption</a:t>
            </a:r>
          </a:p>
          <a:p>
            <a:pPr marL="285750" indent="-285750">
              <a:buFont typeface="Arial" panose="020B0604020202020204" pitchFamily="34" charset="0"/>
              <a:buChar char="•"/>
            </a:pPr>
            <a:r>
              <a:rPr lang="en-US" sz="2400" dirty="0" smtClean="0">
                <a:latin typeface="+mj-lt"/>
              </a:rPr>
              <a:t>Energy efficiency</a:t>
            </a:r>
          </a:p>
          <a:p>
            <a:pPr marL="285750" indent="-285750">
              <a:buFont typeface="Arial" panose="020B0604020202020204" pitchFamily="34" charset="0"/>
              <a:buChar char="•"/>
            </a:pPr>
            <a:r>
              <a:rPr lang="en-US" sz="2400" dirty="0" smtClean="0">
                <a:latin typeface="+mj-lt"/>
              </a:rPr>
              <a:t>Flood risk mitigation</a:t>
            </a:r>
            <a:endParaRPr lang="en-US" sz="2400" dirty="0">
              <a:latin typeface="+mj-lt"/>
            </a:endParaRPr>
          </a:p>
        </p:txBody>
      </p:sp>
    </p:spTree>
    <p:extLst>
      <p:ext uri="{BB962C8B-B14F-4D97-AF65-F5344CB8AC3E}">
        <p14:creationId xmlns:p14="http://schemas.microsoft.com/office/powerpoint/2010/main" val="2814067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I know about climate resiliency?</a:t>
            </a:r>
            <a:endParaRPr lang="en-US" dirty="0"/>
          </a:p>
        </p:txBody>
      </p:sp>
      <p:sp>
        <p:nvSpPr>
          <p:cNvPr id="3" name="TextBox 2"/>
          <p:cNvSpPr txBox="1"/>
          <p:nvPr/>
        </p:nvSpPr>
        <p:spPr>
          <a:xfrm>
            <a:off x="1066800" y="1917700"/>
            <a:ext cx="10375900" cy="4893647"/>
          </a:xfrm>
          <a:prstGeom prst="rect">
            <a:avLst/>
          </a:prstGeom>
          <a:noFill/>
        </p:spPr>
        <p:txBody>
          <a:bodyPr wrap="square" rtlCol="0">
            <a:spAutoFit/>
          </a:bodyPr>
          <a:lstStyle/>
          <a:p>
            <a:pPr marL="171450" indent="-171450">
              <a:buFont typeface="Arial" panose="020B0604020202020204" pitchFamily="34" charset="0"/>
              <a:buChar char="•"/>
            </a:pPr>
            <a:r>
              <a:rPr lang="en-US" sz="2400" dirty="0">
                <a:latin typeface="+mj-lt"/>
              </a:rPr>
              <a:t>Addressing climate impacts in conjunction with ongoing restoration efforts will prepare your community for greater variability and can help achieve cost savings and reduce risks.</a:t>
            </a:r>
          </a:p>
          <a:p>
            <a:pPr marL="171450" indent="-171450">
              <a:buFont typeface="Arial" panose="020B0604020202020204" pitchFamily="34" charset="0"/>
              <a:buChar char="•"/>
            </a:pPr>
            <a:endParaRPr lang="en-US" sz="2400" dirty="0">
              <a:latin typeface="+mj-lt"/>
            </a:endParaRPr>
          </a:p>
          <a:p>
            <a:pPr marL="171450" indent="-171450">
              <a:buFont typeface="Arial" panose="020B0604020202020204" pitchFamily="34" charset="0"/>
              <a:buChar char="•"/>
            </a:pPr>
            <a:r>
              <a:rPr lang="en-US" sz="2400" dirty="0">
                <a:latin typeface="+mj-lt"/>
              </a:rPr>
              <a:t>Considering future impacts during the planning, siting, design and implementation of conservation practices can help to reduce the vulnerability of a project to fail. </a:t>
            </a:r>
          </a:p>
          <a:p>
            <a:pPr marL="171450" indent="-171450">
              <a:buFont typeface="Arial" panose="020B0604020202020204" pitchFamily="34" charset="0"/>
              <a:buChar char="•"/>
            </a:pPr>
            <a:endParaRPr lang="en-US" sz="2400" dirty="0">
              <a:latin typeface="+mj-lt"/>
            </a:endParaRPr>
          </a:p>
          <a:p>
            <a:pPr marL="171450" indent="-171450">
              <a:buFont typeface="Arial" panose="020B0604020202020204" pitchFamily="34" charset="0"/>
              <a:buChar char="•"/>
            </a:pPr>
            <a:r>
              <a:rPr lang="en-US" sz="2400" dirty="0">
                <a:latin typeface="+mj-lt"/>
              </a:rPr>
              <a:t>Assessing climate impacts at the initial stage of watershed implementation planning will increase effectiveness, decrease maintenance costs and contribute toward meeting pollution reduction goals.</a:t>
            </a:r>
          </a:p>
          <a:p>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4017051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4949"/>
            <a:ext cx="12192000" cy="8134350"/>
          </a:xfrm>
          <a:prstGeom prst="rect">
            <a:avLst/>
          </a:prstGeom>
        </p:spPr>
      </p:pic>
      <p:sp>
        <p:nvSpPr>
          <p:cNvPr id="3" name="TextBox 2"/>
          <p:cNvSpPr txBox="1"/>
          <p:nvPr/>
        </p:nvSpPr>
        <p:spPr>
          <a:xfrm>
            <a:off x="220092" y="5797061"/>
            <a:ext cx="4686300" cy="923330"/>
          </a:xfrm>
          <a:prstGeom prst="rect">
            <a:avLst/>
          </a:prstGeom>
          <a:noFill/>
        </p:spPr>
        <p:txBody>
          <a:bodyPr wrap="square" rtlCol="0">
            <a:spAutoFit/>
          </a:bodyPr>
          <a:lstStyle/>
          <a:p>
            <a:r>
              <a:rPr lang="en-US" sz="5400" b="1" dirty="0" smtClean="0">
                <a:solidFill>
                  <a:schemeClr val="bg1"/>
                </a:solidFill>
              </a:rPr>
              <a:t>Fish Habitat</a:t>
            </a:r>
            <a:endParaRPr lang="en-US" sz="5400" b="1" dirty="0">
              <a:solidFill>
                <a:schemeClr val="bg1"/>
              </a:solidFill>
            </a:endParaRPr>
          </a:p>
        </p:txBody>
      </p:sp>
    </p:spTree>
    <p:extLst>
      <p:ext uri="{BB962C8B-B14F-4D97-AF65-F5344CB8AC3E}">
        <p14:creationId xmlns:p14="http://schemas.microsoft.com/office/powerpoint/2010/main" val="3660437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705" y="1162053"/>
            <a:ext cx="10090483" cy="6740307"/>
          </a:xfrm>
          <a:prstGeom prst="rect">
            <a:avLst/>
          </a:prstGeom>
        </p:spPr>
        <p:txBody>
          <a:bodyPr wrap="square">
            <a:spAutoFit/>
          </a:bodyPr>
          <a:lstStyle/>
          <a:p>
            <a:r>
              <a:rPr lang="en-US" b="1" dirty="0">
                <a:latin typeface="+mj-lt"/>
              </a:rPr>
              <a:t>Outcome: </a:t>
            </a:r>
            <a:r>
              <a:rPr lang="en-US" dirty="0">
                <a:latin typeface="+mj-lt"/>
              </a:rPr>
              <a:t>Continually improve effectiveness of  fish habitat conservation and restoration efforts by identifying and characterizing critical spawning, nursery and forage areas within the Bay and tributaries for important fish and shellfish, and use existing and new tools to integrate information and conduct assessments to inform restoration and conservation efforts</a:t>
            </a:r>
            <a:r>
              <a:rPr lang="en-US" dirty="0" smtClean="0">
                <a:latin typeface="+mj-lt"/>
              </a:rPr>
              <a:t>.</a:t>
            </a:r>
          </a:p>
          <a:p>
            <a:endParaRPr lang="en-US" dirty="0">
              <a:latin typeface="+mj-lt"/>
            </a:endParaRPr>
          </a:p>
          <a:p>
            <a:r>
              <a:rPr lang="en-US" b="1" dirty="0" smtClean="0">
                <a:latin typeface="+mj-lt"/>
              </a:rPr>
              <a:t>Progress: </a:t>
            </a:r>
            <a:r>
              <a:rPr lang="en-US" dirty="0" smtClean="0">
                <a:latin typeface="+mj-lt"/>
              </a:rPr>
              <a:t>A formal indicator of progress for fish habitat is under development.</a:t>
            </a:r>
          </a:p>
          <a:p>
            <a:endParaRPr lang="en-US" dirty="0" smtClean="0">
              <a:latin typeface="+mj-lt"/>
            </a:endParaRPr>
          </a:p>
          <a:p>
            <a:r>
              <a:rPr lang="en-US" b="1" dirty="0" smtClean="0">
                <a:latin typeface="+mj-lt"/>
              </a:rPr>
              <a:t>Implementing these conservation and restoration practices:</a:t>
            </a:r>
          </a:p>
          <a:p>
            <a:pPr marL="342900" indent="-342900">
              <a:buFont typeface="Arial" panose="020B0604020202020204" pitchFamily="34" charset="0"/>
              <a:buChar char="•"/>
            </a:pPr>
            <a:r>
              <a:rPr lang="en-US" dirty="0" smtClean="0">
                <a:latin typeface="+mj-lt"/>
              </a:rPr>
              <a:t>Agricultural forest buffer.</a:t>
            </a:r>
          </a:p>
          <a:p>
            <a:pPr marL="342900" indent="-342900">
              <a:buFont typeface="Arial" panose="020B0604020202020204" pitchFamily="34" charset="0"/>
              <a:buChar char="•"/>
            </a:pPr>
            <a:r>
              <a:rPr lang="en-US" dirty="0" smtClean="0">
                <a:latin typeface="+mj-lt"/>
              </a:rPr>
              <a:t>Streamside forest buffer.</a:t>
            </a:r>
          </a:p>
          <a:p>
            <a:pPr marL="342900" indent="-342900">
              <a:buFont typeface="Arial" panose="020B0604020202020204" pitchFamily="34" charset="0"/>
              <a:buChar char="•"/>
            </a:pPr>
            <a:r>
              <a:rPr lang="en-US" dirty="0" smtClean="0">
                <a:latin typeface="+mj-lt"/>
              </a:rPr>
              <a:t>Urban stream restoration.</a:t>
            </a:r>
          </a:p>
          <a:p>
            <a:pPr marL="342900" indent="-342900">
              <a:buFont typeface="Arial" panose="020B0604020202020204" pitchFamily="34" charset="0"/>
              <a:buChar char="•"/>
            </a:pPr>
            <a:endParaRPr lang="en-US" dirty="0">
              <a:latin typeface="+mj-lt"/>
            </a:endParaRPr>
          </a:p>
          <a:p>
            <a:r>
              <a:rPr lang="en-US" b="1" dirty="0" smtClean="0">
                <a:latin typeface="+mj-lt"/>
              </a:rPr>
              <a:t>Will also benefit these outcomes!</a:t>
            </a:r>
          </a:p>
          <a:p>
            <a:pPr marL="285750" indent="-285750">
              <a:buFont typeface="Arial" panose="020B0604020202020204" pitchFamily="34" charset="0"/>
              <a:buChar char="•"/>
            </a:pPr>
            <a:r>
              <a:rPr lang="en-US" dirty="0" smtClean="0">
                <a:latin typeface="+mj-lt"/>
              </a:rPr>
              <a:t>Protected lands.</a:t>
            </a:r>
          </a:p>
          <a:p>
            <a:pPr marL="285750" indent="-285750">
              <a:buFont typeface="Arial" panose="020B0604020202020204" pitchFamily="34" charset="0"/>
              <a:buChar char="•"/>
            </a:pPr>
            <a:r>
              <a:rPr lang="en-US" dirty="0" smtClean="0">
                <a:latin typeface="+mj-lt"/>
              </a:rPr>
              <a:t>Habitat biodiversity.</a:t>
            </a:r>
          </a:p>
          <a:p>
            <a:pPr marL="285750" indent="-285750">
              <a:buFont typeface="Arial" panose="020B0604020202020204" pitchFamily="34" charset="0"/>
              <a:buChar char="•"/>
            </a:pPr>
            <a:r>
              <a:rPr lang="en-US" dirty="0" smtClean="0">
                <a:latin typeface="+mj-lt"/>
              </a:rPr>
              <a:t>Brook trout.</a:t>
            </a:r>
          </a:p>
          <a:p>
            <a:pPr marL="285750" indent="-285750">
              <a:buFont typeface="Arial" panose="020B0604020202020204" pitchFamily="34" charset="0"/>
              <a:buChar char="•"/>
            </a:pPr>
            <a:r>
              <a:rPr lang="en-US" dirty="0" smtClean="0">
                <a:latin typeface="+mj-lt"/>
              </a:rPr>
              <a:t>Blue crab.</a:t>
            </a:r>
          </a:p>
          <a:p>
            <a:pPr marL="285750" indent="-285750">
              <a:buFont typeface="Arial" panose="020B0604020202020204" pitchFamily="34" charset="0"/>
              <a:buChar char="•"/>
            </a:pPr>
            <a:r>
              <a:rPr lang="en-US" dirty="0" smtClean="0">
                <a:latin typeface="+mj-lt"/>
              </a:rPr>
              <a:t>Recreation.</a:t>
            </a:r>
          </a:p>
          <a:p>
            <a:pPr marL="285750" indent="-285750">
              <a:buFont typeface="Arial" panose="020B0604020202020204" pitchFamily="34" charset="0"/>
              <a:buChar char="•"/>
            </a:pPr>
            <a:r>
              <a:rPr lang="en-US" dirty="0" smtClean="0">
                <a:latin typeface="+mj-lt"/>
              </a:rPr>
              <a:t>Forage fish.</a:t>
            </a:r>
          </a:p>
          <a:p>
            <a:pPr marL="285750" indent="-285750">
              <a:buFont typeface="Arial" panose="020B0604020202020204" pitchFamily="34" charset="0"/>
              <a:buChar char="•"/>
            </a:pPr>
            <a:r>
              <a:rPr lang="en-US" dirty="0" smtClean="0">
                <a:latin typeface="+mj-lt"/>
              </a:rPr>
              <a:t>Wetlands.</a:t>
            </a:r>
            <a:endParaRPr lang="en-US" sz="1400" dirty="0"/>
          </a:p>
          <a:p>
            <a:pPr marL="342900" indent="-342900">
              <a:buFont typeface="Arial" panose="020B0604020202020204" pitchFamily="34" charset="0"/>
              <a:buChar char="•"/>
            </a:pPr>
            <a:endParaRPr lang="en-US" sz="2400" dirty="0" smtClean="0">
              <a:latin typeface="+mj-lt"/>
            </a:endParaRPr>
          </a:p>
          <a:p>
            <a:pPr marL="342900" indent="-342900">
              <a:buFont typeface="Arial" panose="020B0604020202020204" pitchFamily="34" charset="0"/>
              <a:buChar char="•"/>
            </a:pP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1793251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428"/>
            <a:ext cx="10515600" cy="825733"/>
          </a:xfrm>
        </p:spPr>
        <p:txBody>
          <a:bodyPr/>
          <a:lstStyle/>
          <a:p>
            <a:pPr algn="ctr"/>
            <a:r>
              <a:rPr lang="en-US" dirty="0" smtClean="0"/>
              <a:t>Why are we here today?</a:t>
            </a:r>
            <a:endParaRPr lang="en-US" dirty="0"/>
          </a:p>
        </p:txBody>
      </p:sp>
      <p:sp>
        <p:nvSpPr>
          <p:cNvPr id="3" name="Content Placeholder 2"/>
          <p:cNvSpPr>
            <a:spLocks noGrp="1"/>
          </p:cNvSpPr>
          <p:nvPr>
            <p:ph idx="1"/>
          </p:nvPr>
        </p:nvSpPr>
        <p:spPr>
          <a:xfrm>
            <a:off x="838200" y="1991350"/>
            <a:ext cx="10515600" cy="4351338"/>
          </a:xfrm>
        </p:spPr>
        <p:txBody>
          <a:bodyPr>
            <a:normAutofit/>
          </a:bodyPr>
          <a:lstStyle/>
          <a:p>
            <a:r>
              <a:rPr lang="en-US" sz="3200" dirty="0" smtClean="0">
                <a:latin typeface="+mj-lt"/>
              </a:rPr>
              <a:t>To explain why building certain conservation practices into your Phase III Watershed Implementation Plans (WIPs) can benefit:</a:t>
            </a:r>
          </a:p>
          <a:p>
            <a:pPr lvl="1"/>
            <a:r>
              <a:rPr lang="en-US" dirty="0" smtClean="0">
                <a:latin typeface="+mj-lt"/>
              </a:rPr>
              <a:t> you and your community by providing economic and public health benefits, </a:t>
            </a:r>
          </a:p>
          <a:p>
            <a:pPr lvl="1"/>
            <a:r>
              <a:rPr lang="en-US" dirty="0" smtClean="0">
                <a:latin typeface="+mj-lt"/>
              </a:rPr>
              <a:t> your state by helping to meet their goals for reducing nutrient pollution,</a:t>
            </a:r>
          </a:p>
          <a:p>
            <a:pPr lvl="1"/>
            <a:r>
              <a:rPr lang="en-US" dirty="0" smtClean="0">
                <a:latin typeface="+mj-lt"/>
              </a:rPr>
              <a:t> and your local waterways by helping with their restoration and protection.</a:t>
            </a:r>
            <a:endParaRPr lang="en-US" sz="3200" dirty="0">
              <a:latin typeface="+mj-lt"/>
            </a:endParaRPr>
          </a:p>
        </p:txBody>
      </p:sp>
    </p:spTree>
    <p:extLst>
      <p:ext uri="{BB962C8B-B14F-4D97-AF65-F5344CB8AC3E}">
        <p14:creationId xmlns:p14="http://schemas.microsoft.com/office/powerpoint/2010/main" val="3847941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 I need to know about fish habitat?</a:t>
            </a:r>
            <a:endParaRPr lang="en-US" dirty="0"/>
          </a:p>
        </p:txBody>
      </p:sp>
      <p:sp>
        <p:nvSpPr>
          <p:cNvPr id="3" name="Rectangle 2"/>
          <p:cNvSpPr/>
          <p:nvPr/>
        </p:nvSpPr>
        <p:spPr>
          <a:xfrm>
            <a:off x="571500" y="1863609"/>
            <a:ext cx="10782300" cy="3908762"/>
          </a:xfrm>
          <a:prstGeom prst="rect">
            <a:avLst/>
          </a:prstGeom>
        </p:spPr>
        <p:txBody>
          <a:bodyPr wrap="square">
            <a:spAutoFit/>
          </a:bodyPr>
          <a:lstStyle/>
          <a:p>
            <a:pPr marL="457200" marR="0">
              <a:spcBef>
                <a:spcPts val="0"/>
              </a:spcBef>
              <a:spcAft>
                <a:spcPts val="0"/>
              </a:spcAft>
            </a:pPr>
            <a:endParaRPr lang="en-US" sz="1600" dirty="0">
              <a:latin typeface="Times New Roman" panose="02020603050405020304" pitchFamily="18" charset="0"/>
              <a:ea typeface="Calibri" panose="020F0502020204030204" pitchFamily="34" charset="0"/>
            </a:endParaRPr>
          </a:p>
          <a:p>
            <a:pPr marL="457200" marR="0">
              <a:spcBef>
                <a:spcPts val="0"/>
              </a:spcBef>
              <a:spcAft>
                <a:spcPts val="0"/>
              </a:spcAft>
            </a:pPr>
            <a:endParaRPr lang="en-US" sz="1600" dirty="0" smtClean="0">
              <a:latin typeface="+mj-lt"/>
              <a:ea typeface="Calibri" panose="020F0502020204030204" pitchFamily="34" charset="0"/>
            </a:endParaRPr>
          </a:p>
          <a:p>
            <a:pPr marL="742950" marR="0" indent="-285750">
              <a:spcBef>
                <a:spcPts val="0"/>
              </a:spcBef>
              <a:spcAft>
                <a:spcPts val="0"/>
              </a:spcAft>
              <a:buFont typeface="Arial" panose="020B0604020202020204" pitchFamily="34" charset="0"/>
              <a:buChar char="•"/>
            </a:pPr>
            <a:r>
              <a:rPr lang="en-US" sz="2400" dirty="0" smtClean="0">
                <a:solidFill>
                  <a:srgbClr val="212121"/>
                </a:solidFill>
                <a:latin typeface="+mj-lt"/>
                <a:ea typeface="Calibri" panose="020F0502020204030204" pitchFamily="34" charset="0"/>
              </a:rPr>
              <a:t>Fish are important to ecosystem function and provide economic and social benefits.</a:t>
            </a:r>
          </a:p>
          <a:p>
            <a:pPr marL="457200" marR="0">
              <a:spcBef>
                <a:spcPts val="0"/>
              </a:spcBef>
              <a:spcAft>
                <a:spcPts val="0"/>
              </a:spcAft>
            </a:pPr>
            <a:endParaRPr lang="en-US" sz="2400" dirty="0" smtClean="0">
              <a:solidFill>
                <a:srgbClr val="212121"/>
              </a:solidFill>
              <a:latin typeface="+mj-lt"/>
              <a:ea typeface="Calibri" panose="020F0502020204030204" pitchFamily="34" charset="0"/>
            </a:endParaRPr>
          </a:p>
          <a:p>
            <a:pPr marL="742950" marR="0" indent="-285750">
              <a:spcBef>
                <a:spcPts val="0"/>
              </a:spcBef>
              <a:spcAft>
                <a:spcPts val="0"/>
              </a:spcAft>
              <a:buFont typeface="Arial" panose="020B0604020202020204" pitchFamily="34" charset="0"/>
              <a:buChar char="•"/>
            </a:pPr>
            <a:r>
              <a:rPr lang="en-US" sz="2400" dirty="0" smtClean="0">
                <a:solidFill>
                  <a:srgbClr val="212121"/>
                </a:solidFill>
                <a:latin typeface="+mj-lt"/>
                <a:ea typeface="Calibri" panose="020F0502020204030204" pitchFamily="34" charset="0"/>
              </a:rPr>
              <a:t>Local land use decisions impact the production and sustainability of fish resources.  </a:t>
            </a:r>
          </a:p>
          <a:p>
            <a:pPr marL="457200" marR="0">
              <a:spcBef>
                <a:spcPts val="0"/>
              </a:spcBef>
              <a:spcAft>
                <a:spcPts val="0"/>
              </a:spcAft>
            </a:pPr>
            <a:endParaRPr lang="en-US" sz="2400" dirty="0" smtClean="0">
              <a:latin typeface="+mj-lt"/>
              <a:ea typeface="Calibri" panose="020F0502020204030204" pitchFamily="34" charset="0"/>
            </a:endParaRPr>
          </a:p>
          <a:p>
            <a:pPr marL="742950" marR="0" indent="-285750">
              <a:spcBef>
                <a:spcPts val="0"/>
              </a:spcBef>
              <a:spcAft>
                <a:spcPts val="0"/>
              </a:spcAft>
              <a:buFont typeface="Arial" panose="020B0604020202020204" pitchFamily="34" charset="0"/>
              <a:buChar char="•"/>
            </a:pPr>
            <a:r>
              <a:rPr lang="en-US" sz="2400" dirty="0" smtClean="0">
                <a:solidFill>
                  <a:srgbClr val="212121"/>
                </a:solidFill>
                <a:latin typeface="+mj-lt"/>
                <a:ea typeface="Calibri" panose="020F0502020204030204" pitchFamily="34" charset="0"/>
              </a:rPr>
              <a:t>If designed effectively, infrastructure projects and conservation practices can improve fish habitat, create resiliency to projected climate change impacts and decrease erosion. </a:t>
            </a:r>
            <a:endParaRPr lang="en-US" sz="2400" dirty="0">
              <a:effectLst/>
              <a:latin typeface="+mj-lt"/>
              <a:ea typeface="Calibri" panose="020F0502020204030204" pitchFamily="34" charset="0"/>
            </a:endParaRPr>
          </a:p>
        </p:txBody>
      </p:sp>
    </p:spTree>
    <p:extLst>
      <p:ext uri="{BB962C8B-B14F-4D97-AF65-F5344CB8AC3E}">
        <p14:creationId xmlns:p14="http://schemas.microsoft.com/office/powerpoint/2010/main" val="830628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342900" y="133350"/>
            <a:ext cx="4838700" cy="923330"/>
          </a:xfrm>
          <a:prstGeom prst="rect">
            <a:avLst/>
          </a:prstGeom>
          <a:noFill/>
        </p:spPr>
        <p:txBody>
          <a:bodyPr wrap="square" rtlCol="0">
            <a:spAutoFit/>
          </a:bodyPr>
          <a:lstStyle/>
          <a:p>
            <a:r>
              <a:rPr lang="en-US" sz="5400" b="1" dirty="0" smtClean="0">
                <a:solidFill>
                  <a:schemeClr val="bg1"/>
                </a:solidFill>
              </a:rPr>
              <a:t>Forest Buffers</a:t>
            </a:r>
            <a:endParaRPr lang="en-US" sz="5400" b="1" dirty="0">
              <a:solidFill>
                <a:schemeClr val="bg1"/>
              </a:solidFill>
            </a:endParaRPr>
          </a:p>
        </p:txBody>
      </p:sp>
    </p:spTree>
    <p:extLst>
      <p:ext uri="{BB962C8B-B14F-4D97-AF65-F5344CB8AC3E}">
        <p14:creationId xmlns:p14="http://schemas.microsoft.com/office/powerpoint/2010/main" val="877831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3631" y="1065071"/>
            <a:ext cx="10026315" cy="1323439"/>
          </a:xfrm>
          <a:prstGeom prst="rect">
            <a:avLst/>
          </a:prstGeom>
        </p:spPr>
        <p:txBody>
          <a:bodyPr wrap="square">
            <a:spAutoFit/>
          </a:bodyPr>
          <a:lstStyle/>
          <a:p>
            <a:r>
              <a:rPr lang="en-US" sz="2000" b="1" dirty="0">
                <a:latin typeface="+mj-lt"/>
              </a:rPr>
              <a:t>Outcome: </a:t>
            </a:r>
            <a:r>
              <a:rPr lang="en-US" sz="2000" dirty="0">
                <a:latin typeface="+mj-lt"/>
              </a:rPr>
              <a:t>Continually increase the capacity of forest buffers to provide water quality and habitat benefits throughout the watershed. Restore 900 miles per year of riparian forest buffer and conserve existing buffers until at least 70 percent of riparian areas throughout the watershed are forested.</a:t>
            </a:r>
          </a:p>
        </p:txBody>
      </p:sp>
      <p:sp>
        <p:nvSpPr>
          <p:cNvPr id="2" name="TextBox 1"/>
          <p:cNvSpPr txBox="1"/>
          <p:nvPr/>
        </p:nvSpPr>
        <p:spPr>
          <a:xfrm>
            <a:off x="1383631" y="2388510"/>
            <a:ext cx="8496300" cy="4401205"/>
          </a:xfrm>
          <a:prstGeom prst="rect">
            <a:avLst/>
          </a:prstGeom>
          <a:noFill/>
        </p:spPr>
        <p:txBody>
          <a:bodyPr wrap="square" rtlCol="0">
            <a:spAutoFit/>
          </a:bodyPr>
          <a:lstStyle/>
          <a:p>
            <a:r>
              <a:rPr lang="en-US" sz="2000" b="1" dirty="0" smtClean="0">
                <a:latin typeface="+mj-lt"/>
              </a:rPr>
              <a:t>Progress: </a:t>
            </a:r>
            <a:r>
              <a:rPr lang="en-US" sz="2000" dirty="0" smtClean="0">
                <a:latin typeface="+mj-lt"/>
              </a:rPr>
              <a:t>As of 2015, seven percent of the annual target achieved.</a:t>
            </a:r>
          </a:p>
          <a:p>
            <a:endParaRPr lang="en-US" sz="2000" dirty="0">
              <a:latin typeface="+mj-lt"/>
            </a:endParaRPr>
          </a:p>
          <a:p>
            <a:r>
              <a:rPr lang="en-US" sz="2000" b="1" dirty="0" smtClean="0">
                <a:latin typeface="+mj-lt"/>
              </a:rPr>
              <a:t>Implementing these conservation and restoration practices:</a:t>
            </a:r>
          </a:p>
          <a:p>
            <a:pPr marL="342900" indent="-342900">
              <a:buFont typeface="Arial" panose="020B0604020202020204" pitchFamily="34" charset="0"/>
              <a:buChar char="•"/>
            </a:pPr>
            <a:r>
              <a:rPr lang="en-US" sz="2000" dirty="0" smtClean="0">
                <a:latin typeface="+mj-lt"/>
              </a:rPr>
              <a:t>Agricultural forest buffer.</a:t>
            </a:r>
          </a:p>
          <a:p>
            <a:pPr marL="342900" indent="-342900">
              <a:buFont typeface="Arial" panose="020B0604020202020204" pitchFamily="34" charset="0"/>
              <a:buChar char="•"/>
            </a:pPr>
            <a:r>
              <a:rPr lang="en-US" sz="2000" dirty="0" smtClean="0">
                <a:latin typeface="+mj-lt"/>
              </a:rPr>
              <a:t>Forest conservation.</a:t>
            </a:r>
          </a:p>
          <a:p>
            <a:pPr marL="342900" indent="-342900">
              <a:buFont typeface="Arial" panose="020B0604020202020204" pitchFamily="34" charset="0"/>
              <a:buChar char="•"/>
            </a:pPr>
            <a:r>
              <a:rPr lang="en-US" sz="2000" dirty="0" smtClean="0">
                <a:latin typeface="+mj-lt"/>
              </a:rPr>
              <a:t>Urban forest buffers.</a:t>
            </a:r>
          </a:p>
          <a:p>
            <a:endParaRPr lang="en-US" sz="2000" dirty="0">
              <a:latin typeface="+mj-lt"/>
            </a:endParaRPr>
          </a:p>
          <a:p>
            <a:r>
              <a:rPr lang="en-US" sz="2000" b="1" dirty="0" smtClean="0">
                <a:latin typeface="+mj-lt"/>
              </a:rPr>
              <a:t>Will also benefit these outcomes!</a:t>
            </a:r>
          </a:p>
          <a:p>
            <a:pPr marL="342900" indent="-342900">
              <a:buFont typeface="Arial" panose="020B0604020202020204" pitchFamily="34" charset="0"/>
              <a:buChar char="•"/>
            </a:pPr>
            <a:r>
              <a:rPr lang="en-US" sz="2000" dirty="0" smtClean="0">
                <a:latin typeface="+mj-lt"/>
              </a:rPr>
              <a:t>Habitat biodiversity.</a:t>
            </a:r>
          </a:p>
          <a:p>
            <a:pPr marL="342900" indent="-342900">
              <a:buFont typeface="Arial" panose="020B0604020202020204" pitchFamily="34" charset="0"/>
              <a:buChar char="•"/>
            </a:pPr>
            <a:r>
              <a:rPr lang="en-US" sz="2000" dirty="0" smtClean="0">
                <a:latin typeface="+mj-lt"/>
              </a:rPr>
              <a:t>Brook trout.</a:t>
            </a:r>
          </a:p>
          <a:p>
            <a:pPr marL="342900" indent="-342900">
              <a:buFont typeface="Arial" panose="020B0604020202020204" pitchFamily="34" charset="0"/>
              <a:buChar char="•"/>
            </a:pPr>
            <a:r>
              <a:rPr lang="en-US" sz="2000" dirty="0" smtClean="0">
                <a:latin typeface="+mj-lt"/>
              </a:rPr>
              <a:t>Stream health.</a:t>
            </a:r>
          </a:p>
          <a:p>
            <a:pPr marL="342900" indent="-342900">
              <a:buFont typeface="Arial" panose="020B0604020202020204" pitchFamily="34" charset="0"/>
              <a:buChar char="•"/>
            </a:pPr>
            <a:r>
              <a:rPr lang="en-US" sz="2000" dirty="0" smtClean="0">
                <a:latin typeface="+mj-lt"/>
              </a:rPr>
              <a:t>Fish habitat.</a:t>
            </a:r>
          </a:p>
          <a:p>
            <a:pPr marL="342900" indent="-342900">
              <a:buFont typeface="Arial" panose="020B0604020202020204" pitchFamily="34" charset="0"/>
              <a:buChar char="•"/>
            </a:pPr>
            <a:r>
              <a:rPr lang="en-US" sz="2000" dirty="0" smtClean="0">
                <a:latin typeface="+mj-lt"/>
              </a:rPr>
              <a:t>Healthy watersheds.</a:t>
            </a:r>
          </a:p>
          <a:p>
            <a:pPr marL="342900" indent="-342900">
              <a:buFont typeface="Arial" panose="020B0604020202020204" pitchFamily="34" charset="0"/>
              <a:buChar char="•"/>
            </a:pPr>
            <a:r>
              <a:rPr lang="en-US" sz="2000" dirty="0" smtClean="0">
                <a:latin typeface="+mj-lt"/>
              </a:rPr>
              <a:t>Tree canopy.</a:t>
            </a:r>
          </a:p>
        </p:txBody>
      </p:sp>
    </p:spTree>
    <p:extLst>
      <p:ext uri="{BB962C8B-B14F-4D97-AF65-F5344CB8AC3E}">
        <p14:creationId xmlns:p14="http://schemas.microsoft.com/office/powerpoint/2010/main" val="2435499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 I need to know about forest buffers?</a:t>
            </a:r>
            <a:endParaRPr lang="en-US" dirty="0"/>
          </a:p>
        </p:txBody>
      </p:sp>
      <p:sp>
        <p:nvSpPr>
          <p:cNvPr id="3" name="Rectangle 2"/>
          <p:cNvSpPr/>
          <p:nvPr/>
        </p:nvSpPr>
        <p:spPr>
          <a:xfrm>
            <a:off x="721895" y="2141621"/>
            <a:ext cx="10371221" cy="3724096"/>
          </a:xfrm>
          <a:prstGeom prst="rect">
            <a:avLst/>
          </a:prstGeom>
        </p:spPr>
        <p:txBody>
          <a:bodyPr wrap="square">
            <a:spAutoFit/>
          </a:bodyPr>
          <a:lstStyle/>
          <a:p>
            <a:pPr marL="171450" indent="-171450">
              <a:spcAft>
                <a:spcPts val="6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Riparian forest buffers reduce </a:t>
            </a:r>
            <a:r>
              <a:rPr lang="en-US" sz="2400" dirty="0">
                <a:solidFill>
                  <a:srgbClr val="000000"/>
                </a:solidFill>
                <a:latin typeface="+mj-lt"/>
                <a:ea typeface="Calibri" panose="020F0502020204030204" pitchFamily="34" charset="0"/>
                <a:cs typeface="Times New Roman" panose="02020603050405020304" pitchFamily="18" charset="0"/>
              </a:rPr>
              <a:t>bacteria, </a:t>
            </a:r>
            <a:r>
              <a:rPr lang="en-US" sz="2400" dirty="0">
                <a:latin typeface="+mj-lt"/>
                <a:ea typeface="Calibri" panose="020F0502020204030204" pitchFamily="34" charset="0"/>
                <a:cs typeface="Times New Roman" panose="02020603050405020304" pitchFamily="18" charset="0"/>
              </a:rPr>
              <a:t>microorganisms, </a:t>
            </a:r>
            <a:r>
              <a:rPr lang="en-US" sz="2400" dirty="0" err="1">
                <a:latin typeface="+mj-lt"/>
                <a:ea typeface="Calibri" panose="020F0502020204030204" pitchFamily="34" charset="0"/>
                <a:cs typeface="Times New Roman" panose="02020603050405020304" pitchFamily="18" charset="0"/>
              </a:rPr>
              <a:t>microplastic</a:t>
            </a:r>
            <a:r>
              <a:rPr lang="en-US" sz="2400" dirty="0">
                <a:latin typeface="+mj-lt"/>
                <a:ea typeface="Calibri" panose="020F0502020204030204" pitchFamily="34" charset="0"/>
                <a:cs typeface="Times New Roman" panose="02020603050405020304" pitchFamily="18" charset="0"/>
              </a:rPr>
              <a:t> fibers, harmful algal blooms, and many emerging contaminants that are found in surface waters, including drinking water. </a:t>
            </a:r>
          </a:p>
          <a:p>
            <a:pPr>
              <a:spcAft>
                <a:spcPts val="600"/>
              </a:spcAft>
            </a:pPr>
            <a:endParaRPr lang="en-US" sz="2400" dirty="0">
              <a:latin typeface="+mj-lt"/>
              <a:ea typeface="Calibri" panose="020F0502020204030204" pitchFamily="34" charset="0"/>
              <a:cs typeface="Times New Roman" panose="02020603050405020304" pitchFamily="18" charset="0"/>
            </a:endParaRPr>
          </a:p>
          <a:p>
            <a:pPr marL="171450" indent="-171450">
              <a:spcAft>
                <a:spcPts val="6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Riparian forest buffers keep streams cool for fish and wildlife. </a:t>
            </a:r>
          </a:p>
          <a:p>
            <a:pPr>
              <a:spcAft>
                <a:spcPts val="600"/>
              </a:spcAft>
            </a:pPr>
            <a:endParaRPr lang="en-US" sz="2400" dirty="0">
              <a:latin typeface="+mj-lt"/>
              <a:ea typeface="Calibri" panose="020F0502020204030204" pitchFamily="34" charset="0"/>
              <a:cs typeface="Times New Roman" panose="02020603050405020304" pitchFamily="18" charset="0"/>
            </a:endParaRPr>
          </a:p>
          <a:p>
            <a:pPr marL="171450" indent="-171450" algn="just">
              <a:spcAft>
                <a:spcPts val="600"/>
              </a:spcAft>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Buffers help municipalities by treating stormwater, dissipating flood energy, and reducing erosion potential of streams, rivers, and tides. Buffers also improve recreation like</a:t>
            </a:r>
            <a:r>
              <a:rPr lang="en-US" sz="2400" dirty="0">
                <a:solidFill>
                  <a:srgbClr val="212121"/>
                </a:solidFill>
                <a:latin typeface="+mj-lt"/>
                <a:ea typeface="Calibri" panose="020F0502020204030204" pitchFamily="34" charset="0"/>
                <a:cs typeface="Times New Roman" panose="02020603050405020304" pitchFamily="18" charset="0"/>
              </a:rPr>
              <a:t> fishing, boating, swimming, hiking, biking, and wildlife viewing. </a:t>
            </a:r>
            <a:endParaRPr lang="en-U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5098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332117" y="5934670"/>
            <a:ext cx="6610350" cy="923330"/>
          </a:xfrm>
          <a:prstGeom prst="rect">
            <a:avLst/>
          </a:prstGeom>
          <a:noFill/>
        </p:spPr>
        <p:txBody>
          <a:bodyPr wrap="square" rtlCol="0">
            <a:spAutoFit/>
          </a:bodyPr>
          <a:lstStyle/>
          <a:p>
            <a:r>
              <a:rPr lang="en-US" sz="5400" b="1" dirty="0" smtClean="0">
                <a:solidFill>
                  <a:schemeClr val="bg1"/>
                </a:solidFill>
              </a:rPr>
              <a:t>Healthy Watersheds</a:t>
            </a:r>
            <a:endParaRPr lang="en-US" sz="5400" b="1" dirty="0">
              <a:solidFill>
                <a:schemeClr val="bg1"/>
              </a:solidFill>
            </a:endParaRPr>
          </a:p>
        </p:txBody>
      </p:sp>
    </p:spTree>
    <p:extLst>
      <p:ext uri="{BB962C8B-B14F-4D97-AF65-F5344CB8AC3E}">
        <p14:creationId xmlns:p14="http://schemas.microsoft.com/office/powerpoint/2010/main" val="603992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3578" y="924109"/>
            <a:ext cx="10170695" cy="6647974"/>
          </a:xfrm>
          <a:prstGeom prst="rect">
            <a:avLst/>
          </a:prstGeom>
        </p:spPr>
        <p:txBody>
          <a:bodyPr wrap="square">
            <a:spAutoFit/>
          </a:bodyPr>
          <a:lstStyle/>
          <a:p>
            <a:r>
              <a:rPr lang="en-US" b="1" dirty="0">
                <a:latin typeface="+mj-lt"/>
              </a:rPr>
              <a:t>Outcome: </a:t>
            </a:r>
            <a:r>
              <a:rPr lang="en-US" dirty="0">
                <a:latin typeface="+mj-lt"/>
              </a:rPr>
              <a:t>100 percent of state-identified currently healthy waters and watersheds remain healthy</a:t>
            </a:r>
            <a:r>
              <a:rPr lang="en-US" dirty="0" smtClean="0">
                <a:latin typeface="+mj-lt"/>
              </a:rPr>
              <a:t>.</a:t>
            </a:r>
          </a:p>
          <a:p>
            <a:endParaRPr lang="en-US" dirty="0">
              <a:latin typeface="+mj-lt"/>
            </a:endParaRPr>
          </a:p>
          <a:p>
            <a:r>
              <a:rPr lang="en-US" b="1" dirty="0" smtClean="0">
                <a:latin typeface="+mj-lt"/>
              </a:rPr>
              <a:t>Progress: </a:t>
            </a:r>
            <a:r>
              <a:rPr lang="en-US" dirty="0" smtClean="0">
                <a:latin typeface="+mj-lt"/>
              </a:rPr>
              <a:t>Each of the six watershed states and the District of Columbia have different definitions of healthy waters and watersheds in which they use to track and support protection.</a:t>
            </a:r>
          </a:p>
          <a:p>
            <a:endParaRPr lang="en-US" dirty="0" smtClean="0">
              <a:latin typeface="+mj-lt"/>
            </a:endParaRPr>
          </a:p>
          <a:p>
            <a:r>
              <a:rPr lang="en-US" b="1" dirty="0" smtClean="0">
                <a:latin typeface="+mj-lt"/>
              </a:rPr>
              <a:t>Implementing these conservation and restoration practices:</a:t>
            </a:r>
          </a:p>
          <a:p>
            <a:pPr marL="342900" indent="-342900">
              <a:buFont typeface="Arial" panose="020B0604020202020204" pitchFamily="34" charset="0"/>
              <a:buChar char="•"/>
            </a:pPr>
            <a:r>
              <a:rPr lang="en-US" dirty="0" smtClean="0">
                <a:latin typeface="+mj-lt"/>
              </a:rPr>
              <a:t>Agricultural forest buffers.</a:t>
            </a:r>
          </a:p>
          <a:p>
            <a:pPr marL="342900" indent="-342900">
              <a:buFont typeface="Arial" panose="020B0604020202020204" pitchFamily="34" charset="0"/>
              <a:buChar char="•"/>
            </a:pPr>
            <a:r>
              <a:rPr lang="en-US" dirty="0" smtClean="0">
                <a:latin typeface="+mj-lt"/>
              </a:rPr>
              <a:t>Forest conservation.</a:t>
            </a:r>
          </a:p>
          <a:p>
            <a:pPr marL="342900" indent="-342900">
              <a:buFont typeface="Arial" panose="020B0604020202020204" pitchFamily="34" charset="0"/>
              <a:buChar char="•"/>
            </a:pPr>
            <a:r>
              <a:rPr lang="en-US" dirty="0" smtClean="0">
                <a:latin typeface="+mj-lt"/>
              </a:rPr>
              <a:t>Urban forest buffers.</a:t>
            </a:r>
          </a:p>
          <a:p>
            <a:pPr marL="342900" indent="-342900">
              <a:buFont typeface="Arial" panose="020B0604020202020204" pitchFamily="34" charset="0"/>
              <a:buChar char="•"/>
            </a:pPr>
            <a:r>
              <a:rPr lang="en-US" dirty="0" smtClean="0">
                <a:latin typeface="+mj-lt"/>
              </a:rPr>
              <a:t>Urban growth reduction.</a:t>
            </a:r>
          </a:p>
          <a:p>
            <a:pPr marL="342900" indent="-342900">
              <a:buFont typeface="Arial" panose="020B0604020202020204" pitchFamily="34" charset="0"/>
              <a:buChar char="•"/>
            </a:pPr>
            <a:r>
              <a:rPr lang="en-US" dirty="0" smtClean="0">
                <a:latin typeface="+mj-lt"/>
              </a:rPr>
              <a:t>Urban stream restoration.</a:t>
            </a:r>
          </a:p>
          <a:p>
            <a:pPr marL="342900" indent="-342900">
              <a:buFont typeface="Arial" panose="020B0604020202020204" pitchFamily="34" charset="0"/>
              <a:buChar char="•"/>
            </a:pPr>
            <a:endParaRPr lang="en-US" dirty="0">
              <a:latin typeface="+mj-lt"/>
            </a:endParaRPr>
          </a:p>
          <a:p>
            <a:r>
              <a:rPr lang="en-US" b="1" dirty="0" smtClean="0">
                <a:latin typeface="+mj-lt"/>
              </a:rPr>
              <a:t>Will also benefit these outcomes!</a:t>
            </a:r>
          </a:p>
          <a:p>
            <a:pPr marL="342900" indent="-342900">
              <a:buFont typeface="Arial" panose="020B0604020202020204" pitchFamily="34" charset="0"/>
              <a:buChar char="•"/>
            </a:pPr>
            <a:r>
              <a:rPr lang="en-US" dirty="0" smtClean="0">
                <a:latin typeface="+mj-lt"/>
              </a:rPr>
              <a:t>Protected lands.</a:t>
            </a:r>
          </a:p>
          <a:p>
            <a:pPr marL="342900" indent="-342900">
              <a:buFont typeface="Arial" panose="020B0604020202020204" pitchFamily="34" charset="0"/>
              <a:buChar char="•"/>
            </a:pPr>
            <a:r>
              <a:rPr lang="en-US" dirty="0" smtClean="0">
                <a:latin typeface="+mj-lt"/>
              </a:rPr>
              <a:t>Biodiversity habitat.</a:t>
            </a:r>
          </a:p>
          <a:p>
            <a:pPr marL="342900" indent="-342900">
              <a:buFont typeface="Arial" panose="020B0604020202020204" pitchFamily="34" charset="0"/>
              <a:buChar char="•"/>
            </a:pPr>
            <a:r>
              <a:rPr lang="en-US" dirty="0" smtClean="0">
                <a:latin typeface="+mj-lt"/>
              </a:rPr>
              <a:t>Brook trout.</a:t>
            </a:r>
          </a:p>
          <a:p>
            <a:pPr marL="342900" indent="-342900">
              <a:buFont typeface="Arial" panose="020B0604020202020204" pitchFamily="34" charset="0"/>
              <a:buChar char="•"/>
            </a:pPr>
            <a:r>
              <a:rPr lang="en-US" dirty="0" smtClean="0">
                <a:latin typeface="+mj-lt"/>
              </a:rPr>
              <a:t>Stream health.</a:t>
            </a:r>
          </a:p>
          <a:p>
            <a:pPr marL="342900" indent="-342900">
              <a:buFont typeface="Arial" panose="020B0604020202020204" pitchFamily="34" charset="0"/>
              <a:buChar char="•"/>
            </a:pPr>
            <a:r>
              <a:rPr lang="en-US" dirty="0" smtClean="0">
                <a:latin typeface="+mj-lt"/>
              </a:rPr>
              <a:t>Fish habitat.</a:t>
            </a:r>
          </a:p>
          <a:p>
            <a:pPr marL="342900" indent="-342900">
              <a:buFont typeface="Arial" panose="020B0604020202020204" pitchFamily="34" charset="0"/>
              <a:buChar char="•"/>
            </a:pPr>
            <a:r>
              <a:rPr lang="en-US" dirty="0" smtClean="0">
                <a:latin typeface="+mj-lt"/>
              </a:rPr>
              <a:t>Forage fish.</a:t>
            </a:r>
          </a:p>
          <a:p>
            <a:pPr marL="342900" indent="-342900">
              <a:buFont typeface="Arial" panose="020B0604020202020204" pitchFamily="34" charset="0"/>
              <a:buChar char="•"/>
            </a:pPr>
            <a:r>
              <a:rPr lang="en-US" dirty="0" smtClean="0">
                <a:latin typeface="+mj-lt"/>
              </a:rPr>
              <a:t>Flood mitigation.</a:t>
            </a:r>
          </a:p>
          <a:p>
            <a:pPr marL="342900" indent="-342900">
              <a:buFont typeface="Arial" panose="020B0604020202020204" pitchFamily="34" charset="0"/>
              <a:buChar char="•"/>
            </a:pPr>
            <a:r>
              <a:rPr lang="en-US" dirty="0" smtClean="0">
                <a:latin typeface="+mj-lt"/>
              </a:rPr>
              <a:t>Recreation.</a:t>
            </a:r>
          </a:p>
          <a:p>
            <a:pPr marL="342900" indent="-342900">
              <a:buFont typeface="Arial" panose="020B0604020202020204" pitchFamily="34" charset="0"/>
              <a:buChar char="•"/>
            </a:pP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2305110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What should I know about healthy watersheds?</a:t>
            </a:r>
            <a:endParaRPr lang="en-US" dirty="0"/>
          </a:p>
        </p:txBody>
      </p:sp>
      <p:sp>
        <p:nvSpPr>
          <p:cNvPr id="3" name="Rectangle 1"/>
          <p:cNvSpPr>
            <a:spLocks noChangeArrowheads="1"/>
          </p:cNvSpPr>
          <p:nvPr/>
        </p:nvSpPr>
        <p:spPr bwMode="auto">
          <a:xfrm>
            <a:off x="1054768" y="1906131"/>
            <a:ext cx="1008246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mj-lt"/>
                <a:cs typeface="Times New Roman" panose="02020603050405020304" pitchFamily="18" charset="0"/>
              </a:rPr>
              <a:t> </a:t>
            </a:r>
            <a:r>
              <a:rPr lang="en-US" altLang="en-US" sz="2200" dirty="0" smtClean="0">
                <a:latin typeface="+mj-lt"/>
                <a:cs typeface="Times New Roman" panose="02020603050405020304" pitchFamily="18" charset="0"/>
              </a:rPr>
              <a:t>It’s important to know where the </a:t>
            </a:r>
            <a:r>
              <a:rPr lang="en-US" altLang="en-US" sz="2200" dirty="0" smtClean="0">
                <a:latin typeface="+mj-lt"/>
                <a:cs typeface="Times New Roman" panose="02020603050405020304" pitchFamily="18" charset="0"/>
                <a:hlinkClick r:id="rId2"/>
              </a:rPr>
              <a:t>healthy waters and watersheds </a:t>
            </a:r>
            <a:r>
              <a:rPr lang="en-US" altLang="en-US" sz="2200" dirty="0" smtClean="0">
                <a:latin typeface="+mj-lt"/>
                <a:cs typeface="Times New Roman" panose="02020603050405020304" pitchFamily="18" charset="0"/>
              </a:rPr>
              <a:t>in your community and state are located.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200" b="0" i="0" u="none" strike="noStrike" cap="none" normalizeH="0" baseline="0" dirty="0" smtClean="0">
              <a:ln>
                <a:noFill/>
              </a:ln>
              <a:solidFill>
                <a:schemeClr val="tx1"/>
              </a:solidFill>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Intact healthy ecosystems prevent</a:t>
            </a:r>
            <a:r>
              <a:rPr kumimoji="0" lang="en-US" altLang="en-US" sz="2200"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costly restoration and ecosystem service replacement and provide long-term societal benefits.</a:t>
            </a:r>
            <a:endParaRPr kumimoji="0" lang="en-US" altLang="en-US" sz="22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smtClean="0">
              <a:ln>
                <a:noFill/>
              </a:ln>
              <a:solidFill>
                <a:schemeClr val="tx1"/>
              </a:solidFill>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Implementation</a:t>
            </a:r>
            <a:r>
              <a:rPr kumimoji="0" lang="en-US" altLang="en-US" sz="2200"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of planning incentives, tools and policie</a:t>
            </a:r>
            <a:r>
              <a:rPr lang="en-US" altLang="en-US" sz="2200" dirty="0" smtClean="0">
                <a:latin typeface="+mj-lt"/>
                <a:ea typeface="Calibri" panose="020F0502020204030204" pitchFamily="34" charset="0"/>
                <a:cs typeface="Times New Roman" panose="02020603050405020304" pitchFamily="18" charset="0"/>
              </a:rPr>
              <a:t>s aimed at reducing the rate of conversion of natural lands (within healthy watersheds) to development can help:</a:t>
            </a:r>
          </a:p>
          <a:p>
            <a:pPr marL="800100" lvl="1" indent="-342900">
              <a:buFont typeface="Arial" panose="020B0604020202020204" pitchFamily="34" charset="0"/>
              <a:buChar char="•"/>
            </a:pPr>
            <a:r>
              <a:rPr lang="en-US" altLang="en-US" dirty="0" smtClean="0">
                <a:latin typeface="+mj-lt"/>
                <a:cs typeface="Times New Roman" panose="02020603050405020304" pitchFamily="18" charset="0"/>
              </a:rPr>
              <a:t>offset future urban growth,</a:t>
            </a:r>
          </a:p>
          <a:p>
            <a:pPr marL="800100" lvl="1" indent="-342900">
              <a:buFont typeface="Arial" panose="020B0604020202020204" pitchFamily="34" charset="0"/>
              <a:buChar char="•"/>
            </a:pPr>
            <a:r>
              <a:rPr lang="en-US" altLang="en-US" dirty="0" smtClean="0">
                <a:latin typeface="+mj-lt"/>
                <a:cs typeface="Times New Roman" panose="02020603050405020304" pitchFamily="18" charset="0"/>
              </a:rPr>
              <a:t>increase conservation,</a:t>
            </a:r>
          </a:p>
          <a:p>
            <a:pPr marL="800100" lvl="1" indent="-342900">
              <a:buFont typeface="Arial" panose="020B0604020202020204" pitchFamily="34" charset="0"/>
              <a:buChar char="•"/>
            </a:pPr>
            <a:r>
              <a:rPr lang="en-US" altLang="en-US" dirty="0" smtClean="0">
                <a:latin typeface="+mj-lt"/>
                <a:cs typeface="Times New Roman" panose="02020603050405020304" pitchFamily="18" charset="0"/>
              </a:rPr>
              <a:t>provide flood mitigation,</a:t>
            </a:r>
          </a:p>
          <a:p>
            <a:pPr marL="800100" lvl="1" indent="-342900">
              <a:buFont typeface="Arial" panose="020B0604020202020204" pitchFamily="34" charset="0"/>
              <a:buChar char="•"/>
            </a:pPr>
            <a:r>
              <a:rPr lang="en-US" altLang="en-US" dirty="0" smtClean="0">
                <a:latin typeface="+mj-lt"/>
                <a:cs typeface="Times New Roman" panose="02020603050405020304" pitchFamily="18" charset="0"/>
              </a:rPr>
              <a:t>maintain source water and</a:t>
            </a:r>
          </a:p>
          <a:p>
            <a:pPr marL="800100" lvl="1" indent="-342900">
              <a:buFont typeface="Arial" panose="020B0604020202020204" pitchFamily="34" charset="0"/>
              <a:buChar char="•"/>
            </a:pPr>
            <a:r>
              <a:rPr lang="en-US" altLang="en-US" dirty="0" smtClean="0">
                <a:latin typeface="+mj-lt"/>
                <a:cs typeface="Times New Roman" panose="02020603050405020304" pitchFamily="18" charset="0"/>
              </a:rPr>
              <a:t>help meet water quality pollution reduction goals.</a:t>
            </a:r>
            <a:endParaRPr lang="en-US" altLang="en-US"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1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100"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1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100"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0816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12382500" cy="8261449"/>
          </a:xfrm>
          <a:prstGeom prst="rect">
            <a:avLst/>
          </a:prstGeom>
        </p:spPr>
      </p:pic>
      <p:sp>
        <p:nvSpPr>
          <p:cNvPr id="3" name="TextBox 2"/>
          <p:cNvSpPr txBox="1"/>
          <p:nvPr/>
        </p:nvSpPr>
        <p:spPr>
          <a:xfrm>
            <a:off x="133350" y="5934670"/>
            <a:ext cx="5867400" cy="923330"/>
          </a:xfrm>
          <a:prstGeom prst="rect">
            <a:avLst/>
          </a:prstGeom>
          <a:noFill/>
        </p:spPr>
        <p:txBody>
          <a:bodyPr wrap="square" rtlCol="0">
            <a:spAutoFit/>
          </a:bodyPr>
          <a:lstStyle/>
          <a:p>
            <a:r>
              <a:rPr lang="en-US" sz="5400" b="1" dirty="0" smtClean="0">
                <a:solidFill>
                  <a:schemeClr val="bg1"/>
                </a:solidFill>
              </a:rPr>
              <a:t>Protected Lands</a:t>
            </a:r>
            <a:endParaRPr lang="en-US" sz="5400" b="1" dirty="0">
              <a:solidFill>
                <a:schemeClr val="bg1"/>
              </a:solidFill>
            </a:endParaRPr>
          </a:p>
        </p:txBody>
      </p:sp>
    </p:spTree>
    <p:extLst>
      <p:ext uri="{BB962C8B-B14F-4D97-AF65-F5344CB8AC3E}">
        <p14:creationId xmlns:p14="http://schemas.microsoft.com/office/powerpoint/2010/main" val="1129216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706" y="1070083"/>
            <a:ext cx="9930062" cy="5632311"/>
          </a:xfrm>
          <a:prstGeom prst="rect">
            <a:avLst/>
          </a:prstGeom>
        </p:spPr>
        <p:txBody>
          <a:bodyPr wrap="square">
            <a:spAutoFit/>
          </a:bodyPr>
          <a:lstStyle/>
          <a:p>
            <a:r>
              <a:rPr lang="en-US" b="1" dirty="0">
                <a:latin typeface="+mj-lt"/>
              </a:rPr>
              <a:t>Outcome: </a:t>
            </a:r>
            <a:r>
              <a:rPr lang="en-US" dirty="0">
                <a:latin typeface="+mj-lt"/>
              </a:rPr>
              <a:t>By 2025, protect an additional two million acres of lands throughout the watershed – currently identified as high conservation priorities at the federal, state or local level – including 225,000 acres of wetlands and 695,000 acres of forest land of highest value for maintaining water quality</a:t>
            </a:r>
            <a:r>
              <a:rPr lang="en-US" dirty="0" smtClean="0">
                <a:latin typeface="+mj-lt"/>
              </a:rPr>
              <a:t>.</a:t>
            </a:r>
          </a:p>
          <a:p>
            <a:endParaRPr lang="en-US" dirty="0">
              <a:latin typeface="+mj-lt"/>
            </a:endParaRPr>
          </a:p>
          <a:p>
            <a:r>
              <a:rPr lang="en-US" b="1" dirty="0" smtClean="0">
                <a:latin typeface="+mj-lt"/>
              </a:rPr>
              <a:t>Progress: </a:t>
            </a:r>
            <a:r>
              <a:rPr lang="en-US" dirty="0" smtClean="0">
                <a:latin typeface="+mj-lt"/>
              </a:rPr>
              <a:t>As of 2015 – 2016, fifty percent of the outcome had been achieved.</a:t>
            </a:r>
          </a:p>
          <a:p>
            <a:endParaRPr lang="en-US" dirty="0">
              <a:latin typeface="+mj-lt"/>
            </a:endParaRPr>
          </a:p>
          <a:p>
            <a:r>
              <a:rPr lang="en-US" b="1" dirty="0" smtClean="0">
                <a:latin typeface="+mj-lt"/>
              </a:rPr>
              <a:t>Implementing these conservation and restoration practices:</a:t>
            </a:r>
          </a:p>
          <a:p>
            <a:pPr marL="342900" indent="-342900">
              <a:buFont typeface="Arial" panose="020B0604020202020204" pitchFamily="34" charset="0"/>
              <a:buChar char="•"/>
            </a:pPr>
            <a:r>
              <a:rPr lang="en-US" dirty="0" smtClean="0">
                <a:latin typeface="+mj-lt"/>
              </a:rPr>
              <a:t>Agricultural forest buffers.</a:t>
            </a:r>
          </a:p>
          <a:p>
            <a:pPr marL="342900" indent="-342900">
              <a:buFont typeface="Arial" panose="020B0604020202020204" pitchFamily="34" charset="0"/>
              <a:buChar char="•"/>
            </a:pPr>
            <a:r>
              <a:rPr lang="en-US" dirty="0" smtClean="0">
                <a:latin typeface="+mj-lt"/>
              </a:rPr>
              <a:t>Forest conservation.</a:t>
            </a:r>
          </a:p>
          <a:p>
            <a:pPr marL="342900" indent="-342900">
              <a:buFont typeface="Arial" panose="020B0604020202020204" pitchFamily="34" charset="0"/>
              <a:buChar char="•"/>
            </a:pPr>
            <a:r>
              <a:rPr lang="en-US" dirty="0" smtClean="0">
                <a:latin typeface="+mj-lt"/>
              </a:rPr>
              <a:t>Urban forest buffers.</a:t>
            </a:r>
          </a:p>
          <a:p>
            <a:endParaRPr lang="en-US" dirty="0">
              <a:latin typeface="+mj-lt"/>
            </a:endParaRPr>
          </a:p>
          <a:p>
            <a:r>
              <a:rPr lang="en-US" b="1" dirty="0" smtClean="0">
                <a:latin typeface="+mj-lt"/>
              </a:rPr>
              <a:t>Also benefit these outcomes!</a:t>
            </a:r>
          </a:p>
          <a:p>
            <a:pPr marL="342900" indent="-342900">
              <a:buFont typeface="Arial" panose="020B0604020202020204" pitchFamily="34" charset="0"/>
              <a:buChar char="•"/>
            </a:pPr>
            <a:r>
              <a:rPr lang="en-US" dirty="0" smtClean="0">
                <a:latin typeface="+mj-lt"/>
              </a:rPr>
              <a:t>Biodiversity and habitat.</a:t>
            </a:r>
          </a:p>
          <a:p>
            <a:pPr marL="342900" indent="-342900">
              <a:buFont typeface="Arial" panose="020B0604020202020204" pitchFamily="34" charset="0"/>
              <a:buChar char="•"/>
            </a:pPr>
            <a:r>
              <a:rPr lang="en-US" dirty="0" smtClean="0">
                <a:latin typeface="+mj-lt"/>
              </a:rPr>
              <a:t>Wetlands.</a:t>
            </a:r>
          </a:p>
          <a:p>
            <a:pPr marL="342900" indent="-342900">
              <a:buFont typeface="Arial" panose="020B0604020202020204" pitchFamily="34" charset="0"/>
              <a:buChar char="•"/>
            </a:pPr>
            <a:r>
              <a:rPr lang="en-US" dirty="0" smtClean="0">
                <a:latin typeface="+mj-lt"/>
              </a:rPr>
              <a:t>Healthy watersheds.</a:t>
            </a:r>
          </a:p>
          <a:p>
            <a:pPr marL="342900" indent="-342900">
              <a:buFont typeface="Arial" panose="020B0604020202020204" pitchFamily="34" charset="0"/>
              <a:buChar char="•"/>
            </a:pPr>
            <a:r>
              <a:rPr lang="en-US" dirty="0" smtClean="0">
                <a:latin typeface="+mj-lt"/>
              </a:rPr>
              <a:t>Land use metrics and methods.</a:t>
            </a:r>
          </a:p>
          <a:p>
            <a:pPr marL="342900" indent="-342900">
              <a:buFont typeface="Arial" panose="020B0604020202020204" pitchFamily="34" charset="0"/>
              <a:buChar char="•"/>
            </a:pPr>
            <a:r>
              <a:rPr lang="en-US" dirty="0" smtClean="0">
                <a:latin typeface="+mj-lt"/>
              </a:rPr>
              <a:t>Fish habitat.</a:t>
            </a:r>
          </a:p>
          <a:p>
            <a:pPr marL="342900" indent="-342900">
              <a:buFont typeface="Arial" panose="020B0604020202020204" pitchFamily="34" charset="0"/>
              <a:buChar char="•"/>
            </a:pPr>
            <a:r>
              <a:rPr lang="en-US" dirty="0" smtClean="0">
                <a:latin typeface="+mj-lt"/>
              </a:rPr>
              <a:t>Climate adaption.</a:t>
            </a:r>
          </a:p>
          <a:p>
            <a:pPr marL="342900" indent="-342900">
              <a:buFont typeface="Arial" panose="020B0604020202020204" pitchFamily="34" charset="0"/>
              <a:buChar char="•"/>
            </a:pPr>
            <a:r>
              <a:rPr lang="en-US" dirty="0" smtClean="0">
                <a:latin typeface="+mj-lt"/>
              </a:rPr>
              <a:t>Forest buffers.</a:t>
            </a:r>
          </a:p>
          <a:p>
            <a:pPr marL="342900" indent="-342900">
              <a:buFont typeface="Arial" panose="020B0604020202020204" pitchFamily="34" charset="0"/>
              <a:buChar char="•"/>
            </a:pPr>
            <a:r>
              <a:rPr lang="en-US" dirty="0" smtClean="0">
                <a:latin typeface="+mj-lt"/>
              </a:rPr>
              <a:t>Recreation.</a:t>
            </a:r>
            <a:endParaRPr lang="en-US" dirty="0">
              <a:latin typeface="+mj-lt"/>
            </a:endParaRPr>
          </a:p>
        </p:txBody>
      </p:sp>
    </p:spTree>
    <p:extLst>
      <p:ext uri="{BB962C8B-B14F-4D97-AF65-F5344CB8AC3E}">
        <p14:creationId xmlns:p14="http://schemas.microsoft.com/office/powerpoint/2010/main" val="1078572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I know about protected lands?</a:t>
            </a:r>
            <a:endParaRPr lang="en-US" dirty="0"/>
          </a:p>
        </p:txBody>
      </p:sp>
      <p:sp>
        <p:nvSpPr>
          <p:cNvPr id="3" name="Rectangle 2"/>
          <p:cNvSpPr/>
          <p:nvPr/>
        </p:nvSpPr>
        <p:spPr>
          <a:xfrm>
            <a:off x="838200" y="1690689"/>
            <a:ext cx="10839450" cy="4500591"/>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2200" dirty="0">
                <a:latin typeface="+mj-lt"/>
                <a:ea typeface="Calibri" panose="020F0502020204030204" pitchFamily="34" charset="0"/>
                <a:cs typeface="Times New Roman" panose="02020603050405020304" pitchFamily="18" charset="0"/>
              </a:rPr>
              <a:t>Preserving </a:t>
            </a:r>
            <a:r>
              <a:rPr lang="en-US" sz="2200" dirty="0" smtClean="0">
                <a:latin typeface="+mj-lt"/>
                <a:ea typeface="Calibri" panose="020F0502020204030204" pitchFamily="34" charset="0"/>
                <a:cs typeface="Times New Roman" panose="02020603050405020304" pitchFamily="18" charset="0"/>
              </a:rPr>
              <a:t>lands increase </a:t>
            </a:r>
            <a:r>
              <a:rPr lang="en-US" sz="2200" dirty="0">
                <a:latin typeface="+mj-lt"/>
                <a:ea typeface="Calibri" panose="020F0502020204030204" pitchFamily="34" charset="0"/>
                <a:cs typeface="Times New Roman" panose="02020603050405020304" pitchFamily="18" charset="0"/>
              </a:rPr>
              <a:t>the economic benefits generated by the outdoor recreation industry and improves human health and well-being through regularity of spending time in nature.</a:t>
            </a:r>
          </a:p>
          <a:p>
            <a:pPr marL="457200" marR="0">
              <a:lnSpc>
                <a:spcPct val="107000"/>
              </a:lnSpc>
              <a:spcBef>
                <a:spcPts val="0"/>
              </a:spcBef>
              <a:spcAft>
                <a:spcPts val="0"/>
              </a:spcAft>
            </a:pPr>
            <a:r>
              <a:rPr lang="en-US" sz="22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200" dirty="0">
                <a:latin typeface="+mj-lt"/>
                <a:ea typeface="Calibri" panose="020F0502020204030204" pitchFamily="34" charset="0"/>
                <a:cs typeface="Times New Roman" panose="02020603050405020304" pitchFamily="18" charset="0"/>
              </a:rPr>
              <a:t>Local economies are buoyed by tourism to preserve historic, cultural and heritage sites and landscapes. </a:t>
            </a:r>
          </a:p>
          <a:p>
            <a:pPr marL="457200" marR="0">
              <a:lnSpc>
                <a:spcPct val="107000"/>
              </a:lnSpc>
              <a:spcBef>
                <a:spcPts val="0"/>
              </a:spcBef>
              <a:spcAft>
                <a:spcPts val="0"/>
              </a:spcAft>
            </a:pPr>
            <a:r>
              <a:rPr lang="en-US" sz="22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2200" dirty="0">
                <a:latin typeface="+mj-lt"/>
                <a:ea typeface="Calibri" panose="020F0502020204030204" pitchFamily="34" charset="0"/>
                <a:cs typeface="Times New Roman" panose="02020603050405020304" pitchFamily="18" charset="0"/>
              </a:rPr>
              <a:t>The Chesapeake Bay Program is perfecting for the first time a set of new “Conservation Plus </a:t>
            </a:r>
            <a:r>
              <a:rPr lang="en-US" sz="2200" dirty="0" smtClean="0">
                <a:latin typeface="+mj-lt"/>
                <a:ea typeface="Calibri" panose="020F0502020204030204" pitchFamily="34" charset="0"/>
                <a:cs typeface="Times New Roman" panose="02020603050405020304" pitchFamily="18" charset="0"/>
              </a:rPr>
              <a:t>Best </a:t>
            </a:r>
            <a:r>
              <a:rPr lang="en-US" sz="2200" dirty="0">
                <a:latin typeface="+mj-lt"/>
                <a:ea typeface="Calibri" panose="020F0502020204030204" pitchFamily="34" charset="0"/>
                <a:cs typeface="Times New Roman" panose="02020603050405020304" pitchFamily="18" charset="0"/>
              </a:rPr>
              <a:t>M</a:t>
            </a:r>
            <a:r>
              <a:rPr lang="en-US" sz="2200" dirty="0" smtClean="0">
                <a:latin typeface="+mj-lt"/>
                <a:ea typeface="Calibri" panose="020F0502020204030204" pitchFamily="34" charset="0"/>
                <a:cs typeface="Times New Roman" panose="02020603050405020304" pitchFamily="18" charset="0"/>
              </a:rPr>
              <a:t>anagement Practices” </a:t>
            </a:r>
            <a:r>
              <a:rPr lang="en-US" sz="2200" dirty="0">
                <a:latin typeface="+mj-lt"/>
                <a:ea typeface="Calibri" panose="020F0502020204030204" pitchFamily="34" charset="0"/>
                <a:cs typeface="Times New Roman" panose="02020603050405020304" pitchFamily="18" charset="0"/>
              </a:rPr>
              <a:t>with estimated pollution load reductions for the retention of high quality forests, agricultural lands, and growth management. These new </a:t>
            </a:r>
            <a:r>
              <a:rPr lang="en-US" sz="2200" dirty="0" smtClean="0">
                <a:latin typeface="+mj-lt"/>
                <a:ea typeface="Calibri" panose="020F0502020204030204" pitchFamily="34" charset="0"/>
                <a:cs typeface="Times New Roman" panose="02020603050405020304" pitchFamily="18" charset="0"/>
              </a:rPr>
              <a:t>conservation practices </a:t>
            </a:r>
            <a:r>
              <a:rPr lang="en-US" sz="2200" dirty="0">
                <a:latin typeface="+mj-lt"/>
                <a:ea typeface="Calibri" panose="020F0502020204030204" pitchFamily="34" charset="0"/>
                <a:cs typeface="Times New Roman" panose="02020603050405020304" pitchFamily="18" charset="0"/>
              </a:rPr>
              <a:t>will be available for localities projected to experience future growth and development to consider in preparing their Phase III WIPs.</a:t>
            </a:r>
          </a:p>
        </p:txBody>
      </p:sp>
    </p:spTree>
    <p:extLst>
      <p:ext uri="{BB962C8B-B14F-4D97-AF65-F5344CB8AC3E}">
        <p14:creationId xmlns:p14="http://schemas.microsoft.com/office/powerpoint/2010/main" val="2218078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989" y="1069528"/>
            <a:ext cx="10515600" cy="825733"/>
          </a:xfrm>
        </p:spPr>
        <p:txBody>
          <a:bodyPr/>
          <a:lstStyle/>
          <a:p>
            <a:pPr algn="ctr"/>
            <a:r>
              <a:rPr lang="en-US" dirty="0" smtClean="0"/>
              <a:t>What are the Phase III WIPs?</a:t>
            </a:r>
            <a:endParaRPr lang="en-US" dirty="0"/>
          </a:p>
        </p:txBody>
      </p:sp>
      <p:pic>
        <p:nvPicPr>
          <p:cNvPr id="2050" name="Picture 2" descr="Chesapeake Bay water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66" y="1193637"/>
            <a:ext cx="4598791" cy="5012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27789" y="1895261"/>
            <a:ext cx="6096000" cy="5909310"/>
          </a:xfrm>
          <a:prstGeom prst="rect">
            <a:avLst/>
          </a:prstGeom>
        </p:spPr>
        <p:txBody>
          <a:bodyPr>
            <a:spAutoFit/>
          </a:bodyPr>
          <a:lstStyle/>
          <a:p>
            <a:pPr marL="285750" indent="-285750">
              <a:buFont typeface="Arial" panose="020B0604020202020204" pitchFamily="34" charset="0"/>
              <a:buChar char="•"/>
            </a:pPr>
            <a:r>
              <a:rPr lang="en-US" sz="2400" dirty="0">
                <a:latin typeface="+mj-lt"/>
              </a:rPr>
              <a:t>Detailed, specific steps to address nutrient and sediment pollution</a:t>
            </a:r>
            <a:r>
              <a:rPr lang="en-US" sz="2400" dirty="0" smtClean="0">
                <a:latin typeface="+mj-lt"/>
              </a:rPr>
              <a:t>.</a:t>
            </a:r>
          </a:p>
          <a:p>
            <a:endParaRPr lang="en-US" sz="2400" dirty="0">
              <a:latin typeface="+mj-lt"/>
            </a:endParaRPr>
          </a:p>
          <a:p>
            <a:pPr marL="285750" indent="-285750">
              <a:buFont typeface="Arial" panose="020B0604020202020204" pitchFamily="34" charset="0"/>
              <a:buChar char="•"/>
            </a:pPr>
            <a:r>
              <a:rPr lang="en-US" sz="2400" dirty="0">
                <a:latin typeface="+mj-lt"/>
              </a:rPr>
              <a:t>Required to meet the pollution reduction goals set in the </a:t>
            </a:r>
            <a:r>
              <a:rPr lang="en-US" sz="2400" dirty="0">
                <a:latin typeface="+mj-lt"/>
                <a:hlinkClick r:id="rId4"/>
              </a:rPr>
              <a:t>Chesapeake Bay Total Maximum Daily Load</a:t>
            </a:r>
            <a:r>
              <a:rPr lang="en-US" sz="2400" dirty="0">
                <a:latin typeface="+mj-lt"/>
              </a:rPr>
              <a:t>, or Bay TMDL</a:t>
            </a:r>
            <a:r>
              <a:rPr lang="en-US" sz="2400" dirty="0" smtClean="0">
                <a:latin typeface="+mj-lt"/>
              </a:rPr>
              <a:t>.</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smtClean="0">
                <a:latin typeface="+mj-lt"/>
              </a:rPr>
              <a:t>Your conservation practices can be credited to help your state meet their pollution goals.</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smtClean="0">
                <a:latin typeface="+mj-lt"/>
              </a:rPr>
              <a:t>Beneficial for keeping your local waterways healthy.</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777331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239025" y="155276"/>
            <a:ext cx="5048250" cy="923330"/>
          </a:xfrm>
          <a:prstGeom prst="rect">
            <a:avLst/>
          </a:prstGeom>
          <a:noFill/>
        </p:spPr>
        <p:txBody>
          <a:bodyPr wrap="square" rtlCol="0">
            <a:spAutoFit/>
          </a:bodyPr>
          <a:lstStyle/>
          <a:p>
            <a:r>
              <a:rPr lang="en-US" sz="5400" b="1" dirty="0" smtClean="0">
                <a:solidFill>
                  <a:schemeClr val="bg1"/>
                </a:solidFill>
              </a:rPr>
              <a:t>Public Access</a:t>
            </a:r>
            <a:endParaRPr lang="en-US" sz="5400" b="1" dirty="0">
              <a:solidFill>
                <a:schemeClr val="bg1"/>
              </a:solidFill>
            </a:endParaRPr>
          </a:p>
        </p:txBody>
      </p:sp>
    </p:spTree>
    <p:extLst>
      <p:ext uri="{BB962C8B-B14F-4D97-AF65-F5344CB8AC3E}">
        <p14:creationId xmlns:p14="http://schemas.microsoft.com/office/powerpoint/2010/main" val="2836360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705" y="1202703"/>
            <a:ext cx="10042358" cy="5324535"/>
          </a:xfrm>
          <a:prstGeom prst="rect">
            <a:avLst/>
          </a:prstGeom>
        </p:spPr>
        <p:txBody>
          <a:bodyPr wrap="square">
            <a:spAutoFit/>
          </a:bodyPr>
          <a:lstStyle/>
          <a:p>
            <a:r>
              <a:rPr lang="en-US" sz="2000" b="1" dirty="0">
                <a:latin typeface="+mj-lt"/>
              </a:rPr>
              <a:t>Outcome: </a:t>
            </a:r>
            <a:r>
              <a:rPr lang="en-US" sz="2000" dirty="0">
                <a:latin typeface="+mj-lt"/>
              </a:rPr>
              <a:t>By 2025, add 300 new public access sites, with a strong emphasis on providing opportunities for boating, swimming and fishing, where feasible. </a:t>
            </a:r>
            <a:endParaRPr lang="en-US" sz="2000" dirty="0" smtClean="0">
              <a:latin typeface="+mj-lt"/>
            </a:endParaRPr>
          </a:p>
          <a:p>
            <a:endParaRPr lang="en-US" sz="2000" dirty="0">
              <a:latin typeface="+mj-lt"/>
            </a:endParaRPr>
          </a:p>
          <a:p>
            <a:r>
              <a:rPr lang="en-US" sz="2000" b="1" dirty="0" smtClean="0">
                <a:latin typeface="+mj-lt"/>
              </a:rPr>
              <a:t>Progress: </a:t>
            </a:r>
            <a:r>
              <a:rPr lang="en-US" sz="2000" dirty="0" smtClean="0">
                <a:latin typeface="+mj-lt"/>
              </a:rPr>
              <a:t>As of 2016, 44 percent of the outcome has been achieved.</a:t>
            </a:r>
          </a:p>
          <a:p>
            <a:endParaRPr lang="en-US" sz="2000" dirty="0">
              <a:latin typeface="+mj-lt"/>
            </a:endParaRPr>
          </a:p>
          <a:p>
            <a:r>
              <a:rPr lang="en-US" sz="2000" b="1" dirty="0" smtClean="0">
                <a:latin typeface="+mj-lt"/>
              </a:rPr>
              <a:t>Implementing these conservation and restoration practices:</a:t>
            </a:r>
          </a:p>
          <a:p>
            <a:pPr marL="342900" indent="-342900">
              <a:buFont typeface="Arial" panose="020B0604020202020204" pitchFamily="34" charset="0"/>
              <a:buChar char="•"/>
            </a:pPr>
            <a:r>
              <a:rPr lang="en-US" sz="2000" dirty="0" smtClean="0">
                <a:latin typeface="+mj-lt"/>
              </a:rPr>
              <a:t>Agricultural forest buffer.</a:t>
            </a:r>
          </a:p>
          <a:p>
            <a:pPr marL="342900" indent="-342900">
              <a:buFont typeface="Arial" panose="020B0604020202020204" pitchFamily="34" charset="0"/>
              <a:buChar char="•"/>
            </a:pPr>
            <a:r>
              <a:rPr lang="en-US" sz="2000" dirty="0" smtClean="0">
                <a:latin typeface="+mj-lt"/>
              </a:rPr>
              <a:t>Forest conservation.</a:t>
            </a:r>
          </a:p>
          <a:p>
            <a:pPr marL="342900" indent="-342900">
              <a:buFont typeface="Arial" panose="020B0604020202020204" pitchFamily="34" charset="0"/>
              <a:buChar char="•"/>
            </a:pPr>
            <a:r>
              <a:rPr lang="en-US" sz="2000" dirty="0" smtClean="0">
                <a:latin typeface="+mj-lt"/>
              </a:rPr>
              <a:t>Urban stream restoration.</a:t>
            </a:r>
          </a:p>
          <a:p>
            <a:endParaRPr lang="en-US" sz="2000" dirty="0">
              <a:latin typeface="+mj-lt"/>
            </a:endParaRPr>
          </a:p>
          <a:p>
            <a:r>
              <a:rPr lang="en-US" sz="2000" b="1" dirty="0" smtClean="0">
                <a:latin typeface="+mj-lt"/>
              </a:rPr>
              <a:t>Also benefit these outcomes!</a:t>
            </a:r>
          </a:p>
          <a:p>
            <a:pPr marL="342900" indent="-342900">
              <a:buFont typeface="Arial" panose="020B0604020202020204" pitchFamily="34" charset="0"/>
              <a:buChar char="•"/>
            </a:pPr>
            <a:r>
              <a:rPr lang="en-US" sz="2000" dirty="0" smtClean="0">
                <a:latin typeface="+mj-lt"/>
              </a:rPr>
              <a:t>Biodiversity habitat.</a:t>
            </a:r>
          </a:p>
          <a:p>
            <a:pPr marL="342900" indent="-342900">
              <a:buFont typeface="Arial" panose="020B0604020202020204" pitchFamily="34" charset="0"/>
              <a:buChar char="•"/>
            </a:pPr>
            <a:r>
              <a:rPr lang="en-US" sz="2000" dirty="0" smtClean="0">
                <a:latin typeface="+mj-lt"/>
              </a:rPr>
              <a:t>Brook trout.</a:t>
            </a:r>
          </a:p>
          <a:p>
            <a:pPr marL="342900" indent="-342900">
              <a:buFont typeface="Arial" panose="020B0604020202020204" pitchFamily="34" charset="0"/>
              <a:buChar char="•"/>
            </a:pPr>
            <a:r>
              <a:rPr lang="en-US" sz="2000" dirty="0" smtClean="0">
                <a:latin typeface="+mj-lt"/>
              </a:rPr>
              <a:t>Stream health.</a:t>
            </a:r>
          </a:p>
          <a:p>
            <a:pPr marL="342900" indent="-342900">
              <a:buFont typeface="Arial" panose="020B0604020202020204" pitchFamily="34" charset="0"/>
              <a:buChar char="•"/>
            </a:pPr>
            <a:r>
              <a:rPr lang="en-US" sz="2000" dirty="0" smtClean="0">
                <a:latin typeface="+mj-lt"/>
              </a:rPr>
              <a:t>Healthy watersheds.</a:t>
            </a:r>
          </a:p>
          <a:p>
            <a:pPr marL="342900" indent="-342900">
              <a:buFont typeface="Arial" panose="020B0604020202020204" pitchFamily="34" charset="0"/>
              <a:buChar char="•"/>
            </a:pPr>
            <a:r>
              <a:rPr lang="en-US" sz="2000" dirty="0" smtClean="0">
                <a:latin typeface="+mj-lt"/>
              </a:rPr>
              <a:t>Fish habitat.</a:t>
            </a:r>
          </a:p>
          <a:p>
            <a:pPr marL="342900" indent="-342900">
              <a:buFont typeface="Arial" panose="020B0604020202020204" pitchFamily="34" charset="0"/>
              <a:buChar char="•"/>
            </a:pPr>
            <a:r>
              <a:rPr lang="en-US" sz="2000" dirty="0" smtClean="0">
                <a:latin typeface="+mj-lt"/>
              </a:rPr>
              <a:t>Forage fish.</a:t>
            </a:r>
            <a:endParaRPr lang="en-US" sz="2000" dirty="0">
              <a:latin typeface="+mj-lt"/>
            </a:endParaRPr>
          </a:p>
        </p:txBody>
      </p:sp>
    </p:spTree>
    <p:extLst>
      <p:ext uri="{BB962C8B-B14F-4D97-AF65-F5344CB8AC3E}">
        <p14:creationId xmlns:p14="http://schemas.microsoft.com/office/powerpoint/2010/main" val="537899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8263" y="1628062"/>
            <a:ext cx="10706432" cy="4669868"/>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endParaRPr lang="en-US" dirty="0" smtClean="0">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smtClean="0">
                <a:latin typeface="+mj-lt"/>
                <a:ea typeface="Calibri" panose="020F0502020204030204" pitchFamily="34" charset="0"/>
                <a:cs typeface="Times New Roman" panose="02020603050405020304" pitchFamily="18" charset="0"/>
              </a:rPr>
              <a:t>Providing </a:t>
            </a:r>
            <a:r>
              <a:rPr lang="en-US" sz="2000" dirty="0">
                <a:latin typeface="+mj-lt"/>
                <a:ea typeface="Calibri" panose="020F0502020204030204" pitchFamily="34" charset="0"/>
                <a:cs typeface="Times New Roman" panose="02020603050405020304" pitchFamily="18" charset="0"/>
              </a:rPr>
              <a:t>public access is a significant contributor to the economy of the Bay watershed.  According to the 2006 study </a:t>
            </a:r>
            <a:r>
              <a:rPr lang="en-US" sz="2000" i="1" dirty="0">
                <a:latin typeface="+mj-lt"/>
                <a:ea typeface="Calibri" panose="020F0502020204030204" pitchFamily="34" charset="0"/>
                <a:cs typeface="Times New Roman" panose="02020603050405020304" pitchFamily="18" charset="0"/>
              </a:rPr>
              <a:t>The Active Outdoor Recreation Economy</a:t>
            </a:r>
            <a:r>
              <a:rPr lang="en-US" sz="2000" dirty="0">
                <a:latin typeface="+mj-lt"/>
                <a:ea typeface="Calibri" panose="020F0502020204030204" pitchFamily="34" charset="0"/>
                <a:cs typeface="Times New Roman" panose="02020603050405020304" pitchFamily="18" charset="0"/>
              </a:rPr>
              <a:t>, paddle-based recreation and fishing alone have a total national economic value of $97.5 billion.</a:t>
            </a:r>
          </a:p>
          <a:p>
            <a:pPr marL="457200" marR="0">
              <a:lnSpc>
                <a:spcPct val="107000"/>
              </a:lnSpc>
              <a:spcBef>
                <a:spcPts val="0"/>
              </a:spcBef>
              <a:spcAft>
                <a:spcPts val="0"/>
              </a:spcAft>
            </a:pPr>
            <a:r>
              <a:rPr lang="en-US" sz="20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latin typeface="+mj-lt"/>
                <a:ea typeface="Calibri" panose="020F0502020204030204" pitchFamily="34" charset="0"/>
                <a:cs typeface="Times New Roman" panose="02020603050405020304" pitchFamily="18" charset="0"/>
              </a:rPr>
              <a:t>Open, green spaces and waterways with ample public access bolster public health and quality of life. Outdoor time strengthens family bonds and nurtures </a:t>
            </a:r>
            <a:r>
              <a:rPr lang="en-US" sz="2000" dirty="0" smtClean="0">
                <a:latin typeface="+mj-lt"/>
                <a:ea typeface="Calibri" panose="020F0502020204030204" pitchFamily="34" charset="0"/>
                <a:cs typeface="Times New Roman" panose="02020603050405020304" pitchFamily="18" charset="0"/>
              </a:rPr>
              <a:t>creative </a:t>
            </a:r>
            <a:r>
              <a:rPr lang="en-US" sz="2000" dirty="0">
                <a:latin typeface="+mj-lt"/>
                <a:ea typeface="Calibri" panose="020F0502020204030204" pitchFamily="34" charset="0"/>
                <a:cs typeface="Times New Roman" panose="02020603050405020304" pitchFamily="18" charset="0"/>
              </a:rPr>
              <a:t>children, while building personal connections with the very places that have shaped life in the region for centuries—especially its streams, </a:t>
            </a:r>
            <a:r>
              <a:rPr lang="en-US" sz="2000" dirty="0" smtClean="0">
                <a:latin typeface="+mj-lt"/>
                <a:ea typeface="Calibri" panose="020F0502020204030204" pitchFamily="34" charset="0"/>
                <a:cs typeface="Times New Roman" panose="02020603050405020304" pitchFamily="18" charset="0"/>
              </a:rPr>
              <a:t>rivers </a:t>
            </a:r>
            <a:r>
              <a:rPr lang="en-US" sz="2000" dirty="0">
                <a:latin typeface="+mj-lt"/>
                <a:ea typeface="Calibri" panose="020F0502020204030204" pitchFamily="34" charset="0"/>
                <a:cs typeface="Times New Roman" panose="02020603050405020304" pitchFamily="18" charset="0"/>
              </a:rPr>
              <a:t>and bays. </a:t>
            </a:r>
          </a:p>
          <a:p>
            <a:pPr marL="457200" marR="0">
              <a:lnSpc>
                <a:spcPct val="107000"/>
              </a:lnSpc>
              <a:spcBef>
                <a:spcPts val="0"/>
              </a:spcBef>
              <a:spcAft>
                <a:spcPts val="0"/>
              </a:spcAft>
            </a:pPr>
            <a:r>
              <a:rPr lang="en-US" sz="2000" dirty="0">
                <a:latin typeface="+mj-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600"/>
              </a:spcAft>
              <a:buFont typeface="Symbol" panose="05050102010706020507" pitchFamily="18" charset="2"/>
              <a:buChar char=""/>
            </a:pPr>
            <a:r>
              <a:rPr lang="en-US" sz="2000" dirty="0">
                <a:latin typeface="+mj-lt"/>
                <a:ea typeface="Calibri" panose="020F0502020204030204" pitchFamily="34" charset="0"/>
                <a:cs typeface="Times New Roman" panose="02020603050405020304" pitchFamily="18" charset="0"/>
              </a:rPr>
              <a:t>Designing and developing access sites in harmony with major infrastructure needs such as roads, utilities and schools can help to maximize benefits of dollars spent.  </a:t>
            </a:r>
            <a:r>
              <a:rPr lang="en-US" sz="2000" dirty="0" smtClean="0">
                <a:latin typeface="+mj-lt"/>
                <a:ea typeface="Calibri" panose="020F0502020204030204" pitchFamily="34" charset="0"/>
                <a:cs typeface="Times New Roman" panose="02020603050405020304" pitchFamily="18" charset="0"/>
              </a:rPr>
              <a:t>Appropriate conservation practices </a:t>
            </a:r>
            <a:r>
              <a:rPr lang="en-US" sz="2000" dirty="0">
                <a:latin typeface="+mj-lt"/>
                <a:ea typeface="Calibri" panose="020F0502020204030204" pitchFamily="34" charset="0"/>
                <a:cs typeface="Times New Roman" panose="02020603050405020304" pitchFamily="18" charset="0"/>
              </a:rPr>
              <a:t>developed as part of other infrastructure needs close to an access site may reduce the potential development impact of the access facility.  </a:t>
            </a:r>
            <a:endParaRPr lang="en-US" sz="2000" dirty="0">
              <a:effectLst/>
              <a:latin typeface="+mj-lt"/>
              <a:ea typeface="Calibri" panose="020F0502020204030204" pitchFamily="34" charset="0"/>
              <a:cs typeface="Times New Roman" panose="02020603050405020304" pitchFamily="18" charset="0"/>
            </a:endParaRPr>
          </a:p>
        </p:txBody>
      </p:sp>
      <p:sp>
        <p:nvSpPr>
          <p:cNvPr id="2" name="TextBox 1"/>
          <p:cNvSpPr txBox="1"/>
          <p:nvPr/>
        </p:nvSpPr>
        <p:spPr>
          <a:xfrm>
            <a:off x="988263" y="1010652"/>
            <a:ext cx="10562379" cy="769441"/>
          </a:xfrm>
          <a:prstGeom prst="rect">
            <a:avLst/>
          </a:prstGeom>
          <a:noFill/>
        </p:spPr>
        <p:txBody>
          <a:bodyPr wrap="none" rtlCol="0">
            <a:spAutoFit/>
          </a:bodyPr>
          <a:lstStyle/>
          <a:p>
            <a:pPr algn="ctr"/>
            <a:r>
              <a:rPr lang="en-US" sz="4400" dirty="0" smtClean="0">
                <a:latin typeface="+mj-lt"/>
              </a:rPr>
              <a:t>What do I need to know about public access?</a:t>
            </a:r>
            <a:endParaRPr lang="en-US" sz="4400" dirty="0">
              <a:latin typeface="+mj-lt"/>
            </a:endParaRPr>
          </a:p>
        </p:txBody>
      </p:sp>
    </p:spTree>
    <p:extLst>
      <p:ext uri="{BB962C8B-B14F-4D97-AF65-F5344CB8AC3E}">
        <p14:creationId xmlns:p14="http://schemas.microsoft.com/office/powerpoint/2010/main" val="2444445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05083" cy="6858000"/>
          </a:xfrm>
          <a:prstGeom prst="rect">
            <a:avLst/>
          </a:prstGeom>
        </p:spPr>
      </p:pic>
      <p:sp>
        <p:nvSpPr>
          <p:cNvPr id="4" name="TextBox 3"/>
          <p:cNvSpPr txBox="1"/>
          <p:nvPr/>
        </p:nvSpPr>
        <p:spPr>
          <a:xfrm>
            <a:off x="270654" y="5792279"/>
            <a:ext cx="8267700" cy="830997"/>
          </a:xfrm>
          <a:prstGeom prst="rect">
            <a:avLst/>
          </a:prstGeom>
          <a:noFill/>
        </p:spPr>
        <p:txBody>
          <a:bodyPr wrap="square" rtlCol="0">
            <a:spAutoFit/>
          </a:bodyPr>
          <a:lstStyle/>
          <a:p>
            <a:r>
              <a:rPr lang="en-US" sz="4800" b="1" dirty="0" smtClean="0">
                <a:solidFill>
                  <a:schemeClr val="bg1"/>
                </a:solidFill>
              </a:rPr>
              <a:t>Underwater Grasses</a:t>
            </a:r>
            <a:endParaRPr lang="en-US" sz="4800" b="1" dirty="0">
              <a:solidFill>
                <a:schemeClr val="bg1"/>
              </a:solidFill>
            </a:endParaRPr>
          </a:p>
        </p:txBody>
      </p:sp>
    </p:spTree>
    <p:extLst>
      <p:ext uri="{BB962C8B-B14F-4D97-AF65-F5344CB8AC3E}">
        <p14:creationId xmlns:p14="http://schemas.microsoft.com/office/powerpoint/2010/main" val="1076340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3714" y="948690"/>
            <a:ext cx="10104623" cy="5909310"/>
          </a:xfrm>
          <a:prstGeom prst="rect">
            <a:avLst/>
          </a:prstGeom>
          <a:noFill/>
        </p:spPr>
        <p:txBody>
          <a:bodyPr wrap="square" rtlCol="0">
            <a:spAutoFit/>
          </a:bodyPr>
          <a:lstStyle/>
          <a:p>
            <a:r>
              <a:rPr lang="en-US" b="1" dirty="0" smtClean="0">
                <a:latin typeface="+mj-lt"/>
              </a:rPr>
              <a:t>Outcome: </a:t>
            </a:r>
            <a:r>
              <a:rPr lang="en-US" dirty="0" smtClean="0">
                <a:latin typeface="+mj-lt"/>
              </a:rPr>
              <a:t>Sustain and increase the habitat benefits of underwater grasses in the Chesapeake Bay. Achieve and sustain the ultimate outcome of 185,000 acres of grasses Bay-wide necessary for a restored Bay. Progress toward this ultimate outcome will be measured against a target of 90.000 acres of 2017 and 130,000 acres by 2025. </a:t>
            </a:r>
          </a:p>
          <a:p>
            <a:endParaRPr lang="en-US" dirty="0">
              <a:latin typeface="+mj-lt"/>
            </a:endParaRPr>
          </a:p>
          <a:p>
            <a:r>
              <a:rPr lang="en-US" b="1" dirty="0" smtClean="0">
                <a:latin typeface="+mj-lt"/>
              </a:rPr>
              <a:t>Progress: </a:t>
            </a:r>
            <a:r>
              <a:rPr lang="en-US" dirty="0" smtClean="0">
                <a:latin typeface="+mj-lt"/>
              </a:rPr>
              <a:t>Fifty-three percent of the outcome has been achieved.</a:t>
            </a:r>
          </a:p>
          <a:p>
            <a:endParaRPr lang="en-US" dirty="0">
              <a:latin typeface="+mj-lt"/>
            </a:endParaRPr>
          </a:p>
          <a:p>
            <a:r>
              <a:rPr lang="en-US" b="1" dirty="0" smtClean="0">
                <a:latin typeface="+mj-lt"/>
              </a:rPr>
              <a:t>Implementing these conservation and restoration practices:</a:t>
            </a:r>
          </a:p>
          <a:p>
            <a:pPr marL="342900" indent="-342900">
              <a:buFont typeface="Arial" panose="020B0604020202020204" pitchFamily="34" charset="0"/>
              <a:buChar char="•"/>
            </a:pPr>
            <a:r>
              <a:rPr lang="en-US" dirty="0" smtClean="0">
                <a:latin typeface="+mj-lt"/>
              </a:rPr>
              <a:t>Nutrient management plan.</a:t>
            </a:r>
          </a:p>
          <a:p>
            <a:pPr marL="342900" indent="-342900">
              <a:buFont typeface="Arial" panose="020B0604020202020204" pitchFamily="34" charset="0"/>
              <a:buChar char="•"/>
            </a:pPr>
            <a:r>
              <a:rPr lang="en-US" dirty="0" smtClean="0">
                <a:latin typeface="+mj-lt"/>
              </a:rPr>
              <a:t>Wetland and streamside wetland restoration.</a:t>
            </a:r>
          </a:p>
          <a:p>
            <a:pPr marL="342900" indent="-342900">
              <a:buFont typeface="Arial" panose="020B0604020202020204" pitchFamily="34" charset="0"/>
              <a:buChar char="•"/>
            </a:pPr>
            <a:r>
              <a:rPr lang="en-US" dirty="0" smtClean="0">
                <a:latin typeface="+mj-lt"/>
              </a:rPr>
              <a:t>Agriculture stream restoration.</a:t>
            </a:r>
          </a:p>
          <a:p>
            <a:pPr marL="342900" indent="-342900">
              <a:buFont typeface="Arial" panose="020B0604020202020204" pitchFamily="34" charset="0"/>
              <a:buChar char="•"/>
            </a:pPr>
            <a:r>
              <a:rPr lang="en-US" dirty="0" smtClean="0">
                <a:latin typeface="+mj-lt"/>
              </a:rPr>
              <a:t>Advanced grey infrastructure nutrient discovery program.</a:t>
            </a:r>
          </a:p>
          <a:p>
            <a:endParaRPr lang="en-US" dirty="0">
              <a:latin typeface="+mj-lt"/>
            </a:endParaRPr>
          </a:p>
          <a:p>
            <a:r>
              <a:rPr lang="en-US" b="1" dirty="0" smtClean="0">
                <a:latin typeface="+mj-lt"/>
              </a:rPr>
              <a:t>Also can benefit these outcomes!</a:t>
            </a:r>
          </a:p>
          <a:p>
            <a:pPr marL="342900" indent="-342900">
              <a:buFont typeface="Arial" panose="020B0604020202020204" pitchFamily="34" charset="0"/>
              <a:buChar char="•"/>
            </a:pPr>
            <a:r>
              <a:rPr lang="en-US" dirty="0" smtClean="0">
                <a:latin typeface="+mj-lt"/>
              </a:rPr>
              <a:t>Wetlands.</a:t>
            </a:r>
            <a:endParaRPr lang="en-US" dirty="0">
              <a:latin typeface="+mj-lt"/>
            </a:endParaRPr>
          </a:p>
          <a:p>
            <a:pPr marL="342900" indent="-342900">
              <a:buFont typeface="Arial" panose="020B0604020202020204" pitchFamily="34" charset="0"/>
              <a:buChar char="•"/>
            </a:pPr>
            <a:r>
              <a:rPr lang="en-US" dirty="0" smtClean="0">
                <a:latin typeface="+mj-lt"/>
              </a:rPr>
              <a:t>Blue crab abundance.</a:t>
            </a:r>
          </a:p>
          <a:p>
            <a:pPr marL="342900" indent="-342900">
              <a:buFont typeface="Arial" panose="020B0604020202020204" pitchFamily="34" charset="0"/>
              <a:buChar char="•"/>
            </a:pPr>
            <a:r>
              <a:rPr lang="en-US" dirty="0" smtClean="0">
                <a:latin typeface="+mj-lt"/>
              </a:rPr>
              <a:t>Oyster.</a:t>
            </a:r>
          </a:p>
          <a:p>
            <a:pPr marL="342900" indent="-342900">
              <a:buFont typeface="Arial" panose="020B0604020202020204" pitchFamily="34" charset="0"/>
              <a:buChar char="•"/>
            </a:pPr>
            <a:r>
              <a:rPr lang="en-US" dirty="0" smtClean="0">
                <a:latin typeface="+mj-lt"/>
              </a:rPr>
              <a:t>Stream health.</a:t>
            </a:r>
          </a:p>
          <a:p>
            <a:pPr marL="342900" indent="-342900">
              <a:buFont typeface="Arial" panose="020B0604020202020204" pitchFamily="34" charset="0"/>
              <a:buChar char="•"/>
            </a:pPr>
            <a:r>
              <a:rPr lang="en-US" dirty="0" smtClean="0">
                <a:latin typeface="+mj-lt"/>
              </a:rPr>
              <a:t>Fish habitat.</a:t>
            </a:r>
          </a:p>
          <a:p>
            <a:pPr marL="342900" indent="-342900">
              <a:buFont typeface="Arial" panose="020B0604020202020204" pitchFamily="34" charset="0"/>
              <a:buChar char="•"/>
            </a:pPr>
            <a:r>
              <a:rPr lang="en-US" dirty="0" smtClean="0">
                <a:latin typeface="+mj-lt"/>
              </a:rPr>
              <a:t>Forage fish.</a:t>
            </a:r>
          </a:p>
          <a:p>
            <a:pPr marL="342900" indent="-342900">
              <a:buFont typeface="Arial" panose="020B0604020202020204" pitchFamily="34" charset="0"/>
              <a:buChar char="•"/>
            </a:pPr>
            <a:r>
              <a:rPr lang="en-US" dirty="0" smtClean="0">
                <a:latin typeface="+mj-lt"/>
              </a:rPr>
              <a:t>Drinking water protection/security.</a:t>
            </a:r>
            <a:endParaRPr lang="en-US" dirty="0">
              <a:latin typeface="+mj-lt"/>
            </a:endParaRPr>
          </a:p>
        </p:txBody>
      </p:sp>
    </p:spTree>
    <p:extLst>
      <p:ext uri="{BB962C8B-B14F-4D97-AF65-F5344CB8AC3E}">
        <p14:creationId xmlns:p14="http://schemas.microsoft.com/office/powerpoint/2010/main" val="1326854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5415" y="1973605"/>
            <a:ext cx="10521696" cy="4206664"/>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400" dirty="0" smtClean="0">
                <a:solidFill>
                  <a:srgbClr val="000000"/>
                </a:solidFill>
                <a:latin typeface="+mj-lt"/>
                <a:ea typeface="Calibri" panose="020F0502020204030204" pitchFamily="34" charset="0"/>
                <a:cs typeface="Calibri" panose="020F0502020204030204" pitchFamily="34" charset="0"/>
              </a:rPr>
              <a:t>Underwater grasses are integral </a:t>
            </a:r>
            <a:r>
              <a:rPr lang="en-US" sz="2400" dirty="0">
                <a:solidFill>
                  <a:srgbClr val="000000"/>
                </a:solidFill>
                <a:latin typeface="+mj-lt"/>
                <a:ea typeface="Calibri" panose="020F0502020204030204" pitchFamily="34" charset="0"/>
                <a:cs typeface="Calibri" panose="020F0502020204030204" pitchFamily="34" charset="0"/>
              </a:rPr>
              <a:t>to the life cycle of many bay creatures; it provides oxygen, </a:t>
            </a:r>
            <a:r>
              <a:rPr lang="en-US" sz="2400" dirty="0" smtClean="0">
                <a:solidFill>
                  <a:srgbClr val="000000"/>
                </a:solidFill>
                <a:latin typeface="+mj-lt"/>
                <a:ea typeface="Calibri" panose="020F0502020204030204" pitchFamily="34" charset="0"/>
                <a:cs typeface="Calibri" panose="020F0502020204030204" pitchFamily="34" charset="0"/>
              </a:rPr>
              <a:t>food </a:t>
            </a:r>
            <a:r>
              <a:rPr lang="en-US" sz="2400" dirty="0">
                <a:solidFill>
                  <a:srgbClr val="000000"/>
                </a:solidFill>
                <a:latin typeface="+mj-lt"/>
                <a:ea typeface="Calibri" panose="020F0502020204030204" pitchFamily="34" charset="0"/>
                <a:cs typeface="Calibri" panose="020F0502020204030204" pitchFamily="34" charset="0"/>
              </a:rPr>
              <a:t>and shelter for blue crabs and juvenile rockfish, supporting the health of valuable commercial and recreational fisheries</a:t>
            </a:r>
            <a:r>
              <a:rPr lang="en-US" sz="2400" dirty="0" smtClean="0">
                <a:solidFill>
                  <a:srgbClr val="000000"/>
                </a:solidFill>
                <a:latin typeface="+mj-lt"/>
                <a:ea typeface="Calibri" panose="020F0502020204030204" pitchFamily="34" charset="0"/>
                <a:cs typeface="Calibri" panose="020F0502020204030204" pitchFamily="34" charset="0"/>
              </a:rPr>
              <a:t>.</a:t>
            </a:r>
          </a:p>
          <a:p>
            <a:pPr marR="0" lvl="0">
              <a:spcBef>
                <a:spcPts val="0"/>
              </a:spcBef>
              <a:spcAft>
                <a:spcPts val="0"/>
              </a:spcAft>
            </a:pPr>
            <a:endParaRPr lang="en-US" sz="2400" dirty="0">
              <a:solidFill>
                <a:srgbClr val="000000"/>
              </a:solidFill>
              <a:latin typeface="+mj-lt"/>
              <a:ea typeface="Calibri" panose="020F0502020204030204" pitchFamily="34"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smtClean="0">
                <a:solidFill>
                  <a:srgbClr val="000000"/>
                </a:solidFill>
                <a:latin typeface="+mj-lt"/>
                <a:ea typeface="Calibri" panose="020F0502020204030204" pitchFamily="34" charset="0"/>
                <a:cs typeface="Calibri" panose="020F0502020204030204" pitchFamily="34" charset="0"/>
              </a:rPr>
              <a:t>Underwater grasses are </a:t>
            </a:r>
            <a:r>
              <a:rPr lang="en-US" sz="2400" dirty="0">
                <a:solidFill>
                  <a:srgbClr val="000000"/>
                </a:solidFill>
                <a:latin typeface="+mj-lt"/>
                <a:ea typeface="Calibri" panose="020F0502020204030204" pitchFamily="34" charset="0"/>
                <a:cs typeface="Calibri" panose="020F0502020204030204" pitchFamily="34" charset="0"/>
              </a:rPr>
              <a:t>sensitive to changes in water quality, particularly clarity. Large sediment and nutrient loads lead to impaired conditions; it needs sunlight to </a:t>
            </a:r>
            <a:r>
              <a:rPr lang="en-US" sz="2400" dirty="0" smtClean="0">
                <a:solidFill>
                  <a:srgbClr val="000000"/>
                </a:solidFill>
                <a:latin typeface="+mj-lt"/>
                <a:ea typeface="Calibri" panose="020F0502020204030204" pitchFamily="34" charset="0"/>
                <a:cs typeface="Calibri" panose="020F0502020204030204" pitchFamily="34" charset="0"/>
              </a:rPr>
              <a:t>grow.</a:t>
            </a:r>
          </a:p>
          <a:p>
            <a:pPr marL="800100" lvl="1" indent="-342900">
              <a:buFont typeface="Arial" panose="020B0604020202020204" pitchFamily="34" charset="0"/>
              <a:buChar char="•"/>
            </a:pPr>
            <a:r>
              <a:rPr lang="en-US" sz="2400" dirty="0" smtClean="0">
                <a:latin typeface="+mj-lt"/>
                <a:ea typeface="Calibri" panose="020F0502020204030204" pitchFamily="34" charset="0"/>
                <a:cs typeface="Times New Roman" panose="02020603050405020304" pitchFamily="18" charset="0"/>
              </a:rPr>
              <a:t>Avoid </a:t>
            </a:r>
            <a:r>
              <a:rPr lang="en-US" sz="2400" dirty="0">
                <a:latin typeface="+mj-lt"/>
                <a:ea typeface="Calibri" panose="020F0502020204030204" pitchFamily="34" charset="0"/>
                <a:cs typeface="Times New Roman" panose="02020603050405020304" pitchFamily="18" charset="0"/>
              </a:rPr>
              <a:t>increases in nearby impervious </a:t>
            </a:r>
            <a:r>
              <a:rPr lang="en-US" sz="2400" dirty="0" smtClean="0">
                <a:latin typeface="+mj-lt"/>
                <a:ea typeface="Calibri" panose="020F0502020204030204" pitchFamily="34" charset="0"/>
                <a:cs typeface="Times New Roman" panose="02020603050405020304" pitchFamily="18" charset="0"/>
              </a:rPr>
              <a:t>surface</a:t>
            </a:r>
          </a:p>
          <a:p>
            <a:pPr lvl="1"/>
            <a:endParaRPr lang="en-US" sz="2400" dirty="0">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2400" dirty="0" smtClean="0">
                <a:latin typeface="+mj-lt"/>
                <a:ea typeface="Calibri" panose="020F0502020204030204" pitchFamily="34" charset="0"/>
                <a:cs typeface="Times New Roman" panose="02020603050405020304" pitchFamily="18" charset="0"/>
              </a:rPr>
              <a:t>Underwater grasses are sensitive </a:t>
            </a:r>
            <a:r>
              <a:rPr lang="en-US" sz="2400" dirty="0">
                <a:latin typeface="+mj-lt"/>
                <a:ea typeface="Calibri" panose="020F0502020204030204" pitchFamily="34" charset="0"/>
                <a:cs typeface="Times New Roman" panose="02020603050405020304" pitchFamily="18" charset="0"/>
              </a:rPr>
              <a:t>to sea level rise; it requires adjacent non-hardened shoreline in order to migrate and sustain.</a:t>
            </a:r>
            <a:endParaRPr lang="en-US" sz="2400" dirty="0">
              <a:effectLst/>
              <a:latin typeface="+mj-lt"/>
              <a:ea typeface="Calibri" panose="020F0502020204030204" pitchFamily="34" charset="0"/>
              <a:cs typeface="Times New Roman" panose="02020603050405020304" pitchFamily="18" charset="0"/>
            </a:endParaRPr>
          </a:p>
        </p:txBody>
      </p:sp>
      <p:sp>
        <p:nvSpPr>
          <p:cNvPr id="2" name="TextBox 1"/>
          <p:cNvSpPr txBox="1"/>
          <p:nvPr/>
        </p:nvSpPr>
        <p:spPr>
          <a:xfrm>
            <a:off x="457200" y="966600"/>
            <a:ext cx="11478127" cy="769441"/>
          </a:xfrm>
          <a:prstGeom prst="rect">
            <a:avLst/>
          </a:prstGeom>
          <a:noFill/>
        </p:spPr>
        <p:txBody>
          <a:bodyPr wrap="square" rtlCol="0">
            <a:spAutoFit/>
          </a:bodyPr>
          <a:lstStyle/>
          <a:p>
            <a:pPr algn="ctr"/>
            <a:r>
              <a:rPr lang="en-US" sz="4400" dirty="0" smtClean="0">
                <a:latin typeface="+mj-lt"/>
              </a:rPr>
              <a:t>What should I know about underwater grasses?</a:t>
            </a:r>
            <a:endParaRPr lang="en-US" sz="4400" dirty="0">
              <a:latin typeface="+mj-lt"/>
            </a:endParaRPr>
          </a:p>
        </p:txBody>
      </p:sp>
    </p:spTree>
    <p:extLst>
      <p:ext uri="{BB962C8B-B14F-4D97-AF65-F5344CB8AC3E}">
        <p14:creationId xmlns:p14="http://schemas.microsoft.com/office/powerpoint/2010/main" val="507496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456"/>
            <a:ext cx="12192000" cy="8134350"/>
          </a:xfrm>
          <a:prstGeom prst="rect">
            <a:avLst/>
          </a:prstGeom>
        </p:spPr>
      </p:pic>
      <p:sp>
        <p:nvSpPr>
          <p:cNvPr id="3" name="TextBox 2"/>
          <p:cNvSpPr txBox="1"/>
          <p:nvPr/>
        </p:nvSpPr>
        <p:spPr>
          <a:xfrm>
            <a:off x="209550" y="6038187"/>
            <a:ext cx="5886450" cy="923330"/>
          </a:xfrm>
          <a:prstGeom prst="rect">
            <a:avLst/>
          </a:prstGeom>
          <a:noFill/>
        </p:spPr>
        <p:txBody>
          <a:bodyPr wrap="square" rtlCol="0">
            <a:spAutoFit/>
          </a:bodyPr>
          <a:lstStyle/>
          <a:p>
            <a:r>
              <a:rPr lang="en-US" sz="5400" b="1" dirty="0" smtClean="0">
                <a:solidFill>
                  <a:schemeClr val="bg1"/>
                </a:solidFill>
              </a:rPr>
              <a:t>Stream Health</a:t>
            </a:r>
            <a:endParaRPr lang="en-US" sz="5400" b="1" dirty="0">
              <a:solidFill>
                <a:schemeClr val="bg1"/>
              </a:solidFill>
            </a:endParaRPr>
          </a:p>
        </p:txBody>
      </p:sp>
    </p:spTree>
    <p:extLst>
      <p:ext uri="{BB962C8B-B14F-4D97-AF65-F5344CB8AC3E}">
        <p14:creationId xmlns:p14="http://schemas.microsoft.com/office/powerpoint/2010/main" val="1452847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2708" y="1037545"/>
            <a:ext cx="9929060" cy="1938992"/>
          </a:xfrm>
          <a:prstGeom prst="rect">
            <a:avLst/>
          </a:prstGeom>
        </p:spPr>
        <p:txBody>
          <a:bodyPr wrap="square">
            <a:spAutoFit/>
          </a:bodyPr>
          <a:lstStyle/>
          <a:p>
            <a:r>
              <a:rPr lang="en-US" sz="2000" b="1" dirty="0">
                <a:latin typeface="+mj-lt"/>
              </a:rPr>
              <a:t>Outcome: </a:t>
            </a:r>
            <a:r>
              <a:rPr lang="en-US" sz="2000" dirty="0">
                <a:latin typeface="+mj-lt"/>
              </a:rPr>
              <a:t>Continually improve stream health and function throughout the watershed. Improve health and function of ten percent of stream miles above the 2008 baseline for the Chesapeake Bay watershed. </a:t>
            </a:r>
          </a:p>
          <a:p>
            <a:endParaRPr lang="en-US" sz="2000" dirty="0">
              <a:latin typeface="+mj-lt"/>
            </a:endParaRPr>
          </a:p>
          <a:p>
            <a:r>
              <a:rPr lang="en-US" sz="2000" b="1" dirty="0" smtClean="0">
                <a:latin typeface="+mj-lt"/>
              </a:rPr>
              <a:t>Progress: </a:t>
            </a:r>
            <a:r>
              <a:rPr lang="en-US" sz="2000" dirty="0" smtClean="0">
                <a:latin typeface="+mj-lt"/>
              </a:rPr>
              <a:t>As of 2010, 43 percent of streams across the watershed were in fair, good or excellent condition. </a:t>
            </a:r>
            <a:endParaRPr lang="en-US" sz="2000" dirty="0">
              <a:latin typeface="+mj-lt"/>
            </a:endParaRPr>
          </a:p>
        </p:txBody>
      </p:sp>
      <p:sp>
        <p:nvSpPr>
          <p:cNvPr id="4" name="Content Placeholder 6"/>
          <p:cNvSpPr>
            <a:spLocks noGrp="1"/>
          </p:cNvSpPr>
          <p:nvPr>
            <p:ph sz="half" idx="4294967295"/>
          </p:nvPr>
        </p:nvSpPr>
        <p:spPr>
          <a:xfrm rot="10800000" flipV="1">
            <a:off x="1412706" y="2976537"/>
            <a:ext cx="6323598" cy="3534769"/>
          </a:xfrm>
          <a:prstGeom prst="rect">
            <a:avLst/>
          </a:prstGeom>
        </p:spPr>
        <p:txBody>
          <a:bodyPr>
            <a:normAutofit/>
          </a:bodyPr>
          <a:lstStyle/>
          <a:p>
            <a:pPr marL="0" indent="0">
              <a:buNone/>
            </a:pPr>
            <a:r>
              <a:rPr lang="en-US" sz="2000" b="1" dirty="0" smtClean="0">
                <a:latin typeface="+mj-lt"/>
              </a:rPr>
              <a:t>Implementing these conservation and restoration practices:</a:t>
            </a:r>
            <a:endParaRPr lang="en-US" sz="2000" b="1" dirty="0">
              <a:latin typeface="+mj-lt"/>
            </a:endParaRPr>
          </a:p>
          <a:p>
            <a:pPr marL="742950" lvl="1" indent="-285750"/>
            <a:r>
              <a:rPr lang="en-US" sz="2000" dirty="0">
                <a:latin typeface="+mj-lt"/>
              </a:rPr>
              <a:t>Forest </a:t>
            </a:r>
            <a:r>
              <a:rPr lang="en-US" sz="2000" dirty="0" smtClean="0">
                <a:latin typeface="+mj-lt"/>
              </a:rPr>
              <a:t>conservation.</a:t>
            </a:r>
            <a:endParaRPr lang="en-US" sz="2000" dirty="0">
              <a:latin typeface="+mj-lt"/>
            </a:endParaRPr>
          </a:p>
          <a:p>
            <a:pPr marL="742950" lvl="1" indent="-285750"/>
            <a:r>
              <a:rPr lang="en-US" sz="2000" dirty="0" smtClean="0">
                <a:latin typeface="+mj-lt"/>
              </a:rPr>
              <a:t>Agricultural </a:t>
            </a:r>
            <a:r>
              <a:rPr lang="en-US" sz="2000" dirty="0">
                <a:latin typeface="+mj-lt"/>
              </a:rPr>
              <a:t>f</a:t>
            </a:r>
            <a:r>
              <a:rPr lang="en-US" sz="2000" dirty="0" smtClean="0">
                <a:latin typeface="+mj-lt"/>
              </a:rPr>
              <a:t>orest buffers.</a:t>
            </a:r>
            <a:endParaRPr lang="en-US" sz="2000" dirty="0">
              <a:latin typeface="+mj-lt"/>
            </a:endParaRPr>
          </a:p>
          <a:p>
            <a:pPr marL="742950" lvl="1" indent="-285750"/>
            <a:r>
              <a:rPr lang="en-US" sz="2000" dirty="0">
                <a:latin typeface="+mj-lt"/>
              </a:rPr>
              <a:t>Urban </a:t>
            </a:r>
            <a:r>
              <a:rPr lang="en-US" sz="2000" dirty="0" smtClean="0">
                <a:latin typeface="+mj-lt"/>
              </a:rPr>
              <a:t>forest </a:t>
            </a:r>
            <a:r>
              <a:rPr lang="en-US" sz="2000" dirty="0">
                <a:latin typeface="+mj-lt"/>
              </a:rPr>
              <a:t>b</a:t>
            </a:r>
            <a:r>
              <a:rPr lang="en-US" sz="2000" dirty="0" smtClean="0">
                <a:latin typeface="+mj-lt"/>
              </a:rPr>
              <a:t>uffers.</a:t>
            </a:r>
            <a:endParaRPr lang="en-US" sz="2000" dirty="0">
              <a:latin typeface="+mj-lt"/>
            </a:endParaRPr>
          </a:p>
          <a:p>
            <a:pPr marL="742950" lvl="1" indent="-285750"/>
            <a:r>
              <a:rPr lang="en-US" sz="2000" dirty="0">
                <a:latin typeface="+mj-lt"/>
              </a:rPr>
              <a:t>Urban </a:t>
            </a:r>
            <a:r>
              <a:rPr lang="en-US" sz="2000" dirty="0" smtClean="0">
                <a:latin typeface="+mj-lt"/>
              </a:rPr>
              <a:t>stream </a:t>
            </a:r>
            <a:r>
              <a:rPr lang="en-US" sz="2000" dirty="0">
                <a:latin typeface="+mj-lt"/>
              </a:rPr>
              <a:t>r</a:t>
            </a:r>
            <a:r>
              <a:rPr lang="en-US" sz="2000" dirty="0" smtClean="0">
                <a:latin typeface="+mj-lt"/>
              </a:rPr>
              <a:t>estoration. </a:t>
            </a:r>
            <a:endParaRPr lang="en-US" sz="2000" dirty="0">
              <a:latin typeface="+mj-lt"/>
            </a:endParaRPr>
          </a:p>
          <a:p>
            <a:endParaRPr lang="en-US" dirty="0"/>
          </a:p>
        </p:txBody>
      </p:sp>
      <p:sp>
        <p:nvSpPr>
          <p:cNvPr id="5" name="Content Placeholder 8"/>
          <p:cNvSpPr>
            <a:spLocks noGrp="1"/>
          </p:cNvSpPr>
          <p:nvPr>
            <p:ph sz="quarter" idx="4294967295"/>
          </p:nvPr>
        </p:nvSpPr>
        <p:spPr>
          <a:xfrm>
            <a:off x="1412706" y="4669013"/>
            <a:ext cx="5183188" cy="3684588"/>
          </a:xfrm>
          <a:prstGeom prst="rect">
            <a:avLst/>
          </a:prstGeom>
        </p:spPr>
        <p:txBody>
          <a:bodyPr/>
          <a:lstStyle/>
          <a:p>
            <a:pPr marL="0" indent="0">
              <a:buNone/>
            </a:pPr>
            <a:r>
              <a:rPr lang="en-US" sz="2000" b="1" dirty="0" smtClean="0">
                <a:latin typeface="+mj-lt"/>
              </a:rPr>
              <a:t>Also benefit these outcomes!</a:t>
            </a:r>
            <a:endParaRPr lang="en-US" sz="2000" b="1" dirty="0">
              <a:latin typeface="+mj-lt"/>
            </a:endParaRPr>
          </a:p>
          <a:p>
            <a:pPr marL="742950" lvl="1" indent="-285750"/>
            <a:r>
              <a:rPr lang="en-US" sz="2000" dirty="0">
                <a:latin typeface="+mj-lt"/>
              </a:rPr>
              <a:t>Brook </a:t>
            </a:r>
            <a:r>
              <a:rPr lang="en-US" sz="2000" dirty="0" smtClean="0">
                <a:latin typeface="+mj-lt"/>
              </a:rPr>
              <a:t>trout.</a:t>
            </a:r>
            <a:endParaRPr lang="en-US" sz="2000" dirty="0">
              <a:latin typeface="+mj-lt"/>
            </a:endParaRPr>
          </a:p>
          <a:p>
            <a:pPr marL="742950" lvl="1" indent="-285750"/>
            <a:r>
              <a:rPr lang="en-US" sz="2000" dirty="0">
                <a:latin typeface="+mj-lt"/>
              </a:rPr>
              <a:t>Healthy w</a:t>
            </a:r>
            <a:r>
              <a:rPr lang="en-US" sz="2000" dirty="0" smtClean="0">
                <a:latin typeface="+mj-lt"/>
              </a:rPr>
              <a:t>atersheds.</a:t>
            </a:r>
            <a:endParaRPr lang="en-US" sz="2000" dirty="0">
              <a:latin typeface="+mj-lt"/>
            </a:endParaRPr>
          </a:p>
          <a:p>
            <a:pPr marL="742950" lvl="1" indent="-285750"/>
            <a:r>
              <a:rPr lang="en-US" sz="2000" dirty="0">
                <a:latin typeface="+mj-lt"/>
              </a:rPr>
              <a:t>Forest </a:t>
            </a:r>
            <a:r>
              <a:rPr lang="en-US" sz="2000" dirty="0" smtClean="0">
                <a:latin typeface="+mj-lt"/>
              </a:rPr>
              <a:t>buffers.</a:t>
            </a:r>
            <a:endParaRPr lang="en-US" sz="2000" dirty="0">
              <a:latin typeface="+mj-lt"/>
            </a:endParaRPr>
          </a:p>
          <a:p>
            <a:pPr marL="742950" lvl="1" indent="-285750"/>
            <a:r>
              <a:rPr lang="en-US" sz="2000" dirty="0">
                <a:latin typeface="+mj-lt"/>
              </a:rPr>
              <a:t>Flood </a:t>
            </a:r>
            <a:r>
              <a:rPr lang="en-US" sz="2000" dirty="0" smtClean="0">
                <a:latin typeface="+mj-lt"/>
              </a:rPr>
              <a:t>control/mitigation.</a:t>
            </a:r>
            <a:endParaRPr lang="en-US" sz="2000" dirty="0">
              <a:latin typeface="+mj-lt"/>
            </a:endParaRPr>
          </a:p>
          <a:p>
            <a:pPr marL="742950" lvl="1" indent="-285750"/>
            <a:r>
              <a:rPr lang="en-US" sz="2000" dirty="0">
                <a:latin typeface="+mj-lt"/>
              </a:rPr>
              <a:t>Protected l</a:t>
            </a:r>
            <a:r>
              <a:rPr lang="en-US" sz="2000" dirty="0" smtClean="0">
                <a:latin typeface="+mj-lt"/>
              </a:rPr>
              <a:t>ands.</a:t>
            </a:r>
            <a:r>
              <a:rPr lang="en-US" sz="1800" dirty="0">
                <a:latin typeface="+mj-lt"/>
              </a:rPr>
              <a:t>	</a:t>
            </a:r>
          </a:p>
        </p:txBody>
      </p:sp>
    </p:spTree>
    <p:extLst>
      <p:ext uri="{BB962C8B-B14F-4D97-AF65-F5344CB8AC3E}">
        <p14:creationId xmlns:p14="http://schemas.microsoft.com/office/powerpoint/2010/main" val="51746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28308"/>
            <a:ext cx="10592463" cy="3785652"/>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Healthy streams and floodplains provide benefits for water filtration, flood </a:t>
            </a:r>
            <a:r>
              <a:rPr lang="en-US" sz="2400" dirty="0" smtClean="0">
                <a:latin typeface="+mj-lt"/>
                <a:ea typeface="Times New Roman" panose="02020603050405020304" pitchFamily="18" charset="0"/>
                <a:cs typeface="Times New Roman" panose="02020603050405020304" pitchFamily="18" charset="0"/>
              </a:rPr>
              <a:t>mitigation </a:t>
            </a:r>
            <a:r>
              <a:rPr lang="en-US" sz="2400" dirty="0">
                <a:latin typeface="+mj-lt"/>
                <a:ea typeface="Times New Roman" panose="02020603050405020304" pitchFamily="18" charset="0"/>
                <a:cs typeface="Times New Roman" panose="02020603050405020304" pitchFamily="18" charset="0"/>
              </a:rPr>
              <a:t>and recreational opportunities while removing public safety and infrastructure hazards</a:t>
            </a:r>
            <a:r>
              <a:rPr lang="en-US" sz="2400" dirty="0" smtClean="0">
                <a:latin typeface="+mj-lt"/>
                <a:ea typeface="Times New Roman" panose="02020603050405020304" pitchFamily="18" charset="0"/>
                <a:cs typeface="Times New Roman" panose="02020603050405020304" pitchFamily="18" charset="0"/>
              </a:rPr>
              <a:t>.</a:t>
            </a:r>
          </a:p>
          <a:p>
            <a:pPr marR="0" lvl="0">
              <a:spcBef>
                <a:spcPts val="0"/>
              </a:spcBef>
              <a:spcAft>
                <a:spcPts val="0"/>
              </a:spcAft>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Threats to streams include increased water volume and velocity due to land use changes, channelization and erosion from human development, as well as alteration of habitat features and water quality that reflect riparian development</a:t>
            </a:r>
            <a:r>
              <a:rPr lang="en-US" sz="2400" dirty="0" smtClean="0">
                <a:latin typeface="+mj-lt"/>
                <a:ea typeface="Times New Roman" panose="02020603050405020304" pitchFamily="18" charset="0"/>
                <a:cs typeface="Times New Roman" panose="02020603050405020304" pitchFamily="18" charset="0"/>
              </a:rPr>
              <a:t>.</a:t>
            </a:r>
          </a:p>
          <a:p>
            <a:pPr marR="0" lvl="0">
              <a:spcBef>
                <a:spcPts val="0"/>
              </a:spcBef>
              <a:spcAft>
                <a:spcPts val="0"/>
              </a:spcAft>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When functioning together, stream and wetland complexes should be considered a powerful resource for complete upland filtration and habitat benefits.</a:t>
            </a:r>
            <a:endParaRPr lang="en-US" sz="2400" dirty="0">
              <a:effectLst/>
              <a:latin typeface="+mj-lt"/>
              <a:ea typeface="Calibri" panose="020F0502020204030204" pitchFamily="34" charset="0"/>
              <a:cs typeface="Times New Roman" panose="02020603050405020304" pitchFamily="18" charset="0"/>
            </a:endParaRPr>
          </a:p>
        </p:txBody>
      </p:sp>
      <p:sp>
        <p:nvSpPr>
          <p:cNvPr id="5" name="Title 4"/>
          <p:cNvSpPr>
            <a:spLocks noGrp="1"/>
          </p:cNvSpPr>
          <p:nvPr>
            <p:ph type="title"/>
          </p:nvPr>
        </p:nvSpPr>
        <p:spPr/>
        <p:txBody>
          <a:bodyPr/>
          <a:lstStyle/>
          <a:p>
            <a:pPr algn="ctr"/>
            <a:r>
              <a:rPr lang="en-US" dirty="0" smtClean="0"/>
              <a:t>What should I know about stream health?</a:t>
            </a:r>
            <a:endParaRPr lang="en-US" dirty="0"/>
          </a:p>
        </p:txBody>
      </p:sp>
    </p:spTree>
    <p:extLst>
      <p:ext uri="{BB962C8B-B14F-4D97-AF65-F5344CB8AC3E}">
        <p14:creationId xmlns:p14="http://schemas.microsoft.com/office/powerpoint/2010/main" val="2314875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286238" y="172951"/>
            <a:ext cx="6496050" cy="923330"/>
          </a:xfrm>
          <a:prstGeom prst="rect">
            <a:avLst/>
          </a:prstGeom>
          <a:noFill/>
        </p:spPr>
        <p:txBody>
          <a:bodyPr wrap="square" rtlCol="0">
            <a:spAutoFit/>
          </a:bodyPr>
          <a:lstStyle/>
          <a:p>
            <a:r>
              <a:rPr lang="en-US" sz="5400" b="1" dirty="0" smtClean="0">
                <a:solidFill>
                  <a:schemeClr val="bg1"/>
                </a:solidFill>
              </a:rPr>
              <a:t>Toxic Contaminants </a:t>
            </a:r>
            <a:endParaRPr lang="en-US" sz="5400" b="1" dirty="0">
              <a:solidFill>
                <a:schemeClr val="bg1"/>
              </a:solidFill>
            </a:endParaRPr>
          </a:p>
        </p:txBody>
      </p:sp>
    </p:spTree>
    <p:extLst>
      <p:ext uri="{BB962C8B-B14F-4D97-AF65-F5344CB8AC3E}">
        <p14:creationId xmlns:p14="http://schemas.microsoft.com/office/powerpoint/2010/main" val="1470448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5831"/>
            <a:ext cx="10515600" cy="825733"/>
          </a:xfrm>
        </p:spPr>
        <p:txBody>
          <a:bodyPr/>
          <a:lstStyle/>
          <a:p>
            <a:r>
              <a:rPr lang="en-US" dirty="0" smtClean="0"/>
              <a:t>Chesapeake Bay Watershed Agreement</a:t>
            </a:r>
            <a:endParaRPr lang="en-US" dirty="0"/>
          </a:p>
        </p:txBody>
      </p:sp>
      <p:sp>
        <p:nvSpPr>
          <p:cNvPr id="3" name="Content Placeholder 2"/>
          <p:cNvSpPr>
            <a:spLocks noGrp="1"/>
          </p:cNvSpPr>
          <p:nvPr>
            <p:ph idx="1"/>
          </p:nvPr>
        </p:nvSpPr>
        <p:spPr>
          <a:xfrm>
            <a:off x="5431809" y="2000181"/>
            <a:ext cx="6085764" cy="4607471"/>
          </a:xfrm>
        </p:spPr>
        <p:txBody>
          <a:bodyPr>
            <a:normAutofit/>
          </a:bodyPr>
          <a:lstStyle/>
          <a:p>
            <a:r>
              <a:rPr lang="en-US" sz="2400" dirty="0" smtClean="0">
                <a:latin typeface="+mj-lt"/>
                <a:hlinkClick r:id="rId3"/>
              </a:rPr>
              <a:t>Signed</a:t>
            </a:r>
            <a:r>
              <a:rPr lang="en-US" sz="2400" dirty="0" smtClean="0">
                <a:latin typeface="+mj-lt"/>
              </a:rPr>
              <a:t> in 2014 by the six watershed states, the District of Columbia, the Environmental Protection Agency and the Chesapeake Bay Commission.</a:t>
            </a:r>
          </a:p>
          <a:p>
            <a:endParaRPr lang="en-US" sz="2400" dirty="0">
              <a:latin typeface="+mj-lt"/>
            </a:endParaRPr>
          </a:p>
          <a:p>
            <a:r>
              <a:rPr lang="en-US" sz="2400" dirty="0" smtClean="0">
                <a:latin typeface="+mj-lt"/>
              </a:rPr>
              <a:t>Contains 10 goals and 31 outcomes to advance the restoration and protection of the Bay watershed.</a:t>
            </a:r>
          </a:p>
          <a:p>
            <a:endParaRPr lang="en-US" dirty="0"/>
          </a:p>
          <a:p>
            <a:pPr marL="0" indent="0">
              <a:buNone/>
            </a:pPr>
            <a:endParaRPr lang="en-US" dirty="0"/>
          </a:p>
        </p:txBody>
      </p:sp>
      <p:pic>
        <p:nvPicPr>
          <p:cNvPr id="6" name="Picture 5"/>
          <p:cNvPicPr>
            <a:picLocks noChangeAspect="1"/>
          </p:cNvPicPr>
          <p:nvPr/>
        </p:nvPicPr>
        <p:blipFill>
          <a:blip r:embed="rId4"/>
          <a:stretch>
            <a:fillRect/>
          </a:stretch>
        </p:blipFill>
        <p:spPr>
          <a:xfrm>
            <a:off x="1008228" y="1701564"/>
            <a:ext cx="3733800" cy="4905375"/>
          </a:xfrm>
          <a:prstGeom prst="rect">
            <a:avLst/>
          </a:prstGeom>
        </p:spPr>
      </p:pic>
    </p:spTree>
    <p:extLst>
      <p:ext uri="{BB962C8B-B14F-4D97-AF65-F5344CB8AC3E}">
        <p14:creationId xmlns:p14="http://schemas.microsoft.com/office/powerpoint/2010/main" val="2354996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7514" y="900262"/>
            <a:ext cx="9960245" cy="5324535"/>
          </a:xfrm>
          <a:prstGeom prst="rect">
            <a:avLst/>
          </a:prstGeom>
          <a:noFill/>
        </p:spPr>
        <p:txBody>
          <a:bodyPr wrap="square" rtlCol="0">
            <a:spAutoFit/>
          </a:bodyPr>
          <a:lstStyle/>
          <a:p>
            <a:r>
              <a:rPr lang="en-US" sz="2000" b="1" dirty="0" smtClean="0">
                <a:latin typeface="+mj-lt"/>
              </a:rPr>
              <a:t>Goal: </a:t>
            </a:r>
            <a:r>
              <a:rPr lang="en-US" sz="2000" dirty="0" smtClean="0">
                <a:latin typeface="+mj-lt"/>
              </a:rPr>
              <a:t>Ensure that the Bay and its rivers are free of effects of toxic contaminants on living resources and human health.</a:t>
            </a:r>
          </a:p>
          <a:p>
            <a:endParaRPr lang="en-US" sz="2000" dirty="0">
              <a:latin typeface="+mj-lt"/>
            </a:endParaRPr>
          </a:p>
          <a:p>
            <a:r>
              <a:rPr lang="en-US" sz="2000" b="1" dirty="0" smtClean="0">
                <a:latin typeface="+mj-lt"/>
              </a:rPr>
              <a:t>Progress: </a:t>
            </a:r>
            <a:r>
              <a:rPr lang="en-US" sz="2000" dirty="0" smtClean="0">
                <a:latin typeface="+mj-lt"/>
              </a:rPr>
              <a:t>Eighty percent of the Chesapeake Bay and its tidal tributaries was partially or fully impaired by toxic contaminants in 2014.</a:t>
            </a:r>
          </a:p>
          <a:p>
            <a:endParaRPr lang="en-US" sz="2000" dirty="0">
              <a:latin typeface="+mj-lt"/>
            </a:endParaRPr>
          </a:p>
          <a:p>
            <a:r>
              <a:rPr lang="en-US" sz="2000" b="1" dirty="0" smtClean="0">
                <a:latin typeface="+mj-lt"/>
              </a:rPr>
              <a:t>Implementing these conservation and restoration practices:</a:t>
            </a:r>
          </a:p>
          <a:p>
            <a:pPr marL="342900" indent="-342900">
              <a:buFont typeface="Arial" panose="020B0604020202020204" pitchFamily="34" charset="0"/>
              <a:buChar char="•"/>
            </a:pPr>
            <a:r>
              <a:rPr lang="en-US" sz="2000" dirty="0" smtClean="0">
                <a:latin typeface="+mj-lt"/>
              </a:rPr>
              <a:t>Narrow forest buffer.</a:t>
            </a:r>
          </a:p>
          <a:p>
            <a:pPr marL="342900" indent="-342900">
              <a:buFont typeface="Arial" panose="020B0604020202020204" pitchFamily="34" charset="0"/>
              <a:buChar char="•"/>
            </a:pPr>
            <a:r>
              <a:rPr lang="en-US" sz="2000" dirty="0" smtClean="0">
                <a:latin typeface="+mj-lt"/>
              </a:rPr>
              <a:t>Agricultural forest buffer.</a:t>
            </a:r>
          </a:p>
          <a:p>
            <a:pPr marL="342900" indent="-342900">
              <a:buFont typeface="Arial" panose="020B0604020202020204" pitchFamily="34" charset="0"/>
              <a:buChar char="•"/>
            </a:pPr>
            <a:r>
              <a:rPr lang="en-US" sz="2000" dirty="0" smtClean="0">
                <a:latin typeface="+mj-lt"/>
              </a:rPr>
              <a:t>Urban forest buffers.</a:t>
            </a:r>
          </a:p>
          <a:p>
            <a:endParaRPr lang="en-US" sz="2000" dirty="0">
              <a:latin typeface="+mj-lt"/>
            </a:endParaRPr>
          </a:p>
          <a:p>
            <a:r>
              <a:rPr lang="en-US" sz="2000" b="1" dirty="0" smtClean="0">
                <a:latin typeface="+mj-lt"/>
              </a:rPr>
              <a:t>Also benefit these outcomes:</a:t>
            </a:r>
          </a:p>
          <a:p>
            <a:pPr marL="342900" indent="-342900">
              <a:buFont typeface="Arial" panose="020B0604020202020204" pitchFamily="34" charset="0"/>
              <a:buChar char="•"/>
            </a:pPr>
            <a:r>
              <a:rPr lang="en-US" sz="2000" dirty="0" smtClean="0">
                <a:latin typeface="+mj-lt"/>
              </a:rPr>
              <a:t>Urban pollutants.</a:t>
            </a:r>
          </a:p>
          <a:p>
            <a:pPr marL="342900" indent="-342900">
              <a:buFont typeface="Arial" panose="020B0604020202020204" pitchFamily="34" charset="0"/>
              <a:buChar char="•"/>
            </a:pPr>
            <a:r>
              <a:rPr lang="en-US" sz="2000" dirty="0" smtClean="0">
                <a:latin typeface="+mj-lt"/>
              </a:rPr>
              <a:t>Agricultural pollutants.</a:t>
            </a:r>
          </a:p>
          <a:p>
            <a:pPr marL="342900" indent="-342900">
              <a:buFont typeface="Arial" panose="020B0604020202020204" pitchFamily="34" charset="0"/>
              <a:buChar char="•"/>
            </a:pPr>
            <a:r>
              <a:rPr lang="en-US" sz="2000" dirty="0" smtClean="0">
                <a:latin typeface="+mj-lt"/>
              </a:rPr>
              <a:t>Steam health.</a:t>
            </a:r>
          </a:p>
          <a:p>
            <a:pPr marL="342900" indent="-342900">
              <a:buFont typeface="Arial" panose="020B0604020202020204" pitchFamily="34" charset="0"/>
              <a:buChar char="•"/>
            </a:pPr>
            <a:r>
              <a:rPr lang="en-US" sz="2000" dirty="0" smtClean="0">
                <a:latin typeface="+mj-lt"/>
              </a:rPr>
              <a:t>Forage fish.</a:t>
            </a:r>
          </a:p>
          <a:p>
            <a:pPr marL="342900" indent="-342900">
              <a:buFont typeface="Arial" panose="020B0604020202020204" pitchFamily="34" charset="0"/>
              <a:buChar char="•"/>
            </a:pPr>
            <a:r>
              <a:rPr lang="en-US" sz="2000" dirty="0" smtClean="0">
                <a:latin typeface="+mj-lt"/>
              </a:rPr>
              <a:t>Citizen stewardship.</a:t>
            </a:r>
            <a:endParaRPr lang="en-US" sz="2000" dirty="0">
              <a:latin typeface="+mj-lt"/>
            </a:endParaRPr>
          </a:p>
        </p:txBody>
      </p:sp>
    </p:spTree>
    <p:extLst>
      <p:ext uri="{BB962C8B-B14F-4D97-AF65-F5344CB8AC3E}">
        <p14:creationId xmlns:p14="http://schemas.microsoft.com/office/powerpoint/2010/main" val="3371905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1798" y="2213901"/>
            <a:ext cx="10381397" cy="378565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Approximately </a:t>
            </a:r>
            <a:r>
              <a:rPr lang="en-US" sz="2400" dirty="0" smtClean="0">
                <a:latin typeface="+mj-lt"/>
                <a:ea typeface="Times New Roman" panose="02020603050405020304" pitchFamily="18" charset="0"/>
                <a:cs typeface="Times New Roman" panose="02020603050405020304" pitchFamily="18" charset="0"/>
              </a:rPr>
              <a:t>80 percent of </a:t>
            </a:r>
            <a:r>
              <a:rPr lang="en-US" sz="2400" dirty="0">
                <a:latin typeface="+mj-lt"/>
                <a:ea typeface="Times New Roman" panose="02020603050405020304" pitchFamily="18" charset="0"/>
                <a:cs typeface="Times New Roman" panose="02020603050405020304" pitchFamily="18" charset="0"/>
              </a:rPr>
              <a:t>the Bay’s tidal water segments are at least partially impaired by one or more toxic contaminants, indicating that the problem is widespread</a:t>
            </a:r>
            <a:r>
              <a:rPr lang="en-US" sz="2400" dirty="0" smtClean="0">
                <a:latin typeface="+mj-lt"/>
                <a:ea typeface="Times New Roman" panose="02020603050405020304" pitchFamily="18" charset="0"/>
                <a:cs typeface="Times New Roman" panose="02020603050405020304" pitchFamily="18" charset="0"/>
              </a:rPr>
              <a:t>.</a:t>
            </a:r>
          </a:p>
          <a:p>
            <a:pPr marR="0" lvl="0">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Contaminants vary by source sector and many are associated with either agricultural or urban land uses. </a:t>
            </a:r>
          </a:p>
          <a:p>
            <a:pPr marR="0" lvl="0">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Toxic contaminants can be partially controlled through practices that manage sediment—this applies to all sectors (urban, agricultural, forested and open spaces). </a:t>
            </a:r>
            <a:endParaRPr lang="en-US" sz="2400" dirty="0">
              <a:effectLst/>
              <a:latin typeface="+mj-lt"/>
              <a:ea typeface="Calibri" panose="020F0502020204030204" pitchFamily="34" charset="0"/>
              <a:cs typeface="Times New Roman" panose="02020603050405020304" pitchFamily="18" charset="0"/>
            </a:endParaRPr>
          </a:p>
        </p:txBody>
      </p:sp>
      <p:sp>
        <p:nvSpPr>
          <p:cNvPr id="2" name="TextBox 1"/>
          <p:cNvSpPr txBox="1"/>
          <p:nvPr/>
        </p:nvSpPr>
        <p:spPr>
          <a:xfrm>
            <a:off x="649704" y="1010652"/>
            <a:ext cx="11057023" cy="769441"/>
          </a:xfrm>
          <a:prstGeom prst="rect">
            <a:avLst/>
          </a:prstGeom>
          <a:noFill/>
        </p:spPr>
        <p:txBody>
          <a:bodyPr wrap="square" rtlCol="0">
            <a:spAutoFit/>
          </a:bodyPr>
          <a:lstStyle/>
          <a:p>
            <a:pPr algn="ctr"/>
            <a:r>
              <a:rPr lang="en-US" sz="4400" dirty="0" smtClean="0">
                <a:latin typeface="+mj-lt"/>
              </a:rPr>
              <a:t>What should I know about toxic contaminants? </a:t>
            </a:r>
            <a:endParaRPr lang="en-US" sz="4400" dirty="0">
              <a:latin typeface="+mj-lt"/>
            </a:endParaRPr>
          </a:p>
        </p:txBody>
      </p:sp>
    </p:spTree>
    <p:extLst>
      <p:ext uri="{BB962C8B-B14F-4D97-AF65-F5344CB8AC3E}">
        <p14:creationId xmlns:p14="http://schemas.microsoft.com/office/powerpoint/2010/main" val="34284349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247431" y="5417106"/>
            <a:ext cx="4076700" cy="923330"/>
          </a:xfrm>
          <a:prstGeom prst="rect">
            <a:avLst/>
          </a:prstGeom>
          <a:noFill/>
        </p:spPr>
        <p:txBody>
          <a:bodyPr wrap="square" rtlCol="0">
            <a:spAutoFit/>
          </a:bodyPr>
          <a:lstStyle/>
          <a:p>
            <a:r>
              <a:rPr lang="en-US" sz="5400" b="1" dirty="0" smtClean="0">
                <a:solidFill>
                  <a:schemeClr val="bg1"/>
                </a:solidFill>
              </a:rPr>
              <a:t>Tree Canopy</a:t>
            </a:r>
            <a:endParaRPr lang="en-US" sz="5400" b="1" dirty="0">
              <a:solidFill>
                <a:schemeClr val="bg1"/>
              </a:solidFill>
            </a:endParaRPr>
          </a:p>
        </p:txBody>
      </p:sp>
    </p:spTree>
    <p:extLst>
      <p:ext uri="{BB962C8B-B14F-4D97-AF65-F5344CB8AC3E}">
        <p14:creationId xmlns:p14="http://schemas.microsoft.com/office/powerpoint/2010/main" val="11583968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908" y="1016362"/>
            <a:ext cx="10235407" cy="6740307"/>
          </a:xfrm>
          <a:prstGeom prst="rect">
            <a:avLst/>
          </a:prstGeom>
          <a:noFill/>
        </p:spPr>
        <p:txBody>
          <a:bodyPr wrap="square" rtlCol="0">
            <a:spAutoFit/>
          </a:bodyPr>
          <a:lstStyle/>
          <a:p>
            <a:r>
              <a:rPr lang="en-US" sz="2000" b="1" dirty="0" smtClean="0">
                <a:latin typeface="+mj-lt"/>
              </a:rPr>
              <a:t>Outcome: </a:t>
            </a:r>
            <a:r>
              <a:rPr lang="en-US" sz="2000" dirty="0" smtClean="0">
                <a:latin typeface="+mj-lt"/>
              </a:rPr>
              <a:t>Continually increase urban tree canopy capacity to provide air quality, water quality and habitat benefits throughout the watershed. Expand urban tree canopy by 2,400 acres by 2025.</a:t>
            </a:r>
          </a:p>
          <a:p>
            <a:endParaRPr lang="en-US" sz="2000" dirty="0">
              <a:latin typeface="+mj-lt"/>
            </a:endParaRPr>
          </a:p>
          <a:p>
            <a:r>
              <a:rPr lang="en-US" sz="2000" b="1" dirty="0" smtClean="0">
                <a:latin typeface="+mj-lt"/>
              </a:rPr>
              <a:t>Progress: </a:t>
            </a:r>
            <a:r>
              <a:rPr lang="en-US" sz="2000" dirty="0">
                <a:latin typeface="+mj-lt"/>
              </a:rPr>
              <a:t>A formal indicator of progress for climate adaption and climate monitoring and assessment is under development</a:t>
            </a:r>
            <a:r>
              <a:rPr lang="en-US" sz="2000" dirty="0" smtClean="0">
                <a:latin typeface="+mj-lt"/>
              </a:rPr>
              <a:t>.</a:t>
            </a:r>
          </a:p>
          <a:p>
            <a:endParaRPr lang="en-US" sz="2000" dirty="0">
              <a:latin typeface="+mj-lt"/>
            </a:endParaRPr>
          </a:p>
          <a:p>
            <a:r>
              <a:rPr lang="en-US" sz="2000" b="1" dirty="0" smtClean="0">
                <a:latin typeface="+mj-lt"/>
              </a:rPr>
              <a:t>Implementing these conservation and restoration practices:</a:t>
            </a:r>
          </a:p>
          <a:p>
            <a:pPr marL="457200" indent="-457200">
              <a:buFont typeface="Arial" panose="020B0604020202020204" pitchFamily="34" charset="0"/>
              <a:buChar char="•"/>
            </a:pPr>
            <a:r>
              <a:rPr lang="en-US" sz="2000" dirty="0" smtClean="0">
                <a:latin typeface="+mj-lt"/>
              </a:rPr>
              <a:t>Agricultural forest buffers.</a:t>
            </a:r>
          </a:p>
          <a:p>
            <a:pPr marL="457200" indent="-457200">
              <a:buFont typeface="Arial" panose="020B0604020202020204" pitchFamily="34" charset="0"/>
              <a:buChar char="•"/>
            </a:pPr>
            <a:r>
              <a:rPr lang="en-US" sz="2000" dirty="0" smtClean="0">
                <a:latin typeface="+mj-lt"/>
              </a:rPr>
              <a:t>Forest conservation.</a:t>
            </a:r>
          </a:p>
          <a:p>
            <a:pPr marL="457200" indent="-457200">
              <a:buFont typeface="Arial" panose="020B0604020202020204" pitchFamily="34" charset="0"/>
              <a:buChar char="•"/>
            </a:pPr>
            <a:r>
              <a:rPr lang="en-US" sz="2000" dirty="0" smtClean="0">
                <a:latin typeface="+mj-lt"/>
              </a:rPr>
              <a:t>Urban forest buffers.</a:t>
            </a:r>
          </a:p>
          <a:p>
            <a:endParaRPr lang="en-US" sz="2000" dirty="0" smtClean="0">
              <a:latin typeface="+mj-lt"/>
            </a:endParaRPr>
          </a:p>
          <a:p>
            <a:r>
              <a:rPr lang="en-US" sz="2000" b="1" dirty="0" smtClean="0">
                <a:latin typeface="+mj-lt"/>
              </a:rPr>
              <a:t>Also benefit these outcomes:</a:t>
            </a:r>
          </a:p>
          <a:p>
            <a:pPr marL="457200" indent="-457200">
              <a:buFont typeface="Arial" panose="020B0604020202020204" pitchFamily="34" charset="0"/>
              <a:buChar char="•"/>
            </a:pPr>
            <a:r>
              <a:rPr lang="en-US" sz="2000" dirty="0" smtClean="0">
                <a:latin typeface="+mj-lt"/>
              </a:rPr>
              <a:t>Habitat biodiversity.</a:t>
            </a:r>
          </a:p>
          <a:p>
            <a:pPr marL="457200" indent="-457200">
              <a:buFont typeface="Arial" panose="020B0604020202020204" pitchFamily="34" charset="0"/>
              <a:buChar char="•"/>
            </a:pPr>
            <a:r>
              <a:rPr lang="en-US" sz="2000" dirty="0" smtClean="0">
                <a:latin typeface="+mj-lt"/>
              </a:rPr>
              <a:t>Air quality.</a:t>
            </a:r>
          </a:p>
          <a:p>
            <a:pPr marL="457200" indent="-457200">
              <a:buFont typeface="Arial" panose="020B0604020202020204" pitchFamily="34" charset="0"/>
              <a:buChar char="•"/>
            </a:pPr>
            <a:r>
              <a:rPr lang="en-US" sz="2000" dirty="0" smtClean="0">
                <a:latin typeface="+mj-lt"/>
              </a:rPr>
              <a:t>Land use methods.</a:t>
            </a:r>
          </a:p>
          <a:p>
            <a:pPr marL="457200" indent="-457200">
              <a:buFont typeface="Arial" panose="020B0604020202020204" pitchFamily="34" charset="0"/>
              <a:buChar char="•"/>
            </a:pPr>
            <a:r>
              <a:rPr lang="en-US" sz="2000" dirty="0" smtClean="0">
                <a:latin typeface="+mj-lt"/>
              </a:rPr>
              <a:t>Fish habitats.</a:t>
            </a:r>
          </a:p>
          <a:p>
            <a:pPr marL="457200" indent="-457200">
              <a:buFont typeface="Arial" panose="020B0604020202020204" pitchFamily="34" charset="0"/>
              <a:buChar char="•"/>
            </a:pPr>
            <a:r>
              <a:rPr lang="en-US" sz="2000" dirty="0" smtClean="0">
                <a:latin typeface="+mj-lt"/>
              </a:rPr>
              <a:t>Healthy watersheds.</a:t>
            </a:r>
          </a:p>
          <a:p>
            <a:pPr marL="457200" indent="-457200">
              <a:buFont typeface="Arial" panose="020B0604020202020204" pitchFamily="34" charset="0"/>
              <a:buChar char="•"/>
            </a:pPr>
            <a:r>
              <a:rPr lang="en-US" sz="2000" dirty="0" smtClean="0">
                <a:latin typeface="+mj-lt"/>
              </a:rPr>
              <a:t>Forest buffers.</a:t>
            </a:r>
            <a:r>
              <a:rPr lang="en-US" sz="2800" dirty="0"/>
              <a:t/>
            </a:r>
            <a:br>
              <a:rPr lang="en-US" sz="2800" dirty="0"/>
            </a:br>
            <a:endParaRPr lang="en-US" sz="2400" b="1" dirty="0" smtClean="0">
              <a:latin typeface="+mj-lt"/>
            </a:endParaRPr>
          </a:p>
          <a:p>
            <a:endParaRPr lang="en-US" sz="2400" dirty="0"/>
          </a:p>
          <a:p>
            <a:endParaRPr lang="en-US" sz="2400" dirty="0"/>
          </a:p>
        </p:txBody>
      </p:sp>
    </p:spTree>
    <p:extLst>
      <p:ext uri="{BB962C8B-B14F-4D97-AF65-F5344CB8AC3E}">
        <p14:creationId xmlns:p14="http://schemas.microsoft.com/office/powerpoint/2010/main" val="139504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should I know about tree canopy?</a:t>
            </a:r>
            <a:endParaRPr lang="en-US" dirty="0"/>
          </a:p>
        </p:txBody>
      </p:sp>
      <p:sp>
        <p:nvSpPr>
          <p:cNvPr id="3" name="TextBox 2"/>
          <p:cNvSpPr txBox="1"/>
          <p:nvPr/>
        </p:nvSpPr>
        <p:spPr>
          <a:xfrm>
            <a:off x="1287378" y="1871161"/>
            <a:ext cx="10736179"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mj-lt"/>
              </a:rPr>
              <a:t>Tree canopy provides numerous benefits to human and watershed health.</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smtClean="0">
                <a:latin typeface="+mj-lt"/>
              </a:rPr>
              <a:t>The shading powers of tree canopy produce energy savings to homeowners, businesses, local governments and utilities. </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smtClean="0">
                <a:latin typeface="+mj-lt"/>
              </a:rPr>
              <a:t>Trees are the ‘green infrastructure’ of communities. Green stormwater infrastructure is designed to mimic the function of a natural forest. Tree intercept and slow the delivery of stormwater runoff to local waterways while filtering and taking up pollutants.</a:t>
            </a:r>
            <a:endParaRPr lang="en-US" sz="2400" dirty="0">
              <a:latin typeface="+mj-lt"/>
            </a:endParaRPr>
          </a:p>
        </p:txBody>
      </p:sp>
    </p:spTree>
    <p:extLst>
      <p:ext uri="{BB962C8B-B14F-4D97-AF65-F5344CB8AC3E}">
        <p14:creationId xmlns:p14="http://schemas.microsoft.com/office/powerpoint/2010/main" val="9857385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sp>
        <p:nvSpPr>
          <p:cNvPr id="3" name="TextBox 2"/>
          <p:cNvSpPr txBox="1"/>
          <p:nvPr/>
        </p:nvSpPr>
        <p:spPr>
          <a:xfrm>
            <a:off x="147727" y="0"/>
            <a:ext cx="5276850" cy="923330"/>
          </a:xfrm>
          <a:prstGeom prst="rect">
            <a:avLst/>
          </a:prstGeom>
          <a:noFill/>
        </p:spPr>
        <p:txBody>
          <a:bodyPr wrap="square" rtlCol="0">
            <a:spAutoFit/>
          </a:bodyPr>
          <a:lstStyle/>
          <a:p>
            <a:r>
              <a:rPr lang="en-US" sz="5400" b="1" dirty="0" smtClean="0">
                <a:solidFill>
                  <a:schemeClr val="bg1"/>
                </a:solidFill>
              </a:rPr>
              <a:t>Wetlands</a:t>
            </a:r>
            <a:endParaRPr lang="en-US" sz="5400" b="1" dirty="0">
              <a:solidFill>
                <a:schemeClr val="bg1"/>
              </a:solidFill>
            </a:endParaRPr>
          </a:p>
        </p:txBody>
      </p:sp>
    </p:spTree>
    <p:extLst>
      <p:ext uri="{BB962C8B-B14F-4D97-AF65-F5344CB8AC3E}">
        <p14:creationId xmlns:p14="http://schemas.microsoft.com/office/powerpoint/2010/main" val="12015539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5557" y="917912"/>
            <a:ext cx="9897979" cy="5940088"/>
          </a:xfrm>
          <a:prstGeom prst="rect">
            <a:avLst/>
          </a:prstGeom>
        </p:spPr>
        <p:txBody>
          <a:bodyPr wrap="square">
            <a:spAutoFit/>
          </a:bodyPr>
          <a:lstStyle/>
          <a:p>
            <a:r>
              <a:rPr lang="en-US" sz="2000" b="1" dirty="0">
                <a:latin typeface="+mj-lt"/>
              </a:rPr>
              <a:t>Outcome: </a:t>
            </a:r>
            <a:r>
              <a:rPr lang="en-US" sz="2000" dirty="0">
                <a:latin typeface="+mj-lt"/>
              </a:rPr>
              <a:t>Continually increase the capacity of wetlands to provide water quality and habitat benefits throughout the watershed. Create or re-establish 85,000 acres of tidal and non-tidal wetlands and enhance the function of an additional 150,000 acres of degraded wetlands by 2025. These activities may occur in any land use (including urban) but primarily occur in agricultural or natural landscapes</a:t>
            </a:r>
            <a:r>
              <a:rPr lang="en-US" sz="2000" dirty="0" smtClean="0">
                <a:latin typeface="+mj-lt"/>
              </a:rPr>
              <a:t>.</a:t>
            </a:r>
          </a:p>
          <a:p>
            <a:endParaRPr lang="en-US" sz="2000" dirty="0">
              <a:latin typeface="+mj-lt"/>
            </a:endParaRPr>
          </a:p>
          <a:p>
            <a:r>
              <a:rPr lang="en-US" sz="2000" b="1" dirty="0" smtClean="0">
                <a:latin typeface="+mj-lt"/>
              </a:rPr>
              <a:t>Progress: </a:t>
            </a:r>
            <a:r>
              <a:rPr lang="en-US" sz="2000" dirty="0" smtClean="0">
                <a:latin typeface="+mj-lt"/>
              </a:rPr>
              <a:t>As of 2015, nine percent of the outcome has been achieved.</a:t>
            </a:r>
          </a:p>
          <a:p>
            <a:endParaRPr lang="en-US" sz="2000" b="1" dirty="0">
              <a:latin typeface="+mj-lt"/>
            </a:endParaRPr>
          </a:p>
          <a:p>
            <a:r>
              <a:rPr lang="en-US" sz="2000" b="1" dirty="0" smtClean="0">
                <a:latin typeface="+mj-lt"/>
              </a:rPr>
              <a:t>Implementing these conservation and restoration </a:t>
            </a:r>
            <a:r>
              <a:rPr lang="en-US" sz="2000" b="1" dirty="0" smtClean="0">
                <a:latin typeface="+mj-lt"/>
              </a:rPr>
              <a:t>practices:</a:t>
            </a:r>
          </a:p>
          <a:p>
            <a:pPr marL="342900" indent="-342900">
              <a:buFont typeface="Arial" panose="020B0604020202020204" pitchFamily="34" charset="0"/>
              <a:buChar char="•"/>
            </a:pPr>
            <a:r>
              <a:rPr lang="en-US" sz="2000" dirty="0" smtClean="0">
                <a:latin typeface="+mj-lt"/>
              </a:rPr>
              <a:t>Wetlands</a:t>
            </a:r>
            <a:r>
              <a:rPr lang="en-US" sz="2000" dirty="0" smtClean="0">
                <a:latin typeface="+mj-lt"/>
              </a:rPr>
              <a:t>.</a:t>
            </a:r>
          </a:p>
          <a:p>
            <a:pPr marL="342900" indent="-342900">
              <a:buFont typeface="Arial" panose="020B0604020202020204" pitchFamily="34" charset="0"/>
              <a:buChar char="•"/>
            </a:pPr>
            <a:r>
              <a:rPr lang="en-US" sz="2000" dirty="0" smtClean="0">
                <a:latin typeface="+mj-lt"/>
              </a:rPr>
              <a:t>Wet ponds.</a:t>
            </a:r>
          </a:p>
          <a:p>
            <a:pPr marL="342900" indent="-342900">
              <a:buFont typeface="Arial" panose="020B0604020202020204" pitchFamily="34" charset="0"/>
              <a:buChar char="•"/>
            </a:pPr>
            <a:r>
              <a:rPr lang="en-US" sz="2000" dirty="0" smtClean="0">
                <a:latin typeface="+mj-lt"/>
              </a:rPr>
              <a:t>Urban forest buffers.</a:t>
            </a:r>
          </a:p>
          <a:p>
            <a:endParaRPr lang="en-US" sz="2000" dirty="0">
              <a:latin typeface="+mj-lt"/>
            </a:endParaRPr>
          </a:p>
          <a:p>
            <a:r>
              <a:rPr lang="en-US" sz="2000" b="1" dirty="0" smtClean="0">
                <a:latin typeface="+mj-lt"/>
              </a:rPr>
              <a:t>Also benefit these outcomes:</a:t>
            </a:r>
          </a:p>
          <a:p>
            <a:pPr marL="342900" indent="-342900">
              <a:buFont typeface="Arial" panose="020B0604020202020204" pitchFamily="34" charset="0"/>
              <a:buChar char="•"/>
            </a:pPr>
            <a:r>
              <a:rPr lang="en-US" sz="2000" dirty="0" smtClean="0">
                <a:latin typeface="+mj-lt"/>
              </a:rPr>
              <a:t>Black ducks.</a:t>
            </a:r>
          </a:p>
          <a:p>
            <a:pPr marL="342900" indent="-342900">
              <a:buFont typeface="Arial" panose="020B0604020202020204" pitchFamily="34" charset="0"/>
              <a:buChar char="•"/>
            </a:pPr>
            <a:r>
              <a:rPr lang="en-US" sz="2000" dirty="0" smtClean="0">
                <a:latin typeface="+mj-lt"/>
              </a:rPr>
              <a:t>Climate adaption.</a:t>
            </a:r>
          </a:p>
          <a:p>
            <a:pPr marL="342900" indent="-342900">
              <a:buFont typeface="Arial" panose="020B0604020202020204" pitchFamily="34" charset="0"/>
              <a:buChar char="•"/>
            </a:pPr>
            <a:r>
              <a:rPr lang="en-US" sz="2000" dirty="0" smtClean="0">
                <a:latin typeface="+mj-lt"/>
              </a:rPr>
              <a:t>Flood control/mitigation.</a:t>
            </a:r>
          </a:p>
          <a:p>
            <a:pPr marL="342900" indent="-342900">
              <a:buFont typeface="Arial" panose="020B0604020202020204" pitchFamily="34" charset="0"/>
              <a:buChar char="•"/>
            </a:pPr>
            <a:r>
              <a:rPr lang="en-US" sz="2000" dirty="0" smtClean="0">
                <a:latin typeface="+mj-lt"/>
              </a:rPr>
              <a:t>Groundwater recharge/infiltration.</a:t>
            </a:r>
          </a:p>
          <a:p>
            <a:pPr marL="342900" indent="-342900">
              <a:buFont typeface="Arial" panose="020B0604020202020204" pitchFamily="34" charset="0"/>
              <a:buChar char="•"/>
            </a:pPr>
            <a:r>
              <a:rPr lang="en-US" sz="2000" dirty="0" smtClean="0">
                <a:latin typeface="+mj-lt"/>
              </a:rPr>
              <a:t>Recreation.</a:t>
            </a:r>
            <a:endParaRPr lang="en-US" sz="2000" dirty="0">
              <a:latin typeface="+mj-lt"/>
            </a:endParaRPr>
          </a:p>
        </p:txBody>
      </p:sp>
    </p:spTree>
    <p:extLst>
      <p:ext uri="{BB962C8B-B14F-4D97-AF65-F5344CB8AC3E}">
        <p14:creationId xmlns:p14="http://schemas.microsoft.com/office/powerpoint/2010/main" val="11870427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944" y="1298448"/>
            <a:ext cx="10881360" cy="4154984"/>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Wetlands provide areas of infiltration for water and runoff to connect with the groundwater, thus filtering pollutants and toxins and recharging below ground reserves, while also creating vital habitat patches for wildlife which provide hunting and recreational opportunities with economic benefits to surrounding communities</a:t>
            </a:r>
            <a:r>
              <a:rPr lang="en-US" sz="2400" dirty="0" smtClean="0">
                <a:latin typeface="+mj-lt"/>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Arial" panose="020B0604020202020204" pitchFamily="34" charset="0"/>
              <a:buChar char="•"/>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Wetlands are threatened by direct land use conversation as well as development and land use changes that affect groundwater flow patterns, which can isolate wetlands from the rest of the landscape or permanently remove the source of water. </a:t>
            </a:r>
            <a:endParaRPr lang="en-US" sz="2400" dirty="0" smtClean="0">
              <a:latin typeface="+mj-lt"/>
              <a:ea typeface="Times New Roman" panose="02020603050405020304" pitchFamily="18" charset="0"/>
              <a:cs typeface="Times New Roman" panose="02020603050405020304" pitchFamily="18" charset="0"/>
            </a:endParaRPr>
          </a:p>
          <a:p>
            <a:pPr marR="0" lvl="0">
              <a:spcBef>
                <a:spcPts val="0"/>
              </a:spcBef>
              <a:spcAft>
                <a:spcPts val="0"/>
              </a:spcAft>
              <a:tabLst>
                <a:tab pos="457200" algn="l"/>
              </a:tabLst>
            </a:pPr>
            <a:endParaRPr lang="en-US" sz="24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j-lt"/>
                <a:ea typeface="Times New Roman" panose="02020603050405020304" pitchFamily="18" charset="0"/>
                <a:cs typeface="Times New Roman" panose="02020603050405020304" pitchFamily="18" charset="0"/>
              </a:rPr>
              <a:t>When functioning together, wetland and stream complexes should be considered a powerful resource for complete upland filtration and habitat benefits.</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5476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4955"/>
            <a:ext cx="10515600" cy="1086675"/>
          </a:xfrm>
        </p:spPr>
        <p:txBody>
          <a:bodyPr>
            <a:normAutofit/>
          </a:bodyPr>
          <a:lstStyle/>
          <a:p>
            <a:r>
              <a:rPr lang="en-US" dirty="0" smtClean="0"/>
              <a:t>Therefore</a:t>
            </a:r>
            <a:r>
              <a:rPr lang="en-US" dirty="0" smtClean="0"/>
              <a:t>…</a:t>
            </a:r>
            <a:endParaRPr lang="en-US" dirty="0"/>
          </a:p>
        </p:txBody>
      </p:sp>
      <p:sp>
        <p:nvSpPr>
          <p:cNvPr id="4" name="AutoShape 2" descr="Image result for free clip art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262648" y="6194893"/>
            <a:ext cx="2486846" cy="1200329"/>
          </a:xfrm>
          <a:prstGeom prst="rect">
            <a:avLst/>
          </a:prstGeom>
          <a:noFill/>
        </p:spPr>
        <p:txBody>
          <a:bodyPr wrap="square" rtlCol="0">
            <a:spAutoFit/>
          </a:bodyPr>
          <a:lstStyle/>
          <a:p>
            <a:endParaRPr lang="en-US" dirty="0"/>
          </a:p>
          <a:p>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pic>
        <p:nvPicPr>
          <p:cNvPr id="8" name="Picture 6" descr="Explosi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030" y="1767877"/>
            <a:ext cx="4480464" cy="44953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01917" y="5970887"/>
            <a:ext cx="5482389" cy="584775"/>
          </a:xfrm>
          <a:prstGeom prst="rect">
            <a:avLst/>
          </a:prstGeom>
        </p:spPr>
        <p:txBody>
          <a:bodyPr wrap="square">
            <a:spAutoFit/>
          </a:bodyPr>
          <a:lstStyle/>
          <a:p>
            <a:r>
              <a:rPr lang="en-US" sz="3200" dirty="0"/>
              <a:t>Co-benefits can be powerful!</a:t>
            </a:r>
          </a:p>
        </p:txBody>
      </p:sp>
    </p:spTree>
    <p:extLst>
      <p:ext uri="{BB962C8B-B14F-4D97-AF65-F5344CB8AC3E}">
        <p14:creationId xmlns:p14="http://schemas.microsoft.com/office/powerpoint/2010/main" val="23698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Shape 7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Shape 77"/>
          <p:cNvSpPr>
            <a:spLocks noGrp="1"/>
          </p:cNvSpPr>
          <p:nvPr>
            <p:ph type="body" idx="4294967295"/>
          </p:nvPr>
        </p:nvSpPr>
        <p:spPr>
          <a:xfrm>
            <a:off x="609600" y="493713"/>
            <a:ext cx="10972800" cy="2899225"/>
          </a:xfrm>
        </p:spPr>
        <p:txBody>
          <a:bodyPr vert="horz" wrap="square" lIns="91425" tIns="91425" rIns="91425" bIns="91425" rtlCol="0">
            <a:spAutoFit/>
          </a:bodyPr>
          <a:lstStyle/>
          <a:p>
            <a:pPr algn="ctr">
              <a:spcBef>
                <a:spcPct val="0"/>
              </a:spcBef>
              <a:buFont typeface="Wingdings" panose="05000000000000000000" pitchFamily="2" charset="2"/>
              <a:buNone/>
            </a:pPr>
            <a:r>
              <a:rPr lang="en-US" altLang="en-US" b="1" dirty="0" smtClean="0">
                <a:latin typeface="Calibri Light" panose="020F0302020204030204" pitchFamily="34" charset="0"/>
                <a:ea typeface="Oswald"/>
                <a:cs typeface="Oswald"/>
                <a:sym typeface="Oswald"/>
              </a:rPr>
              <a:t>NAME</a:t>
            </a:r>
          </a:p>
          <a:p>
            <a:pPr algn="ctr">
              <a:spcBef>
                <a:spcPct val="0"/>
              </a:spcBef>
              <a:buFont typeface="Wingdings" panose="05000000000000000000" pitchFamily="2" charset="2"/>
              <a:buNone/>
            </a:pPr>
            <a:r>
              <a:rPr lang="en-US" altLang="en-US" b="1" dirty="0" smtClean="0">
                <a:latin typeface="Calibri Light" panose="020F0302020204030204" pitchFamily="34" charset="0"/>
                <a:ea typeface="Oswald"/>
                <a:cs typeface="Oswald"/>
                <a:sym typeface="Oswald"/>
              </a:rPr>
              <a:t>TITLE</a:t>
            </a:r>
          </a:p>
          <a:p>
            <a:pPr algn="ctr">
              <a:spcBef>
                <a:spcPct val="0"/>
              </a:spcBef>
              <a:buFont typeface="Wingdings" panose="05000000000000000000" pitchFamily="2" charset="2"/>
              <a:buNone/>
            </a:pPr>
            <a:r>
              <a:rPr lang="en-US" altLang="en-US" b="1" dirty="0" smtClean="0">
                <a:latin typeface="Calibri Light" panose="020F0302020204030204" pitchFamily="34" charset="0"/>
                <a:ea typeface="Oswald"/>
                <a:cs typeface="Oswald"/>
                <a:sym typeface="Oswald"/>
              </a:rPr>
              <a:t>CONTACT INFORMATION</a:t>
            </a:r>
            <a:endParaRPr lang="en-US" altLang="en-US" b="1"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a:p>
            <a:pPr>
              <a:spcBef>
                <a:spcPct val="0"/>
              </a:spcBef>
              <a:buFont typeface="Wingdings" panose="05000000000000000000" pitchFamily="2" charset="2"/>
              <a:buNone/>
            </a:pPr>
            <a:endParaRPr lang="en-US" altLang="en-US" dirty="0">
              <a:latin typeface="Calibri Light" panose="020F0302020204030204" pitchFamily="34" charset="0"/>
              <a:ea typeface="Oswald"/>
              <a:cs typeface="Oswald"/>
              <a:sym typeface="Oswald"/>
            </a:endParaRPr>
          </a:p>
        </p:txBody>
      </p:sp>
      <p:pic>
        <p:nvPicPr>
          <p:cNvPr id="4" name="Shape 19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656" y="4168535"/>
            <a:ext cx="29606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127336"/>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are co-benefits important?</a:t>
            </a:r>
            <a:endParaRPr lang="en-US" dirty="0"/>
          </a:p>
        </p:txBody>
      </p:sp>
      <p:sp>
        <p:nvSpPr>
          <p:cNvPr id="3" name="Content Placeholder 2"/>
          <p:cNvSpPr>
            <a:spLocks noGrp="1"/>
          </p:cNvSpPr>
          <p:nvPr>
            <p:ph idx="1"/>
          </p:nvPr>
        </p:nvSpPr>
        <p:spPr/>
        <p:txBody>
          <a:bodyPr/>
          <a:lstStyle/>
          <a:p>
            <a:r>
              <a:rPr lang="en-US" sz="3200" dirty="0" smtClean="0">
                <a:latin typeface="+mj-lt"/>
              </a:rPr>
              <a:t>Implementing certain conservation practices can help meet your state’s pollution reduction goals but also can….</a:t>
            </a:r>
          </a:p>
          <a:p>
            <a:pPr marL="0" indent="0">
              <a:buNone/>
            </a:pPr>
            <a:endParaRPr lang="en-US" dirty="0"/>
          </a:p>
          <a:p>
            <a:pPr marL="0" indent="0">
              <a:buNone/>
            </a:pPr>
            <a:endParaRPr lang="en-US" dirty="0" smtClean="0"/>
          </a:p>
          <a:p>
            <a:pPr lvl="1"/>
            <a:endParaRPr lang="en-US" dirty="0"/>
          </a:p>
        </p:txBody>
      </p:sp>
      <p:sp>
        <p:nvSpPr>
          <p:cNvPr id="4" name="Right Arrow 3"/>
          <p:cNvSpPr/>
          <p:nvPr/>
        </p:nvSpPr>
        <p:spPr>
          <a:xfrm>
            <a:off x="1073424" y="3286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76984" y="3286752"/>
            <a:ext cx="6550925" cy="461665"/>
          </a:xfrm>
          <a:prstGeom prst="rect">
            <a:avLst/>
          </a:prstGeom>
          <a:noFill/>
        </p:spPr>
        <p:txBody>
          <a:bodyPr wrap="square" rtlCol="0">
            <a:spAutoFit/>
          </a:bodyPr>
          <a:lstStyle/>
          <a:p>
            <a:r>
              <a:rPr lang="en-US" sz="2400" dirty="0" smtClean="0"/>
              <a:t>Help meet the goals of the </a:t>
            </a:r>
            <a:r>
              <a:rPr lang="en-US" sz="2400" i="1" dirty="0" smtClean="0"/>
              <a:t>Watershed Agreement </a:t>
            </a:r>
            <a:endParaRPr lang="en-US" i="1" dirty="0"/>
          </a:p>
        </p:txBody>
      </p:sp>
      <p:sp>
        <p:nvSpPr>
          <p:cNvPr id="6" name="Right Arrow 5"/>
          <p:cNvSpPr/>
          <p:nvPr/>
        </p:nvSpPr>
        <p:spPr>
          <a:xfrm>
            <a:off x="1073424" y="42862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76984" y="4278586"/>
            <a:ext cx="6550924" cy="461665"/>
          </a:xfrm>
          <a:prstGeom prst="rect">
            <a:avLst/>
          </a:prstGeom>
          <a:noFill/>
        </p:spPr>
        <p:txBody>
          <a:bodyPr wrap="square" rtlCol="0">
            <a:spAutoFit/>
          </a:bodyPr>
          <a:lstStyle/>
          <a:p>
            <a:r>
              <a:rPr lang="en-US" sz="2400" dirty="0" smtClean="0"/>
              <a:t>Provide economic benefits to and your community</a:t>
            </a:r>
            <a:endParaRPr lang="en-US" sz="2400" i="1" dirty="0"/>
          </a:p>
        </p:txBody>
      </p:sp>
      <p:sp>
        <p:nvSpPr>
          <p:cNvPr id="8" name="Right Arrow 7"/>
          <p:cNvSpPr/>
          <p:nvPr/>
        </p:nvSpPr>
        <p:spPr>
          <a:xfrm>
            <a:off x="1078173" y="52564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76984" y="5246751"/>
            <a:ext cx="7438031" cy="461665"/>
          </a:xfrm>
          <a:prstGeom prst="rect">
            <a:avLst/>
          </a:prstGeom>
          <a:noFill/>
        </p:spPr>
        <p:txBody>
          <a:bodyPr wrap="square" rtlCol="0">
            <a:spAutoFit/>
          </a:bodyPr>
          <a:lstStyle/>
          <a:p>
            <a:r>
              <a:rPr lang="en-US" sz="2400" dirty="0" smtClean="0"/>
              <a:t>Improve the health and welfare of your friends and family</a:t>
            </a:r>
            <a:endParaRPr lang="en-US" sz="2400" i="1" dirty="0"/>
          </a:p>
        </p:txBody>
      </p:sp>
    </p:spTree>
    <p:extLst>
      <p:ext uri="{BB962C8B-B14F-4D97-AF65-F5344CB8AC3E}">
        <p14:creationId xmlns:p14="http://schemas.microsoft.com/office/powerpoint/2010/main" val="720698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6A3"/>
                </a:solidFill>
              </a:rPr>
              <a:t>How can these outcomes provide co-benefits?</a:t>
            </a:r>
            <a:endParaRPr lang="en-US" b="1" dirty="0">
              <a:solidFill>
                <a:srgbClr val="0076A3"/>
              </a:solidFill>
            </a:endParaRPr>
          </a:p>
        </p:txBody>
      </p:sp>
      <p:pic>
        <p:nvPicPr>
          <p:cNvPr id="5" name="Content Placeholder 4"/>
          <p:cNvPicPr>
            <a:picLocks noGrp="1" noChangeAspect="1"/>
          </p:cNvPicPr>
          <p:nvPr>
            <p:ph idx="1"/>
          </p:nvPr>
        </p:nvPicPr>
        <p:blipFill>
          <a:blip r:embed="rId3"/>
          <a:stretch>
            <a:fillRect/>
          </a:stretch>
        </p:blipFill>
        <p:spPr>
          <a:xfrm>
            <a:off x="1413646" y="1690688"/>
            <a:ext cx="8933814" cy="4786313"/>
          </a:xfrm>
          <a:prstGeom prst="rect">
            <a:avLst/>
          </a:prstGeom>
        </p:spPr>
      </p:pic>
      <p:sp>
        <p:nvSpPr>
          <p:cNvPr id="6" name="Rectangle 5"/>
          <p:cNvSpPr/>
          <p:nvPr/>
        </p:nvSpPr>
        <p:spPr>
          <a:xfrm rot="-1500000">
            <a:off x="3602812" y="3239626"/>
            <a:ext cx="4555480" cy="923330"/>
          </a:xfrm>
          <a:prstGeom prst="rect">
            <a:avLst/>
          </a:prstGeom>
          <a:noFill/>
        </p:spPr>
        <p:txBody>
          <a:bodyPr wrap="square" lIns="91440" tIns="45720" rIns="91440" bIns="45720">
            <a:spAutoFit/>
          </a:bodyPr>
          <a:lstStyle/>
          <a:p>
            <a:pPr algn="ctr"/>
            <a:r>
              <a:rPr lang="en-US" sz="5400" b="1" cap="none" spc="0" dirty="0" smtClean="0">
                <a:ln w="12700">
                  <a:solidFill>
                    <a:schemeClr val="accent1"/>
                  </a:solidFill>
                  <a:prstDash val="solid"/>
                </a:ln>
                <a:solidFill>
                  <a:srgbClr val="FF0000"/>
                </a:solidFill>
                <a:effectLst>
                  <a:outerShdw dist="38100" dir="2640000" algn="bl" rotWithShape="0">
                    <a:schemeClr val="accent1"/>
                  </a:outerShdw>
                </a:effectLst>
              </a:rPr>
              <a:t>DRAFT</a:t>
            </a:r>
            <a:endParaRPr lang="en-US" sz="54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15194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4294967295"/>
            <p:extLst>
              <p:ext uri="{D42A27DB-BD31-4B8C-83A1-F6EECF244321}">
                <p14:modId xmlns:p14="http://schemas.microsoft.com/office/powerpoint/2010/main" val="1409635321"/>
              </p:ext>
            </p:extLst>
          </p:nvPr>
        </p:nvGraphicFramePr>
        <p:xfrm>
          <a:off x="790575" y="1546225"/>
          <a:ext cx="10934700" cy="465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0" y="918838"/>
            <a:ext cx="12192000" cy="628166"/>
          </a:xfrm>
        </p:spPr>
        <p:txBody>
          <a:bodyPr>
            <a:noAutofit/>
          </a:bodyPr>
          <a:lstStyle/>
          <a:p>
            <a:pPr algn="ctr">
              <a:defRPr/>
            </a:pPr>
            <a:r>
              <a:rPr lang="en-US" sz="3400" b="1" dirty="0" smtClean="0">
                <a:solidFill>
                  <a:srgbClr val="0076A3"/>
                </a:solidFill>
                <a:latin typeface="Calibri" panose="020F0502020204030204" pitchFamily="34" charset="0"/>
              </a:rPr>
              <a:t>A Rural Story – Mercer Vu Farms</a:t>
            </a:r>
            <a:endParaRPr lang="en-US" sz="3400" b="1" dirty="0">
              <a:solidFill>
                <a:srgbClr val="0076A3"/>
              </a:solidFill>
              <a:latin typeface="Calibri" panose="020F0502020204030204" pitchFamily="34" charset="0"/>
            </a:endParaRPr>
          </a:p>
        </p:txBody>
      </p:sp>
    </p:spTree>
    <p:extLst>
      <p:ext uri="{BB962C8B-B14F-4D97-AF65-F5344CB8AC3E}">
        <p14:creationId xmlns:p14="http://schemas.microsoft.com/office/powerpoint/2010/main" val="295398134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4294967295"/>
            <p:extLst>
              <p:ext uri="{D42A27DB-BD31-4B8C-83A1-F6EECF244321}">
                <p14:modId xmlns:p14="http://schemas.microsoft.com/office/powerpoint/2010/main" val="4168239030"/>
              </p:ext>
            </p:extLst>
          </p:nvPr>
        </p:nvGraphicFramePr>
        <p:xfrm>
          <a:off x="790575" y="1546225"/>
          <a:ext cx="10934700" cy="465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0" y="918838"/>
            <a:ext cx="12192000" cy="628166"/>
          </a:xfrm>
        </p:spPr>
        <p:txBody>
          <a:bodyPr>
            <a:noAutofit/>
          </a:bodyPr>
          <a:lstStyle/>
          <a:p>
            <a:pPr algn="ctr">
              <a:defRPr/>
            </a:pPr>
            <a:r>
              <a:rPr lang="en-US" sz="3400" b="1" dirty="0" smtClean="0">
                <a:solidFill>
                  <a:srgbClr val="0076A3"/>
                </a:solidFill>
                <a:latin typeface="Calibri" panose="020F0502020204030204" pitchFamily="34" charset="0"/>
              </a:rPr>
              <a:t>A Suburban Story – READY Program</a:t>
            </a:r>
            <a:endParaRPr lang="en-US" sz="3400" b="1" dirty="0">
              <a:solidFill>
                <a:srgbClr val="0076A3"/>
              </a:solidFill>
              <a:latin typeface="Calibri" panose="020F0502020204030204" pitchFamily="34" charset="0"/>
            </a:endParaRPr>
          </a:p>
        </p:txBody>
      </p:sp>
    </p:spTree>
    <p:extLst>
      <p:ext uri="{BB962C8B-B14F-4D97-AF65-F5344CB8AC3E}">
        <p14:creationId xmlns:p14="http://schemas.microsoft.com/office/powerpoint/2010/main" val="146002535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4294967295"/>
            <p:extLst>
              <p:ext uri="{D42A27DB-BD31-4B8C-83A1-F6EECF244321}">
                <p14:modId xmlns:p14="http://schemas.microsoft.com/office/powerpoint/2010/main" val="3579138432"/>
              </p:ext>
            </p:extLst>
          </p:nvPr>
        </p:nvGraphicFramePr>
        <p:xfrm>
          <a:off x="790575" y="1546225"/>
          <a:ext cx="10934700" cy="465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0" y="918838"/>
            <a:ext cx="12192000" cy="628166"/>
          </a:xfrm>
        </p:spPr>
        <p:txBody>
          <a:bodyPr>
            <a:noAutofit/>
          </a:bodyPr>
          <a:lstStyle/>
          <a:p>
            <a:pPr algn="ctr">
              <a:defRPr/>
            </a:pPr>
            <a:r>
              <a:rPr lang="en-US" sz="3400" b="1" dirty="0" smtClean="0">
                <a:solidFill>
                  <a:srgbClr val="0076A3"/>
                </a:solidFill>
                <a:latin typeface="Calibri" panose="020F0502020204030204" pitchFamily="34" charset="0"/>
              </a:rPr>
              <a:t>An Urban Story – Greening Virginia’s Capital</a:t>
            </a:r>
            <a:endParaRPr lang="en-US" sz="3400" b="1" dirty="0">
              <a:solidFill>
                <a:srgbClr val="0076A3"/>
              </a:solidFill>
              <a:latin typeface="Calibri" panose="020F0502020204030204" pitchFamily="34" charset="0"/>
            </a:endParaRPr>
          </a:p>
        </p:txBody>
      </p:sp>
    </p:spTree>
    <p:extLst>
      <p:ext uri="{BB962C8B-B14F-4D97-AF65-F5344CB8AC3E}">
        <p14:creationId xmlns:p14="http://schemas.microsoft.com/office/powerpoint/2010/main" val="46715941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mso-contentType ?>
<FormTemplates xmlns="http://schemas.microsoft.com/sharepoint/v3/contenttype/forms">
  <Display>DocumentLibraryForm</Display>
  <Edit>DocumentLibraryForm</Edit>
  <New>DocumentLibraryForm</New>
</FormTemplates>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ct:contentTypeSchema xmlns:ct="http://schemas.microsoft.com/office/2006/metadata/contentType" xmlns:ma="http://schemas.microsoft.com/office/2006/metadata/properties/metaAttributes" ct:_="" ma:_="" ma:contentTypeName="Document" ma:contentTypeID="0x0101007DFF77B30BF5FB4AAA5BFBEA58155619" ma:contentTypeVersion="2" ma:contentTypeDescription="Create a new document." ma:contentTypeScope="" ma:versionID="bac80d06bd09f0c49a09174c61ffc6f1">
  <xsd:schema xmlns:xsd="http://www.w3.org/2001/XMLSchema" xmlns:xs="http://www.w3.org/2001/XMLSchema" xmlns:p="http://schemas.microsoft.com/office/2006/metadata/properties" xmlns:ns2="b577c3aa-2e8c-47dd-8386-ad02eb896d16" targetNamespace="http://schemas.microsoft.com/office/2006/metadata/properties" ma:root="true" ma:fieldsID="540a2ad31e9e002b3575143fcaebb2e3" ns2:_="">
    <xsd:import namespace="b577c3aa-2e8c-47dd-8386-ad02eb896d1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7c3aa-2e8c-47dd-8386-ad02eb896d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p:properties xmlns:p="http://schemas.microsoft.com/office/2006/metadata/properties" xmlns:xsi="http://www.w3.org/2001/XMLSchema-instance" xmlns:pc="http://schemas.microsoft.com/office/infopath/2007/PartnerControls">
  <documentManagement/>
</p:properties>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966703E-E794-4EAA-BEDE-981E1B11FFFC}">
  <ds:schemaRefs>
    <ds:schemaRef ds:uri="ESRI.ArcGIS.Mapping.OfficeIntegration.PowerPointInfo"/>
  </ds:schemaRefs>
</ds:datastoreItem>
</file>

<file path=customXml/itemProps10.xml><?xml version="1.0" encoding="utf-8"?>
<ds:datastoreItem xmlns:ds="http://schemas.openxmlformats.org/officeDocument/2006/customXml" ds:itemID="{F041C784-C55B-4C53-AB7E-6A546C7FDD6D}">
  <ds:schemaRefs>
    <ds:schemaRef ds:uri="ESRI.ArcGIS.Mapping.OfficeIntegration.PowerPointInfo"/>
  </ds:schemaRefs>
</ds:datastoreItem>
</file>

<file path=customXml/itemProps11.xml><?xml version="1.0" encoding="utf-8"?>
<ds:datastoreItem xmlns:ds="http://schemas.openxmlformats.org/officeDocument/2006/customXml" ds:itemID="{DF4A1D4B-3561-4D43-ABBD-C1A0E384255B}">
  <ds:schemaRefs>
    <ds:schemaRef ds:uri="ESRI.ArcGIS.Mapping.OfficeIntegration.PowerPointInfo"/>
  </ds:schemaRefs>
</ds:datastoreItem>
</file>

<file path=customXml/itemProps12.xml><?xml version="1.0" encoding="utf-8"?>
<ds:datastoreItem xmlns:ds="http://schemas.openxmlformats.org/officeDocument/2006/customXml" ds:itemID="{7BD11508-CAA7-4D87-9A52-A27A31E3E2BC}">
  <ds:schemaRefs>
    <ds:schemaRef ds:uri="ESRI.ArcGIS.Mapping.OfficeIntegration.PowerPointInfo"/>
  </ds:schemaRefs>
</ds:datastoreItem>
</file>

<file path=customXml/itemProps13.xml><?xml version="1.0" encoding="utf-8"?>
<ds:datastoreItem xmlns:ds="http://schemas.openxmlformats.org/officeDocument/2006/customXml" ds:itemID="{4AF3BC79-B95F-42A4-8854-325680ACCF73}">
  <ds:schemaRefs>
    <ds:schemaRef ds:uri="ESRI.ArcGIS.Mapping.OfficeIntegration.PowerPointInfo"/>
  </ds:schemaRefs>
</ds:datastoreItem>
</file>

<file path=customXml/itemProps14.xml><?xml version="1.0" encoding="utf-8"?>
<ds:datastoreItem xmlns:ds="http://schemas.openxmlformats.org/officeDocument/2006/customXml" ds:itemID="{3DDCEB64-2F05-45FF-944D-D62AF698181B}">
  <ds:schemaRefs>
    <ds:schemaRef ds:uri="ESRI.ArcGIS.Mapping.OfficeIntegration.PowerPointInfo"/>
  </ds:schemaRefs>
</ds:datastoreItem>
</file>

<file path=customXml/itemProps15.xml><?xml version="1.0" encoding="utf-8"?>
<ds:datastoreItem xmlns:ds="http://schemas.openxmlformats.org/officeDocument/2006/customXml" ds:itemID="{C4CF9422-0DA7-4394-8833-C11877636AEA}">
  <ds:schemaRefs>
    <ds:schemaRef ds:uri="ESRI.ArcGIS.Mapping.OfficeIntegration.PowerPointInfo"/>
  </ds:schemaRefs>
</ds:datastoreItem>
</file>

<file path=customXml/itemProps16.xml><?xml version="1.0" encoding="utf-8"?>
<ds:datastoreItem xmlns:ds="http://schemas.openxmlformats.org/officeDocument/2006/customXml" ds:itemID="{72B63B8B-7CC8-4BC4-8C94-8A3D15732A3F}">
  <ds:schemaRefs>
    <ds:schemaRef ds:uri="ESRI.ArcGIS.Mapping.OfficeIntegration.PowerPointInfo"/>
  </ds:schemaRefs>
</ds:datastoreItem>
</file>

<file path=customXml/itemProps17.xml><?xml version="1.0" encoding="utf-8"?>
<ds:datastoreItem xmlns:ds="http://schemas.openxmlformats.org/officeDocument/2006/customXml" ds:itemID="{835A71A2-1F75-48D2-A178-02919C573359}">
  <ds:schemaRefs>
    <ds:schemaRef ds:uri="ESRI.ArcGIS.Mapping.OfficeIntegration.PowerPointInfo"/>
  </ds:schemaRefs>
</ds:datastoreItem>
</file>

<file path=customXml/itemProps18.xml><?xml version="1.0" encoding="utf-8"?>
<ds:datastoreItem xmlns:ds="http://schemas.openxmlformats.org/officeDocument/2006/customXml" ds:itemID="{A1A51F5A-7A16-4672-B214-71732EC18D62}">
  <ds:schemaRefs>
    <ds:schemaRef ds:uri="ESRI.ArcGIS.Mapping.OfficeIntegration.PowerPointInfo"/>
  </ds:schemaRefs>
</ds:datastoreItem>
</file>

<file path=customXml/itemProps19.xml><?xml version="1.0" encoding="utf-8"?>
<ds:datastoreItem xmlns:ds="http://schemas.openxmlformats.org/officeDocument/2006/customXml" ds:itemID="{F5507AF0-8E70-4E8A-A7A9-5D855F3C13CF}">
  <ds:schemaRefs>
    <ds:schemaRef ds:uri="ESRI.ArcGIS.Mapping.OfficeIntegration.PowerPointInfo"/>
  </ds:schemaRefs>
</ds:datastoreItem>
</file>

<file path=customXml/itemProps2.xml><?xml version="1.0" encoding="utf-8"?>
<ds:datastoreItem xmlns:ds="http://schemas.openxmlformats.org/officeDocument/2006/customXml" ds:itemID="{7C4F7B29-40F1-4EDE-AE59-389E2807052B}">
  <ds:schemaRefs>
    <ds:schemaRef ds:uri="ESRI.ArcGIS.Mapping.OfficeIntegration.PowerPointInfo"/>
  </ds:schemaRefs>
</ds:datastoreItem>
</file>

<file path=customXml/itemProps20.xml><?xml version="1.0" encoding="utf-8"?>
<ds:datastoreItem xmlns:ds="http://schemas.openxmlformats.org/officeDocument/2006/customXml" ds:itemID="{349125D8-A109-4DD5-9850-30B9A7723A9B}">
  <ds:schemaRefs>
    <ds:schemaRef ds:uri="ESRI.ArcGIS.Mapping.OfficeIntegration.PowerPointInfo"/>
  </ds:schemaRefs>
</ds:datastoreItem>
</file>

<file path=customXml/itemProps21.xml><?xml version="1.0" encoding="utf-8"?>
<ds:datastoreItem xmlns:ds="http://schemas.openxmlformats.org/officeDocument/2006/customXml" ds:itemID="{168AFC23-024C-4715-B619-3DDFE2BBB931}">
  <ds:schemaRefs>
    <ds:schemaRef ds:uri="ESRI.ArcGIS.Mapping.OfficeIntegration.PowerPointInfo"/>
  </ds:schemaRefs>
</ds:datastoreItem>
</file>

<file path=customXml/itemProps22.xml><?xml version="1.0" encoding="utf-8"?>
<ds:datastoreItem xmlns:ds="http://schemas.openxmlformats.org/officeDocument/2006/customXml" ds:itemID="{780A28D9-F57E-4278-A8F4-F6180712E724}">
  <ds:schemaRefs>
    <ds:schemaRef ds:uri="http://schemas.microsoft.com/sharepoint/v3/contenttype/forms"/>
  </ds:schemaRefs>
</ds:datastoreItem>
</file>

<file path=customXml/itemProps23.xml><?xml version="1.0" encoding="utf-8"?>
<ds:datastoreItem xmlns:ds="http://schemas.openxmlformats.org/officeDocument/2006/customXml" ds:itemID="{1248ED0C-57A9-43B8-BB43-95AA1F8D4828}">
  <ds:schemaRefs>
    <ds:schemaRef ds:uri="ESRI.ArcGIS.Mapping.OfficeIntegration.PowerPointInfo"/>
  </ds:schemaRefs>
</ds:datastoreItem>
</file>

<file path=customXml/itemProps24.xml><?xml version="1.0" encoding="utf-8"?>
<ds:datastoreItem xmlns:ds="http://schemas.openxmlformats.org/officeDocument/2006/customXml" ds:itemID="{F64EEC19-74AB-46E1-9778-834EFD287EE4}">
  <ds:schemaRefs>
    <ds:schemaRef ds:uri="ESRI.ArcGIS.Mapping.OfficeIntegration.PowerPointInfo"/>
  </ds:schemaRefs>
</ds:datastoreItem>
</file>

<file path=customXml/itemProps25.xml><?xml version="1.0" encoding="utf-8"?>
<ds:datastoreItem xmlns:ds="http://schemas.openxmlformats.org/officeDocument/2006/customXml" ds:itemID="{A0371BD8-0023-4459-9C50-B0A621680B50}">
  <ds:schemaRefs>
    <ds:schemaRef ds:uri="ESRI.ArcGIS.Mapping.OfficeIntegration.PowerPointInfo"/>
  </ds:schemaRefs>
</ds:datastoreItem>
</file>

<file path=customXml/itemProps26.xml><?xml version="1.0" encoding="utf-8"?>
<ds:datastoreItem xmlns:ds="http://schemas.openxmlformats.org/officeDocument/2006/customXml" ds:itemID="{C38E8701-7F54-4348-B536-2F35FD15962E}">
  <ds:schemaRefs>
    <ds:schemaRef ds:uri="ESRI.ArcGIS.Mapping.OfficeIntegration.PowerPointInfo"/>
  </ds:schemaRefs>
</ds:datastoreItem>
</file>

<file path=customXml/itemProps27.xml><?xml version="1.0" encoding="utf-8"?>
<ds:datastoreItem xmlns:ds="http://schemas.openxmlformats.org/officeDocument/2006/customXml" ds:itemID="{C506401F-4AF4-4355-9733-7365B48F0579}">
  <ds:schemaRefs>
    <ds:schemaRef ds:uri="ESRI.ArcGIS.Mapping.OfficeIntegration.PowerPointInfo"/>
  </ds:schemaRefs>
</ds:datastoreItem>
</file>

<file path=customXml/itemProps28.xml><?xml version="1.0" encoding="utf-8"?>
<ds:datastoreItem xmlns:ds="http://schemas.openxmlformats.org/officeDocument/2006/customXml" ds:itemID="{20ABF9E9-77D4-4BD2-87C8-844C2855C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77c3aa-2e8c-47dd-8386-ad02eb896d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9.xml><?xml version="1.0" encoding="utf-8"?>
<ds:datastoreItem xmlns:ds="http://schemas.openxmlformats.org/officeDocument/2006/customXml" ds:itemID="{98B33B6D-C7D8-4605-BEB3-AE899C79D14A}">
  <ds:schemaRefs>
    <ds:schemaRef ds:uri="ESRI.ArcGIS.Mapping.OfficeIntegration.PowerPointInfo"/>
  </ds:schemaRefs>
</ds:datastoreItem>
</file>

<file path=customXml/itemProps3.xml><?xml version="1.0" encoding="utf-8"?>
<ds:datastoreItem xmlns:ds="http://schemas.openxmlformats.org/officeDocument/2006/customXml" ds:itemID="{8B0A62A9-6F5C-4C07-A2B7-13B681E4AD28}">
  <ds:schemaRefs>
    <ds:schemaRef ds:uri="ESRI.ArcGIS.Mapping.OfficeIntegration.PowerPointInfo"/>
  </ds:schemaRefs>
</ds:datastoreItem>
</file>

<file path=customXml/itemProps30.xml><?xml version="1.0" encoding="utf-8"?>
<ds:datastoreItem xmlns:ds="http://schemas.openxmlformats.org/officeDocument/2006/customXml" ds:itemID="{34082A5D-E924-4DF7-8F0B-ADB256463290}">
  <ds:schemaRefs>
    <ds:schemaRef ds:uri="ESRI.ArcGIS.Mapping.OfficeIntegration.PowerPointInfo"/>
  </ds:schemaRefs>
</ds:datastoreItem>
</file>

<file path=customXml/itemProps31.xml><?xml version="1.0" encoding="utf-8"?>
<ds:datastoreItem xmlns:ds="http://schemas.openxmlformats.org/officeDocument/2006/customXml" ds:itemID="{9CD35729-9510-4B41-B445-564925861D16}">
  <ds:schemaRefs>
    <ds:schemaRef ds:uri="ESRI.ArcGIS.Mapping.OfficeIntegration.PowerPointInfo"/>
  </ds:schemaRefs>
</ds:datastoreItem>
</file>

<file path=customXml/itemProps32.xml><?xml version="1.0" encoding="utf-8"?>
<ds:datastoreItem xmlns:ds="http://schemas.openxmlformats.org/officeDocument/2006/customXml" ds:itemID="{0319050F-94ED-4DFC-8596-42EAD6701764}">
  <ds:schemaRefs>
    <ds:schemaRef ds:uri="ESRI.ArcGIS.Mapping.OfficeIntegration.PowerPointInfo"/>
  </ds:schemaRefs>
</ds:datastoreItem>
</file>

<file path=customXml/itemProps33.xml><?xml version="1.0" encoding="utf-8"?>
<ds:datastoreItem xmlns:ds="http://schemas.openxmlformats.org/officeDocument/2006/customXml" ds:itemID="{B525EF14-43BE-4E65-A380-FAE06DF8B092}">
  <ds:schemaRefs>
    <ds:schemaRef ds:uri="ESRI.ArcGIS.Mapping.OfficeIntegration.PowerPointInfo"/>
  </ds:schemaRefs>
</ds:datastoreItem>
</file>

<file path=customXml/itemProps34.xml><?xml version="1.0" encoding="utf-8"?>
<ds:datastoreItem xmlns:ds="http://schemas.openxmlformats.org/officeDocument/2006/customXml" ds:itemID="{2EBA56B5-0502-49A2-A40B-21FE5A279736}">
  <ds:schemaRefs>
    <ds:schemaRef ds:uri="ESRI.ArcGIS.Mapping.OfficeIntegration.PowerPointInfo"/>
  </ds:schemaRefs>
</ds:datastoreItem>
</file>

<file path=customXml/itemProps35.xml><?xml version="1.0" encoding="utf-8"?>
<ds:datastoreItem xmlns:ds="http://schemas.openxmlformats.org/officeDocument/2006/customXml" ds:itemID="{A1922747-B6CF-4445-AE39-44E5385AEED3}">
  <ds:schemaRefs>
    <ds:schemaRef ds:uri="http://schemas.microsoft.com/office/2006/metadata/properties"/>
    <ds:schemaRef ds:uri="http://purl.org/dc/elements/1.1/"/>
    <ds:schemaRef ds:uri="http://purl.org/dc/terms/"/>
    <ds:schemaRef ds:uri="http://schemas.microsoft.com/office/infopath/2007/PartnerControls"/>
    <ds:schemaRef ds:uri="b577c3aa-2e8c-47dd-8386-ad02eb896d16"/>
    <ds:schemaRef ds:uri="http://www.w3.org/XML/1998/namespace"/>
    <ds:schemaRef ds:uri="http://schemas.microsoft.com/office/2006/documentManagement/types"/>
    <ds:schemaRef ds:uri="http://purl.org/dc/dcmitype/"/>
    <ds:schemaRef ds:uri="http://schemas.openxmlformats.org/package/2006/metadata/core-properties"/>
  </ds:schemaRefs>
</ds:datastoreItem>
</file>

<file path=customXml/itemProps36.xml><?xml version="1.0" encoding="utf-8"?>
<ds:datastoreItem xmlns:ds="http://schemas.openxmlformats.org/officeDocument/2006/customXml" ds:itemID="{711FDB50-41FE-4D81-BEF8-D862C7290B78}">
  <ds:schemaRefs>
    <ds:schemaRef ds:uri="ESRI.ArcGIS.Mapping.OfficeIntegration.PowerPointInfo"/>
  </ds:schemaRefs>
</ds:datastoreItem>
</file>

<file path=customXml/itemProps37.xml><?xml version="1.0" encoding="utf-8"?>
<ds:datastoreItem xmlns:ds="http://schemas.openxmlformats.org/officeDocument/2006/customXml" ds:itemID="{E321E5D2-3F37-4691-9877-535C6930BF44}">
  <ds:schemaRefs>
    <ds:schemaRef ds:uri="ESRI.ArcGIS.Mapping.OfficeIntegration.PowerPointInfo"/>
  </ds:schemaRefs>
</ds:datastoreItem>
</file>

<file path=customXml/itemProps38.xml><?xml version="1.0" encoding="utf-8"?>
<ds:datastoreItem xmlns:ds="http://schemas.openxmlformats.org/officeDocument/2006/customXml" ds:itemID="{44DDA753-E3CD-4DBD-AA7F-0143444D8863}">
  <ds:schemaRefs>
    <ds:schemaRef ds:uri="ESRI.ArcGIS.Mapping.OfficeIntegration.PowerPointInfo"/>
  </ds:schemaRefs>
</ds:datastoreItem>
</file>

<file path=customXml/itemProps39.xml><?xml version="1.0" encoding="utf-8"?>
<ds:datastoreItem xmlns:ds="http://schemas.openxmlformats.org/officeDocument/2006/customXml" ds:itemID="{B24207E5-6AA7-46F1-ACA3-05F383D8BDD1}">
  <ds:schemaRefs>
    <ds:schemaRef ds:uri="ESRI.ArcGIS.Mapping.OfficeIntegration.PowerPointInfo"/>
  </ds:schemaRefs>
</ds:datastoreItem>
</file>

<file path=customXml/itemProps4.xml><?xml version="1.0" encoding="utf-8"?>
<ds:datastoreItem xmlns:ds="http://schemas.openxmlformats.org/officeDocument/2006/customXml" ds:itemID="{96A1BE3B-400A-4F93-BDF0-E85D4C5EDA60}">
  <ds:schemaRefs>
    <ds:schemaRef ds:uri="ESRI.ArcGIS.Mapping.OfficeIntegration.PowerPointInfo"/>
  </ds:schemaRefs>
</ds:datastoreItem>
</file>

<file path=customXml/itemProps40.xml><?xml version="1.0" encoding="utf-8"?>
<ds:datastoreItem xmlns:ds="http://schemas.openxmlformats.org/officeDocument/2006/customXml" ds:itemID="{2CB6D710-8575-4502-A3B1-989736A08B57}">
  <ds:schemaRefs>
    <ds:schemaRef ds:uri="ESRI.ArcGIS.Mapping.OfficeIntegration.PowerPointInfo"/>
  </ds:schemaRefs>
</ds:datastoreItem>
</file>

<file path=customXml/itemProps41.xml><?xml version="1.0" encoding="utf-8"?>
<ds:datastoreItem xmlns:ds="http://schemas.openxmlformats.org/officeDocument/2006/customXml" ds:itemID="{6C5AB8F6-BD1B-4F56-97CE-AE61973F8149}">
  <ds:schemaRefs>
    <ds:schemaRef ds:uri="ESRI.ArcGIS.Mapping.OfficeIntegration.PowerPointInfo"/>
  </ds:schemaRefs>
</ds:datastoreItem>
</file>

<file path=customXml/itemProps42.xml><?xml version="1.0" encoding="utf-8"?>
<ds:datastoreItem xmlns:ds="http://schemas.openxmlformats.org/officeDocument/2006/customXml" ds:itemID="{BE421DD7-7EA0-4976-8A5F-B3A6650E45E1}">
  <ds:schemaRefs>
    <ds:schemaRef ds:uri="ESRI.ArcGIS.Mapping.OfficeIntegration.PowerPointInfo"/>
  </ds:schemaRefs>
</ds:datastoreItem>
</file>

<file path=customXml/itemProps43.xml><?xml version="1.0" encoding="utf-8"?>
<ds:datastoreItem xmlns:ds="http://schemas.openxmlformats.org/officeDocument/2006/customXml" ds:itemID="{A8CE0E0B-CA3B-43FB-A0B9-EEBE8426DAFC}">
  <ds:schemaRefs>
    <ds:schemaRef ds:uri="ESRI.ArcGIS.Mapping.OfficeIntegration.PowerPointInfo"/>
  </ds:schemaRefs>
</ds:datastoreItem>
</file>

<file path=customXml/itemProps44.xml><?xml version="1.0" encoding="utf-8"?>
<ds:datastoreItem xmlns:ds="http://schemas.openxmlformats.org/officeDocument/2006/customXml" ds:itemID="{26058C04-D66A-4336-990B-6C26EDAE2D87}">
  <ds:schemaRefs>
    <ds:schemaRef ds:uri="ESRI.ArcGIS.Mapping.OfficeIntegration.PowerPointInfo"/>
  </ds:schemaRefs>
</ds:datastoreItem>
</file>

<file path=customXml/itemProps45.xml><?xml version="1.0" encoding="utf-8"?>
<ds:datastoreItem xmlns:ds="http://schemas.openxmlformats.org/officeDocument/2006/customXml" ds:itemID="{E163C41C-3148-4E8E-BC1A-6070655E55DD}">
  <ds:schemaRefs>
    <ds:schemaRef ds:uri="ESRI.ArcGIS.Mapping.OfficeIntegration.PowerPointInfo"/>
  </ds:schemaRefs>
</ds:datastoreItem>
</file>

<file path=customXml/itemProps46.xml><?xml version="1.0" encoding="utf-8"?>
<ds:datastoreItem xmlns:ds="http://schemas.openxmlformats.org/officeDocument/2006/customXml" ds:itemID="{3AECBA87-8244-4B1E-94BF-EF6946BFF057}">
  <ds:schemaRefs>
    <ds:schemaRef ds:uri="ESRI.ArcGIS.Mapping.OfficeIntegration.PowerPointInfo"/>
  </ds:schemaRefs>
</ds:datastoreItem>
</file>

<file path=customXml/itemProps47.xml><?xml version="1.0" encoding="utf-8"?>
<ds:datastoreItem xmlns:ds="http://schemas.openxmlformats.org/officeDocument/2006/customXml" ds:itemID="{448AE5CF-AF39-4600-A561-9BB58534E8C0}">
  <ds:schemaRefs>
    <ds:schemaRef ds:uri="ESRI.ArcGIS.Mapping.OfficeIntegration.PowerPointInfo"/>
  </ds:schemaRefs>
</ds:datastoreItem>
</file>

<file path=customXml/itemProps48.xml><?xml version="1.0" encoding="utf-8"?>
<ds:datastoreItem xmlns:ds="http://schemas.openxmlformats.org/officeDocument/2006/customXml" ds:itemID="{8FCE63E5-97DA-4B94-8D0E-F32155D7D816}">
  <ds:schemaRefs>
    <ds:schemaRef ds:uri="ESRI.ArcGIS.Mapping.OfficeIntegration.PowerPointInfo"/>
  </ds:schemaRefs>
</ds:datastoreItem>
</file>

<file path=customXml/itemProps49.xml><?xml version="1.0" encoding="utf-8"?>
<ds:datastoreItem xmlns:ds="http://schemas.openxmlformats.org/officeDocument/2006/customXml" ds:itemID="{3940DF1D-0AE2-4F39-B658-C61F1322C8D1}">
  <ds:schemaRefs>
    <ds:schemaRef ds:uri="ESRI.ArcGIS.Mapping.OfficeIntegration.PowerPointInfo"/>
  </ds:schemaRefs>
</ds:datastoreItem>
</file>

<file path=customXml/itemProps5.xml><?xml version="1.0" encoding="utf-8"?>
<ds:datastoreItem xmlns:ds="http://schemas.openxmlformats.org/officeDocument/2006/customXml" ds:itemID="{3A7C5680-5645-49BE-8D25-E52062E8E418}">
  <ds:schemaRefs>
    <ds:schemaRef ds:uri="ESRI.ArcGIS.Mapping.OfficeIntegration.PowerPointInfo"/>
  </ds:schemaRefs>
</ds:datastoreItem>
</file>

<file path=customXml/itemProps50.xml><?xml version="1.0" encoding="utf-8"?>
<ds:datastoreItem xmlns:ds="http://schemas.openxmlformats.org/officeDocument/2006/customXml" ds:itemID="{AA937092-EE68-4DEB-8907-4A9E071D8DB5}">
  <ds:schemaRefs>
    <ds:schemaRef ds:uri="ESRI.ArcGIS.Mapping.OfficeIntegration.PowerPointInfo"/>
  </ds:schemaRefs>
</ds:datastoreItem>
</file>

<file path=customXml/itemProps51.xml><?xml version="1.0" encoding="utf-8"?>
<ds:datastoreItem xmlns:ds="http://schemas.openxmlformats.org/officeDocument/2006/customXml" ds:itemID="{6D92D35B-2605-4819-8942-2E6B6049283D}">
  <ds:schemaRefs>
    <ds:schemaRef ds:uri="ESRI.ArcGIS.Mapping.OfficeIntegration.PowerPointInfo"/>
  </ds:schemaRefs>
</ds:datastoreItem>
</file>

<file path=customXml/itemProps52.xml><?xml version="1.0" encoding="utf-8"?>
<ds:datastoreItem xmlns:ds="http://schemas.openxmlformats.org/officeDocument/2006/customXml" ds:itemID="{3D06ECBA-7387-45A6-B446-8C1661ECB453}">
  <ds:schemaRefs>
    <ds:schemaRef ds:uri="ESRI.ArcGIS.Mapping.OfficeIntegration.PowerPointInfo"/>
  </ds:schemaRefs>
</ds:datastoreItem>
</file>

<file path=customXml/itemProps53.xml><?xml version="1.0" encoding="utf-8"?>
<ds:datastoreItem xmlns:ds="http://schemas.openxmlformats.org/officeDocument/2006/customXml" ds:itemID="{349215F6-651A-48CB-80F1-8D1FA003E98A}">
  <ds:schemaRefs>
    <ds:schemaRef ds:uri="ESRI.ArcGIS.Mapping.OfficeIntegration.PowerPointInfo"/>
  </ds:schemaRefs>
</ds:datastoreItem>
</file>

<file path=customXml/itemProps54.xml><?xml version="1.0" encoding="utf-8"?>
<ds:datastoreItem xmlns:ds="http://schemas.openxmlformats.org/officeDocument/2006/customXml" ds:itemID="{49315AB2-1A3E-4CB9-B6CC-F83D8F1EBE2D}">
  <ds:schemaRefs>
    <ds:schemaRef ds:uri="ESRI.ArcGIS.Mapping.OfficeIntegration.PowerPointInfo"/>
  </ds:schemaRefs>
</ds:datastoreItem>
</file>

<file path=customXml/itemProps55.xml><?xml version="1.0" encoding="utf-8"?>
<ds:datastoreItem xmlns:ds="http://schemas.openxmlformats.org/officeDocument/2006/customXml" ds:itemID="{0EC0C533-356A-4F57-8A2C-B35AF4A30C9D}">
  <ds:schemaRefs>
    <ds:schemaRef ds:uri="ESRI.ArcGIS.Mapping.OfficeIntegration.PowerPointInfo"/>
  </ds:schemaRefs>
</ds:datastoreItem>
</file>

<file path=customXml/itemProps56.xml><?xml version="1.0" encoding="utf-8"?>
<ds:datastoreItem xmlns:ds="http://schemas.openxmlformats.org/officeDocument/2006/customXml" ds:itemID="{1425E036-CE43-43BF-BF8B-49623F96DF6F}">
  <ds:schemaRefs>
    <ds:schemaRef ds:uri="ESRI.ArcGIS.Mapping.OfficeIntegration.PowerPointInfo"/>
  </ds:schemaRefs>
</ds:datastoreItem>
</file>

<file path=customXml/itemProps57.xml><?xml version="1.0" encoding="utf-8"?>
<ds:datastoreItem xmlns:ds="http://schemas.openxmlformats.org/officeDocument/2006/customXml" ds:itemID="{8F76008A-52B3-458F-8999-7DA4CB20AED3}">
  <ds:schemaRefs>
    <ds:schemaRef ds:uri="ESRI.ArcGIS.Mapping.OfficeIntegration.PowerPointInfo"/>
  </ds:schemaRefs>
</ds:datastoreItem>
</file>

<file path=customXml/itemProps58.xml><?xml version="1.0" encoding="utf-8"?>
<ds:datastoreItem xmlns:ds="http://schemas.openxmlformats.org/officeDocument/2006/customXml" ds:itemID="{40C8DBE5-2224-4BE9-AF68-F56B9D6B477F}">
  <ds:schemaRefs>
    <ds:schemaRef ds:uri="ESRI.ArcGIS.Mapping.OfficeIntegration.PowerPointInfo"/>
  </ds:schemaRefs>
</ds:datastoreItem>
</file>

<file path=customXml/itemProps59.xml><?xml version="1.0" encoding="utf-8"?>
<ds:datastoreItem xmlns:ds="http://schemas.openxmlformats.org/officeDocument/2006/customXml" ds:itemID="{1F81706C-AE1F-4194-9E7E-7CC7A2F4D99E}">
  <ds:schemaRefs>
    <ds:schemaRef ds:uri="ESRI.ArcGIS.Mapping.OfficeIntegration.PowerPointInfo"/>
  </ds:schemaRefs>
</ds:datastoreItem>
</file>

<file path=customXml/itemProps6.xml><?xml version="1.0" encoding="utf-8"?>
<ds:datastoreItem xmlns:ds="http://schemas.openxmlformats.org/officeDocument/2006/customXml" ds:itemID="{D598D76C-1400-4396-AFA1-BBDE662B7EFB}">
  <ds:schemaRefs>
    <ds:schemaRef ds:uri="ESRI.ArcGIS.Mapping.OfficeIntegration.PowerPointInfo"/>
  </ds:schemaRefs>
</ds:datastoreItem>
</file>

<file path=customXml/itemProps60.xml><?xml version="1.0" encoding="utf-8"?>
<ds:datastoreItem xmlns:ds="http://schemas.openxmlformats.org/officeDocument/2006/customXml" ds:itemID="{020F6721-C339-4018-955F-606B49A7C8FB}">
  <ds:schemaRefs>
    <ds:schemaRef ds:uri="ESRI.ArcGIS.Mapping.OfficeIntegration.PowerPointInfo"/>
  </ds:schemaRefs>
</ds:datastoreItem>
</file>

<file path=customXml/itemProps61.xml><?xml version="1.0" encoding="utf-8"?>
<ds:datastoreItem xmlns:ds="http://schemas.openxmlformats.org/officeDocument/2006/customXml" ds:itemID="{B6351433-90E5-4717-9A8F-8E157DA83119}">
  <ds:schemaRefs>
    <ds:schemaRef ds:uri="ESRI.ArcGIS.Mapping.OfficeIntegration.PowerPointInfo"/>
  </ds:schemaRefs>
</ds:datastoreItem>
</file>

<file path=customXml/itemProps62.xml><?xml version="1.0" encoding="utf-8"?>
<ds:datastoreItem xmlns:ds="http://schemas.openxmlformats.org/officeDocument/2006/customXml" ds:itemID="{6A15DFC0-CBBA-40C1-90E2-0E67ECE30B57}">
  <ds:schemaRefs>
    <ds:schemaRef ds:uri="ESRI.ArcGIS.Mapping.OfficeIntegration.PowerPointInfo"/>
  </ds:schemaRefs>
</ds:datastoreItem>
</file>

<file path=customXml/itemProps63.xml><?xml version="1.0" encoding="utf-8"?>
<ds:datastoreItem xmlns:ds="http://schemas.openxmlformats.org/officeDocument/2006/customXml" ds:itemID="{280EAFF6-2ADC-41B3-9974-634CF6A1D64E}">
  <ds:schemaRefs>
    <ds:schemaRef ds:uri="ESRI.ArcGIS.Mapping.OfficeIntegration.PowerPointInfo"/>
  </ds:schemaRefs>
</ds:datastoreItem>
</file>

<file path=customXml/itemProps64.xml><?xml version="1.0" encoding="utf-8"?>
<ds:datastoreItem xmlns:ds="http://schemas.openxmlformats.org/officeDocument/2006/customXml" ds:itemID="{924771B3-B1CE-4968-8227-75B658840223}">
  <ds:schemaRefs>
    <ds:schemaRef ds:uri="ESRI.ArcGIS.Mapping.OfficeIntegration.PowerPointInfo"/>
  </ds:schemaRefs>
</ds:datastoreItem>
</file>

<file path=customXml/itemProps7.xml><?xml version="1.0" encoding="utf-8"?>
<ds:datastoreItem xmlns:ds="http://schemas.openxmlformats.org/officeDocument/2006/customXml" ds:itemID="{416FE53D-D961-4D82-9637-000595BE827C}">
  <ds:schemaRefs>
    <ds:schemaRef ds:uri="ESRI.ArcGIS.Mapping.OfficeIntegration.PowerPointInfo"/>
  </ds:schemaRefs>
</ds:datastoreItem>
</file>

<file path=customXml/itemProps8.xml><?xml version="1.0" encoding="utf-8"?>
<ds:datastoreItem xmlns:ds="http://schemas.openxmlformats.org/officeDocument/2006/customXml" ds:itemID="{151A7705-C0A3-4817-8B0C-D8B5ECDBB867}">
  <ds:schemaRefs>
    <ds:schemaRef ds:uri="ESRI.ArcGIS.Mapping.OfficeIntegration.PowerPointInfo"/>
  </ds:schemaRefs>
</ds:datastoreItem>
</file>

<file path=customXml/itemProps9.xml><?xml version="1.0" encoding="utf-8"?>
<ds:datastoreItem xmlns:ds="http://schemas.openxmlformats.org/officeDocument/2006/customXml" ds:itemID="{FD77F544-9204-4FBC-911B-AABAEBA6EA7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3662</TotalTime>
  <Words>5049</Words>
  <Application>Microsoft Office PowerPoint</Application>
  <PresentationFormat>Widescreen</PresentationFormat>
  <Paragraphs>468</Paragraphs>
  <Slides>49</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Oswald</vt:lpstr>
      <vt:lpstr>Symbol</vt:lpstr>
      <vt:lpstr>Times New Roman</vt:lpstr>
      <vt:lpstr>Wingdings</vt:lpstr>
      <vt:lpstr>Office Theme</vt:lpstr>
      <vt:lpstr>PowerPoint Presentation</vt:lpstr>
      <vt:lpstr>Why are we here today?</vt:lpstr>
      <vt:lpstr>What are the Phase III WIPs?</vt:lpstr>
      <vt:lpstr>Chesapeake Bay Watershed Agreement</vt:lpstr>
      <vt:lpstr>Why are co-benefits important?</vt:lpstr>
      <vt:lpstr>How can these outcomes provide co-benefits?</vt:lpstr>
      <vt:lpstr>A Rural Story – Mercer Vu Farms</vt:lpstr>
      <vt:lpstr>A Suburban Story – READY Program</vt:lpstr>
      <vt:lpstr>An Urban Story – Greening Virginia’s Capital</vt:lpstr>
      <vt:lpstr>PowerPoint Presentation</vt:lpstr>
      <vt:lpstr>PowerPoint Presentation</vt:lpstr>
      <vt:lpstr>PowerPoint Presentation</vt:lpstr>
      <vt:lpstr>Outcome: Restore and sustain naturally reproducing brook trout populations in Chesapeake headwater streams with an eight percent increase in occupied habitat by 2025.   Progress: A formal indicator of progress for brook trout is under development.   </vt:lpstr>
      <vt:lpstr>What should I know about brook trout?</vt:lpstr>
      <vt:lpstr>PowerPoint Presentation</vt:lpstr>
      <vt:lpstr>Goal: Increase the resiliency of the Chesapeake Bay watershed, including its living resources, habitats, public infrastructure and communities, to withstand adverse impacts from changing environmental and climate conditions.  Progress: A formal indicator of progress for climate adaption and climate monitoring and assessment is under development. </vt:lpstr>
      <vt:lpstr>What should I know about climate resiliency?</vt:lpstr>
      <vt:lpstr>PowerPoint Presentation</vt:lpstr>
      <vt:lpstr>PowerPoint Presentation</vt:lpstr>
      <vt:lpstr>What do I need to know about fish habitat?</vt:lpstr>
      <vt:lpstr>PowerPoint Presentation</vt:lpstr>
      <vt:lpstr>PowerPoint Presentation</vt:lpstr>
      <vt:lpstr>What do I need to know about forest buffers?</vt:lpstr>
      <vt:lpstr>PowerPoint Presentation</vt:lpstr>
      <vt:lpstr>PowerPoint Presentation</vt:lpstr>
      <vt:lpstr>What should I know about healthy watersheds?</vt:lpstr>
      <vt:lpstr>PowerPoint Presentation</vt:lpstr>
      <vt:lpstr>PowerPoint Presentation</vt:lpstr>
      <vt:lpstr>What should I know about protected 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I know about stream health?</vt:lpstr>
      <vt:lpstr>PowerPoint Presentation</vt:lpstr>
      <vt:lpstr>PowerPoint Presentation</vt:lpstr>
      <vt:lpstr>PowerPoint Presentation</vt:lpstr>
      <vt:lpstr>PowerPoint Presentation</vt:lpstr>
      <vt:lpstr>PowerPoint Presentation</vt:lpstr>
      <vt:lpstr>What should I know about tree canopy?</vt:lpstr>
      <vt:lpstr>PowerPoint Presentation</vt:lpstr>
      <vt:lpstr>PowerPoint Presentation</vt:lpstr>
      <vt:lpstr>PowerPoint Presentation</vt:lpstr>
      <vt:lpstr>Therefore…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DiPasquale, Nicholas</dc:creator>
  <cp:lastModifiedBy>Joan Smedinghoff</cp:lastModifiedBy>
  <cp:revision>210</cp:revision>
  <dcterms:modified xsi:type="dcterms:W3CDTF">2018-07-05T21:28:23Z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0x0101007DFF77B30BF5FB4AAA5BFBEA58155619</vt:lpwstr>
  </property>
</Properties>
</file>