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5319" r:id="rId2"/>
    <p:sldId id="5320" r:id="rId3"/>
    <p:sldId id="5318" r:id="rId4"/>
    <p:sldId id="258" r:id="rId5"/>
    <p:sldId id="274" r:id="rId6"/>
    <p:sldId id="282" r:id="rId7"/>
    <p:sldId id="275" r:id="rId8"/>
    <p:sldId id="277" r:id="rId9"/>
    <p:sldId id="278" r:id="rId10"/>
    <p:sldId id="28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884"/>
    <a:srgbClr val="FFAA00"/>
    <a:srgbClr val="267300"/>
    <a:srgbClr val="005CE6"/>
    <a:srgbClr val="FFFF73"/>
    <a:srgbClr val="8A8A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83A920-AFA4-45AA-AF67-7AD9FEB9C279}" v="158" dt="2025-08-26T14:12:21.573"/>
    <p1510:client id="{4CEDAB3B-B6F1-C80D-8AFD-68062DE02DA8}" v="38" dt="2025-08-25T19:37:09.419"/>
    <p1510:client id="{862FA75C-473E-0CEC-9543-839C1AF1E523}" v="1" dt="2025-08-25T18:11:34.061"/>
    <p1510:client id="{C2A72BBB-CCEE-14DD-787D-B5B56A39F990}" v="208" dt="2025-08-25T18:09:53.996"/>
    <p1510:client id="{D3D115FB-8DF2-EADB-C488-60861F4CA564}" v="28" dt="2025-08-25T21:03:32.1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15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1C2A8-B7D8-40F8-A68F-F62418C8233C}" type="datetimeFigureOut">
              <a:rPr lang="en-US" smtClean="0"/>
              <a:t>8/26/2025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DFD94-8D92-443F-B809-CB7EE35F3BE2}" type="slidenum">
              <a:rPr lang="en-US" smtClean="0"/>
              <a:t>‹#›</a:t>
            </a:fld>
            <a:endParaRPr lang="en-US"/>
          </a:p>
        </p:txBody>
      </p:sp>
    </p:spTree>
    <p:extLst>
      <p:ext uri="{BB962C8B-B14F-4D97-AF65-F5344CB8AC3E}">
        <p14:creationId xmlns:p14="http://schemas.microsoft.com/office/powerpoint/2010/main" val="1685468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a:solidFill>
                  <a:srgbClr val="000000"/>
                </a:solidFill>
                <a:effectLst/>
                <a:latin typeface="Aptos" panose="020B0004020202020204" pitchFamily="34" charset="0"/>
              </a:rPr>
              <a:t>The latest year of high-res land use data available now is 2022 and this will serve as the Phase 7 baseline year for determining the area of each federal facility. By agreed upon rules, tidal wetlands are not simulated in the watershed model and agriculture is each state’s responsibility. The area of each facility is determined by removing tidal wetland and agricultural acres mapped in 2022. However, land use may change over time requiring rules to ensure federal facility areas remain constant if agriculture or tidal wetlands mapped in 2022 expand or contract.  This is only an issue for years prior to 2022 and when high-resolution land use is remapped using 2025/26 imagery. The CBP does not model or infer future land use change within federal facilities as it does for all other jurisdictions. From the 1000 acres in Facility X, 80 acres of agriculture and 20 acres of tidal wetlands will be subtracted each year before reporting to CAST. </a:t>
            </a:r>
          </a:p>
          <a:p>
            <a:r>
              <a:rPr lang="en-US" b="1" i="0">
                <a:solidFill>
                  <a:srgbClr val="000000"/>
                </a:solidFill>
                <a:effectLst/>
                <a:latin typeface="Aptos" panose="020B0004020202020204" pitchFamily="34" charset="0"/>
              </a:rPr>
              <a:t>The goal is to maintain the 900-acres facility area despite expansions or contractions of agriculture or tidal wetlands back through time. </a:t>
            </a:r>
            <a:endParaRPr lang="en-US" b="1"/>
          </a:p>
        </p:txBody>
      </p:sp>
      <p:sp>
        <p:nvSpPr>
          <p:cNvPr id="4" name="Slide Number Placeholder 3"/>
          <p:cNvSpPr>
            <a:spLocks noGrp="1"/>
          </p:cNvSpPr>
          <p:nvPr>
            <p:ph type="sldNum" sz="quarter" idx="5"/>
          </p:nvPr>
        </p:nvSpPr>
        <p:spPr/>
        <p:txBody>
          <a:bodyPr/>
          <a:lstStyle/>
          <a:p>
            <a:fld id="{D8CDFD94-8D92-443F-B809-CB7EE35F3BE2}" type="slidenum">
              <a:rPr lang="en-US" smtClean="0"/>
              <a:t>4</a:t>
            </a:fld>
            <a:endParaRPr lang="en-US"/>
          </a:p>
        </p:txBody>
      </p:sp>
    </p:spTree>
    <p:extLst>
      <p:ext uri="{BB962C8B-B14F-4D97-AF65-F5344CB8AC3E}">
        <p14:creationId xmlns:p14="http://schemas.microsoft.com/office/powerpoint/2010/main" val="397553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D911-FD6D-6A81-190B-A3E22463E1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6BE2A4-B555-CC2D-437B-D2467A1CB4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F50A49-EC07-2B85-E7EB-57F3728FA403}"/>
              </a:ext>
            </a:extLst>
          </p:cNvPr>
          <p:cNvSpPr>
            <a:spLocks noGrp="1"/>
          </p:cNvSpPr>
          <p:nvPr>
            <p:ph type="body" idx="1"/>
          </p:nvPr>
        </p:nvSpPr>
        <p:spPr/>
        <p:txBody>
          <a:bodyPr/>
          <a:lstStyle/>
          <a:p>
            <a:r>
              <a:rPr lang="en-US" b="0" i="0">
                <a:solidFill>
                  <a:srgbClr val="000000"/>
                </a:solidFill>
                <a:effectLst/>
                <a:latin typeface="Aptos" panose="020B0004020202020204" pitchFamily="34" charset="0"/>
              </a:rPr>
              <a:t>In years prior to 2022, if more tidal wetlands or agriculture is mapped within Facility X compared with acres mapped in 2022, the facility area will shrink which must be prevented.</a:t>
            </a:r>
            <a:endParaRPr lang="en-US" b="1"/>
          </a:p>
        </p:txBody>
      </p:sp>
      <p:sp>
        <p:nvSpPr>
          <p:cNvPr id="4" name="Slide Number Placeholder 3">
            <a:extLst>
              <a:ext uri="{FF2B5EF4-FFF2-40B4-BE49-F238E27FC236}">
                <a16:creationId xmlns:a16="http://schemas.microsoft.com/office/drawing/2014/main" id="{AAA1A542-3083-C36F-34A5-2C804D21DDD6}"/>
              </a:ext>
            </a:extLst>
          </p:cNvPr>
          <p:cNvSpPr>
            <a:spLocks noGrp="1"/>
          </p:cNvSpPr>
          <p:nvPr>
            <p:ph type="sldNum" sz="quarter" idx="5"/>
          </p:nvPr>
        </p:nvSpPr>
        <p:spPr/>
        <p:txBody>
          <a:bodyPr/>
          <a:lstStyle/>
          <a:p>
            <a:fld id="{D8CDFD94-8D92-443F-B809-CB7EE35F3BE2}" type="slidenum">
              <a:rPr lang="en-US" smtClean="0"/>
              <a:t>5</a:t>
            </a:fld>
            <a:endParaRPr lang="en-US"/>
          </a:p>
        </p:txBody>
      </p:sp>
    </p:spTree>
    <p:extLst>
      <p:ext uri="{BB962C8B-B14F-4D97-AF65-F5344CB8AC3E}">
        <p14:creationId xmlns:p14="http://schemas.microsoft.com/office/powerpoint/2010/main" val="2815216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FA813-E3BC-240A-49E7-4A7FAE1FD1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80A70B-17F4-F3F3-0532-75FC44177A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AC2D6A-18C1-DBD5-2002-796AEFAEC69C}"/>
              </a:ext>
            </a:extLst>
          </p:cNvPr>
          <p:cNvSpPr>
            <a:spLocks noGrp="1"/>
          </p:cNvSpPr>
          <p:nvPr>
            <p:ph type="body" idx="1"/>
          </p:nvPr>
        </p:nvSpPr>
        <p:spPr/>
        <p:txBody>
          <a:bodyPr/>
          <a:lstStyle/>
          <a:p>
            <a:r>
              <a:rPr lang="en-US" b="0" i="0">
                <a:solidFill>
                  <a:srgbClr val="000000"/>
                </a:solidFill>
                <a:effectLst/>
                <a:latin typeface="Aptos" panose="020B0004020202020204" pitchFamily="34" charset="0"/>
              </a:rPr>
              <a:t>In years prior to 2022, if more tidal wetlands or agriculture is mapped within Facility X compared with acres mapped in 2022, the facility area will shrink which must be prevented.</a:t>
            </a:r>
            <a:endParaRPr lang="en-US" b="1"/>
          </a:p>
        </p:txBody>
      </p:sp>
      <p:sp>
        <p:nvSpPr>
          <p:cNvPr id="4" name="Slide Number Placeholder 3">
            <a:extLst>
              <a:ext uri="{FF2B5EF4-FFF2-40B4-BE49-F238E27FC236}">
                <a16:creationId xmlns:a16="http://schemas.microsoft.com/office/drawing/2014/main" id="{37DAD563-384E-9416-E70B-F63191EEAC9D}"/>
              </a:ext>
            </a:extLst>
          </p:cNvPr>
          <p:cNvSpPr>
            <a:spLocks noGrp="1"/>
          </p:cNvSpPr>
          <p:nvPr>
            <p:ph type="sldNum" sz="quarter" idx="5"/>
          </p:nvPr>
        </p:nvSpPr>
        <p:spPr/>
        <p:txBody>
          <a:bodyPr/>
          <a:lstStyle/>
          <a:p>
            <a:fld id="{D8CDFD94-8D92-443F-B809-CB7EE35F3BE2}" type="slidenum">
              <a:rPr lang="en-US" smtClean="0"/>
              <a:t>6</a:t>
            </a:fld>
            <a:endParaRPr lang="en-US"/>
          </a:p>
        </p:txBody>
      </p:sp>
    </p:spTree>
    <p:extLst>
      <p:ext uri="{BB962C8B-B14F-4D97-AF65-F5344CB8AC3E}">
        <p14:creationId xmlns:p14="http://schemas.microsoft.com/office/powerpoint/2010/main" val="1352815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A72AB-FEC5-7995-E061-C76C5617AD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09A8F-7F48-16F5-6996-C10CE6507B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D472F-803B-92A1-59E5-624A0F09B29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000000"/>
                </a:solidFill>
                <a:effectLst/>
                <a:latin typeface="Aptos" panose="020B0004020202020204" pitchFamily="34" charset="0"/>
              </a:rPr>
              <a:t>To prevent shrinkage of the facility area, the additional acres of tidal wetlands (&gt; 20-acre baseline) or agriculture (&gt; 80-acre baseline) must be reclassed to a class they most likely resemble which is water for tidal wetlands and compacted pervious for agriculture. </a:t>
            </a:r>
            <a:r>
              <a:rPr lang="en-US" b="1" i="0">
                <a:solidFill>
                  <a:srgbClr val="000000"/>
                </a:solidFill>
                <a:effectLst/>
                <a:latin typeface="Aptos" panose="020B0004020202020204" pitchFamily="34" charset="0"/>
              </a:rPr>
              <a:t>The area of Federal facility X has been successfully maintained over time.  </a:t>
            </a:r>
            <a:endParaRPr lang="en-US" b="1"/>
          </a:p>
          <a:p>
            <a:endParaRPr lang="en-US" b="1"/>
          </a:p>
        </p:txBody>
      </p:sp>
      <p:sp>
        <p:nvSpPr>
          <p:cNvPr id="4" name="Slide Number Placeholder 3">
            <a:extLst>
              <a:ext uri="{FF2B5EF4-FFF2-40B4-BE49-F238E27FC236}">
                <a16:creationId xmlns:a16="http://schemas.microsoft.com/office/drawing/2014/main" id="{A3D24090-2EBA-C416-DAA9-A2DE95F0C6CB}"/>
              </a:ext>
            </a:extLst>
          </p:cNvPr>
          <p:cNvSpPr>
            <a:spLocks noGrp="1"/>
          </p:cNvSpPr>
          <p:nvPr>
            <p:ph type="sldNum" sz="quarter" idx="5"/>
          </p:nvPr>
        </p:nvSpPr>
        <p:spPr/>
        <p:txBody>
          <a:bodyPr/>
          <a:lstStyle/>
          <a:p>
            <a:fld id="{D8CDFD94-8D92-443F-B809-CB7EE35F3BE2}" type="slidenum">
              <a:rPr lang="en-US" smtClean="0"/>
              <a:t>7</a:t>
            </a:fld>
            <a:endParaRPr lang="en-US"/>
          </a:p>
        </p:txBody>
      </p:sp>
    </p:spTree>
    <p:extLst>
      <p:ext uri="{BB962C8B-B14F-4D97-AF65-F5344CB8AC3E}">
        <p14:creationId xmlns:p14="http://schemas.microsoft.com/office/powerpoint/2010/main" val="1670283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27724-D732-7149-0306-FA5ABCD4D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11CE3B-6FBD-04AB-3446-130B8BA222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22E78E-6744-AF61-D16D-122C26776B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000000"/>
                </a:solidFill>
                <a:effectLst/>
                <a:latin typeface="Aptos" panose="020B0004020202020204" pitchFamily="34" charset="0"/>
              </a:rPr>
              <a:t>In years prior to 2022, if less tidal wetlands or agriculture is mapped within Facility X compared with acres mapped in 2022, the facility area will grow which must be prevented.</a:t>
            </a:r>
            <a:r>
              <a:rPr lang="en-US" b="1" i="0">
                <a:solidFill>
                  <a:schemeClr val="tx1"/>
                </a:solidFill>
                <a:effectLst/>
                <a:latin typeface="+mn-lt"/>
              </a:rPr>
              <a:t> </a:t>
            </a:r>
            <a:r>
              <a:rPr lang="en-US" b="1" i="0">
                <a:solidFill>
                  <a:srgbClr val="000000"/>
                </a:solidFill>
                <a:effectLst/>
                <a:latin typeface="Aptos" panose="020B0004020202020204" pitchFamily="34" charset="0"/>
              </a:rPr>
              <a:t>Remember that the area of each Federal facility must remain constant over time.  </a:t>
            </a:r>
            <a:endParaRPr lang="en-US" b="1"/>
          </a:p>
        </p:txBody>
      </p:sp>
      <p:sp>
        <p:nvSpPr>
          <p:cNvPr id="4" name="Slide Number Placeholder 3">
            <a:extLst>
              <a:ext uri="{FF2B5EF4-FFF2-40B4-BE49-F238E27FC236}">
                <a16:creationId xmlns:a16="http://schemas.microsoft.com/office/drawing/2014/main" id="{72CCD518-7236-EFB2-B8B3-3A848AA16A87}"/>
              </a:ext>
            </a:extLst>
          </p:cNvPr>
          <p:cNvSpPr>
            <a:spLocks noGrp="1"/>
          </p:cNvSpPr>
          <p:nvPr>
            <p:ph type="sldNum" sz="quarter" idx="5"/>
          </p:nvPr>
        </p:nvSpPr>
        <p:spPr/>
        <p:txBody>
          <a:bodyPr/>
          <a:lstStyle/>
          <a:p>
            <a:fld id="{D8CDFD94-8D92-443F-B809-CB7EE35F3BE2}" type="slidenum">
              <a:rPr lang="en-US" smtClean="0"/>
              <a:t>8</a:t>
            </a:fld>
            <a:endParaRPr lang="en-US"/>
          </a:p>
        </p:txBody>
      </p:sp>
    </p:spTree>
    <p:extLst>
      <p:ext uri="{BB962C8B-B14F-4D97-AF65-F5344CB8AC3E}">
        <p14:creationId xmlns:p14="http://schemas.microsoft.com/office/powerpoint/2010/main" val="64362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8CFFD-708A-4DBE-0CBE-0B06A5C93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895D1-8642-7171-0C29-A762B8AA4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063E09-4CD6-F7EA-1D92-89182E4094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000000"/>
                </a:solidFill>
                <a:effectLst/>
                <a:latin typeface="Aptos" panose="020B0004020202020204" pitchFamily="34" charset="0"/>
              </a:rPr>
              <a:t>To prevent growth of the facility area, shortages of tidal wetlands (&lt; 20-acre baseline) or agriculture (&lt; 80-acre baseline) must be compensated for by removing acres from the inflated facility area. The pre-tidal wetland or pre-agricultural land use conditions will determine which classes will be removed. For example, if 10 acres of mapped tidal wetlands in 2022 were mapped as forest in 2010, then 10 acres of forest would be removed from the inflated facility area.  Likewise, if 30 acres of mapped agriculture in 2022 were mapped as impervious non-roads in 2010, then 30 acres of impervious non-roads would be removed from the inflated facility area. </a:t>
            </a:r>
            <a:endParaRPr lang="en-US" b="1"/>
          </a:p>
          <a:p>
            <a:endParaRPr lang="en-US" b="1"/>
          </a:p>
        </p:txBody>
      </p:sp>
      <p:sp>
        <p:nvSpPr>
          <p:cNvPr id="4" name="Slide Number Placeholder 3">
            <a:extLst>
              <a:ext uri="{FF2B5EF4-FFF2-40B4-BE49-F238E27FC236}">
                <a16:creationId xmlns:a16="http://schemas.microsoft.com/office/drawing/2014/main" id="{55C3E37A-A5F3-2D44-9812-FCD41CCD2C88}"/>
              </a:ext>
            </a:extLst>
          </p:cNvPr>
          <p:cNvSpPr>
            <a:spLocks noGrp="1"/>
          </p:cNvSpPr>
          <p:nvPr>
            <p:ph type="sldNum" sz="quarter" idx="5"/>
          </p:nvPr>
        </p:nvSpPr>
        <p:spPr/>
        <p:txBody>
          <a:bodyPr/>
          <a:lstStyle/>
          <a:p>
            <a:fld id="{D8CDFD94-8D92-443F-B809-CB7EE35F3BE2}" type="slidenum">
              <a:rPr lang="en-US" smtClean="0"/>
              <a:t>9</a:t>
            </a:fld>
            <a:endParaRPr lang="en-US"/>
          </a:p>
        </p:txBody>
      </p:sp>
    </p:spTree>
    <p:extLst>
      <p:ext uri="{BB962C8B-B14F-4D97-AF65-F5344CB8AC3E}">
        <p14:creationId xmlns:p14="http://schemas.microsoft.com/office/powerpoint/2010/main" val="3878530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D4EF9-AAFE-7760-3D28-283DB44C3C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993E7-4A09-8769-98AF-92499CD523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A7DDFB-221B-D0D4-5E50-06E967E44682}"/>
              </a:ext>
            </a:extLst>
          </p:cNvPr>
          <p:cNvSpPr>
            <a:spLocks noGrp="1"/>
          </p:cNvSpPr>
          <p:nvPr>
            <p:ph type="body" idx="1"/>
          </p:nvPr>
        </p:nvSpPr>
        <p:spPr/>
        <p:txBody>
          <a:bodyPr/>
          <a:lstStyle/>
          <a:p>
            <a:r>
              <a:rPr lang="en-US" b="1" i="0">
                <a:solidFill>
                  <a:srgbClr val="000000"/>
                </a:solidFill>
                <a:effectLst/>
                <a:latin typeface="Aptos" panose="020B0004020202020204" pitchFamily="34" charset="0"/>
              </a:rPr>
              <a:t>The area of Federal facility X has been successfully maintained over time.  </a:t>
            </a:r>
            <a:endParaRPr lang="en-US" b="1"/>
          </a:p>
        </p:txBody>
      </p:sp>
      <p:sp>
        <p:nvSpPr>
          <p:cNvPr id="4" name="Slide Number Placeholder 3">
            <a:extLst>
              <a:ext uri="{FF2B5EF4-FFF2-40B4-BE49-F238E27FC236}">
                <a16:creationId xmlns:a16="http://schemas.microsoft.com/office/drawing/2014/main" id="{0744CFEA-00A4-F173-8613-5268FFB97A09}"/>
              </a:ext>
            </a:extLst>
          </p:cNvPr>
          <p:cNvSpPr>
            <a:spLocks noGrp="1"/>
          </p:cNvSpPr>
          <p:nvPr>
            <p:ph type="sldNum" sz="quarter" idx="5"/>
          </p:nvPr>
        </p:nvSpPr>
        <p:spPr/>
        <p:txBody>
          <a:bodyPr/>
          <a:lstStyle/>
          <a:p>
            <a:fld id="{D8CDFD94-8D92-443F-B809-CB7EE35F3BE2}" type="slidenum">
              <a:rPr lang="en-US" smtClean="0"/>
              <a:t>10</a:t>
            </a:fld>
            <a:endParaRPr lang="en-US"/>
          </a:p>
        </p:txBody>
      </p:sp>
    </p:spTree>
    <p:extLst>
      <p:ext uri="{BB962C8B-B14F-4D97-AF65-F5344CB8AC3E}">
        <p14:creationId xmlns:p14="http://schemas.microsoft.com/office/powerpoint/2010/main" val="248440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FFCE-207B-5A89-91A9-E18CC553FE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37A13C-0897-B53B-60E6-0FAEF11330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6413CF-6D2C-EDDC-72EC-C8683F2C1851}"/>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CA0635FE-83F0-464D-D62A-93F8DF16F2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FCBA1E-DA62-EF50-65EE-AB371F200FE6}"/>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231747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779FF-4EFB-8222-F6E7-6CA61698D5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9C5A7B-D630-3D81-8555-F13909F61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DBADE2-84BA-9F27-EF55-E1726626F418}"/>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A1603165-5D1F-6804-F7D6-B58F9DE5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53DB7C-C41D-0A46-9FBB-2EAF6002F67F}"/>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803275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717C35-DCCD-8229-006D-8BA244FB16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DDBEFF-13EB-D31C-3517-EBE98EF081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40D1BD-1C02-A911-3754-DED0089407A5}"/>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45341500-B578-F609-3105-09FD37EAE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FA52A0-D011-3E12-A55E-14C77451E91E}"/>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292131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7A994-6847-4BAE-9016-BA30DCC106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560D91-01C0-7604-1678-2392E4CBE6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00BEE-B3D4-8622-1383-70E41189A61F}"/>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DC21B029-0A2D-0C41-5DBC-5A3ACDA836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0F1F90-CE25-360A-BC03-59C90D0E1BA0}"/>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2563707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9E008-64D0-0995-36BC-D13E4D1B00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EE474F-A2AE-B3BF-47FE-2F711BA0BD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88C7CE-EF42-A475-1708-EF7F78209951}"/>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5B95FCFC-A67A-5952-B1F1-26BC21E671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126CA-2583-8586-D1EB-AE9DEF5DA0CC}"/>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2294345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289A7-5A9F-62E1-B74E-558AD88561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E7A656-66AA-49FC-BAE2-EBC826269C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297AD6-0318-08FB-D877-8F037EFEB2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FAD234-3C47-DE4B-8233-07F6FBF5EBC7}"/>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6" name="Footer Placeholder 5">
            <a:extLst>
              <a:ext uri="{FF2B5EF4-FFF2-40B4-BE49-F238E27FC236}">
                <a16:creationId xmlns:a16="http://schemas.microsoft.com/office/drawing/2014/main" id="{0A305DE2-45DC-6094-EE82-2AC0720C9F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914A1F-2F0A-A45C-C676-3F46B1649176}"/>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3085489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A972A-E129-0303-B324-62B7DE8B30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B92764-CB37-050C-CDCE-C40195104A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14C387-587F-6F8E-7595-F4979F2611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AC77CE-179F-6B37-927D-F576AF09AF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567658-299B-55DE-2B22-AE6BBB14A3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98808E7-D1AA-A894-A3C7-970BFFDBE52F}"/>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8" name="Footer Placeholder 7">
            <a:extLst>
              <a:ext uri="{FF2B5EF4-FFF2-40B4-BE49-F238E27FC236}">
                <a16:creationId xmlns:a16="http://schemas.microsoft.com/office/drawing/2014/main" id="{A267F1A8-CDBD-D80E-11E5-0B263ACB30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769203-4AF2-EFB3-9D7C-2134051FF634}"/>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1826219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8126C-D505-8F35-2378-D77A8E5952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275782-74E2-4E26-25D7-BE1A7BD72263}"/>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4" name="Footer Placeholder 3">
            <a:extLst>
              <a:ext uri="{FF2B5EF4-FFF2-40B4-BE49-F238E27FC236}">
                <a16:creationId xmlns:a16="http://schemas.microsoft.com/office/drawing/2014/main" id="{4FF7F101-D300-E44A-C190-D54EAC4B20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36ADEA-5E19-B540-4882-E45AC3A201FC}"/>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162910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7EE5CF-BED5-AE52-E8E7-16033CF36E12}"/>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3" name="Footer Placeholder 2">
            <a:extLst>
              <a:ext uri="{FF2B5EF4-FFF2-40B4-BE49-F238E27FC236}">
                <a16:creationId xmlns:a16="http://schemas.microsoft.com/office/drawing/2014/main" id="{3EC63841-3DBE-837F-0BB1-76F1213DBD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019063-ED4E-8EE2-0312-34E2C758D219}"/>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2651642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D82CB-B1EE-5A35-97AC-C232542128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1868A4-B7F2-E411-6B5F-CDBE2F7B4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9F699E-4393-15B3-5AA3-FCA4BB138E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11AF5-0933-AF90-A83D-F1438476BD4B}"/>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6" name="Footer Placeholder 5">
            <a:extLst>
              <a:ext uri="{FF2B5EF4-FFF2-40B4-BE49-F238E27FC236}">
                <a16:creationId xmlns:a16="http://schemas.microsoft.com/office/drawing/2014/main" id="{5BB27F86-602B-E805-B563-AB8FFA6AAE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D40C52-A0EF-293F-C311-FDEA3424A7EC}"/>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65952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99382-C0DA-12CE-59CA-379F5A0BA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648BFD-2D91-E25F-1282-EA4B740C28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06B732-312A-4470-D03A-075715191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7F2509-6AFA-0BE5-42C3-EDF71256F7AA}"/>
              </a:ext>
            </a:extLst>
          </p:cNvPr>
          <p:cNvSpPr>
            <a:spLocks noGrp="1"/>
          </p:cNvSpPr>
          <p:nvPr>
            <p:ph type="dt" sz="half" idx="10"/>
          </p:nvPr>
        </p:nvSpPr>
        <p:spPr/>
        <p:txBody>
          <a:bodyPr/>
          <a:lstStyle/>
          <a:p>
            <a:fld id="{A6A31021-0D1E-40CC-9CFD-50420B00C8CD}" type="datetimeFigureOut">
              <a:rPr lang="en-US" smtClean="0"/>
              <a:t>8/26/2025</a:t>
            </a:fld>
            <a:endParaRPr lang="en-US"/>
          </a:p>
        </p:txBody>
      </p:sp>
      <p:sp>
        <p:nvSpPr>
          <p:cNvPr id="6" name="Footer Placeholder 5">
            <a:extLst>
              <a:ext uri="{FF2B5EF4-FFF2-40B4-BE49-F238E27FC236}">
                <a16:creationId xmlns:a16="http://schemas.microsoft.com/office/drawing/2014/main" id="{B1FDF577-51FB-650C-B287-41700EEF88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8C3DF0-12EB-53F3-5DBE-D0C8AA339449}"/>
              </a:ext>
            </a:extLst>
          </p:cNvPr>
          <p:cNvSpPr>
            <a:spLocks noGrp="1"/>
          </p:cNvSpPr>
          <p:nvPr>
            <p:ph type="sldNum" sz="quarter" idx="12"/>
          </p:nvPr>
        </p:nvSpPr>
        <p:spPr/>
        <p:txBody>
          <a:bodyPr/>
          <a:lstStyle/>
          <a:p>
            <a:fld id="{3235FD89-89F6-44D4-9DE8-2C33A36B8DCE}" type="slidenum">
              <a:rPr lang="en-US" smtClean="0"/>
              <a:t>‹#›</a:t>
            </a:fld>
            <a:endParaRPr lang="en-US"/>
          </a:p>
        </p:txBody>
      </p:sp>
    </p:spTree>
    <p:extLst>
      <p:ext uri="{BB962C8B-B14F-4D97-AF65-F5344CB8AC3E}">
        <p14:creationId xmlns:p14="http://schemas.microsoft.com/office/powerpoint/2010/main" val="120807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0089E4-5621-6C5B-5294-F84FC248A6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C6C1D6-3BC6-3513-80D5-595B0901D7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A6A6D-263D-1569-1E14-87E632854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A31021-0D1E-40CC-9CFD-50420B00C8CD}" type="datetimeFigureOut">
              <a:rPr lang="en-US" smtClean="0"/>
              <a:t>8/26/2025</a:t>
            </a:fld>
            <a:endParaRPr lang="en-US"/>
          </a:p>
        </p:txBody>
      </p:sp>
      <p:sp>
        <p:nvSpPr>
          <p:cNvPr id="5" name="Footer Placeholder 4">
            <a:extLst>
              <a:ext uri="{FF2B5EF4-FFF2-40B4-BE49-F238E27FC236}">
                <a16:creationId xmlns:a16="http://schemas.microsoft.com/office/drawing/2014/main" id="{425F7C4B-28D5-81B8-19E4-3F7FD39CC9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DC05BAC-6FDD-AE4E-2FF4-15FBE1A85B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5FD89-89F6-44D4-9DE8-2C33A36B8DCE}" type="slidenum">
              <a:rPr lang="en-US" smtClean="0"/>
              <a:t>‹#›</a:t>
            </a:fld>
            <a:endParaRPr lang="en-US"/>
          </a:p>
        </p:txBody>
      </p:sp>
    </p:spTree>
    <p:extLst>
      <p:ext uri="{BB962C8B-B14F-4D97-AF65-F5344CB8AC3E}">
        <p14:creationId xmlns:p14="http://schemas.microsoft.com/office/powerpoint/2010/main" val="243720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chesapeakebay.net/what/event/federal-facilities-workgroup-august-2025"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D5A53-E770-D94D-5753-096F5186B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57EE31-861E-AFC0-74DC-337BA1D17601}"/>
              </a:ext>
            </a:extLst>
          </p:cNvPr>
          <p:cNvSpPr>
            <a:spLocks noGrp="1"/>
          </p:cNvSpPr>
          <p:nvPr>
            <p:ph type="title"/>
          </p:nvPr>
        </p:nvSpPr>
        <p:spPr>
          <a:xfrm>
            <a:off x="1188902" y="1163531"/>
            <a:ext cx="9803568" cy="2499792"/>
          </a:xfrm>
        </p:spPr>
        <p:txBody>
          <a:bodyPr>
            <a:normAutofit/>
          </a:bodyPr>
          <a:lstStyle/>
          <a:p>
            <a:pPr algn="ctr"/>
            <a:r>
              <a:rPr lang="en-US" sz="3200">
                <a:latin typeface="Calibri"/>
                <a:ea typeface="Calibri"/>
                <a:cs typeface="Calibri"/>
              </a:rPr>
              <a:t>Recommendations for Maintaining the Area of each Federal Facility from 1985-2022 in CAST</a:t>
            </a:r>
            <a:br>
              <a:rPr lang="en-US" sz="3200">
                <a:latin typeface="Calibri"/>
                <a:ea typeface="Calibri"/>
                <a:cs typeface="Calibri"/>
              </a:rPr>
            </a:br>
            <a:br>
              <a:rPr lang="en-US" sz="3200">
                <a:latin typeface="Calibri"/>
                <a:ea typeface="Calibri"/>
                <a:cs typeface="Calibri"/>
              </a:rPr>
            </a:br>
            <a:endParaRPr lang="en-US" sz="3200">
              <a:latin typeface="Calibri"/>
              <a:ea typeface="Calibri"/>
              <a:cs typeface="Calibri"/>
            </a:endParaRPr>
          </a:p>
        </p:txBody>
      </p:sp>
      <p:sp>
        <p:nvSpPr>
          <p:cNvPr id="3" name="TextBox 2">
            <a:extLst>
              <a:ext uri="{FF2B5EF4-FFF2-40B4-BE49-F238E27FC236}">
                <a16:creationId xmlns:a16="http://schemas.microsoft.com/office/drawing/2014/main" id="{8E6B292B-C819-CAFD-5B9B-8A8FED82FFDA}"/>
              </a:ext>
            </a:extLst>
          </p:cNvPr>
          <p:cNvSpPr txBox="1"/>
          <p:nvPr/>
        </p:nvSpPr>
        <p:spPr>
          <a:xfrm>
            <a:off x="996287" y="4312693"/>
            <a:ext cx="10515600" cy="1107996"/>
          </a:xfrm>
          <a:prstGeom prst="rect">
            <a:avLst/>
          </a:prstGeom>
          <a:noFill/>
        </p:spPr>
        <p:txBody>
          <a:bodyPr wrap="square" lIns="91440" tIns="45720" rIns="91440" bIns="45720" rtlCol="0" anchor="t">
            <a:spAutoFit/>
          </a:bodyPr>
          <a:lstStyle/>
          <a:p>
            <a:r>
              <a:rPr lang="en-US" sz="2200"/>
              <a:t>Follow-up to the </a:t>
            </a:r>
            <a:r>
              <a:rPr lang="en-US" sz="2200">
                <a:hlinkClick r:id="rId2"/>
              </a:rPr>
              <a:t>August 12</a:t>
            </a:r>
            <a:r>
              <a:rPr lang="en-US" sz="2200" baseline="30000">
                <a:hlinkClick r:id="rId2"/>
              </a:rPr>
              <a:t>th</a:t>
            </a:r>
            <a:r>
              <a:rPr lang="en-US" sz="2200">
                <a:hlinkClick r:id="rId2"/>
              </a:rPr>
              <a:t> FFWG meeting </a:t>
            </a:r>
            <a:r>
              <a:rPr lang="en-US" sz="2200"/>
              <a:t>agenda item: </a:t>
            </a:r>
            <a:r>
              <a:rPr lang="en-US" sz="2200" b="1"/>
              <a:t>Update on CAST Baseline Year for Establishing Fixed Acreage Estimates for Federal Lands and Update on Procedure for Removing Cropland and Pasture from Federal Lands </a:t>
            </a:r>
            <a:r>
              <a:rPr lang="en-US" sz="2200"/>
              <a:t>–</a:t>
            </a:r>
            <a:r>
              <a:rPr lang="en-US" sz="2200" b="1"/>
              <a:t> </a:t>
            </a:r>
            <a:r>
              <a:rPr lang="en-US" sz="2200" i="1"/>
              <a:t>Peter Claggett (USGS)</a:t>
            </a:r>
            <a:endParaRPr lang="en-US" sz="2200">
              <a:ea typeface="Calibri"/>
              <a:cs typeface="Calibri"/>
            </a:endParaRPr>
          </a:p>
        </p:txBody>
      </p:sp>
    </p:spTree>
    <p:extLst>
      <p:ext uri="{BB962C8B-B14F-4D97-AF65-F5344CB8AC3E}">
        <p14:creationId xmlns:p14="http://schemas.microsoft.com/office/powerpoint/2010/main" val="857011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1B859-23A3-7D78-3017-32A66DBB725C}"/>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BB2AF817-327F-2342-AA24-02D452503F32}"/>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2A2AB06-BBC6-8DBB-E55D-F8A5E8685D6A}"/>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8" name="Rectangle: Rounded Corners 7">
            <a:extLst>
              <a:ext uri="{FF2B5EF4-FFF2-40B4-BE49-F238E27FC236}">
                <a16:creationId xmlns:a16="http://schemas.microsoft.com/office/drawing/2014/main" id="{49D7705D-6016-453F-D71C-A2D499B638FD}"/>
              </a:ext>
            </a:extLst>
          </p:cNvPr>
          <p:cNvSpPr/>
          <p:nvPr/>
        </p:nvSpPr>
        <p:spPr>
          <a:xfrm>
            <a:off x="6572249" y="1853606"/>
            <a:ext cx="3790951" cy="886132"/>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 acres</a:t>
            </a:r>
          </a:p>
        </p:txBody>
      </p:sp>
      <p:sp>
        <p:nvSpPr>
          <p:cNvPr id="9" name="Rectangle: Rounded Corners 8">
            <a:extLst>
              <a:ext uri="{FF2B5EF4-FFF2-40B4-BE49-F238E27FC236}">
                <a16:creationId xmlns:a16="http://schemas.microsoft.com/office/drawing/2014/main" id="{F99F1766-925F-ABA5-0EE2-F01392C0180F}"/>
              </a:ext>
            </a:extLst>
          </p:cNvPr>
          <p:cNvSpPr/>
          <p:nvPr/>
        </p:nvSpPr>
        <p:spPr>
          <a:xfrm>
            <a:off x="6572249" y="4971692"/>
            <a:ext cx="3790951" cy="1335975"/>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80 acres</a:t>
            </a:r>
          </a:p>
        </p:txBody>
      </p:sp>
      <p:sp>
        <p:nvSpPr>
          <p:cNvPr id="10" name="Rectangle: Rounded Corners 9">
            <a:extLst>
              <a:ext uri="{FF2B5EF4-FFF2-40B4-BE49-F238E27FC236}">
                <a16:creationId xmlns:a16="http://schemas.microsoft.com/office/drawing/2014/main" id="{617BA69F-5431-034E-2408-49C965D3C222}"/>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34A622F-F022-7F14-739E-CDBA3FEA99EF}"/>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09EF62A4-BBD5-F7C7-1E6D-9AA856763F78}"/>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629E024-8361-9F23-0B6D-37418712C93E}"/>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D0A2B70A-960C-7157-565C-D923A7D3C12D}"/>
              </a:ext>
            </a:extLst>
          </p:cNvPr>
          <p:cNvSpPr/>
          <p:nvPr/>
        </p:nvSpPr>
        <p:spPr>
          <a:xfrm>
            <a:off x="6096736" y="2729776"/>
            <a:ext cx="4792133" cy="224191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900 acres</a:t>
            </a:r>
          </a:p>
        </p:txBody>
      </p:sp>
      <p:sp>
        <p:nvSpPr>
          <p:cNvPr id="15" name="Rectangle: Rounded Corners 14">
            <a:extLst>
              <a:ext uri="{FF2B5EF4-FFF2-40B4-BE49-F238E27FC236}">
                <a16:creationId xmlns:a16="http://schemas.microsoft.com/office/drawing/2014/main" id="{6C2489CE-A9AD-0A71-0760-4272B8C4967A}"/>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64298200-2640-F8C2-CDB0-B5959E10A3EB}"/>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2" name="Right Brace 21">
            <a:extLst>
              <a:ext uri="{FF2B5EF4-FFF2-40B4-BE49-F238E27FC236}">
                <a16:creationId xmlns:a16="http://schemas.microsoft.com/office/drawing/2014/main" id="{1865C798-853B-EA4B-7D9C-5AB226F17740}"/>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3D884392-BF18-DF26-B9E8-EB959B43AC86}"/>
              </a:ext>
            </a:extLst>
          </p:cNvPr>
          <p:cNvSpPr txBox="1"/>
          <p:nvPr/>
        </p:nvSpPr>
        <p:spPr>
          <a:xfrm>
            <a:off x="11492753" y="3953435"/>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3E987E8B-6833-6908-CF2E-94B6F4161EB2}"/>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 17">
            <a:extLst>
              <a:ext uri="{FF2B5EF4-FFF2-40B4-BE49-F238E27FC236}">
                <a16:creationId xmlns:a16="http://schemas.microsoft.com/office/drawing/2014/main" id="{C27244EC-201F-AECA-0011-9ED3971A0F14}"/>
              </a:ext>
            </a:extLst>
          </p:cNvPr>
          <p:cNvSpPr/>
          <p:nvPr/>
        </p:nvSpPr>
        <p:spPr>
          <a:xfrm>
            <a:off x="5351027" y="213595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 18">
            <a:extLst>
              <a:ext uri="{FF2B5EF4-FFF2-40B4-BE49-F238E27FC236}">
                <a16:creationId xmlns:a16="http://schemas.microsoft.com/office/drawing/2014/main" id="{AF0D1E57-4847-B680-89E4-8F5C46319A7A}"/>
              </a:ext>
            </a:extLst>
          </p:cNvPr>
          <p:cNvSpPr/>
          <p:nvPr/>
        </p:nvSpPr>
        <p:spPr>
          <a:xfrm>
            <a:off x="5265679" y="537133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a:extLst>
              <a:ext uri="{FF2B5EF4-FFF2-40B4-BE49-F238E27FC236}">
                <a16:creationId xmlns:a16="http://schemas.microsoft.com/office/drawing/2014/main" id="{42200AE9-421D-9E81-A157-99D4C1CA71EB}"/>
              </a:ext>
            </a:extLst>
          </p:cNvPr>
          <p:cNvSpPr>
            <a:spLocks noGrp="1"/>
          </p:cNvSpPr>
          <p:nvPr>
            <p:ph type="title"/>
          </p:nvPr>
        </p:nvSpPr>
        <p:spPr>
          <a:xfrm>
            <a:off x="838200" y="365125"/>
            <a:ext cx="10515600" cy="1325563"/>
          </a:xfrm>
        </p:spPr>
        <p:txBody>
          <a:bodyPr/>
          <a:lstStyle/>
          <a:p>
            <a:r>
              <a:rPr lang="en-US"/>
              <a:t>Example 2:</a:t>
            </a:r>
            <a:br>
              <a:rPr lang="en-US"/>
            </a:br>
            <a:r>
              <a:rPr lang="en-US"/>
              <a:t>2010 Land Use</a:t>
            </a:r>
          </a:p>
        </p:txBody>
      </p:sp>
      <p:sp>
        <p:nvSpPr>
          <p:cNvPr id="28" name="TextBox 27">
            <a:extLst>
              <a:ext uri="{FF2B5EF4-FFF2-40B4-BE49-F238E27FC236}">
                <a16:creationId xmlns:a16="http://schemas.microsoft.com/office/drawing/2014/main" id="{D8CBB9AB-DF8B-B511-EB39-7A1D854EF0AF}"/>
              </a:ext>
            </a:extLst>
          </p:cNvPr>
          <p:cNvSpPr txBox="1"/>
          <p:nvPr/>
        </p:nvSpPr>
        <p:spPr>
          <a:xfrm>
            <a:off x="137239" y="4597991"/>
            <a:ext cx="3186953" cy="2031325"/>
          </a:xfrm>
          <a:prstGeom prst="rect">
            <a:avLst/>
          </a:prstGeom>
          <a:noFill/>
        </p:spPr>
        <p:txBody>
          <a:bodyPr wrap="square" rtlCol="0">
            <a:spAutoFit/>
          </a:bodyPr>
          <a:lstStyle/>
          <a:p>
            <a:pPr algn="ctr"/>
            <a:r>
              <a:rPr lang="en-US" b="1"/>
              <a:t>2010 Land Use Conditions:</a:t>
            </a:r>
          </a:p>
          <a:p>
            <a:pPr algn="ctr"/>
            <a:r>
              <a:rPr lang="en-US"/>
              <a:t>1000-acre inside fence –</a:t>
            </a:r>
          </a:p>
          <a:p>
            <a:pPr algn="ctr"/>
            <a:r>
              <a:rPr lang="en-US"/>
              <a:t>10 tidal wetland acres –</a:t>
            </a:r>
          </a:p>
          <a:p>
            <a:pPr algn="ctr"/>
            <a:r>
              <a:rPr lang="en-US"/>
              <a:t>10 pre-tidal wetland acres -</a:t>
            </a:r>
          </a:p>
          <a:p>
            <a:pPr algn="ctr"/>
            <a:r>
              <a:rPr lang="en-US"/>
              <a:t>50 agricultural acres –</a:t>
            </a:r>
          </a:p>
          <a:p>
            <a:pPr algn="ctr"/>
            <a:r>
              <a:rPr lang="en-US"/>
              <a:t>20 pre-agricultural acres = </a:t>
            </a:r>
          </a:p>
          <a:p>
            <a:pPr algn="ctr"/>
            <a:r>
              <a:rPr lang="en-US" b="1">
                <a:solidFill>
                  <a:srgbClr val="C00000"/>
                </a:solidFill>
              </a:rPr>
              <a:t>900 federal acres </a:t>
            </a:r>
          </a:p>
        </p:txBody>
      </p:sp>
      <p:sp>
        <p:nvSpPr>
          <p:cNvPr id="2" name="TextBox 1">
            <a:extLst>
              <a:ext uri="{FF2B5EF4-FFF2-40B4-BE49-F238E27FC236}">
                <a16:creationId xmlns:a16="http://schemas.microsoft.com/office/drawing/2014/main" id="{C606579D-C655-823C-AF00-C725CB32AB54}"/>
              </a:ext>
            </a:extLst>
          </p:cNvPr>
          <p:cNvSpPr txBox="1"/>
          <p:nvPr/>
        </p:nvSpPr>
        <p:spPr>
          <a:xfrm>
            <a:off x="2636936" y="2194495"/>
            <a:ext cx="2682722" cy="369332"/>
          </a:xfrm>
          <a:prstGeom prst="rect">
            <a:avLst/>
          </a:prstGeom>
          <a:noFill/>
        </p:spPr>
        <p:txBody>
          <a:bodyPr wrap="none" rtlCol="0">
            <a:spAutoFit/>
          </a:bodyPr>
          <a:lstStyle/>
          <a:p>
            <a:r>
              <a:rPr lang="en-US"/>
              <a:t>Shifted to Main Bay Model</a:t>
            </a:r>
          </a:p>
        </p:txBody>
      </p:sp>
      <p:sp>
        <p:nvSpPr>
          <p:cNvPr id="3" name="TextBox 2">
            <a:extLst>
              <a:ext uri="{FF2B5EF4-FFF2-40B4-BE49-F238E27FC236}">
                <a16:creationId xmlns:a16="http://schemas.microsoft.com/office/drawing/2014/main" id="{DCEF7FCD-2D87-18A0-1CFE-99F4E439B2D7}"/>
              </a:ext>
            </a:extLst>
          </p:cNvPr>
          <p:cNvSpPr txBox="1"/>
          <p:nvPr/>
        </p:nvSpPr>
        <p:spPr>
          <a:xfrm>
            <a:off x="3324560" y="5428988"/>
            <a:ext cx="1995098" cy="369332"/>
          </a:xfrm>
          <a:prstGeom prst="rect">
            <a:avLst/>
          </a:prstGeom>
          <a:noFill/>
        </p:spPr>
        <p:txBody>
          <a:bodyPr wrap="none" rtlCol="0">
            <a:spAutoFit/>
          </a:bodyPr>
          <a:lstStyle/>
          <a:p>
            <a:r>
              <a:rPr lang="en-US"/>
              <a:t>Shifted to the State</a:t>
            </a:r>
          </a:p>
        </p:txBody>
      </p:sp>
      <p:pic>
        <p:nvPicPr>
          <p:cNvPr id="17" name="Graphic 16" descr="Thumbs up sign with solid fill">
            <a:extLst>
              <a:ext uri="{FF2B5EF4-FFF2-40B4-BE49-F238E27FC236}">
                <a16:creationId xmlns:a16="http://schemas.microsoft.com/office/drawing/2014/main" id="{7B0653AA-FF53-0E78-206B-527056B01B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3166" y="2476552"/>
            <a:ext cx="1995098" cy="1995098"/>
          </a:xfrm>
          <a:prstGeom prst="rect">
            <a:avLst/>
          </a:prstGeom>
        </p:spPr>
      </p:pic>
    </p:spTree>
    <p:extLst>
      <p:ext uri="{BB962C8B-B14F-4D97-AF65-F5344CB8AC3E}">
        <p14:creationId xmlns:p14="http://schemas.microsoft.com/office/powerpoint/2010/main" val="147889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80">
                                          <p:stCondLst>
                                            <p:cond delay="0"/>
                                          </p:stCondLst>
                                        </p:cTn>
                                        <p:tgtEl>
                                          <p:spTgt spid="17"/>
                                        </p:tgtEl>
                                      </p:cBhvr>
                                    </p:animEffect>
                                    <p:anim calcmode="lin" valueType="num">
                                      <p:cBhvr>
                                        <p:cTn id="8"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3" dur="26">
                                          <p:stCondLst>
                                            <p:cond delay="650"/>
                                          </p:stCondLst>
                                        </p:cTn>
                                        <p:tgtEl>
                                          <p:spTgt spid="17"/>
                                        </p:tgtEl>
                                      </p:cBhvr>
                                      <p:to x="100000" y="60000"/>
                                    </p:animScale>
                                    <p:animScale>
                                      <p:cBhvr>
                                        <p:cTn id="14" dur="166" decel="50000">
                                          <p:stCondLst>
                                            <p:cond delay="676"/>
                                          </p:stCondLst>
                                        </p:cTn>
                                        <p:tgtEl>
                                          <p:spTgt spid="17"/>
                                        </p:tgtEl>
                                      </p:cBhvr>
                                      <p:to x="100000" y="100000"/>
                                    </p:animScale>
                                    <p:animScale>
                                      <p:cBhvr>
                                        <p:cTn id="15" dur="26">
                                          <p:stCondLst>
                                            <p:cond delay="1312"/>
                                          </p:stCondLst>
                                        </p:cTn>
                                        <p:tgtEl>
                                          <p:spTgt spid="17"/>
                                        </p:tgtEl>
                                      </p:cBhvr>
                                      <p:to x="100000" y="80000"/>
                                    </p:animScale>
                                    <p:animScale>
                                      <p:cBhvr>
                                        <p:cTn id="16" dur="166" decel="50000">
                                          <p:stCondLst>
                                            <p:cond delay="1338"/>
                                          </p:stCondLst>
                                        </p:cTn>
                                        <p:tgtEl>
                                          <p:spTgt spid="17"/>
                                        </p:tgtEl>
                                      </p:cBhvr>
                                      <p:to x="100000" y="100000"/>
                                    </p:animScale>
                                    <p:animScale>
                                      <p:cBhvr>
                                        <p:cTn id="17" dur="26">
                                          <p:stCondLst>
                                            <p:cond delay="1642"/>
                                          </p:stCondLst>
                                        </p:cTn>
                                        <p:tgtEl>
                                          <p:spTgt spid="17"/>
                                        </p:tgtEl>
                                      </p:cBhvr>
                                      <p:to x="100000" y="90000"/>
                                    </p:animScale>
                                    <p:animScale>
                                      <p:cBhvr>
                                        <p:cTn id="18" dur="166" decel="50000">
                                          <p:stCondLst>
                                            <p:cond delay="1668"/>
                                          </p:stCondLst>
                                        </p:cTn>
                                        <p:tgtEl>
                                          <p:spTgt spid="17"/>
                                        </p:tgtEl>
                                      </p:cBhvr>
                                      <p:to x="100000" y="100000"/>
                                    </p:animScale>
                                    <p:animScale>
                                      <p:cBhvr>
                                        <p:cTn id="19" dur="26">
                                          <p:stCondLst>
                                            <p:cond delay="1808"/>
                                          </p:stCondLst>
                                        </p:cTn>
                                        <p:tgtEl>
                                          <p:spTgt spid="17"/>
                                        </p:tgtEl>
                                      </p:cBhvr>
                                      <p:to x="100000" y="95000"/>
                                    </p:animScale>
                                    <p:animScale>
                                      <p:cBhvr>
                                        <p:cTn id="20"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CFEAC-093C-4538-5D9C-26CA6F5B5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F4E59-3831-ABE1-C403-90E55473CBB1}"/>
              </a:ext>
            </a:extLst>
          </p:cNvPr>
          <p:cNvSpPr>
            <a:spLocks noGrp="1"/>
          </p:cNvSpPr>
          <p:nvPr>
            <p:ph type="title"/>
          </p:nvPr>
        </p:nvSpPr>
        <p:spPr>
          <a:xfrm>
            <a:off x="126076" y="-41842"/>
            <a:ext cx="10515600" cy="1325563"/>
          </a:xfrm>
        </p:spPr>
        <p:txBody>
          <a:bodyPr>
            <a:normAutofit/>
          </a:bodyPr>
          <a:lstStyle/>
          <a:p>
            <a:r>
              <a:rPr lang="en-US" sz="3600">
                <a:latin typeface="Calibri"/>
                <a:ea typeface="Calibri"/>
                <a:cs typeface="Calibri"/>
              </a:rPr>
              <a:t>Fixing Federal Facility Area from 1985-2022:</a:t>
            </a:r>
          </a:p>
        </p:txBody>
      </p:sp>
      <p:sp>
        <p:nvSpPr>
          <p:cNvPr id="7" name="TextBox 6">
            <a:extLst>
              <a:ext uri="{FF2B5EF4-FFF2-40B4-BE49-F238E27FC236}">
                <a16:creationId xmlns:a16="http://schemas.microsoft.com/office/drawing/2014/main" id="{A6335612-586A-2E17-4B1E-849B11D33971}"/>
              </a:ext>
            </a:extLst>
          </p:cNvPr>
          <p:cNvSpPr txBox="1"/>
          <p:nvPr/>
        </p:nvSpPr>
        <p:spPr>
          <a:xfrm>
            <a:off x="370868" y="1070039"/>
            <a:ext cx="11695056" cy="2923877"/>
          </a:xfrm>
          <a:prstGeom prst="rect">
            <a:avLst/>
          </a:prstGeom>
          <a:noFill/>
        </p:spPr>
        <p:txBody>
          <a:bodyPr wrap="square" lIns="91440" tIns="45720" rIns="91440" bIns="45720" rtlCol="0" anchor="t">
            <a:spAutoFit/>
          </a:bodyPr>
          <a:lstStyle/>
          <a:p>
            <a:pPr lvl="0">
              <a:defRPr/>
            </a:pPr>
            <a:r>
              <a:rPr lang="en-US" sz="2000" u="sng"/>
              <a:t>Agriculture </a:t>
            </a:r>
          </a:p>
          <a:p>
            <a:pPr marL="457200" lvl="0" indent="-457200">
              <a:buAutoNum type="arabicPeriod"/>
              <a:defRPr/>
            </a:pPr>
            <a:r>
              <a:rPr lang="en-US" sz="2000"/>
              <a:t>If past agriculture (pre-2022) or agriculture mapped in future high-res land use data &gt; 2022 mapped agriculture (cropland + pasture/hay),</a:t>
            </a:r>
            <a:endParaRPr lang="en-US" sz="2000">
              <a:ea typeface="Calibri"/>
              <a:cs typeface="Calibri"/>
            </a:endParaRPr>
          </a:p>
          <a:p>
            <a:pPr marL="914400" lvl="1" indent="-457200">
              <a:buFont typeface="Arial" panose="020B0604020202020204" pitchFamily="34" charset="0"/>
              <a:buChar char="•"/>
              <a:defRPr/>
            </a:pPr>
            <a:r>
              <a:rPr lang="en-US" sz="2000"/>
              <a:t>Reclass the additional agricultural acres as “compacted pervious”</a:t>
            </a:r>
            <a:endParaRPr lang="en-US" sz="2000">
              <a:ea typeface="Calibri"/>
              <a:cs typeface="Calibri"/>
            </a:endParaRPr>
          </a:p>
          <a:p>
            <a:pPr marL="457200" indent="-457200">
              <a:buAutoNum type="arabicPeriod"/>
              <a:defRPr/>
            </a:pPr>
            <a:r>
              <a:rPr lang="en-US" sz="2000"/>
              <a:t>If past agriculture (pre-2022) &lt; 2022 mapped agriculture (cropland + pasture/hay), </a:t>
            </a:r>
            <a:endParaRPr lang="en-US" sz="2000">
              <a:ea typeface="Calibri"/>
              <a:cs typeface="Calibri"/>
            </a:endParaRPr>
          </a:p>
          <a:p>
            <a:pPr marL="914400" lvl="1" indent="-457200">
              <a:buFont typeface="Arial" panose="020B0604020202020204" pitchFamily="34" charset="0"/>
              <a:buChar char="•"/>
              <a:defRPr/>
            </a:pPr>
            <a:r>
              <a:rPr lang="en-US" sz="2000"/>
              <a:t>Subtract acres from whatever classes agriculture was mapped as previously </a:t>
            </a:r>
            <a:endParaRPr lang="en-US" sz="2400">
              <a:ea typeface="Calibri"/>
              <a:cs typeface="Calibri"/>
            </a:endParaRPr>
          </a:p>
          <a:p>
            <a:pPr marL="457200" indent="-457200">
              <a:buAutoNum type="arabicPeriod"/>
              <a:defRPr/>
            </a:pPr>
            <a:r>
              <a:rPr lang="en-US" sz="2000"/>
              <a:t>If agriculture mapped in future high-res land use data &lt; 2022 mapped agriculture (cropland + pasture/hay),</a:t>
            </a:r>
            <a:endParaRPr lang="en-US" sz="2000">
              <a:ea typeface="Calibri"/>
              <a:cs typeface="Calibri"/>
            </a:endParaRPr>
          </a:p>
          <a:p>
            <a:pPr marL="914400" lvl="1" indent="-457200">
              <a:buFont typeface="Arial" panose="020B0604020202020204" pitchFamily="34" charset="0"/>
              <a:buChar char="•"/>
              <a:defRPr/>
            </a:pPr>
            <a:r>
              <a:rPr lang="en-US" sz="2000"/>
              <a:t>Subtract acres from whatever classes agriculture transitioned into</a:t>
            </a:r>
            <a:endParaRPr lang="en-US" sz="2000">
              <a:ea typeface="Calibri"/>
              <a:cs typeface="Calibri"/>
            </a:endParaRPr>
          </a:p>
          <a:p>
            <a:pPr marL="914400" lvl="1" indent="-457200">
              <a:buAutoNum type="arabicPeriod"/>
              <a:defRPr/>
            </a:pPr>
            <a:endParaRPr lang="en-US" sz="2000"/>
          </a:p>
        </p:txBody>
      </p:sp>
      <p:sp>
        <p:nvSpPr>
          <p:cNvPr id="3" name="TextBox 2">
            <a:extLst>
              <a:ext uri="{FF2B5EF4-FFF2-40B4-BE49-F238E27FC236}">
                <a16:creationId xmlns:a16="http://schemas.microsoft.com/office/drawing/2014/main" id="{EF18FFA4-E8E5-1092-1826-5EF9BA9A7B96}"/>
              </a:ext>
            </a:extLst>
          </p:cNvPr>
          <p:cNvSpPr txBox="1"/>
          <p:nvPr/>
        </p:nvSpPr>
        <p:spPr>
          <a:xfrm>
            <a:off x="370868" y="4026456"/>
            <a:ext cx="10377055" cy="2831544"/>
          </a:xfrm>
          <a:prstGeom prst="rect">
            <a:avLst/>
          </a:prstGeom>
          <a:noFill/>
        </p:spPr>
        <p:txBody>
          <a:bodyPr wrap="square" lIns="91440" tIns="45720" rIns="91440" bIns="45720" rtlCol="0" anchor="t">
            <a:spAutoFit/>
          </a:bodyPr>
          <a:lstStyle/>
          <a:p>
            <a:pPr>
              <a:defRPr/>
            </a:pPr>
            <a:r>
              <a:rPr lang="en-US" sz="2000" u="sng"/>
              <a:t>Tidal Wetlands</a:t>
            </a:r>
          </a:p>
          <a:p>
            <a:pPr marL="457200" indent="-457200">
              <a:buFont typeface="+mj-lt"/>
              <a:buAutoNum type="arabicPeriod"/>
              <a:defRPr/>
            </a:pPr>
            <a:r>
              <a:rPr lang="en-US" sz="2000"/>
              <a:t>If tidal wetlands (pre-2022) or tidal wetlands mapped in future high-res land use data &gt; 2022 tidal wetlands</a:t>
            </a:r>
            <a:endParaRPr lang="en-US" sz="2000">
              <a:ea typeface="Calibri"/>
              <a:cs typeface="Calibri"/>
            </a:endParaRPr>
          </a:p>
          <a:p>
            <a:pPr marL="914400" lvl="1" indent="-457200">
              <a:buFont typeface="Arial" panose="020B0604020202020204" pitchFamily="34" charset="0"/>
              <a:buChar char="•"/>
              <a:defRPr/>
            </a:pPr>
            <a:r>
              <a:rPr lang="en-US" sz="2000"/>
              <a:t>Reclass the additional tidal wetland acres as “water” </a:t>
            </a:r>
            <a:endParaRPr lang="en-US" sz="2000">
              <a:ea typeface="Calibri"/>
              <a:cs typeface="Calibri"/>
            </a:endParaRPr>
          </a:p>
          <a:p>
            <a:pPr marL="457200" indent="-457200">
              <a:buFont typeface="+mj-lt"/>
              <a:buAutoNum type="arabicPeriod"/>
              <a:defRPr/>
            </a:pPr>
            <a:r>
              <a:rPr lang="en-US" sz="2000"/>
              <a:t>If tidal wetlands (pre-2022) &lt; 2022 tidal wetlands</a:t>
            </a:r>
            <a:endParaRPr lang="en-US" sz="2000">
              <a:ea typeface="Calibri"/>
              <a:cs typeface="Calibri"/>
            </a:endParaRPr>
          </a:p>
          <a:p>
            <a:pPr marL="914400" lvl="1" indent="-457200">
              <a:buFont typeface="Arial" panose="020B0604020202020204" pitchFamily="34" charset="0"/>
              <a:buChar char="•"/>
              <a:defRPr/>
            </a:pPr>
            <a:r>
              <a:rPr lang="en-US" sz="2000"/>
              <a:t>Subtract acres from whatever classes tidal wetlands were mapped as previously</a:t>
            </a:r>
            <a:endParaRPr lang="en-US" sz="2400">
              <a:ea typeface="Calibri"/>
              <a:cs typeface="Calibri"/>
            </a:endParaRPr>
          </a:p>
          <a:p>
            <a:pPr marL="457200" indent="-457200">
              <a:buFont typeface="+mj-lt"/>
              <a:buAutoNum type="arabicPeriod"/>
              <a:defRPr/>
            </a:pPr>
            <a:r>
              <a:rPr lang="en-US" sz="2000"/>
              <a:t>If tidal wetlands mapped in future high-res land use data &lt; 2022 tidal wetlands</a:t>
            </a:r>
            <a:endParaRPr lang="en-US" sz="2000">
              <a:ea typeface="Calibri"/>
              <a:cs typeface="Calibri"/>
            </a:endParaRPr>
          </a:p>
          <a:p>
            <a:pPr marL="914400" lvl="1" indent="-457200">
              <a:buFont typeface="Arial" panose="020B0604020202020204" pitchFamily="34" charset="0"/>
              <a:buChar char="•"/>
              <a:defRPr/>
            </a:pPr>
            <a:r>
              <a:rPr lang="en-US" sz="2000"/>
              <a:t>Subtract acres from whatever classes tidal wetlands transitioned into</a:t>
            </a:r>
            <a:endParaRPr lang="en-US" sz="2000">
              <a:solidFill>
                <a:prstClr val="black"/>
              </a:solidFill>
              <a:ea typeface="Calibri"/>
              <a:cs typeface="Calibri"/>
            </a:endParaRPr>
          </a:p>
          <a:p>
            <a:endParaRPr lang="en-US"/>
          </a:p>
        </p:txBody>
      </p:sp>
    </p:spTree>
    <p:extLst>
      <p:ext uri="{BB962C8B-B14F-4D97-AF65-F5344CB8AC3E}">
        <p14:creationId xmlns:p14="http://schemas.microsoft.com/office/powerpoint/2010/main" val="4281479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852EF-CB3F-45DF-4A46-02B9823FAC42}"/>
              </a:ext>
            </a:extLst>
          </p:cNvPr>
          <p:cNvSpPr>
            <a:spLocks noGrp="1"/>
          </p:cNvSpPr>
          <p:nvPr>
            <p:ph type="title"/>
          </p:nvPr>
        </p:nvSpPr>
        <p:spPr>
          <a:xfrm>
            <a:off x="838200" y="2766218"/>
            <a:ext cx="10515600" cy="1325563"/>
          </a:xfrm>
        </p:spPr>
        <p:txBody>
          <a:bodyPr>
            <a:normAutofit fontScale="90000"/>
          </a:bodyPr>
          <a:lstStyle/>
          <a:p>
            <a:pPr algn="ctr"/>
            <a:r>
              <a:rPr lang="en-US">
                <a:latin typeface="Calibri"/>
                <a:ea typeface="Calibri"/>
                <a:cs typeface="Calibri"/>
              </a:rPr>
              <a:t>Visual Examples to Demonstrate</a:t>
            </a:r>
            <a:br>
              <a:rPr lang="en-US">
                <a:latin typeface="Calibri"/>
              </a:rPr>
            </a:br>
            <a:br>
              <a:rPr lang="en-US"/>
            </a:br>
            <a:br>
              <a:rPr lang="en-US"/>
            </a:br>
            <a:endParaRPr lang="en-US" sz="2200"/>
          </a:p>
        </p:txBody>
      </p:sp>
      <p:sp>
        <p:nvSpPr>
          <p:cNvPr id="4" name="TextBox 3">
            <a:extLst>
              <a:ext uri="{FF2B5EF4-FFF2-40B4-BE49-F238E27FC236}">
                <a16:creationId xmlns:a16="http://schemas.microsoft.com/office/drawing/2014/main" id="{639B83AB-984F-BDA5-BB59-36879A301891}"/>
              </a:ext>
            </a:extLst>
          </p:cNvPr>
          <p:cNvSpPr txBox="1"/>
          <p:nvPr/>
        </p:nvSpPr>
        <p:spPr>
          <a:xfrm>
            <a:off x="836090" y="4091781"/>
            <a:ext cx="10532109" cy="769441"/>
          </a:xfrm>
          <a:prstGeom prst="rect">
            <a:avLst/>
          </a:prstGeom>
          <a:noFill/>
        </p:spPr>
        <p:txBody>
          <a:bodyPr wrap="square" lIns="91440" tIns="45720" rIns="91440" bIns="45720" rtlCol="0" anchor="t">
            <a:spAutoFit/>
          </a:bodyPr>
          <a:lstStyle/>
          <a:p>
            <a:r>
              <a:rPr lang="en-US" sz="2200"/>
              <a:t>The following slides provide visuals to demonstrate the recommended hypotheticals. </a:t>
            </a:r>
            <a:endParaRPr lang="en-US" sz="2200">
              <a:ea typeface="Calibri"/>
              <a:cs typeface="Calibri"/>
            </a:endParaRPr>
          </a:p>
          <a:p>
            <a:r>
              <a:rPr lang="en-US" sz="2200" b="1"/>
              <a:t>Please refer to the speaker notes underneath each slide for the written explanations.</a:t>
            </a:r>
            <a:endParaRPr lang="en-US" sz="2200" b="1">
              <a:ea typeface="Calibri"/>
              <a:cs typeface="Calibri"/>
            </a:endParaRPr>
          </a:p>
        </p:txBody>
      </p:sp>
    </p:spTree>
    <p:extLst>
      <p:ext uri="{BB962C8B-B14F-4D97-AF65-F5344CB8AC3E}">
        <p14:creationId xmlns:p14="http://schemas.microsoft.com/office/powerpoint/2010/main" val="3841794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5C6A6-0964-9CC1-C6E3-95C20A37AAEB}"/>
              </a:ext>
            </a:extLst>
          </p:cNvPr>
          <p:cNvSpPr>
            <a:spLocks noGrp="1"/>
          </p:cNvSpPr>
          <p:nvPr>
            <p:ph type="title"/>
          </p:nvPr>
        </p:nvSpPr>
        <p:spPr/>
        <p:txBody>
          <a:bodyPr/>
          <a:lstStyle/>
          <a:p>
            <a:r>
              <a:rPr lang="en-US"/>
              <a:t>2022 Land Use</a:t>
            </a:r>
            <a:br>
              <a:rPr lang="en-US"/>
            </a:br>
            <a:r>
              <a:rPr lang="en-US"/>
              <a:t>Baseline</a:t>
            </a:r>
          </a:p>
        </p:txBody>
      </p:sp>
      <p:cxnSp>
        <p:nvCxnSpPr>
          <p:cNvPr id="6" name="Straight Connector 5">
            <a:extLst>
              <a:ext uri="{FF2B5EF4-FFF2-40B4-BE49-F238E27FC236}">
                <a16:creationId xmlns:a16="http://schemas.microsoft.com/office/drawing/2014/main" id="{F90F97C9-BF9C-C026-2554-C9C32686222E}"/>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BAA5DB7-A46B-6281-F3E5-AEFA9B993332}"/>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8" name="Rectangle: Rounded Corners 7">
            <a:extLst>
              <a:ext uri="{FF2B5EF4-FFF2-40B4-BE49-F238E27FC236}">
                <a16:creationId xmlns:a16="http://schemas.microsoft.com/office/drawing/2014/main" id="{F5CD2734-23D6-FC80-41E2-C26A5DED47B4}"/>
              </a:ext>
            </a:extLst>
          </p:cNvPr>
          <p:cNvSpPr/>
          <p:nvPr/>
        </p:nvSpPr>
        <p:spPr>
          <a:xfrm>
            <a:off x="6572249" y="1853606"/>
            <a:ext cx="3790951" cy="886132"/>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 acres</a:t>
            </a:r>
          </a:p>
        </p:txBody>
      </p:sp>
      <p:sp>
        <p:nvSpPr>
          <p:cNvPr id="9" name="Rectangle: Rounded Corners 8">
            <a:extLst>
              <a:ext uri="{FF2B5EF4-FFF2-40B4-BE49-F238E27FC236}">
                <a16:creationId xmlns:a16="http://schemas.microsoft.com/office/drawing/2014/main" id="{04DC3A54-0AE8-E9AD-F7A2-1657527F0B7D}"/>
              </a:ext>
            </a:extLst>
          </p:cNvPr>
          <p:cNvSpPr/>
          <p:nvPr/>
        </p:nvSpPr>
        <p:spPr>
          <a:xfrm>
            <a:off x="6572249" y="4971692"/>
            <a:ext cx="3790951" cy="1335975"/>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80 acres</a:t>
            </a:r>
          </a:p>
        </p:txBody>
      </p:sp>
      <p:sp>
        <p:nvSpPr>
          <p:cNvPr id="10" name="Rectangle: Rounded Corners 9">
            <a:extLst>
              <a:ext uri="{FF2B5EF4-FFF2-40B4-BE49-F238E27FC236}">
                <a16:creationId xmlns:a16="http://schemas.microsoft.com/office/drawing/2014/main" id="{BE756DE2-42CC-20A5-131D-5A453C2CE205}"/>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331C468-ED60-FBA4-F070-C6266B3BD4DA}"/>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2781DC78-F6B1-99B6-0D69-088B14F85569}"/>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8CD52248-5762-0C76-DEE7-9449FF27049B}"/>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FBC56C7E-AADF-0FE2-DAB2-D48C9C76EAD8}"/>
              </a:ext>
            </a:extLst>
          </p:cNvPr>
          <p:cNvSpPr/>
          <p:nvPr/>
        </p:nvSpPr>
        <p:spPr>
          <a:xfrm>
            <a:off x="6096736" y="2739738"/>
            <a:ext cx="4792133" cy="227286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900 acres</a:t>
            </a:r>
          </a:p>
        </p:txBody>
      </p:sp>
      <p:sp>
        <p:nvSpPr>
          <p:cNvPr id="15" name="Rectangle: Rounded Corners 14">
            <a:extLst>
              <a:ext uri="{FF2B5EF4-FFF2-40B4-BE49-F238E27FC236}">
                <a16:creationId xmlns:a16="http://schemas.microsoft.com/office/drawing/2014/main" id="{FA87023D-0C63-36B2-D6CD-B6625DAB5F14}"/>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9578AD3-97F5-A890-D229-532A3EDBA89A}"/>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0" name="TextBox 19">
            <a:extLst>
              <a:ext uri="{FF2B5EF4-FFF2-40B4-BE49-F238E27FC236}">
                <a16:creationId xmlns:a16="http://schemas.microsoft.com/office/drawing/2014/main" id="{A8D708D2-3905-DBE3-E5FF-80C0660404B9}"/>
              </a:ext>
            </a:extLst>
          </p:cNvPr>
          <p:cNvSpPr txBox="1"/>
          <p:nvPr/>
        </p:nvSpPr>
        <p:spPr>
          <a:xfrm>
            <a:off x="2636936" y="2194495"/>
            <a:ext cx="2682722" cy="369332"/>
          </a:xfrm>
          <a:prstGeom prst="rect">
            <a:avLst/>
          </a:prstGeom>
          <a:noFill/>
        </p:spPr>
        <p:txBody>
          <a:bodyPr wrap="none" rtlCol="0">
            <a:spAutoFit/>
          </a:bodyPr>
          <a:lstStyle/>
          <a:p>
            <a:r>
              <a:rPr lang="en-US"/>
              <a:t>Shifted to Main Bay Model</a:t>
            </a:r>
          </a:p>
        </p:txBody>
      </p:sp>
      <p:sp>
        <p:nvSpPr>
          <p:cNvPr id="21" name="TextBox 20">
            <a:extLst>
              <a:ext uri="{FF2B5EF4-FFF2-40B4-BE49-F238E27FC236}">
                <a16:creationId xmlns:a16="http://schemas.microsoft.com/office/drawing/2014/main" id="{734FB8D2-B1EB-3B4D-66A8-43CB1590E528}"/>
              </a:ext>
            </a:extLst>
          </p:cNvPr>
          <p:cNvSpPr txBox="1"/>
          <p:nvPr/>
        </p:nvSpPr>
        <p:spPr>
          <a:xfrm>
            <a:off x="3324560" y="5428988"/>
            <a:ext cx="1995098" cy="369332"/>
          </a:xfrm>
          <a:prstGeom prst="rect">
            <a:avLst/>
          </a:prstGeom>
          <a:noFill/>
        </p:spPr>
        <p:txBody>
          <a:bodyPr wrap="none" rtlCol="0">
            <a:spAutoFit/>
          </a:bodyPr>
          <a:lstStyle/>
          <a:p>
            <a:r>
              <a:rPr lang="en-US"/>
              <a:t>Shifted to the State</a:t>
            </a:r>
          </a:p>
        </p:txBody>
      </p:sp>
      <p:sp>
        <p:nvSpPr>
          <p:cNvPr id="22" name="Right Brace 21">
            <a:extLst>
              <a:ext uri="{FF2B5EF4-FFF2-40B4-BE49-F238E27FC236}">
                <a16:creationId xmlns:a16="http://schemas.microsoft.com/office/drawing/2014/main" id="{6DFCAE5B-6613-AB26-E485-58B37C42B6A1}"/>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84CEB78E-CE48-8F18-92FF-E6B6C5837D35}"/>
              </a:ext>
            </a:extLst>
          </p:cNvPr>
          <p:cNvSpPr txBox="1"/>
          <p:nvPr/>
        </p:nvSpPr>
        <p:spPr>
          <a:xfrm>
            <a:off x="11413064" y="3782989"/>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E832FC38-C5EF-4064-CE3E-3CA65DE0E6DD}"/>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 17">
            <a:extLst>
              <a:ext uri="{FF2B5EF4-FFF2-40B4-BE49-F238E27FC236}">
                <a16:creationId xmlns:a16="http://schemas.microsoft.com/office/drawing/2014/main" id="{E0A7A810-8EFD-CE4A-FC53-08A1E5608324}"/>
              </a:ext>
            </a:extLst>
          </p:cNvPr>
          <p:cNvSpPr/>
          <p:nvPr/>
        </p:nvSpPr>
        <p:spPr>
          <a:xfrm>
            <a:off x="5351027" y="213595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 18">
            <a:extLst>
              <a:ext uri="{FF2B5EF4-FFF2-40B4-BE49-F238E27FC236}">
                <a16:creationId xmlns:a16="http://schemas.microsoft.com/office/drawing/2014/main" id="{53203100-4365-0A90-9A10-7BBBA0C51F16}"/>
              </a:ext>
            </a:extLst>
          </p:cNvPr>
          <p:cNvSpPr/>
          <p:nvPr/>
        </p:nvSpPr>
        <p:spPr>
          <a:xfrm>
            <a:off x="5265679" y="537133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Explosion: 14 Points 4">
            <a:extLst>
              <a:ext uri="{FF2B5EF4-FFF2-40B4-BE49-F238E27FC236}">
                <a16:creationId xmlns:a16="http://schemas.microsoft.com/office/drawing/2014/main" id="{041A8BF4-5467-EEC0-2501-9F2FBECBD497}"/>
              </a:ext>
            </a:extLst>
          </p:cNvPr>
          <p:cNvSpPr/>
          <p:nvPr/>
        </p:nvSpPr>
        <p:spPr>
          <a:xfrm>
            <a:off x="410928" y="2655118"/>
            <a:ext cx="4235193" cy="2716219"/>
          </a:xfrm>
          <a:prstGeom prst="irregularSeal2">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Federal facility area must remain constant! </a:t>
            </a:r>
          </a:p>
        </p:txBody>
      </p:sp>
    </p:spTree>
    <p:extLst>
      <p:ext uri="{BB962C8B-B14F-4D97-AF65-F5344CB8AC3E}">
        <p14:creationId xmlns:p14="http://schemas.microsoft.com/office/powerpoint/2010/main" val="64910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right)">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right)">
                                      <p:cBhvr>
                                        <p:cTn id="15" dur="500"/>
                                        <p:tgtEl>
                                          <p:spTgt spid="1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par>
                                <p:cTn id="20" presetID="31"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fltVal val="0"/>
                                          </p:val>
                                        </p:tav>
                                        <p:tav tm="100000">
                                          <p:val>
                                            <p:strVal val="#ppt_w"/>
                                          </p:val>
                                        </p:tav>
                                      </p:tavLst>
                                    </p:anim>
                                    <p:anim calcmode="lin" valueType="num">
                                      <p:cBhvr>
                                        <p:cTn id="23" dur="1000" fill="hold"/>
                                        <p:tgtEl>
                                          <p:spTgt spid="5"/>
                                        </p:tgtEl>
                                        <p:attrNameLst>
                                          <p:attrName>ppt_h</p:attrName>
                                        </p:attrNameLst>
                                      </p:cBhvr>
                                      <p:tavLst>
                                        <p:tav tm="0">
                                          <p:val>
                                            <p:fltVal val="0"/>
                                          </p:val>
                                        </p:tav>
                                        <p:tav tm="100000">
                                          <p:val>
                                            <p:strVal val="#ppt_h"/>
                                          </p:val>
                                        </p:tav>
                                      </p:tavLst>
                                    </p:anim>
                                    <p:anim calcmode="lin" valueType="num">
                                      <p:cBhvr>
                                        <p:cTn id="24" dur="1000" fill="hold"/>
                                        <p:tgtEl>
                                          <p:spTgt spid="5"/>
                                        </p:tgtEl>
                                        <p:attrNameLst>
                                          <p:attrName>style.rotation</p:attrName>
                                        </p:attrNameLst>
                                      </p:cBhvr>
                                      <p:tavLst>
                                        <p:tav tm="0">
                                          <p:val>
                                            <p:fltVal val="90"/>
                                          </p:val>
                                        </p:tav>
                                        <p:tav tm="100000">
                                          <p:val>
                                            <p:fltVal val="0"/>
                                          </p:val>
                                        </p:tav>
                                      </p:tavLst>
                                    </p:anim>
                                    <p:animEffect transition="in" filter="fade">
                                      <p:cBhvr>
                                        <p:cTn id="2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18" grpId="0" animBg="1"/>
      <p:bldP spid="19"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74212-B85A-C257-F75B-2E29CFD0D83F}"/>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28120342-9285-6A13-C7F6-49E1E33E8DBB}"/>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AA664E6E-BFEA-D7DE-7FD9-70B7DC70F591}"/>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10" name="Rectangle: Rounded Corners 9">
            <a:extLst>
              <a:ext uri="{FF2B5EF4-FFF2-40B4-BE49-F238E27FC236}">
                <a16:creationId xmlns:a16="http://schemas.microsoft.com/office/drawing/2014/main" id="{17F25224-5502-AD44-5437-266E9A80C333}"/>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A0DACD7-6D3A-72C0-5183-1BA1F1F327BB}"/>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78429210-1E55-B3BF-1AAB-77398A1A4B26}"/>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50CC4533-3B41-74F0-0C07-05754815215E}"/>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6AF43091-922A-92C8-E843-07CD430C37EF}"/>
              </a:ext>
            </a:extLst>
          </p:cNvPr>
          <p:cNvSpPr/>
          <p:nvPr/>
        </p:nvSpPr>
        <p:spPr>
          <a:xfrm>
            <a:off x="6096736" y="2739738"/>
            <a:ext cx="4792133" cy="227286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875 acres</a:t>
            </a:r>
          </a:p>
        </p:txBody>
      </p:sp>
      <p:sp>
        <p:nvSpPr>
          <p:cNvPr id="15" name="Rectangle: Rounded Corners 14">
            <a:extLst>
              <a:ext uri="{FF2B5EF4-FFF2-40B4-BE49-F238E27FC236}">
                <a16:creationId xmlns:a16="http://schemas.microsoft.com/office/drawing/2014/main" id="{1B562157-3C17-A1BF-8BDE-88EC9AC81415}"/>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F153F20F-501D-DDC6-BCE4-6FDA73E55282}"/>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2" name="Right Brace 21">
            <a:extLst>
              <a:ext uri="{FF2B5EF4-FFF2-40B4-BE49-F238E27FC236}">
                <a16:creationId xmlns:a16="http://schemas.microsoft.com/office/drawing/2014/main" id="{398FF833-99A9-B0D0-7BD1-3FD2F46AF7FB}"/>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57768B3F-CD06-F575-BBD8-B418D2DAA748}"/>
              </a:ext>
            </a:extLst>
          </p:cNvPr>
          <p:cNvSpPr txBox="1"/>
          <p:nvPr/>
        </p:nvSpPr>
        <p:spPr>
          <a:xfrm>
            <a:off x="11413064" y="3782989"/>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3BD1C0A9-62AC-DF00-626F-B675E0BC5DB0}"/>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9F345EB3-18EB-C1A0-E9D9-2DBED71D1B94}"/>
              </a:ext>
            </a:extLst>
          </p:cNvPr>
          <p:cNvSpPr/>
          <p:nvPr/>
        </p:nvSpPr>
        <p:spPr>
          <a:xfrm>
            <a:off x="6572249" y="1853606"/>
            <a:ext cx="3790951" cy="1080094"/>
          </a:xfrm>
          <a:prstGeom prst="roundRect">
            <a:avLst/>
          </a:prstGeom>
          <a:solidFill>
            <a:srgbClr val="00A884">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25 acres</a:t>
            </a:r>
          </a:p>
        </p:txBody>
      </p:sp>
      <p:sp>
        <p:nvSpPr>
          <p:cNvPr id="9" name="Rectangle: Rounded Corners 8">
            <a:extLst>
              <a:ext uri="{FF2B5EF4-FFF2-40B4-BE49-F238E27FC236}">
                <a16:creationId xmlns:a16="http://schemas.microsoft.com/office/drawing/2014/main" id="{57A54604-2180-540D-902D-971F72893EBB}"/>
              </a:ext>
            </a:extLst>
          </p:cNvPr>
          <p:cNvSpPr/>
          <p:nvPr/>
        </p:nvSpPr>
        <p:spPr>
          <a:xfrm>
            <a:off x="6572249" y="4752976"/>
            <a:ext cx="3790951" cy="1554692"/>
          </a:xfrm>
          <a:prstGeom prst="roundRect">
            <a:avLst/>
          </a:prstGeom>
          <a:solidFill>
            <a:srgbClr val="FFAA00">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100 acres</a:t>
            </a:r>
          </a:p>
        </p:txBody>
      </p:sp>
      <p:sp>
        <p:nvSpPr>
          <p:cNvPr id="17" name="Title 1">
            <a:extLst>
              <a:ext uri="{FF2B5EF4-FFF2-40B4-BE49-F238E27FC236}">
                <a16:creationId xmlns:a16="http://schemas.microsoft.com/office/drawing/2014/main" id="{F3D711BF-2995-1F16-6DBA-D88828360EBB}"/>
              </a:ext>
            </a:extLst>
          </p:cNvPr>
          <p:cNvSpPr>
            <a:spLocks noGrp="1"/>
          </p:cNvSpPr>
          <p:nvPr>
            <p:ph type="title"/>
          </p:nvPr>
        </p:nvSpPr>
        <p:spPr>
          <a:xfrm>
            <a:off x="838200" y="365125"/>
            <a:ext cx="10515600" cy="1325563"/>
          </a:xfrm>
        </p:spPr>
        <p:txBody>
          <a:bodyPr/>
          <a:lstStyle/>
          <a:p>
            <a:r>
              <a:rPr lang="en-US"/>
              <a:t>Example 1:</a:t>
            </a:r>
            <a:br>
              <a:rPr lang="en-US"/>
            </a:br>
            <a:r>
              <a:rPr lang="en-US"/>
              <a:t>2015 Land Use</a:t>
            </a:r>
          </a:p>
        </p:txBody>
      </p:sp>
      <p:sp>
        <p:nvSpPr>
          <p:cNvPr id="29" name="TextBox 28">
            <a:extLst>
              <a:ext uri="{FF2B5EF4-FFF2-40B4-BE49-F238E27FC236}">
                <a16:creationId xmlns:a16="http://schemas.microsoft.com/office/drawing/2014/main" id="{CE6849A9-1ECE-1F44-58C4-9E993506E500}"/>
              </a:ext>
            </a:extLst>
          </p:cNvPr>
          <p:cNvSpPr txBox="1"/>
          <p:nvPr/>
        </p:nvSpPr>
        <p:spPr>
          <a:xfrm>
            <a:off x="-225907" y="4791658"/>
            <a:ext cx="4074459" cy="1477328"/>
          </a:xfrm>
          <a:prstGeom prst="rect">
            <a:avLst/>
          </a:prstGeom>
          <a:noFill/>
        </p:spPr>
        <p:txBody>
          <a:bodyPr wrap="square" rtlCol="0">
            <a:spAutoFit/>
          </a:bodyPr>
          <a:lstStyle/>
          <a:p>
            <a:pPr algn="ctr"/>
            <a:r>
              <a:rPr lang="en-US" b="1"/>
              <a:t>2015 Land Use Conditions:</a:t>
            </a:r>
          </a:p>
          <a:p>
            <a:pPr algn="ctr"/>
            <a:r>
              <a:rPr lang="en-US"/>
              <a:t>1000 acres inside fence -</a:t>
            </a:r>
          </a:p>
          <a:p>
            <a:pPr algn="ctr"/>
            <a:r>
              <a:rPr lang="en-US"/>
              <a:t>25 tidal wetland acres -</a:t>
            </a:r>
          </a:p>
          <a:p>
            <a:pPr algn="ctr"/>
            <a:r>
              <a:rPr lang="en-US"/>
              <a:t>100 agricultural acres = </a:t>
            </a:r>
          </a:p>
          <a:p>
            <a:pPr algn="ctr"/>
            <a:r>
              <a:rPr lang="en-US" b="1">
                <a:solidFill>
                  <a:srgbClr val="C00000"/>
                </a:solidFill>
              </a:rPr>
              <a:t>875 federal acres</a:t>
            </a:r>
          </a:p>
        </p:txBody>
      </p:sp>
      <p:sp>
        <p:nvSpPr>
          <p:cNvPr id="5" name="Explosion: 14 Points 4">
            <a:extLst>
              <a:ext uri="{FF2B5EF4-FFF2-40B4-BE49-F238E27FC236}">
                <a16:creationId xmlns:a16="http://schemas.microsoft.com/office/drawing/2014/main" id="{48F9842C-D73A-5110-0D33-81CADCF964E8}"/>
              </a:ext>
            </a:extLst>
          </p:cNvPr>
          <p:cNvSpPr/>
          <p:nvPr/>
        </p:nvSpPr>
        <p:spPr>
          <a:xfrm>
            <a:off x="184570" y="2486637"/>
            <a:ext cx="3649467" cy="2144557"/>
          </a:xfrm>
          <a:prstGeom prst="irregularSeal2">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Federal facility </a:t>
            </a:r>
          </a:p>
          <a:p>
            <a:pPr algn="ctr"/>
            <a:r>
              <a:rPr lang="en-US"/>
              <a:t>area shrinks</a:t>
            </a:r>
          </a:p>
        </p:txBody>
      </p:sp>
    </p:spTree>
    <p:extLst>
      <p:ext uri="{BB962C8B-B14F-4D97-AF65-F5344CB8AC3E}">
        <p14:creationId xmlns:p14="http://schemas.microsoft.com/office/powerpoint/2010/main" val="110215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3BDDB-EF4C-67CF-1DFC-45BC140F0C5E}"/>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ABAC4BFF-1BE4-26DB-BC0A-782B59F860E9}"/>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CA2EEB1-5975-40C5-861B-B1B57A8A6B87}"/>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10" name="Rectangle: Rounded Corners 9">
            <a:extLst>
              <a:ext uri="{FF2B5EF4-FFF2-40B4-BE49-F238E27FC236}">
                <a16:creationId xmlns:a16="http://schemas.microsoft.com/office/drawing/2014/main" id="{9B6AEE2E-85E2-E1B7-3C83-4FACC1BC8967}"/>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15CA496-AAD4-76F8-BF25-384323C806AD}"/>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E92A8C49-5AC6-C72F-78F5-FB8C2F5B5EC5}"/>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5CF6A72-2D96-3CBA-5377-5BA36FB55691}"/>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1BA3E0B3-D1FE-47A5-0572-E5092C4FAA2C}"/>
              </a:ext>
            </a:extLst>
          </p:cNvPr>
          <p:cNvSpPr/>
          <p:nvPr/>
        </p:nvSpPr>
        <p:spPr>
          <a:xfrm>
            <a:off x="6096736" y="2739738"/>
            <a:ext cx="4792133" cy="227286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875 acres</a:t>
            </a:r>
          </a:p>
        </p:txBody>
      </p:sp>
      <p:sp>
        <p:nvSpPr>
          <p:cNvPr id="15" name="Rectangle: Rounded Corners 14">
            <a:extLst>
              <a:ext uri="{FF2B5EF4-FFF2-40B4-BE49-F238E27FC236}">
                <a16:creationId xmlns:a16="http://schemas.microsoft.com/office/drawing/2014/main" id="{2C4A4E15-19DB-4305-E57F-FE5798269E92}"/>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BA4326F4-A105-4871-449C-2FEA48643057}"/>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2" name="Right Brace 21">
            <a:extLst>
              <a:ext uri="{FF2B5EF4-FFF2-40B4-BE49-F238E27FC236}">
                <a16:creationId xmlns:a16="http://schemas.microsoft.com/office/drawing/2014/main" id="{1403B56F-5BFC-F949-DA1F-552ECE8906DA}"/>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2A502AFA-FBBB-B370-36B9-95EDB1E3E45C}"/>
              </a:ext>
            </a:extLst>
          </p:cNvPr>
          <p:cNvSpPr txBox="1"/>
          <p:nvPr/>
        </p:nvSpPr>
        <p:spPr>
          <a:xfrm>
            <a:off x="11413064" y="3782989"/>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028B6DE1-96CC-5004-7637-A6F1EE7E0634}"/>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C533CAD9-F98B-06B3-1FC2-C40A1A65492A}"/>
              </a:ext>
            </a:extLst>
          </p:cNvPr>
          <p:cNvSpPr/>
          <p:nvPr/>
        </p:nvSpPr>
        <p:spPr>
          <a:xfrm>
            <a:off x="6572249" y="1853606"/>
            <a:ext cx="3790951" cy="1080094"/>
          </a:xfrm>
          <a:prstGeom prst="roundRect">
            <a:avLst/>
          </a:prstGeom>
          <a:solidFill>
            <a:srgbClr val="00A884">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25 acres</a:t>
            </a:r>
          </a:p>
        </p:txBody>
      </p:sp>
      <p:sp>
        <p:nvSpPr>
          <p:cNvPr id="9" name="Rectangle: Rounded Corners 8">
            <a:extLst>
              <a:ext uri="{FF2B5EF4-FFF2-40B4-BE49-F238E27FC236}">
                <a16:creationId xmlns:a16="http://schemas.microsoft.com/office/drawing/2014/main" id="{EB66021E-8AE4-0935-4900-F19A442EC832}"/>
              </a:ext>
            </a:extLst>
          </p:cNvPr>
          <p:cNvSpPr/>
          <p:nvPr/>
        </p:nvSpPr>
        <p:spPr>
          <a:xfrm>
            <a:off x="6572249" y="4752976"/>
            <a:ext cx="3790951" cy="1554692"/>
          </a:xfrm>
          <a:prstGeom prst="roundRect">
            <a:avLst/>
          </a:prstGeom>
          <a:solidFill>
            <a:srgbClr val="FFAA00">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100 acres</a:t>
            </a:r>
          </a:p>
        </p:txBody>
      </p:sp>
      <p:sp>
        <p:nvSpPr>
          <p:cNvPr id="17" name="Title 1">
            <a:extLst>
              <a:ext uri="{FF2B5EF4-FFF2-40B4-BE49-F238E27FC236}">
                <a16:creationId xmlns:a16="http://schemas.microsoft.com/office/drawing/2014/main" id="{D79CD388-19D9-1982-C0B6-8FC9A8CBDA47}"/>
              </a:ext>
            </a:extLst>
          </p:cNvPr>
          <p:cNvSpPr>
            <a:spLocks noGrp="1"/>
          </p:cNvSpPr>
          <p:nvPr>
            <p:ph type="title"/>
          </p:nvPr>
        </p:nvSpPr>
        <p:spPr>
          <a:xfrm>
            <a:off x="838200" y="365125"/>
            <a:ext cx="10515600" cy="1325563"/>
          </a:xfrm>
        </p:spPr>
        <p:txBody>
          <a:bodyPr/>
          <a:lstStyle/>
          <a:p>
            <a:r>
              <a:rPr lang="en-US"/>
              <a:t>Example 1:</a:t>
            </a:r>
            <a:br>
              <a:rPr lang="en-US"/>
            </a:br>
            <a:r>
              <a:rPr lang="en-US"/>
              <a:t>2015 Land Use</a:t>
            </a:r>
          </a:p>
        </p:txBody>
      </p:sp>
      <p:sp>
        <p:nvSpPr>
          <p:cNvPr id="29" name="TextBox 28">
            <a:extLst>
              <a:ext uri="{FF2B5EF4-FFF2-40B4-BE49-F238E27FC236}">
                <a16:creationId xmlns:a16="http://schemas.microsoft.com/office/drawing/2014/main" id="{A9E80CF8-331B-5D3C-D6DE-C33DDB9B31CC}"/>
              </a:ext>
            </a:extLst>
          </p:cNvPr>
          <p:cNvSpPr txBox="1"/>
          <p:nvPr/>
        </p:nvSpPr>
        <p:spPr>
          <a:xfrm>
            <a:off x="-225907" y="4791658"/>
            <a:ext cx="4074459" cy="1477328"/>
          </a:xfrm>
          <a:prstGeom prst="rect">
            <a:avLst/>
          </a:prstGeom>
          <a:noFill/>
        </p:spPr>
        <p:txBody>
          <a:bodyPr wrap="square" rtlCol="0">
            <a:spAutoFit/>
          </a:bodyPr>
          <a:lstStyle/>
          <a:p>
            <a:pPr algn="ctr"/>
            <a:r>
              <a:rPr lang="en-US" b="1"/>
              <a:t>2015 Land Use Conditions:</a:t>
            </a:r>
          </a:p>
          <a:p>
            <a:pPr algn="ctr"/>
            <a:r>
              <a:rPr lang="en-US"/>
              <a:t>1000 acres inside fence -</a:t>
            </a:r>
          </a:p>
          <a:p>
            <a:pPr algn="ctr"/>
            <a:r>
              <a:rPr lang="en-US"/>
              <a:t>25 tidal wetland acres -</a:t>
            </a:r>
          </a:p>
          <a:p>
            <a:pPr algn="ctr"/>
            <a:r>
              <a:rPr lang="en-US"/>
              <a:t>100 agricultural acres = </a:t>
            </a:r>
          </a:p>
          <a:p>
            <a:pPr algn="ctr"/>
            <a:r>
              <a:rPr lang="en-US" b="1">
                <a:solidFill>
                  <a:srgbClr val="C00000"/>
                </a:solidFill>
              </a:rPr>
              <a:t>875 federal acres</a:t>
            </a:r>
          </a:p>
        </p:txBody>
      </p:sp>
      <p:sp>
        <p:nvSpPr>
          <p:cNvPr id="5" name="Explosion: 14 Points 4">
            <a:extLst>
              <a:ext uri="{FF2B5EF4-FFF2-40B4-BE49-F238E27FC236}">
                <a16:creationId xmlns:a16="http://schemas.microsoft.com/office/drawing/2014/main" id="{9BF17C83-870A-60A8-304A-E6AE48900E5E}"/>
              </a:ext>
            </a:extLst>
          </p:cNvPr>
          <p:cNvSpPr/>
          <p:nvPr/>
        </p:nvSpPr>
        <p:spPr>
          <a:xfrm>
            <a:off x="184570" y="2486637"/>
            <a:ext cx="3649467" cy="2144557"/>
          </a:xfrm>
          <a:prstGeom prst="irregularSeal2">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Federal facility </a:t>
            </a:r>
          </a:p>
          <a:p>
            <a:pPr algn="ctr"/>
            <a:r>
              <a:rPr lang="en-US"/>
              <a:t>area shrinks</a:t>
            </a:r>
          </a:p>
        </p:txBody>
      </p:sp>
    </p:spTree>
    <p:extLst>
      <p:ext uri="{BB962C8B-B14F-4D97-AF65-F5344CB8AC3E}">
        <p14:creationId xmlns:p14="http://schemas.microsoft.com/office/powerpoint/2010/main" val="245724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208C5-2529-AF48-4ACB-222C74FFDD33}"/>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23FC6F74-4450-D9AE-A4A8-3A866EDC179E}"/>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1329EE0-2490-F8DE-EC32-64FDD8FF0468}"/>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10" name="Rectangle: Rounded Corners 9">
            <a:extLst>
              <a:ext uri="{FF2B5EF4-FFF2-40B4-BE49-F238E27FC236}">
                <a16:creationId xmlns:a16="http://schemas.microsoft.com/office/drawing/2014/main" id="{588E2DB0-6F61-7100-7346-6EE67A245458}"/>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64511A2-ACFF-26F4-89E6-F94FD28F2101}"/>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B317DCB4-ABB1-7764-FB35-DD2AECE4E132}"/>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B3283A8-F5C1-6EBA-8CC7-343BBE0CE6C9}"/>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57815749-DCCC-E9EC-A7B3-B1A9D2D6C476}"/>
              </a:ext>
            </a:extLst>
          </p:cNvPr>
          <p:cNvSpPr/>
          <p:nvPr/>
        </p:nvSpPr>
        <p:spPr>
          <a:xfrm>
            <a:off x="6096736" y="2739738"/>
            <a:ext cx="4792133" cy="227286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rPr>
              <a:t>875 acres</a:t>
            </a:r>
          </a:p>
        </p:txBody>
      </p:sp>
      <p:sp>
        <p:nvSpPr>
          <p:cNvPr id="15" name="Rectangle: Rounded Corners 14">
            <a:extLst>
              <a:ext uri="{FF2B5EF4-FFF2-40B4-BE49-F238E27FC236}">
                <a16:creationId xmlns:a16="http://schemas.microsoft.com/office/drawing/2014/main" id="{6E6249E0-4CEE-AB21-29CC-48495D40769A}"/>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7CD19DD1-4873-3AB9-A466-E3FD4F90FFD9}"/>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2" name="Right Brace 21">
            <a:extLst>
              <a:ext uri="{FF2B5EF4-FFF2-40B4-BE49-F238E27FC236}">
                <a16:creationId xmlns:a16="http://schemas.microsoft.com/office/drawing/2014/main" id="{97F75E37-175F-E583-4C45-D3671BC5DA23}"/>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A6E021D8-F3FD-AFEB-C1F0-FBEB1C335F9D}"/>
              </a:ext>
            </a:extLst>
          </p:cNvPr>
          <p:cNvSpPr txBox="1"/>
          <p:nvPr/>
        </p:nvSpPr>
        <p:spPr>
          <a:xfrm>
            <a:off x="11413800" y="3782989"/>
            <a:ext cx="699247" cy="584775"/>
          </a:xfrm>
          <a:prstGeom prst="rect">
            <a:avLst/>
          </a:prstGeom>
          <a:noFill/>
        </p:spPr>
        <p:txBody>
          <a:bodyPr wrap="square" rtlCol="0">
            <a:spAutoFit/>
          </a:bodyPr>
          <a:lstStyle/>
          <a:p>
            <a:r>
              <a:rPr lang="en-US" sz="1600"/>
              <a:t>1,000 acres</a:t>
            </a:r>
          </a:p>
        </p:txBody>
      </p:sp>
      <p:sp>
        <p:nvSpPr>
          <p:cNvPr id="8" name="Rectangle: Rounded Corners 7">
            <a:extLst>
              <a:ext uri="{FF2B5EF4-FFF2-40B4-BE49-F238E27FC236}">
                <a16:creationId xmlns:a16="http://schemas.microsoft.com/office/drawing/2014/main" id="{C777A76A-6330-0EAF-5793-30ACD6E8E9DD}"/>
              </a:ext>
            </a:extLst>
          </p:cNvPr>
          <p:cNvSpPr/>
          <p:nvPr/>
        </p:nvSpPr>
        <p:spPr>
          <a:xfrm>
            <a:off x="6572249" y="1853606"/>
            <a:ext cx="3790951" cy="1080094"/>
          </a:xfrm>
          <a:prstGeom prst="roundRect">
            <a:avLst/>
          </a:prstGeom>
          <a:solidFill>
            <a:srgbClr val="00A884">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25 acres</a:t>
            </a:r>
          </a:p>
        </p:txBody>
      </p:sp>
      <p:sp>
        <p:nvSpPr>
          <p:cNvPr id="9" name="Rectangle: Rounded Corners 8">
            <a:extLst>
              <a:ext uri="{FF2B5EF4-FFF2-40B4-BE49-F238E27FC236}">
                <a16:creationId xmlns:a16="http://schemas.microsoft.com/office/drawing/2014/main" id="{04F94108-C4E4-B6F7-E7DD-32C4777AC31E}"/>
              </a:ext>
            </a:extLst>
          </p:cNvPr>
          <p:cNvSpPr/>
          <p:nvPr/>
        </p:nvSpPr>
        <p:spPr>
          <a:xfrm>
            <a:off x="6572249" y="4752976"/>
            <a:ext cx="3790951" cy="1554692"/>
          </a:xfrm>
          <a:prstGeom prst="roundRect">
            <a:avLst/>
          </a:prstGeom>
          <a:solidFill>
            <a:srgbClr val="FFAA00">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100 acres</a:t>
            </a:r>
          </a:p>
        </p:txBody>
      </p:sp>
      <p:sp>
        <p:nvSpPr>
          <p:cNvPr id="17" name="Title 1">
            <a:extLst>
              <a:ext uri="{FF2B5EF4-FFF2-40B4-BE49-F238E27FC236}">
                <a16:creationId xmlns:a16="http://schemas.microsoft.com/office/drawing/2014/main" id="{9D000448-5161-4C8F-1C4A-63FB0277E06B}"/>
              </a:ext>
            </a:extLst>
          </p:cNvPr>
          <p:cNvSpPr>
            <a:spLocks noGrp="1"/>
          </p:cNvSpPr>
          <p:nvPr>
            <p:ph type="title"/>
          </p:nvPr>
        </p:nvSpPr>
        <p:spPr>
          <a:xfrm>
            <a:off x="838200" y="365125"/>
            <a:ext cx="10515600" cy="1325563"/>
          </a:xfrm>
        </p:spPr>
        <p:txBody>
          <a:bodyPr/>
          <a:lstStyle/>
          <a:p>
            <a:r>
              <a:rPr lang="en-US"/>
              <a:t>Example 1:</a:t>
            </a:r>
            <a:br>
              <a:rPr lang="en-US"/>
            </a:br>
            <a:r>
              <a:rPr lang="en-US"/>
              <a:t>2015 Land Use</a:t>
            </a:r>
          </a:p>
        </p:txBody>
      </p:sp>
      <p:grpSp>
        <p:nvGrpSpPr>
          <p:cNvPr id="31" name="Group 30">
            <a:extLst>
              <a:ext uri="{FF2B5EF4-FFF2-40B4-BE49-F238E27FC236}">
                <a16:creationId xmlns:a16="http://schemas.microsoft.com/office/drawing/2014/main" id="{03BD7A0D-AABA-40EF-274C-445F9911764B}"/>
              </a:ext>
            </a:extLst>
          </p:cNvPr>
          <p:cNvGrpSpPr/>
          <p:nvPr/>
        </p:nvGrpSpPr>
        <p:grpSpPr>
          <a:xfrm>
            <a:off x="3211999" y="4507855"/>
            <a:ext cx="7156951" cy="646331"/>
            <a:chOff x="3211999" y="4507855"/>
            <a:chExt cx="7156951" cy="646331"/>
          </a:xfrm>
        </p:grpSpPr>
        <p:sp>
          <p:nvSpPr>
            <p:cNvPr id="2" name="Rectangle: Rounded Corners 1">
              <a:extLst>
                <a:ext uri="{FF2B5EF4-FFF2-40B4-BE49-F238E27FC236}">
                  <a16:creationId xmlns:a16="http://schemas.microsoft.com/office/drawing/2014/main" id="{45B5BDD5-5E64-932F-873B-C440D5E1ADBF}"/>
                </a:ext>
              </a:extLst>
            </p:cNvPr>
            <p:cNvSpPr/>
            <p:nvPr/>
          </p:nvSpPr>
          <p:spPr>
            <a:xfrm>
              <a:off x="6572249" y="4638301"/>
              <a:ext cx="3796701" cy="385441"/>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20 acres</a:t>
              </a:r>
            </a:p>
          </p:txBody>
        </p:sp>
        <p:sp>
          <p:nvSpPr>
            <p:cNvPr id="5" name="TextBox 4">
              <a:extLst>
                <a:ext uri="{FF2B5EF4-FFF2-40B4-BE49-F238E27FC236}">
                  <a16:creationId xmlns:a16="http://schemas.microsoft.com/office/drawing/2014/main" id="{80FD85F1-1013-34B0-C3D1-F476654E3484}"/>
                </a:ext>
              </a:extLst>
            </p:cNvPr>
            <p:cNvSpPr txBox="1"/>
            <p:nvPr/>
          </p:nvSpPr>
          <p:spPr>
            <a:xfrm>
              <a:off x="3211999" y="4507855"/>
              <a:ext cx="2107659" cy="646331"/>
            </a:xfrm>
            <a:prstGeom prst="rect">
              <a:avLst/>
            </a:prstGeom>
            <a:noFill/>
          </p:spPr>
          <p:txBody>
            <a:bodyPr wrap="square" rtlCol="0">
              <a:spAutoFit/>
            </a:bodyPr>
            <a:lstStyle/>
            <a:p>
              <a:r>
                <a:rPr lang="en-US"/>
                <a:t>Reclassed to Compacted Pervious</a:t>
              </a:r>
            </a:p>
          </p:txBody>
        </p:sp>
      </p:grpSp>
      <p:grpSp>
        <p:nvGrpSpPr>
          <p:cNvPr id="30" name="Group 29">
            <a:extLst>
              <a:ext uri="{FF2B5EF4-FFF2-40B4-BE49-F238E27FC236}">
                <a16:creationId xmlns:a16="http://schemas.microsoft.com/office/drawing/2014/main" id="{D0B4AD2D-77E4-F16E-D5A8-F30D1693D350}"/>
              </a:ext>
            </a:extLst>
          </p:cNvPr>
          <p:cNvGrpSpPr/>
          <p:nvPr/>
        </p:nvGrpSpPr>
        <p:grpSpPr>
          <a:xfrm>
            <a:off x="3324560" y="2758544"/>
            <a:ext cx="7038640" cy="385441"/>
            <a:chOff x="3324560" y="2718674"/>
            <a:chExt cx="7038640" cy="385441"/>
          </a:xfrm>
        </p:grpSpPr>
        <p:sp>
          <p:nvSpPr>
            <p:cNvPr id="26" name="Rectangle: Rounded Corners 25">
              <a:extLst>
                <a:ext uri="{FF2B5EF4-FFF2-40B4-BE49-F238E27FC236}">
                  <a16:creationId xmlns:a16="http://schemas.microsoft.com/office/drawing/2014/main" id="{6B5E8255-06BC-4B8E-C917-B6C1C20A5A24}"/>
                </a:ext>
              </a:extLst>
            </p:cNvPr>
            <p:cNvSpPr/>
            <p:nvPr/>
          </p:nvSpPr>
          <p:spPr>
            <a:xfrm>
              <a:off x="6572249" y="2718674"/>
              <a:ext cx="3790951" cy="385441"/>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5 acres</a:t>
              </a:r>
            </a:p>
          </p:txBody>
        </p:sp>
        <p:sp>
          <p:nvSpPr>
            <p:cNvPr id="28" name="TextBox 27">
              <a:extLst>
                <a:ext uri="{FF2B5EF4-FFF2-40B4-BE49-F238E27FC236}">
                  <a16:creationId xmlns:a16="http://schemas.microsoft.com/office/drawing/2014/main" id="{F0E25BC2-3615-2CA6-A785-FCE3269CCBD0}"/>
                </a:ext>
              </a:extLst>
            </p:cNvPr>
            <p:cNvSpPr txBox="1"/>
            <p:nvPr/>
          </p:nvSpPr>
          <p:spPr>
            <a:xfrm>
              <a:off x="3324560" y="2718674"/>
              <a:ext cx="1977144" cy="369332"/>
            </a:xfrm>
            <a:prstGeom prst="rect">
              <a:avLst/>
            </a:prstGeom>
            <a:noFill/>
          </p:spPr>
          <p:txBody>
            <a:bodyPr wrap="none" rtlCol="0">
              <a:spAutoFit/>
            </a:bodyPr>
            <a:lstStyle/>
            <a:p>
              <a:r>
                <a:rPr lang="en-US"/>
                <a:t>Reclassed to Water</a:t>
              </a:r>
            </a:p>
          </p:txBody>
        </p:sp>
      </p:grpSp>
      <p:pic>
        <p:nvPicPr>
          <p:cNvPr id="29" name="Graphic 28" descr="Thumbs up sign with solid fill">
            <a:extLst>
              <a:ext uri="{FF2B5EF4-FFF2-40B4-BE49-F238E27FC236}">
                <a16:creationId xmlns:a16="http://schemas.microsoft.com/office/drawing/2014/main" id="{16BE2481-75D1-2F79-3CE8-7C84A65C3E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709" y="2431451"/>
            <a:ext cx="1995098" cy="1995098"/>
          </a:xfrm>
          <a:prstGeom prst="rect">
            <a:avLst/>
          </a:prstGeom>
        </p:spPr>
      </p:pic>
      <p:sp>
        <p:nvSpPr>
          <p:cNvPr id="20" name="TextBox 19">
            <a:extLst>
              <a:ext uri="{FF2B5EF4-FFF2-40B4-BE49-F238E27FC236}">
                <a16:creationId xmlns:a16="http://schemas.microsoft.com/office/drawing/2014/main" id="{76311E54-7119-EF22-5003-448CF32CF1FE}"/>
              </a:ext>
            </a:extLst>
          </p:cNvPr>
          <p:cNvSpPr txBox="1"/>
          <p:nvPr/>
        </p:nvSpPr>
        <p:spPr>
          <a:xfrm>
            <a:off x="2636936" y="2194495"/>
            <a:ext cx="2682722" cy="369332"/>
          </a:xfrm>
          <a:prstGeom prst="rect">
            <a:avLst/>
          </a:prstGeom>
          <a:noFill/>
        </p:spPr>
        <p:txBody>
          <a:bodyPr wrap="none" rtlCol="0">
            <a:spAutoFit/>
          </a:bodyPr>
          <a:lstStyle/>
          <a:p>
            <a:r>
              <a:rPr lang="en-US"/>
              <a:t>Shifted to Main Bay Model</a:t>
            </a:r>
          </a:p>
        </p:txBody>
      </p:sp>
      <p:sp>
        <p:nvSpPr>
          <p:cNvPr id="21" name="TextBox 20">
            <a:extLst>
              <a:ext uri="{FF2B5EF4-FFF2-40B4-BE49-F238E27FC236}">
                <a16:creationId xmlns:a16="http://schemas.microsoft.com/office/drawing/2014/main" id="{FC6D1FE6-8106-814C-EB5B-913305B71057}"/>
              </a:ext>
            </a:extLst>
          </p:cNvPr>
          <p:cNvSpPr txBox="1"/>
          <p:nvPr/>
        </p:nvSpPr>
        <p:spPr>
          <a:xfrm>
            <a:off x="3268279" y="5425327"/>
            <a:ext cx="1995098" cy="369332"/>
          </a:xfrm>
          <a:prstGeom prst="rect">
            <a:avLst/>
          </a:prstGeom>
          <a:noFill/>
        </p:spPr>
        <p:txBody>
          <a:bodyPr wrap="none" rtlCol="0">
            <a:spAutoFit/>
          </a:bodyPr>
          <a:lstStyle/>
          <a:p>
            <a:r>
              <a:rPr lang="en-US"/>
              <a:t>Shifted to the State</a:t>
            </a:r>
          </a:p>
        </p:txBody>
      </p:sp>
      <p:sp>
        <p:nvSpPr>
          <p:cNvPr id="24" name="TextBox 23">
            <a:extLst>
              <a:ext uri="{FF2B5EF4-FFF2-40B4-BE49-F238E27FC236}">
                <a16:creationId xmlns:a16="http://schemas.microsoft.com/office/drawing/2014/main" id="{BC9B830C-71F3-7FEF-493F-998D3CD9BB1A}"/>
              </a:ext>
            </a:extLst>
          </p:cNvPr>
          <p:cNvSpPr txBox="1"/>
          <p:nvPr/>
        </p:nvSpPr>
        <p:spPr>
          <a:xfrm>
            <a:off x="-349969" y="4597991"/>
            <a:ext cx="4074459" cy="2031325"/>
          </a:xfrm>
          <a:prstGeom prst="rect">
            <a:avLst/>
          </a:prstGeom>
          <a:noFill/>
        </p:spPr>
        <p:txBody>
          <a:bodyPr wrap="square" rtlCol="0">
            <a:spAutoFit/>
          </a:bodyPr>
          <a:lstStyle/>
          <a:p>
            <a:pPr algn="ctr"/>
            <a:r>
              <a:rPr lang="en-US" b="1"/>
              <a:t>2015 Land Use Conditions:</a:t>
            </a:r>
          </a:p>
          <a:p>
            <a:pPr algn="ctr"/>
            <a:r>
              <a:rPr lang="en-US"/>
              <a:t>1000 acres inside fence -</a:t>
            </a:r>
          </a:p>
          <a:p>
            <a:pPr algn="ctr"/>
            <a:r>
              <a:rPr lang="en-US"/>
              <a:t>25 tidal wetland acres -</a:t>
            </a:r>
          </a:p>
          <a:p>
            <a:pPr algn="ctr"/>
            <a:r>
              <a:rPr lang="en-US"/>
              <a:t>100 agricultural acres + </a:t>
            </a:r>
          </a:p>
          <a:p>
            <a:pPr algn="ctr"/>
            <a:r>
              <a:rPr lang="en-US"/>
              <a:t>5 water acres +</a:t>
            </a:r>
          </a:p>
          <a:p>
            <a:pPr algn="ctr"/>
            <a:r>
              <a:rPr lang="en-US"/>
              <a:t>20 compacted pervious acres = </a:t>
            </a:r>
          </a:p>
          <a:p>
            <a:pPr algn="ctr"/>
            <a:r>
              <a:rPr lang="en-US" b="1">
                <a:solidFill>
                  <a:srgbClr val="C00000"/>
                </a:solidFill>
              </a:rPr>
              <a:t>900 federal acres</a:t>
            </a:r>
          </a:p>
        </p:txBody>
      </p:sp>
      <p:sp>
        <p:nvSpPr>
          <p:cNvPr id="36" name="Rectangle: Rounded Corners 35">
            <a:extLst>
              <a:ext uri="{FF2B5EF4-FFF2-40B4-BE49-F238E27FC236}">
                <a16:creationId xmlns:a16="http://schemas.microsoft.com/office/drawing/2014/main" id="{CD2D39A0-811E-83A5-600D-D4A42A32761B}"/>
              </a:ext>
            </a:extLst>
          </p:cNvPr>
          <p:cNvSpPr/>
          <p:nvPr/>
        </p:nvSpPr>
        <p:spPr>
          <a:xfrm>
            <a:off x="6572991" y="1853604"/>
            <a:ext cx="3790951" cy="874995"/>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 acres</a:t>
            </a:r>
          </a:p>
        </p:txBody>
      </p:sp>
      <p:sp>
        <p:nvSpPr>
          <p:cNvPr id="37" name="Rectangle: Rounded Corners 36">
            <a:extLst>
              <a:ext uri="{FF2B5EF4-FFF2-40B4-BE49-F238E27FC236}">
                <a16:creationId xmlns:a16="http://schemas.microsoft.com/office/drawing/2014/main" id="{F6823020-0458-3A22-9DC1-20E9D776757B}"/>
              </a:ext>
            </a:extLst>
          </p:cNvPr>
          <p:cNvSpPr/>
          <p:nvPr/>
        </p:nvSpPr>
        <p:spPr>
          <a:xfrm>
            <a:off x="6566499" y="5042547"/>
            <a:ext cx="3790951" cy="1282147"/>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80 acres</a:t>
            </a:r>
          </a:p>
        </p:txBody>
      </p:sp>
      <p:sp>
        <p:nvSpPr>
          <p:cNvPr id="4" name="Rectangle: Rounded Corners 3">
            <a:extLst>
              <a:ext uri="{FF2B5EF4-FFF2-40B4-BE49-F238E27FC236}">
                <a16:creationId xmlns:a16="http://schemas.microsoft.com/office/drawing/2014/main" id="{03BF99D9-445B-6FE3-C4E2-75F503AA52F9}"/>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 17">
            <a:extLst>
              <a:ext uri="{FF2B5EF4-FFF2-40B4-BE49-F238E27FC236}">
                <a16:creationId xmlns:a16="http://schemas.microsoft.com/office/drawing/2014/main" id="{DF3776EA-E419-DA17-E74E-E69F1ECE7B8E}"/>
              </a:ext>
            </a:extLst>
          </p:cNvPr>
          <p:cNvSpPr/>
          <p:nvPr/>
        </p:nvSpPr>
        <p:spPr>
          <a:xfrm>
            <a:off x="5351027" y="213595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 18">
            <a:extLst>
              <a:ext uri="{FF2B5EF4-FFF2-40B4-BE49-F238E27FC236}">
                <a16:creationId xmlns:a16="http://schemas.microsoft.com/office/drawing/2014/main" id="{DAC8ABAC-760E-87F4-2EB5-A68E3D4CFE52}"/>
              </a:ext>
            </a:extLst>
          </p:cNvPr>
          <p:cNvSpPr/>
          <p:nvPr/>
        </p:nvSpPr>
        <p:spPr>
          <a:xfrm>
            <a:off x="5265679" y="537133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Left 24">
            <a:extLst>
              <a:ext uri="{FF2B5EF4-FFF2-40B4-BE49-F238E27FC236}">
                <a16:creationId xmlns:a16="http://schemas.microsoft.com/office/drawing/2014/main" id="{A13B7260-3DB9-D467-75AB-8AB16DA19E95}"/>
              </a:ext>
            </a:extLst>
          </p:cNvPr>
          <p:cNvSpPr/>
          <p:nvPr/>
        </p:nvSpPr>
        <p:spPr>
          <a:xfrm>
            <a:off x="5351027" y="2722711"/>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Left 33">
            <a:extLst>
              <a:ext uri="{FF2B5EF4-FFF2-40B4-BE49-F238E27FC236}">
                <a16:creationId xmlns:a16="http://schemas.microsoft.com/office/drawing/2014/main" id="{9D9E7011-3D52-72EB-3433-8E805BEDCA90}"/>
              </a:ext>
            </a:extLst>
          </p:cNvPr>
          <p:cNvSpPr/>
          <p:nvPr/>
        </p:nvSpPr>
        <p:spPr>
          <a:xfrm>
            <a:off x="5265679" y="4615565"/>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526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right)">
                                      <p:cBhvr>
                                        <p:cTn id="7" dur="500"/>
                                        <p:tgtEl>
                                          <p:spTgt spid="25"/>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wipe(right)">
                                      <p:cBhvr>
                                        <p:cTn id="17" dur="500"/>
                                        <p:tgtEl>
                                          <p:spTgt spid="34"/>
                                        </p:tgtEl>
                                      </p:cBhvr>
                                    </p:animEffec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right)">
                                      <p:cBhvr>
                                        <p:cTn id="27" dur="500"/>
                                        <p:tgtEl>
                                          <p:spTgt spid="18"/>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right)">
                                      <p:cBhvr>
                                        <p:cTn id="34" dur="500"/>
                                        <p:tgtEl>
                                          <p:spTgt spid="19"/>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par>
                          <p:cTn id="43" fill="hold">
                            <p:stCondLst>
                              <p:cond delay="0"/>
                            </p:stCondLst>
                            <p:childTnLst>
                              <p:par>
                                <p:cTn id="44" presetID="26" presetClass="entr" presetSubtype="0" fill="hold" nodeType="after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wipe(down)">
                                      <p:cBhvr>
                                        <p:cTn id="46" dur="580">
                                          <p:stCondLst>
                                            <p:cond delay="0"/>
                                          </p:stCondLst>
                                        </p:cTn>
                                        <p:tgtEl>
                                          <p:spTgt spid="29"/>
                                        </p:tgtEl>
                                      </p:cBhvr>
                                    </p:animEffect>
                                    <p:anim calcmode="lin" valueType="num">
                                      <p:cBhvr>
                                        <p:cTn id="47"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52" dur="26">
                                          <p:stCondLst>
                                            <p:cond delay="650"/>
                                          </p:stCondLst>
                                        </p:cTn>
                                        <p:tgtEl>
                                          <p:spTgt spid="29"/>
                                        </p:tgtEl>
                                      </p:cBhvr>
                                      <p:to x="100000" y="60000"/>
                                    </p:animScale>
                                    <p:animScale>
                                      <p:cBhvr>
                                        <p:cTn id="53" dur="166" decel="50000">
                                          <p:stCondLst>
                                            <p:cond delay="676"/>
                                          </p:stCondLst>
                                        </p:cTn>
                                        <p:tgtEl>
                                          <p:spTgt spid="29"/>
                                        </p:tgtEl>
                                      </p:cBhvr>
                                      <p:to x="100000" y="100000"/>
                                    </p:animScale>
                                    <p:animScale>
                                      <p:cBhvr>
                                        <p:cTn id="54" dur="26">
                                          <p:stCondLst>
                                            <p:cond delay="1312"/>
                                          </p:stCondLst>
                                        </p:cTn>
                                        <p:tgtEl>
                                          <p:spTgt spid="29"/>
                                        </p:tgtEl>
                                      </p:cBhvr>
                                      <p:to x="100000" y="80000"/>
                                    </p:animScale>
                                    <p:animScale>
                                      <p:cBhvr>
                                        <p:cTn id="55" dur="166" decel="50000">
                                          <p:stCondLst>
                                            <p:cond delay="1338"/>
                                          </p:stCondLst>
                                        </p:cTn>
                                        <p:tgtEl>
                                          <p:spTgt spid="29"/>
                                        </p:tgtEl>
                                      </p:cBhvr>
                                      <p:to x="100000" y="100000"/>
                                    </p:animScale>
                                    <p:animScale>
                                      <p:cBhvr>
                                        <p:cTn id="56" dur="26">
                                          <p:stCondLst>
                                            <p:cond delay="1642"/>
                                          </p:stCondLst>
                                        </p:cTn>
                                        <p:tgtEl>
                                          <p:spTgt spid="29"/>
                                        </p:tgtEl>
                                      </p:cBhvr>
                                      <p:to x="100000" y="90000"/>
                                    </p:animScale>
                                    <p:animScale>
                                      <p:cBhvr>
                                        <p:cTn id="57" dur="166" decel="50000">
                                          <p:stCondLst>
                                            <p:cond delay="1668"/>
                                          </p:stCondLst>
                                        </p:cTn>
                                        <p:tgtEl>
                                          <p:spTgt spid="29"/>
                                        </p:tgtEl>
                                      </p:cBhvr>
                                      <p:to x="100000" y="100000"/>
                                    </p:animScale>
                                    <p:animScale>
                                      <p:cBhvr>
                                        <p:cTn id="58" dur="26">
                                          <p:stCondLst>
                                            <p:cond delay="1808"/>
                                          </p:stCondLst>
                                        </p:cTn>
                                        <p:tgtEl>
                                          <p:spTgt spid="29"/>
                                        </p:tgtEl>
                                      </p:cBhvr>
                                      <p:to x="100000" y="95000"/>
                                    </p:animScale>
                                    <p:animScale>
                                      <p:cBhvr>
                                        <p:cTn id="59" dur="166" decel="50000">
                                          <p:stCondLst>
                                            <p:cond delay="1834"/>
                                          </p:stCondLst>
                                        </p:cTn>
                                        <p:tgtEl>
                                          <p:spTgt spid="2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36" grpId="0" animBg="1"/>
      <p:bldP spid="37" grpId="0" animBg="1"/>
      <p:bldP spid="18" grpId="0" animBg="1"/>
      <p:bldP spid="19" grpId="0" animBg="1"/>
      <p:bldP spid="25" grpId="0" animBg="1"/>
      <p:bldP spid="3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0B087-9591-1D96-67C7-C8E6366FB1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4FEE0-B0F3-9D04-685D-FF4C9803F38C}"/>
              </a:ext>
            </a:extLst>
          </p:cNvPr>
          <p:cNvSpPr>
            <a:spLocks noGrp="1"/>
          </p:cNvSpPr>
          <p:nvPr>
            <p:ph type="title"/>
          </p:nvPr>
        </p:nvSpPr>
        <p:spPr/>
        <p:txBody>
          <a:bodyPr/>
          <a:lstStyle/>
          <a:p>
            <a:r>
              <a:rPr lang="en-US"/>
              <a:t>2022 Land Use</a:t>
            </a:r>
            <a:br>
              <a:rPr lang="en-US"/>
            </a:br>
            <a:r>
              <a:rPr lang="en-US"/>
              <a:t>Baseline</a:t>
            </a:r>
          </a:p>
        </p:txBody>
      </p:sp>
      <p:cxnSp>
        <p:nvCxnSpPr>
          <p:cNvPr id="6" name="Straight Connector 5">
            <a:extLst>
              <a:ext uri="{FF2B5EF4-FFF2-40B4-BE49-F238E27FC236}">
                <a16:creationId xmlns:a16="http://schemas.microsoft.com/office/drawing/2014/main" id="{17EE20DA-5D61-86D4-F5D3-D02BB246E774}"/>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41B8665-DB77-7225-2A2A-B97611DE700A}"/>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8" name="Rectangle: Rounded Corners 7">
            <a:extLst>
              <a:ext uri="{FF2B5EF4-FFF2-40B4-BE49-F238E27FC236}">
                <a16:creationId xmlns:a16="http://schemas.microsoft.com/office/drawing/2014/main" id="{D1D5B679-06E8-482E-B44F-00E4AF63B9F3}"/>
              </a:ext>
            </a:extLst>
          </p:cNvPr>
          <p:cNvSpPr/>
          <p:nvPr/>
        </p:nvSpPr>
        <p:spPr>
          <a:xfrm>
            <a:off x="6572249" y="1853606"/>
            <a:ext cx="3790951" cy="886132"/>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20 acres</a:t>
            </a:r>
          </a:p>
        </p:txBody>
      </p:sp>
      <p:sp>
        <p:nvSpPr>
          <p:cNvPr id="9" name="Rectangle: Rounded Corners 8">
            <a:extLst>
              <a:ext uri="{FF2B5EF4-FFF2-40B4-BE49-F238E27FC236}">
                <a16:creationId xmlns:a16="http://schemas.microsoft.com/office/drawing/2014/main" id="{CB8955DB-898E-BC3A-3331-47B31A961164}"/>
              </a:ext>
            </a:extLst>
          </p:cNvPr>
          <p:cNvSpPr/>
          <p:nvPr/>
        </p:nvSpPr>
        <p:spPr>
          <a:xfrm>
            <a:off x="6572249" y="4971692"/>
            <a:ext cx="3790951" cy="1335975"/>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80 acres</a:t>
            </a:r>
          </a:p>
        </p:txBody>
      </p:sp>
      <p:sp>
        <p:nvSpPr>
          <p:cNvPr id="10" name="Rectangle: Rounded Corners 9">
            <a:extLst>
              <a:ext uri="{FF2B5EF4-FFF2-40B4-BE49-F238E27FC236}">
                <a16:creationId xmlns:a16="http://schemas.microsoft.com/office/drawing/2014/main" id="{BCC68115-B934-31FF-538F-07EF9F02351B}"/>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75DD976-59C5-43D1-6BFF-F6DC99C7C7C9}"/>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4C78E2F0-0979-A95D-EDAE-6223A28B4265}"/>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6D56595-E7FC-BEC6-1989-57F40D59113B}"/>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0F28252A-557F-588F-7113-7133BB8AB76E}"/>
              </a:ext>
            </a:extLst>
          </p:cNvPr>
          <p:cNvSpPr/>
          <p:nvPr/>
        </p:nvSpPr>
        <p:spPr>
          <a:xfrm>
            <a:off x="6096736" y="2739738"/>
            <a:ext cx="4792133" cy="2272866"/>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900 acres</a:t>
            </a:r>
          </a:p>
        </p:txBody>
      </p:sp>
      <p:sp>
        <p:nvSpPr>
          <p:cNvPr id="15" name="Rectangle: Rounded Corners 14">
            <a:extLst>
              <a:ext uri="{FF2B5EF4-FFF2-40B4-BE49-F238E27FC236}">
                <a16:creationId xmlns:a16="http://schemas.microsoft.com/office/drawing/2014/main" id="{CBE064A9-06E5-44F9-F4EA-60CDE580ADB9}"/>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BC128B06-4E5A-B3F5-E2CC-4070FBD2A44D}"/>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0" name="TextBox 19">
            <a:extLst>
              <a:ext uri="{FF2B5EF4-FFF2-40B4-BE49-F238E27FC236}">
                <a16:creationId xmlns:a16="http://schemas.microsoft.com/office/drawing/2014/main" id="{2B02CD63-8F7A-3ACC-BE92-BA1E4AA71F7A}"/>
              </a:ext>
            </a:extLst>
          </p:cNvPr>
          <p:cNvSpPr txBox="1"/>
          <p:nvPr/>
        </p:nvSpPr>
        <p:spPr>
          <a:xfrm>
            <a:off x="2636936" y="2194495"/>
            <a:ext cx="2682722" cy="369332"/>
          </a:xfrm>
          <a:prstGeom prst="rect">
            <a:avLst/>
          </a:prstGeom>
          <a:noFill/>
        </p:spPr>
        <p:txBody>
          <a:bodyPr wrap="none" rtlCol="0">
            <a:spAutoFit/>
          </a:bodyPr>
          <a:lstStyle/>
          <a:p>
            <a:r>
              <a:rPr lang="en-US"/>
              <a:t>Shifted to Main Bay Model</a:t>
            </a:r>
          </a:p>
        </p:txBody>
      </p:sp>
      <p:sp>
        <p:nvSpPr>
          <p:cNvPr id="21" name="TextBox 20">
            <a:extLst>
              <a:ext uri="{FF2B5EF4-FFF2-40B4-BE49-F238E27FC236}">
                <a16:creationId xmlns:a16="http://schemas.microsoft.com/office/drawing/2014/main" id="{24207612-1566-06F2-B816-FEBEBA027410}"/>
              </a:ext>
            </a:extLst>
          </p:cNvPr>
          <p:cNvSpPr txBox="1"/>
          <p:nvPr/>
        </p:nvSpPr>
        <p:spPr>
          <a:xfrm>
            <a:off x="3324560" y="5428988"/>
            <a:ext cx="1995098" cy="369332"/>
          </a:xfrm>
          <a:prstGeom prst="rect">
            <a:avLst/>
          </a:prstGeom>
          <a:noFill/>
        </p:spPr>
        <p:txBody>
          <a:bodyPr wrap="none" rtlCol="0">
            <a:spAutoFit/>
          </a:bodyPr>
          <a:lstStyle/>
          <a:p>
            <a:r>
              <a:rPr lang="en-US"/>
              <a:t>Shifted to the State</a:t>
            </a:r>
          </a:p>
        </p:txBody>
      </p:sp>
      <p:sp>
        <p:nvSpPr>
          <p:cNvPr id="22" name="Right Brace 21">
            <a:extLst>
              <a:ext uri="{FF2B5EF4-FFF2-40B4-BE49-F238E27FC236}">
                <a16:creationId xmlns:a16="http://schemas.microsoft.com/office/drawing/2014/main" id="{965C57D7-1BF1-B29D-F84B-69C499C89081}"/>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5C662E51-85EF-2279-BF3C-732E2F78B9CA}"/>
              </a:ext>
            </a:extLst>
          </p:cNvPr>
          <p:cNvSpPr txBox="1"/>
          <p:nvPr/>
        </p:nvSpPr>
        <p:spPr>
          <a:xfrm>
            <a:off x="11413064" y="3782989"/>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5D5D88ED-402A-C10D-0C38-A003B62E9F63}"/>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 17">
            <a:extLst>
              <a:ext uri="{FF2B5EF4-FFF2-40B4-BE49-F238E27FC236}">
                <a16:creationId xmlns:a16="http://schemas.microsoft.com/office/drawing/2014/main" id="{A8B9EF59-D407-3BEF-35DB-52D36B5B3EEB}"/>
              </a:ext>
            </a:extLst>
          </p:cNvPr>
          <p:cNvSpPr/>
          <p:nvPr/>
        </p:nvSpPr>
        <p:spPr>
          <a:xfrm>
            <a:off x="5351027" y="213595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 18">
            <a:extLst>
              <a:ext uri="{FF2B5EF4-FFF2-40B4-BE49-F238E27FC236}">
                <a16:creationId xmlns:a16="http://schemas.microsoft.com/office/drawing/2014/main" id="{7028A371-A9E9-A2EB-9E93-4F731EC251E5}"/>
              </a:ext>
            </a:extLst>
          </p:cNvPr>
          <p:cNvSpPr/>
          <p:nvPr/>
        </p:nvSpPr>
        <p:spPr>
          <a:xfrm>
            <a:off x="5265679" y="537133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1628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02E4E-296B-119D-5660-9D9BEA0BE9BE}"/>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B013B77-8AAC-AB47-EA7E-286B18B6F3CC}"/>
              </a:ext>
            </a:extLst>
          </p:cNvPr>
          <p:cNvCxnSpPr/>
          <p:nvPr/>
        </p:nvCxnSpPr>
        <p:spPr>
          <a:xfrm>
            <a:off x="4807298" y="380772"/>
            <a:ext cx="103293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65651FD-32C4-4FC3-3260-86B0E9EA52C3}"/>
              </a:ext>
            </a:extLst>
          </p:cNvPr>
          <p:cNvSpPr txBox="1"/>
          <p:nvPr/>
        </p:nvSpPr>
        <p:spPr>
          <a:xfrm>
            <a:off x="5933364" y="196106"/>
            <a:ext cx="6258636" cy="369332"/>
          </a:xfrm>
          <a:prstGeom prst="rect">
            <a:avLst/>
          </a:prstGeom>
          <a:noFill/>
        </p:spPr>
        <p:txBody>
          <a:bodyPr wrap="none" rtlCol="0">
            <a:spAutoFit/>
          </a:bodyPr>
          <a:lstStyle/>
          <a:p>
            <a:r>
              <a:rPr lang="en-US"/>
              <a:t>Total Area (“within the fence”) of Federal Facility X = 1,000 acres</a:t>
            </a:r>
          </a:p>
        </p:txBody>
      </p:sp>
      <p:sp>
        <p:nvSpPr>
          <p:cNvPr id="8" name="Rectangle: Rounded Corners 7">
            <a:extLst>
              <a:ext uri="{FF2B5EF4-FFF2-40B4-BE49-F238E27FC236}">
                <a16:creationId xmlns:a16="http://schemas.microsoft.com/office/drawing/2014/main" id="{9CAAB52A-3501-4352-0FF4-CBC9C5587A4F}"/>
              </a:ext>
            </a:extLst>
          </p:cNvPr>
          <p:cNvSpPr/>
          <p:nvPr/>
        </p:nvSpPr>
        <p:spPr>
          <a:xfrm>
            <a:off x="6572249" y="1853606"/>
            <a:ext cx="3790951" cy="886132"/>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10 acres</a:t>
            </a:r>
          </a:p>
        </p:txBody>
      </p:sp>
      <p:sp>
        <p:nvSpPr>
          <p:cNvPr id="9" name="Rectangle: Rounded Corners 8">
            <a:extLst>
              <a:ext uri="{FF2B5EF4-FFF2-40B4-BE49-F238E27FC236}">
                <a16:creationId xmlns:a16="http://schemas.microsoft.com/office/drawing/2014/main" id="{2CB0E4A3-6E9C-CE19-3DCB-B55EB3CCEE8A}"/>
              </a:ext>
            </a:extLst>
          </p:cNvPr>
          <p:cNvSpPr/>
          <p:nvPr/>
        </p:nvSpPr>
        <p:spPr>
          <a:xfrm>
            <a:off x="6572249" y="4971692"/>
            <a:ext cx="3790951" cy="1335975"/>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a:p>
            <a:pPr algn="ctr"/>
            <a:r>
              <a:rPr lang="en-US"/>
              <a:t>50 acres</a:t>
            </a:r>
          </a:p>
        </p:txBody>
      </p:sp>
      <p:sp>
        <p:nvSpPr>
          <p:cNvPr id="10" name="Rectangle: Rounded Corners 9">
            <a:extLst>
              <a:ext uri="{FF2B5EF4-FFF2-40B4-BE49-F238E27FC236}">
                <a16:creationId xmlns:a16="http://schemas.microsoft.com/office/drawing/2014/main" id="{B78483B1-BC20-7666-9C82-4E898D49E425}"/>
              </a:ext>
            </a:extLst>
          </p:cNvPr>
          <p:cNvSpPr/>
          <p:nvPr/>
        </p:nvSpPr>
        <p:spPr>
          <a:xfrm>
            <a:off x="4807298" y="565438"/>
            <a:ext cx="1032933" cy="294543"/>
          </a:xfrm>
          <a:prstGeom prst="roundRect">
            <a:avLst/>
          </a:prstGeom>
          <a:solidFill>
            <a:srgbClr val="00A88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675318C-FA2D-9B73-3A99-A0E2046D41D6}"/>
              </a:ext>
            </a:extLst>
          </p:cNvPr>
          <p:cNvSpPr txBox="1"/>
          <p:nvPr/>
        </p:nvSpPr>
        <p:spPr>
          <a:xfrm>
            <a:off x="5933364" y="528043"/>
            <a:ext cx="3474028" cy="369332"/>
          </a:xfrm>
          <a:prstGeom prst="rect">
            <a:avLst/>
          </a:prstGeom>
          <a:noFill/>
        </p:spPr>
        <p:txBody>
          <a:bodyPr wrap="none" rtlCol="0">
            <a:spAutoFit/>
          </a:bodyPr>
          <a:lstStyle/>
          <a:p>
            <a:r>
              <a:rPr lang="en-US"/>
              <a:t>Tidal Wetlands in Federal Facility X</a:t>
            </a:r>
          </a:p>
        </p:txBody>
      </p:sp>
      <p:sp>
        <p:nvSpPr>
          <p:cNvPr id="12" name="Rectangle: Rounded Corners 11">
            <a:extLst>
              <a:ext uri="{FF2B5EF4-FFF2-40B4-BE49-F238E27FC236}">
                <a16:creationId xmlns:a16="http://schemas.microsoft.com/office/drawing/2014/main" id="{D10953E0-67D9-2875-1582-567245D1CC40}"/>
              </a:ext>
            </a:extLst>
          </p:cNvPr>
          <p:cNvSpPr/>
          <p:nvPr/>
        </p:nvSpPr>
        <p:spPr>
          <a:xfrm>
            <a:off x="4807298" y="973310"/>
            <a:ext cx="1032933" cy="294543"/>
          </a:xfrm>
          <a:prstGeom prst="roundRect">
            <a:avLst/>
          </a:prstGeom>
          <a:solidFill>
            <a:srgbClr val="FFA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29A9E491-851F-2134-D17D-C6DCBBE86AF5}"/>
              </a:ext>
            </a:extLst>
          </p:cNvPr>
          <p:cNvSpPr txBox="1"/>
          <p:nvPr/>
        </p:nvSpPr>
        <p:spPr>
          <a:xfrm>
            <a:off x="5933364" y="935915"/>
            <a:ext cx="3124830" cy="369332"/>
          </a:xfrm>
          <a:prstGeom prst="rect">
            <a:avLst/>
          </a:prstGeom>
          <a:noFill/>
        </p:spPr>
        <p:txBody>
          <a:bodyPr wrap="none" rtlCol="0">
            <a:spAutoFit/>
          </a:bodyPr>
          <a:lstStyle/>
          <a:p>
            <a:r>
              <a:rPr lang="en-US"/>
              <a:t>Agriculture in Federal Facility X</a:t>
            </a:r>
          </a:p>
        </p:txBody>
      </p:sp>
      <p:sp>
        <p:nvSpPr>
          <p:cNvPr id="14" name="Rectangle: Rounded Corners 13">
            <a:extLst>
              <a:ext uri="{FF2B5EF4-FFF2-40B4-BE49-F238E27FC236}">
                <a16:creationId xmlns:a16="http://schemas.microsoft.com/office/drawing/2014/main" id="{F625E093-3564-8A00-0205-2D5BF0160DBC}"/>
              </a:ext>
            </a:extLst>
          </p:cNvPr>
          <p:cNvSpPr/>
          <p:nvPr/>
        </p:nvSpPr>
        <p:spPr>
          <a:xfrm>
            <a:off x="6096736" y="2495602"/>
            <a:ext cx="4792133" cy="2994888"/>
          </a:xfrm>
          <a:prstGeom prst="roundRect">
            <a:avLst/>
          </a:prstGeom>
          <a:solidFill>
            <a:srgbClr val="8A8A88">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940 acres</a:t>
            </a:r>
          </a:p>
        </p:txBody>
      </p:sp>
      <p:sp>
        <p:nvSpPr>
          <p:cNvPr id="15" name="Rectangle: Rounded Corners 14">
            <a:extLst>
              <a:ext uri="{FF2B5EF4-FFF2-40B4-BE49-F238E27FC236}">
                <a16:creationId xmlns:a16="http://schemas.microsoft.com/office/drawing/2014/main" id="{66181030-C2F4-D6EC-B5BA-C5F0A71463EE}"/>
              </a:ext>
            </a:extLst>
          </p:cNvPr>
          <p:cNvSpPr/>
          <p:nvPr/>
        </p:nvSpPr>
        <p:spPr>
          <a:xfrm>
            <a:off x="4807298" y="1331999"/>
            <a:ext cx="1032933" cy="294543"/>
          </a:xfrm>
          <a:prstGeom prst="roundRect">
            <a:avLst/>
          </a:prstGeom>
          <a:solidFill>
            <a:srgbClr val="8A8A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96A9E391-F05C-564E-0BDA-AB47AAA8B113}"/>
              </a:ext>
            </a:extLst>
          </p:cNvPr>
          <p:cNvSpPr txBox="1"/>
          <p:nvPr/>
        </p:nvSpPr>
        <p:spPr>
          <a:xfrm>
            <a:off x="5933364" y="1294604"/>
            <a:ext cx="3554756" cy="369332"/>
          </a:xfrm>
          <a:prstGeom prst="rect">
            <a:avLst/>
          </a:prstGeom>
          <a:noFill/>
        </p:spPr>
        <p:txBody>
          <a:bodyPr wrap="none" rtlCol="0">
            <a:spAutoFit/>
          </a:bodyPr>
          <a:lstStyle/>
          <a:p>
            <a:r>
              <a:rPr lang="en-US"/>
              <a:t>CAST Fixed Area of Federal Facility X</a:t>
            </a:r>
          </a:p>
        </p:txBody>
      </p:sp>
      <p:sp>
        <p:nvSpPr>
          <p:cNvPr id="22" name="Right Brace 21">
            <a:extLst>
              <a:ext uri="{FF2B5EF4-FFF2-40B4-BE49-F238E27FC236}">
                <a16:creationId xmlns:a16="http://schemas.microsoft.com/office/drawing/2014/main" id="{4016CC51-1DA0-35FF-8735-886C98D21397}"/>
              </a:ext>
            </a:extLst>
          </p:cNvPr>
          <p:cNvSpPr/>
          <p:nvPr/>
        </p:nvSpPr>
        <p:spPr>
          <a:xfrm>
            <a:off x="10888131" y="1843088"/>
            <a:ext cx="604622" cy="44645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93D84CEE-7C53-8399-2C81-69F50AD6F30F}"/>
              </a:ext>
            </a:extLst>
          </p:cNvPr>
          <p:cNvSpPr txBox="1"/>
          <p:nvPr/>
        </p:nvSpPr>
        <p:spPr>
          <a:xfrm>
            <a:off x="11492753" y="3953435"/>
            <a:ext cx="699247" cy="584775"/>
          </a:xfrm>
          <a:prstGeom prst="rect">
            <a:avLst/>
          </a:prstGeom>
          <a:noFill/>
        </p:spPr>
        <p:txBody>
          <a:bodyPr wrap="square" rtlCol="0">
            <a:spAutoFit/>
          </a:bodyPr>
          <a:lstStyle/>
          <a:p>
            <a:r>
              <a:rPr lang="en-US" sz="1600"/>
              <a:t>1,000 acres</a:t>
            </a:r>
          </a:p>
        </p:txBody>
      </p:sp>
      <p:sp>
        <p:nvSpPr>
          <p:cNvPr id="4" name="Rectangle: Rounded Corners 3">
            <a:extLst>
              <a:ext uri="{FF2B5EF4-FFF2-40B4-BE49-F238E27FC236}">
                <a16:creationId xmlns:a16="http://schemas.microsoft.com/office/drawing/2014/main" id="{BC076FF1-A472-2C09-F9D3-9ACB923B2431}"/>
              </a:ext>
            </a:extLst>
          </p:cNvPr>
          <p:cNvSpPr/>
          <p:nvPr/>
        </p:nvSpPr>
        <p:spPr>
          <a:xfrm>
            <a:off x="6096000" y="1843088"/>
            <a:ext cx="4792133" cy="4464579"/>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 17">
            <a:extLst>
              <a:ext uri="{FF2B5EF4-FFF2-40B4-BE49-F238E27FC236}">
                <a16:creationId xmlns:a16="http://schemas.microsoft.com/office/drawing/2014/main" id="{F86BF041-3A70-0009-98AA-0FD25ABABCC3}"/>
              </a:ext>
            </a:extLst>
          </p:cNvPr>
          <p:cNvSpPr/>
          <p:nvPr/>
        </p:nvSpPr>
        <p:spPr>
          <a:xfrm>
            <a:off x="5351027" y="2135954"/>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 18">
            <a:extLst>
              <a:ext uri="{FF2B5EF4-FFF2-40B4-BE49-F238E27FC236}">
                <a16:creationId xmlns:a16="http://schemas.microsoft.com/office/drawing/2014/main" id="{5352BF5B-9A08-87D4-A8CF-221D0141857F}"/>
              </a:ext>
            </a:extLst>
          </p:cNvPr>
          <p:cNvSpPr/>
          <p:nvPr/>
        </p:nvSpPr>
        <p:spPr>
          <a:xfrm>
            <a:off x="5265679" y="537133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1">
            <a:extLst>
              <a:ext uri="{FF2B5EF4-FFF2-40B4-BE49-F238E27FC236}">
                <a16:creationId xmlns:a16="http://schemas.microsoft.com/office/drawing/2014/main" id="{D1E65CDC-97E4-13F7-D596-0275DCA37A0A}"/>
              </a:ext>
            </a:extLst>
          </p:cNvPr>
          <p:cNvSpPr>
            <a:spLocks noGrp="1"/>
          </p:cNvSpPr>
          <p:nvPr>
            <p:ph type="title"/>
          </p:nvPr>
        </p:nvSpPr>
        <p:spPr>
          <a:xfrm>
            <a:off x="838200" y="365125"/>
            <a:ext cx="10515600" cy="1325563"/>
          </a:xfrm>
        </p:spPr>
        <p:txBody>
          <a:bodyPr/>
          <a:lstStyle/>
          <a:p>
            <a:r>
              <a:rPr lang="en-US"/>
              <a:t>Example 2:</a:t>
            </a:r>
            <a:br>
              <a:rPr lang="en-US"/>
            </a:br>
            <a:r>
              <a:rPr lang="en-US"/>
              <a:t>2010 Land Use</a:t>
            </a:r>
          </a:p>
        </p:txBody>
      </p:sp>
      <p:sp>
        <p:nvSpPr>
          <p:cNvPr id="28" name="TextBox 27">
            <a:extLst>
              <a:ext uri="{FF2B5EF4-FFF2-40B4-BE49-F238E27FC236}">
                <a16:creationId xmlns:a16="http://schemas.microsoft.com/office/drawing/2014/main" id="{58D898B8-06DE-36F4-53DF-B6DD10FE1453}"/>
              </a:ext>
            </a:extLst>
          </p:cNvPr>
          <p:cNvSpPr txBox="1"/>
          <p:nvPr/>
        </p:nvSpPr>
        <p:spPr>
          <a:xfrm>
            <a:off x="184570" y="4874990"/>
            <a:ext cx="3186953" cy="1477328"/>
          </a:xfrm>
          <a:prstGeom prst="rect">
            <a:avLst/>
          </a:prstGeom>
          <a:noFill/>
        </p:spPr>
        <p:txBody>
          <a:bodyPr wrap="square" rtlCol="0">
            <a:spAutoFit/>
          </a:bodyPr>
          <a:lstStyle/>
          <a:p>
            <a:pPr algn="ctr"/>
            <a:r>
              <a:rPr lang="en-US" b="1"/>
              <a:t>2010 Land Use Conditions:</a:t>
            </a:r>
          </a:p>
          <a:p>
            <a:pPr algn="ctr"/>
            <a:r>
              <a:rPr lang="en-US"/>
              <a:t>1000-acre inside fence –</a:t>
            </a:r>
          </a:p>
          <a:p>
            <a:pPr algn="ctr"/>
            <a:r>
              <a:rPr lang="en-US"/>
              <a:t>10 tidal wetland acres -</a:t>
            </a:r>
          </a:p>
          <a:p>
            <a:pPr algn="ctr"/>
            <a:r>
              <a:rPr lang="en-US"/>
              <a:t>50 agricultural acres = </a:t>
            </a:r>
          </a:p>
          <a:p>
            <a:pPr algn="ctr"/>
            <a:r>
              <a:rPr lang="en-US" b="1">
                <a:solidFill>
                  <a:srgbClr val="C00000"/>
                </a:solidFill>
              </a:rPr>
              <a:t>940 federal acres </a:t>
            </a:r>
          </a:p>
        </p:txBody>
      </p:sp>
      <p:sp>
        <p:nvSpPr>
          <p:cNvPr id="2" name="TextBox 1">
            <a:extLst>
              <a:ext uri="{FF2B5EF4-FFF2-40B4-BE49-F238E27FC236}">
                <a16:creationId xmlns:a16="http://schemas.microsoft.com/office/drawing/2014/main" id="{561F590E-75FF-353C-C283-F1DA7D9811C9}"/>
              </a:ext>
            </a:extLst>
          </p:cNvPr>
          <p:cNvSpPr txBox="1"/>
          <p:nvPr/>
        </p:nvSpPr>
        <p:spPr>
          <a:xfrm>
            <a:off x="2636936" y="2194495"/>
            <a:ext cx="2682722" cy="369332"/>
          </a:xfrm>
          <a:prstGeom prst="rect">
            <a:avLst/>
          </a:prstGeom>
          <a:noFill/>
        </p:spPr>
        <p:txBody>
          <a:bodyPr wrap="none" rtlCol="0">
            <a:spAutoFit/>
          </a:bodyPr>
          <a:lstStyle/>
          <a:p>
            <a:r>
              <a:rPr lang="en-US"/>
              <a:t>Shifted to Main Bay Model</a:t>
            </a:r>
          </a:p>
        </p:txBody>
      </p:sp>
      <p:sp>
        <p:nvSpPr>
          <p:cNvPr id="3" name="TextBox 2">
            <a:extLst>
              <a:ext uri="{FF2B5EF4-FFF2-40B4-BE49-F238E27FC236}">
                <a16:creationId xmlns:a16="http://schemas.microsoft.com/office/drawing/2014/main" id="{2B94A9C2-2880-8CD9-0F6E-11ADF06D9AD8}"/>
              </a:ext>
            </a:extLst>
          </p:cNvPr>
          <p:cNvSpPr txBox="1"/>
          <p:nvPr/>
        </p:nvSpPr>
        <p:spPr>
          <a:xfrm>
            <a:off x="3324560" y="5428988"/>
            <a:ext cx="1995098" cy="369332"/>
          </a:xfrm>
          <a:prstGeom prst="rect">
            <a:avLst/>
          </a:prstGeom>
          <a:noFill/>
        </p:spPr>
        <p:txBody>
          <a:bodyPr wrap="none" rtlCol="0">
            <a:spAutoFit/>
          </a:bodyPr>
          <a:lstStyle/>
          <a:p>
            <a:r>
              <a:rPr lang="en-US"/>
              <a:t>Shifted to the State</a:t>
            </a:r>
          </a:p>
        </p:txBody>
      </p:sp>
      <p:sp>
        <p:nvSpPr>
          <p:cNvPr id="17" name="Explosion: 14 Points 16">
            <a:extLst>
              <a:ext uri="{FF2B5EF4-FFF2-40B4-BE49-F238E27FC236}">
                <a16:creationId xmlns:a16="http://schemas.microsoft.com/office/drawing/2014/main" id="{F2704FCC-1AC2-C765-0C8E-2A62DEC11BF8}"/>
              </a:ext>
            </a:extLst>
          </p:cNvPr>
          <p:cNvSpPr/>
          <p:nvPr/>
        </p:nvSpPr>
        <p:spPr>
          <a:xfrm>
            <a:off x="184570" y="2486637"/>
            <a:ext cx="3649467" cy="2144557"/>
          </a:xfrm>
          <a:prstGeom prst="irregularSeal2">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Federal facility </a:t>
            </a:r>
          </a:p>
          <a:p>
            <a:pPr algn="ctr"/>
            <a:r>
              <a:rPr lang="en-US"/>
              <a:t>area grows</a:t>
            </a:r>
          </a:p>
        </p:txBody>
      </p:sp>
      <p:sp>
        <p:nvSpPr>
          <p:cNvPr id="24" name="TextBox 23">
            <a:extLst>
              <a:ext uri="{FF2B5EF4-FFF2-40B4-BE49-F238E27FC236}">
                <a16:creationId xmlns:a16="http://schemas.microsoft.com/office/drawing/2014/main" id="{43AD40B8-9879-3B83-0844-4CB61CB4B00D}"/>
              </a:ext>
            </a:extLst>
          </p:cNvPr>
          <p:cNvSpPr txBox="1"/>
          <p:nvPr/>
        </p:nvSpPr>
        <p:spPr>
          <a:xfrm>
            <a:off x="6624829" y="2438022"/>
            <a:ext cx="3790333" cy="369332"/>
          </a:xfrm>
          <a:prstGeom prst="rect">
            <a:avLst/>
          </a:prstGeom>
          <a:noFill/>
        </p:spPr>
        <p:txBody>
          <a:bodyPr wrap="none" rtlCol="0">
            <a:spAutoFit/>
          </a:bodyPr>
          <a:lstStyle/>
          <a:p>
            <a:r>
              <a:rPr lang="en-US"/>
              <a:t>10 acres of pre-tidal land use removed</a:t>
            </a:r>
          </a:p>
        </p:txBody>
      </p:sp>
      <p:sp>
        <p:nvSpPr>
          <p:cNvPr id="29" name="TextBox 28">
            <a:extLst>
              <a:ext uri="{FF2B5EF4-FFF2-40B4-BE49-F238E27FC236}">
                <a16:creationId xmlns:a16="http://schemas.microsoft.com/office/drawing/2014/main" id="{7E29C240-CA35-0568-963E-BF58F8DE963E}"/>
              </a:ext>
            </a:extLst>
          </p:cNvPr>
          <p:cNvSpPr txBox="1"/>
          <p:nvPr/>
        </p:nvSpPr>
        <p:spPr>
          <a:xfrm>
            <a:off x="6722613" y="5099920"/>
            <a:ext cx="3594767" cy="369332"/>
          </a:xfrm>
          <a:prstGeom prst="rect">
            <a:avLst/>
          </a:prstGeom>
          <a:noFill/>
        </p:spPr>
        <p:txBody>
          <a:bodyPr wrap="none" rtlCol="0">
            <a:spAutoFit/>
          </a:bodyPr>
          <a:lstStyle/>
          <a:p>
            <a:r>
              <a:rPr lang="en-US"/>
              <a:t>30 acres of pre-ag land use removed</a:t>
            </a:r>
          </a:p>
        </p:txBody>
      </p:sp>
    </p:spTree>
    <p:extLst>
      <p:ext uri="{BB962C8B-B14F-4D97-AF65-F5344CB8AC3E}">
        <p14:creationId xmlns:p14="http://schemas.microsoft.com/office/powerpoint/2010/main" val="65110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 calcmode="lin" valueType="num">
                                      <p:cBhvr>
                                        <p:cTn id="9" dur="1000" fill="hold"/>
                                        <p:tgtEl>
                                          <p:spTgt spid="17"/>
                                        </p:tgtEl>
                                        <p:attrNameLst>
                                          <p:attrName>style.rotation</p:attrName>
                                        </p:attrNameLst>
                                      </p:cBhvr>
                                      <p:tavLst>
                                        <p:tav tm="0">
                                          <p:val>
                                            <p:fltVal val="90"/>
                                          </p:val>
                                        </p:tav>
                                        <p:tav tm="100000">
                                          <p:val>
                                            <p:fltVal val="0"/>
                                          </p:val>
                                        </p:tav>
                                      </p:tavLst>
                                    </p:anim>
                                    <p:animEffect transition="in" filter="fade">
                                      <p:cBhvr>
                                        <p:cTn id="10" dur="1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4" grpId="0"/>
      <p:bldP spid="2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1311</Words>
  <Application>Microsoft Office PowerPoint</Application>
  <PresentationFormat>Widescreen</PresentationFormat>
  <Paragraphs>153</Paragraphs>
  <Slides>10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Theme</vt:lpstr>
      <vt:lpstr>Recommendations for Maintaining the Area of each Federal Facility from 1985-2022 in CAST  </vt:lpstr>
      <vt:lpstr>Fixing Federal Facility Area from 1985-2022:</vt:lpstr>
      <vt:lpstr>Visual Examples to Demonstrate   </vt:lpstr>
      <vt:lpstr>2022 Land Use Baseline</vt:lpstr>
      <vt:lpstr>Example 1: 2015 Land Use</vt:lpstr>
      <vt:lpstr>Example 1: 2015 Land Use</vt:lpstr>
      <vt:lpstr>Example 1: 2015 Land Use</vt:lpstr>
      <vt:lpstr>2022 Land Use Baseline</vt:lpstr>
      <vt:lpstr>Example 2: 2010 Land Use</vt:lpstr>
      <vt:lpstr>Example 2: 2010 Land Use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Golimowski</dc:creator>
  <cp:lastModifiedBy>Marilyn Yang</cp:lastModifiedBy>
  <cp:revision>1</cp:revision>
  <dcterms:created xsi:type="dcterms:W3CDTF">2025-08-12T20:10:59Z</dcterms:created>
  <dcterms:modified xsi:type="dcterms:W3CDTF">2025-08-26T14:12:21Z</dcterms:modified>
</cp:coreProperties>
</file>