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8" r:id="rId5"/>
  </p:sldMasterIdLst>
  <p:notesMasterIdLst>
    <p:notesMasterId r:id="rId25"/>
  </p:notesMasterIdLst>
  <p:sldIdLst>
    <p:sldId id="260" r:id="rId6"/>
    <p:sldId id="280" r:id="rId7"/>
    <p:sldId id="264" r:id="rId8"/>
    <p:sldId id="284" r:id="rId9"/>
    <p:sldId id="285" r:id="rId10"/>
    <p:sldId id="294" r:id="rId11"/>
    <p:sldId id="296" r:id="rId12"/>
    <p:sldId id="295" r:id="rId13"/>
    <p:sldId id="297" r:id="rId14"/>
    <p:sldId id="302" r:id="rId15"/>
    <p:sldId id="281" r:id="rId16"/>
    <p:sldId id="291" r:id="rId17"/>
    <p:sldId id="293" r:id="rId18"/>
    <p:sldId id="300" r:id="rId19"/>
    <p:sldId id="286" r:id="rId20"/>
    <p:sldId id="289" r:id="rId21"/>
    <p:sldId id="298" r:id="rId22"/>
    <p:sldId id="290" r:id="rId23"/>
    <p:sldId id="288" r:id="rId24"/>
  </p:sldIdLst>
  <p:sldSz cx="9144000" cy="5143500" type="screen16x9"/>
  <p:notesSz cx="6858000" cy="9144000"/>
  <p:embeddedFontLst>
    <p:embeddedFont>
      <p:font typeface="Source Sans Pro" panose="020B0503030403020204" pitchFamily="34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144">
          <p15:clr>
            <a:srgbClr val="747775"/>
          </p15:clr>
        </p15:guide>
        <p15:guide id="2" pos="5616">
          <p15:clr>
            <a:srgbClr val="747775"/>
          </p15:clr>
        </p15:guide>
        <p15:guide id="3" orient="horz" pos="144">
          <p15:clr>
            <a:srgbClr val="747775"/>
          </p15:clr>
        </p15:guide>
        <p15:guide id="4" orient="horz" pos="27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6B94"/>
    <a:srgbClr val="112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747315-17E2-49FA-F4E6-CFF4D6F5F54C}" v="21" dt="2025-04-28T18:17:32.327"/>
    <p1510:client id="{5D2A7CD2-9F12-FB14-BCBA-475BE845424C}" v="67" dt="2025-04-28T19:34:58.754"/>
    <p1510:client id="{837260FB-5F07-61BC-7605-1E5E3BA413DF}" v="16" dt="2025-04-28T16:52:45.326"/>
    <p1510:client id="{CB7A1368-F199-8925-4581-C8EE0F1ED03E}" v="268" dt="2025-04-28T14:56:03.925"/>
    <p1510:client id="{EFAB1E94-A7D0-8E88-066A-4932244EE5B7}" v="77" dt="2025-04-30T14:48:35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pos="144"/>
        <p:guide pos="5616"/>
        <p:guide orient="horz" pos="144"/>
        <p:guide orient="horz" pos="2748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1.fntdata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font" Target="fonts/font3.fntdata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251c25ca725_2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251c25ca725_2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251fb0ed56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251fb0ed56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32993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 algn="l" rtl="0" fontAlgn="base">
              <a:buNone/>
            </a:pPr>
            <a:r>
              <a:rPr lang="en-US" dirty="0"/>
              <a:t>Small group will select programs to contact for discussions and materials review, assign staff to gather documents or schedule conversations, and develop a reporting format or slide deck template to capture insights.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3110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sz="1800" b="0" i="0" u="none" strike="noStrike">
                <a:effectLst/>
                <a:latin typeface="Calibri" panose="020F0502020204030204" pitchFamily="34" charset="0"/>
              </a:rPr>
              <a:t>Opportunity for more in-depth reviews: further discussion with specific questions for Programs? Are there NGO coalitions to support the Program? Best practices to engage external partners/stakeholders and areas for improvement?</a:t>
            </a:r>
            <a:r>
              <a:rPr lang="en-US" sz="1800" b="0" i="0">
                <a:effectLst/>
                <a:latin typeface="Calibri" panose="020F0502020204030204" pitchFamily="34" charset="0"/>
              </a:rPr>
              <a:t>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54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251fb0ed56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251fb0ed56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79676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08408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3946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65597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>
          <a:extLst>
            <a:ext uri="{FF2B5EF4-FFF2-40B4-BE49-F238E27FC236}">
              <a16:creationId xmlns:a16="http://schemas.microsoft.com/office/drawing/2014/main" id="{1983F8CC-49B8-FABC-4F91-9F1930847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>
            <a:extLst>
              <a:ext uri="{FF2B5EF4-FFF2-40B4-BE49-F238E27FC236}">
                <a16:creationId xmlns:a16="http://schemas.microsoft.com/office/drawing/2014/main" id="{52F1AA63-12BB-433E-4714-F04D713B01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>
            <a:extLst>
              <a:ext uri="{FF2B5EF4-FFF2-40B4-BE49-F238E27FC236}">
                <a16:creationId xmlns:a16="http://schemas.microsoft.com/office/drawing/2014/main" id="{7CE1189D-DFB2-EA0B-0D3A-81A931CB8A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9698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b="1"/>
              <a:t>Purpose:</a:t>
            </a:r>
            <a:r>
              <a:rPr lang="en-US"/>
              <a:t> To discuss meeting operations and best practices; identify next steps for small group to conduct regional partnership program reviews; and determine skillsets needed to draft and execute Scope(s) of Work for GIT 6. The group will utilize top Structure/Governance/Process (SGP) priorities identified by GIT 6 to prepare deliverables and proposed plans for the Management Board Retreat on May 7-8, 2025.</a:t>
            </a:r>
          </a:p>
        </p:txBody>
      </p:sp>
    </p:spTree>
    <p:extLst>
      <p:ext uri="{BB962C8B-B14F-4D97-AF65-F5344CB8AC3E}">
        <p14:creationId xmlns:p14="http://schemas.microsoft.com/office/powerpoint/2010/main" val="2220018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251fb0ed56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251fb0ed56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6457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1159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1506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58959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51fb0ed561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251fb0ed561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73689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251fb0ed56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251fb0ed56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/>
              <a:t>Until 3:00 PM.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87627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0" y="-238975"/>
            <a:ext cx="9167400" cy="1620900"/>
            <a:chOff x="0" y="-238975"/>
            <a:chExt cx="9167400" cy="1620900"/>
          </a:xfrm>
        </p:grpSpPr>
        <p:sp>
          <p:nvSpPr>
            <p:cNvPr id="11" name="Google Shape;11;p2"/>
            <p:cNvSpPr/>
            <p:nvPr/>
          </p:nvSpPr>
          <p:spPr>
            <a:xfrm>
              <a:off x="0" y="237325"/>
              <a:ext cx="9167400" cy="609600"/>
            </a:xfrm>
            <a:prstGeom prst="rect">
              <a:avLst/>
            </a:prstGeom>
            <a:solidFill>
              <a:srgbClr val="11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" name="Google Shape;12;p2"/>
            <p:cNvGrpSpPr/>
            <p:nvPr/>
          </p:nvGrpSpPr>
          <p:grpSpPr>
            <a:xfrm>
              <a:off x="304" y="430367"/>
              <a:ext cx="9144252" cy="237431"/>
              <a:chOff x="18025" y="276802"/>
              <a:chExt cx="9126000" cy="356128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18025" y="276802"/>
                <a:ext cx="9126000" cy="54300"/>
              </a:xfrm>
              <a:prstGeom prst="rect">
                <a:avLst/>
              </a:prstGeom>
              <a:solidFill>
                <a:srgbClr val="FFE8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18025" y="433752"/>
                <a:ext cx="9126000" cy="54300"/>
              </a:xfrm>
              <a:prstGeom prst="rect">
                <a:avLst/>
              </a:prstGeom>
              <a:solidFill>
                <a:srgbClr val="FDB8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18025" y="578630"/>
                <a:ext cx="9126000" cy="54300"/>
              </a:xfrm>
              <a:prstGeom prst="rect">
                <a:avLst/>
              </a:prstGeom>
              <a:solidFill>
                <a:srgbClr val="06AE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" name="Google Shape;16;p2"/>
            <p:cNvGrpSpPr/>
            <p:nvPr/>
          </p:nvGrpSpPr>
          <p:grpSpPr>
            <a:xfrm>
              <a:off x="3761525" y="-238975"/>
              <a:ext cx="1620900" cy="1620900"/>
              <a:chOff x="3761525" y="-238975"/>
              <a:chExt cx="1620900" cy="1620900"/>
            </a:xfrm>
          </p:grpSpPr>
          <p:sp>
            <p:nvSpPr>
              <p:cNvPr id="17" name="Google Shape;17;p2"/>
              <p:cNvSpPr/>
              <p:nvPr/>
            </p:nvSpPr>
            <p:spPr>
              <a:xfrm>
                <a:off x="3761525" y="-238975"/>
                <a:ext cx="1620900" cy="1620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18" name="Google Shape;18;p2"/>
              <p:cNvPicPr preferRelativeResize="0"/>
              <p:nvPr/>
            </p:nvPicPr>
            <p:blipFill rotWithShape="1">
              <a:blip r:embed="rId2">
                <a:alphaModFix/>
              </a:blip>
              <a:srcRect t="797" b="787"/>
              <a:stretch/>
            </p:blipFill>
            <p:spPr>
              <a:xfrm>
                <a:off x="3943425" y="170263"/>
                <a:ext cx="1238100" cy="10234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9" name="Google Shape;19;p2"/>
          <p:cNvSpPr txBox="1">
            <a:spLocks noGrp="1"/>
          </p:cNvSpPr>
          <p:nvPr>
            <p:ph type="body" idx="1"/>
          </p:nvPr>
        </p:nvSpPr>
        <p:spPr>
          <a:xfrm>
            <a:off x="3577200" y="1828100"/>
            <a:ext cx="1989600" cy="26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Source Sans Pro"/>
              <a:buChar char="●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Font typeface="Source Sans Pro"/>
              <a:buChar char="○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Font typeface="Source Sans Pro"/>
              <a:buChar char="■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Font typeface="Source Sans Pro"/>
              <a:buChar char="●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Font typeface="Source Sans Pro"/>
              <a:buChar char="○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Font typeface="Source Sans Pro"/>
              <a:buChar char="■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Font typeface="Source Sans Pro"/>
              <a:buChar char="●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Font typeface="Source Sans Pro"/>
              <a:buChar char="○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Font typeface="Source Sans Pro"/>
              <a:buChar char="■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title"/>
          </p:nvPr>
        </p:nvSpPr>
        <p:spPr>
          <a:xfrm>
            <a:off x="592675" y="2229550"/>
            <a:ext cx="79956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Font typeface="Source Sans Pro"/>
              <a:buNone/>
              <a:defRPr sz="51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ubTitle" idx="2"/>
          </p:nvPr>
        </p:nvSpPr>
        <p:spPr>
          <a:xfrm>
            <a:off x="592675" y="3214500"/>
            <a:ext cx="7995600" cy="8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300"/>
              <a:buFont typeface="Source Sans Pro"/>
              <a:buNone/>
              <a:defRPr sz="43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Slide" type="titleOnly">
  <p:cSld name="TITLE_ONL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"/>
          <p:cNvSpPr txBox="1"/>
          <p:nvPr/>
        </p:nvSpPr>
        <p:spPr>
          <a:xfrm>
            <a:off x="574200" y="1796025"/>
            <a:ext cx="79956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100">
                <a:solidFill>
                  <a:srgbClr val="112C4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  </a:t>
            </a:r>
            <a:endParaRPr sz="5100">
              <a:solidFill>
                <a:srgbClr val="112C45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pSp>
        <p:nvGrpSpPr>
          <p:cNvPr id="77" name="Google Shape;77;p6"/>
          <p:cNvGrpSpPr/>
          <p:nvPr/>
        </p:nvGrpSpPr>
        <p:grpSpPr>
          <a:xfrm>
            <a:off x="228600" y="430380"/>
            <a:ext cx="8687039" cy="237431"/>
            <a:chOff x="18025" y="276802"/>
            <a:chExt cx="9126000" cy="356128"/>
          </a:xfrm>
        </p:grpSpPr>
        <p:sp>
          <p:nvSpPr>
            <p:cNvPr id="78" name="Google Shape;78;p6"/>
            <p:cNvSpPr/>
            <p:nvPr/>
          </p:nvSpPr>
          <p:spPr>
            <a:xfrm>
              <a:off x="18025" y="276802"/>
              <a:ext cx="9126000" cy="54300"/>
            </a:xfrm>
            <a:prstGeom prst="rect">
              <a:avLst/>
            </a:prstGeom>
            <a:solidFill>
              <a:srgbClr val="FFE8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6"/>
            <p:cNvSpPr/>
            <p:nvPr/>
          </p:nvSpPr>
          <p:spPr>
            <a:xfrm>
              <a:off x="18025" y="433752"/>
              <a:ext cx="9126000" cy="54300"/>
            </a:xfrm>
            <a:prstGeom prst="rect">
              <a:avLst/>
            </a:prstGeom>
            <a:solidFill>
              <a:srgbClr val="FDB8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6"/>
            <p:cNvSpPr/>
            <p:nvPr/>
          </p:nvSpPr>
          <p:spPr>
            <a:xfrm>
              <a:off x="18025" y="578630"/>
              <a:ext cx="9126000" cy="54300"/>
            </a:xfrm>
            <a:prstGeom prst="rect">
              <a:avLst/>
            </a:prstGeom>
            <a:solidFill>
              <a:srgbClr val="06A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Google Shape;81;p6"/>
          <p:cNvSpPr/>
          <p:nvPr/>
        </p:nvSpPr>
        <p:spPr>
          <a:xfrm>
            <a:off x="4117500" y="91398"/>
            <a:ext cx="909000" cy="909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2" name="Google Shape;82;p6"/>
          <p:cNvSpPr/>
          <p:nvPr/>
        </p:nvSpPr>
        <p:spPr>
          <a:xfrm>
            <a:off x="4181775" y="158786"/>
            <a:ext cx="780600" cy="780600"/>
          </a:xfrm>
          <a:prstGeom prst="ellipse">
            <a:avLst/>
          </a:prstGeom>
          <a:solidFill>
            <a:srgbClr val="112C45"/>
          </a:solidFill>
          <a:ln w="28575" cap="flat" cmpd="sng">
            <a:solidFill>
              <a:srgbClr val="06AEE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3" name="Google Shape;83;p6"/>
          <p:cNvSpPr txBox="1">
            <a:spLocks noGrp="1"/>
          </p:cNvSpPr>
          <p:nvPr>
            <p:ph type="body" idx="1"/>
          </p:nvPr>
        </p:nvSpPr>
        <p:spPr>
          <a:xfrm>
            <a:off x="4181775" y="204471"/>
            <a:ext cx="780600" cy="7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5461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Source Sans Pro"/>
              <a:buChar char="●"/>
              <a:defRPr sz="5000" b="1" i="0">
                <a:solidFill>
                  <a:schemeClr val="lt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urce Sans Pro" panose="020B0503030403020204" pitchFamily="34" charset="0"/>
                <a:sym typeface="Source Sans Pro"/>
              </a:defRPr>
            </a:lvl1pPr>
            <a:lvl2pPr marL="914400" lvl="1" indent="-5461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Source Sans Pro"/>
              <a:buChar char="○"/>
              <a:defRPr sz="5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5461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Source Sans Pro"/>
              <a:buChar char="■"/>
              <a:defRPr sz="5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5461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Source Sans Pro"/>
              <a:buChar char="●"/>
              <a:defRPr sz="5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54610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Source Sans Pro"/>
              <a:buChar char="○"/>
              <a:defRPr sz="5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5461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Source Sans Pro"/>
              <a:buChar char="■"/>
              <a:defRPr sz="5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5461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Source Sans Pro"/>
              <a:buChar char="●"/>
              <a:defRPr sz="5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5461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Source Sans Pro"/>
              <a:buChar char="○"/>
              <a:defRPr sz="5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5461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Source Sans Pro"/>
              <a:buChar char="■"/>
              <a:defRPr sz="5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4" name="Google Shape;84;p6"/>
          <p:cNvSpPr txBox="1">
            <a:spLocks noGrp="1"/>
          </p:cNvSpPr>
          <p:nvPr>
            <p:ph type="title"/>
          </p:nvPr>
        </p:nvSpPr>
        <p:spPr>
          <a:xfrm>
            <a:off x="228600" y="1733550"/>
            <a:ext cx="8687100" cy="78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Font typeface="Source Sans Pro"/>
              <a:buNone/>
              <a:defRPr sz="5100" b="1" i="0">
                <a:latin typeface="Source Sans Pro" panose="020B0503030403020204" pitchFamily="34" charset="0"/>
                <a:ea typeface="Source Sans Pro" panose="020B0503030403020204" pitchFamily="34" charset="0"/>
                <a:cs typeface="Source Sans Pro" panose="020B0503030403020204" pitchFamily="34" charset="0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100"/>
              <a:buFont typeface="Source Sans Pro"/>
              <a:buNone/>
              <a:defRPr sz="51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100"/>
              <a:buFont typeface="Source Sans Pro"/>
              <a:buNone/>
              <a:defRPr sz="51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100"/>
              <a:buFont typeface="Source Sans Pro"/>
              <a:buNone/>
              <a:defRPr sz="51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100"/>
              <a:buFont typeface="Source Sans Pro"/>
              <a:buNone/>
              <a:defRPr sz="51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100"/>
              <a:buFont typeface="Source Sans Pro"/>
              <a:buNone/>
              <a:defRPr sz="51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100"/>
              <a:buFont typeface="Source Sans Pro"/>
              <a:buNone/>
              <a:defRPr sz="51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100"/>
              <a:buFont typeface="Source Sans Pro"/>
              <a:buNone/>
              <a:defRPr sz="51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100"/>
              <a:buFont typeface="Source Sans Pro"/>
              <a:buNone/>
              <a:defRPr sz="51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5" name="Google Shape;85;p6"/>
          <p:cNvSpPr txBox="1">
            <a:spLocks noGrp="1"/>
          </p:cNvSpPr>
          <p:nvPr>
            <p:ph type="subTitle" idx="2"/>
          </p:nvPr>
        </p:nvSpPr>
        <p:spPr>
          <a:xfrm>
            <a:off x="228600" y="2705100"/>
            <a:ext cx="8687100" cy="7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300"/>
              <a:buFont typeface="Source Sans Pro"/>
              <a:buNone/>
              <a:defRPr sz="43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300"/>
              <a:buFont typeface="Source Sans Pro"/>
              <a:buNone/>
              <a:defRPr sz="43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300"/>
              <a:buFont typeface="Source Sans Pro"/>
              <a:buNone/>
              <a:defRPr sz="43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300"/>
              <a:buFont typeface="Source Sans Pro"/>
              <a:buNone/>
              <a:defRPr sz="43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300"/>
              <a:buFont typeface="Source Sans Pro"/>
              <a:buNone/>
              <a:defRPr sz="43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300"/>
              <a:buFont typeface="Source Sans Pro"/>
              <a:buNone/>
              <a:defRPr sz="43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300"/>
              <a:buFont typeface="Source Sans Pro"/>
              <a:buNone/>
              <a:defRPr sz="43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300"/>
              <a:buFont typeface="Source Sans Pro"/>
              <a:buNone/>
              <a:defRPr sz="43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300"/>
              <a:buFont typeface="Source Sans Pro"/>
              <a:buNone/>
              <a:defRPr sz="43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Slide">
  <p:cSld name="ONE_COLUMN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oogle Shape;87;p7"/>
          <p:cNvGrpSpPr/>
          <p:nvPr/>
        </p:nvGrpSpPr>
        <p:grpSpPr>
          <a:xfrm>
            <a:off x="228600" y="228605"/>
            <a:ext cx="8687039" cy="237431"/>
            <a:chOff x="18025" y="276802"/>
            <a:chExt cx="9126000" cy="356128"/>
          </a:xfrm>
        </p:grpSpPr>
        <p:sp>
          <p:nvSpPr>
            <p:cNvPr id="88" name="Google Shape;88;p7"/>
            <p:cNvSpPr/>
            <p:nvPr/>
          </p:nvSpPr>
          <p:spPr>
            <a:xfrm>
              <a:off x="18025" y="276802"/>
              <a:ext cx="9126000" cy="54300"/>
            </a:xfrm>
            <a:prstGeom prst="rect">
              <a:avLst/>
            </a:prstGeom>
            <a:solidFill>
              <a:srgbClr val="FFE8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18025" y="433752"/>
              <a:ext cx="9126000" cy="54300"/>
            </a:xfrm>
            <a:prstGeom prst="rect">
              <a:avLst/>
            </a:prstGeom>
            <a:solidFill>
              <a:srgbClr val="FDB8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7"/>
            <p:cNvSpPr/>
            <p:nvPr/>
          </p:nvSpPr>
          <p:spPr>
            <a:xfrm>
              <a:off x="18025" y="578630"/>
              <a:ext cx="9126000" cy="54300"/>
            </a:xfrm>
            <a:prstGeom prst="rect">
              <a:avLst/>
            </a:prstGeom>
            <a:solidFill>
              <a:srgbClr val="06A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" name="Google Shape;91;p7"/>
          <p:cNvSpPr txBox="1">
            <a:spLocks noGrp="1"/>
          </p:cNvSpPr>
          <p:nvPr>
            <p:ph type="title"/>
          </p:nvPr>
        </p:nvSpPr>
        <p:spPr>
          <a:xfrm>
            <a:off x="228600" y="682950"/>
            <a:ext cx="868710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Source Sans Pro"/>
              <a:buNone/>
              <a:defRPr sz="3600" b="1" i="0">
                <a:latin typeface="Source Sans Pro" panose="020B0503030403020204" pitchFamily="34" charset="0"/>
                <a:ea typeface="Source Sans Pro" panose="020B0503030403020204" pitchFamily="34" charset="0"/>
                <a:cs typeface="Source Sans Pro" panose="020B0503030403020204" pitchFamily="34" charset="0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7"/>
          <p:cNvSpPr txBox="1">
            <a:spLocks noGrp="1"/>
          </p:cNvSpPr>
          <p:nvPr>
            <p:ph type="body" idx="1"/>
          </p:nvPr>
        </p:nvSpPr>
        <p:spPr>
          <a:xfrm>
            <a:off x="228750" y="1309000"/>
            <a:ext cx="8687100" cy="33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●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○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■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●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○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■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●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○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419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Source Sans Pro"/>
              <a:buChar char="■"/>
              <a:defRPr sz="3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4955675"/>
            <a:ext cx="9144150" cy="187798"/>
            <a:chOff x="0" y="4955675"/>
            <a:chExt cx="9144150" cy="187798"/>
          </a:xfrm>
        </p:grpSpPr>
        <p:sp>
          <p:nvSpPr>
            <p:cNvPr id="7" name="Google Shape;7;p1"/>
            <p:cNvSpPr/>
            <p:nvPr/>
          </p:nvSpPr>
          <p:spPr>
            <a:xfrm>
              <a:off x="0" y="4995273"/>
              <a:ext cx="9144000" cy="148200"/>
            </a:xfrm>
            <a:prstGeom prst="rect">
              <a:avLst/>
            </a:prstGeom>
            <a:solidFill>
              <a:srgbClr val="374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150" y="4955675"/>
              <a:ext cx="9144000" cy="39600"/>
            </a:xfrm>
            <a:prstGeom prst="rect">
              <a:avLst/>
            </a:prstGeom>
            <a:solidFill>
              <a:srgbClr val="06A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p.wa.gov/" TargetMode="External"/><Relationship Id="rId7" Type="http://schemas.openxmlformats.org/officeDocument/2006/relationships/hyperlink" Target="https://ijc.org/en/who/rol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lcbp.org/" TargetMode="External"/><Relationship Id="rId5" Type="http://schemas.openxmlformats.org/officeDocument/2006/relationships/hyperlink" Target="https://www.sfestuary.org/" TargetMode="External"/><Relationship Id="rId4" Type="http://schemas.openxmlformats.org/officeDocument/2006/relationships/hyperlink" Target="https://www.evergladesrestoration.gov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usepa.sharepoint.com/:w:/r/sites/CBPBeyond2025GovernanceandStructure/Shared%20Documents/All%20Participants/Skillsets%20Needed%20for%20Top%20Priorities.docx?d=w7eda7537d61f4b3c813fdc14146e521d&amp;csf=1&amp;web=1&amp;e=Q0AVcM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usepa.sharepoint.com/:f:/r/sites/CBPBeyond2025GovernanceandStructure/Shared%20Documents/All%20Participants?csf=1&amp;web=1&amp;e=wjHo8n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sepa.sharepoint.com/:b:/r/sites/CBPBeyond2025GovernanceandStructure/Shared%20Documents/All%20Participants/Meeting%20Best%20Practices/Compilation%20of%20Staffer%20Feedback%20for%20GIT%206.pdf?csf=1&amp;web=1&amp;e=2PoP4Z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cc02.safelinks.protection.outlook.com/?url=https%3A%2F%2Fwww.chesapeakebay.net%2Fwhat%2Fcalendar%2Fall%2F2025%2F04&amp;data=05%7C02%7CAyers.Katie%40epa.gov%7Cf0759efe93af4957c43608dd8353019c%7C88b378b367484867acf976aacbeca6a7%7C0%7C0%7C638811114713513397%7CUnknown%7CTWFpbGZsb3d8eyJFbXB0eU1hcGkiOnRydWUsIlYiOiIwLjAuMDAwMCIsIlAiOiJXaW4zMiIsIkFOIjoiTWFpbCIsIldUIjoyfQ%3D%3D%7C0%7C%7C%7C&amp;sdata=VKjbMDbaPWC%2FNTc7HO9oxq2nTZwDNHxMof7RmaMleo4%3D&amp;reserved=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hesapeakebay.net/what/web-development-support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6"/>
          <p:cNvSpPr txBox="1">
            <a:spLocks noGrp="1"/>
          </p:cNvSpPr>
          <p:nvPr>
            <p:ph type="title"/>
          </p:nvPr>
        </p:nvSpPr>
        <p:spPr>
          <a:xfrm>
            <a:off x="592675" y="2229550"/>
            <a:ext cx="7995600" cy="78483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100" b="1">
                <a:solidFill>
                  <a:schemeClr val="dk1"/>
                </a:solidFill>
                <a:latin typeface="Source Sans Pro" panose="020B0503030403020204" pitchFamily="34" charset="0"/>
                <a:sym typeface="Source Sans Pro"/>
              </a:rPr>
              <a:t>GIT 6: </a:t>
            </a:r>
            <a:r>
              <a:rPr lang="en" b="1">
                <a:solidFill>
                  <a:schemeClr val="dk1"/>
                </a:solidFill>
                <a:latin typeface="Source Sans Pro" panose="020B0503030403020204" pitchFamily="34" charset="0"/>
              </a:rPr>
              <a:t>Beyond 2025 Phase II</a:t>
            </a:r>
            <a:endParaRPr b="1">
              <a:latin typeface="Source Sans Pro" panose="020B0503030403020204" pitchFamily="34" charset="0"/>
            </a:endParaRPr>
          </a:p>
        </p:txBody>
      </p:sp>
      <p:sp>
        <p:nvSpPr>
          <p:cNvPr id="314" name="Google Shape;314;p26"/>
          <p:cNvSpPr txBox="1">
            <a:spLocks noGrp="1"/>
          </p:cNvSpPr>
          <p:nvPr>
            <p:ph type="body" idx="1"/>
          </p:nvPr>
        </p:nvSpPr>
        <p:spPr>
          <a:xfrm>
            <a:off x="3577200" y="1828100"/>
            <a:ext cx="1989600" cy="26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April 30, 2025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32C2-D323-D4DC-62B0-46B8CC705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12C45"/>
                </a:solidFill>
                <a:latin typeface="Source Sans Pro"/>
                <a:ea typeface="Source Sans Pro"/>
              </a:rPr>
              <a:t>Notes</a:t>
            </a:r>
            <a:endParaRPr lang="en-US" dirty="0">
              <a:solidFill>
                <a:srgbClr val="112C45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BEBB9-BCC2-A492-5D93-B9B795D299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27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0"/>
          <p:cNvSpPr txBox="1">
            <a:spLocks noGrp="1"/>
          </p:cNvSpPr>
          <p:nvPr>
            <p:ph type="title"/>
          </p:nvPr>
        </p:nvSpPr>
        <p:spPr>
          <a:xfrm>
            <a:off x="228600" y="1733550"/>
            <a:ext cx="8687100" cy="2862322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" dirty="0">
                <a:solidFill>
                  <a:schemeClr val="dk1"/>
                </a:solidFill>
                <a:latin typeface="Source Sans Pro"/>
                <a:ea typeface="Source Sans Pro"/>
              </a:rPr>
              <a:t>Geographic Partnership Program Reviews</a:t>
            </a:r>
            <a:br>
              <a:rPr lang="en" dirty="0">
                <a:latin typeface="Source Sans Pro"/>
                <a:ea typeface="Source Sans Pro"/>
              </a:rPr>
            </a:br>
            <a:r>
              <a:rPr lang="en" sz="3000" i="1" dirty="0">
                <a:solidFill>
                  <a:schemeClr val="dk1"/>
                </a:solidFill>
                <a:latin typeface="Source Sans Pro"/>
                <a:ea typeface="Source Sans Pro"/>
              </a:rPr>
              <a:t>(20 minutes)</a:t>
            </a:r>
            <a:br>
              <a:rPr lang="en" sz="3000" i="1" dirty="0">
                <a:latin typeface="Source Sans Pro"/>
                <a:ea typeface="Source Sans Pro"/>
              </a:rPr>
            </a:br>
            <a:br>
              <a:rPr lang="en" sz="3000" i="1" dirty="0">
                <a:latin typeface="Source Sans Pro"/>
                <a:ea typeface="Source Sans Pro"/>
              </a:rPr>
            </a:br>
            <a:r>
              <a:rPr lang="en" sz="2400" b="0" dirty="0">
                <a:solidFill>
                  <a:schemeClr val="dk1"/>
                </a:solidFill>
                <a:latin typeface="Source Sans Pro"/>
                <a:ea typeface="Source Sans Pro"/>
              </a:rPr>
              <a:t>Lead: Lucinda Power</a:t>
            </a:r>
            <a:endParaRPr sz="2400" b="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63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/>
          <p:cNvSpPr txBox="1">
            <a:spLocks noGrp="1"/>
          </p:cNvSpPr>
          <p:nvPr>
            <p:ph type="body" idx="1"/>
          </p:nvPr>
        </p:nvSpPr>
        <p:spPr>
          <a:xfrm>
            <a:off x="228750" y="650789"/>
            <a:ext cx="8687100" cy="415187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8100" indent="0" fontAlgn="base">
              <a:buNone/>
            </a:pPr>
            <a:r>
              <a:rPr lang="en-US" sz="2600" b="1" i="0" u="sng" dirty="0">
                <a:solidFill>
                  <a:srgbClr val="112C45"/>
                </a:solidFill>
                <a:effectLst/>
              </a:rPr>
              <a:t>Objective:</a:t>
            </a:r>
            <a:r>
              <a:rPr lang="en-US" sz="2600" b="1" i="0" u="none" strike="noStrike" dirty="0">
                <a:solidFill>
                  <a:srgbClr val="112C45"/>
                </a:solidFill>
                <a:effectLst/>
              </a:rPr>
              <a:t> </a:t>
            </a:r>
            <a:r>
              <a:rPr lang="en-US" sz="2600" b="0" i="0" dirty="0">
                <a:solidFill>
                  <a:srgbClr val="000000"/>
                </a:solidFill>
                <a:effectLst/>
              </a:rPr>
              <a:t>Review other geographic programs to gain insights for developing Scope(s) of Work focused on structure/governance</a:t>
            </a:r>
            <a:r>
              <a:rPr lang="en-US" sz="2600" dirty="0"/>
              <a:t>/process.</a:t>
            </a:r>
          </a:p>
          <a:p>
            <a:pPr marL="38100" indent="0" algn="l">
              <a:buNone/>
            </a:pPr>
            <a:endParaRPr lang="en-US" sz="2600" b="0" i="0" dirty="0">
              <a:solidFill>
                <a:srgbClr val="000000"/>
              </a:solidFill>
              <a:effectLst/>
            </a:endParaRPr>
          </a:p>
          <a:p>
            <a:pPr fontAlgn="base">
              <a:buSzPct val="100000"/>
            </a:pPr>
            <a:r>
              <a:rPr lang="en-US" sz="2600" b="0" i="0" dirty="0">
                <a:solidFill>
                  <a:srgbClr val="000000"/>
                </a:solidFill>
                <a:effectLst/>
              </a:rPr>
              <a:t>Develop targeted</a:t>
            </a:r>
            <a:r>
              <a:rPr lang="en-US" sz="2600" dirty="0"/>
              <a:t> discussion</a:t>
            </a:r>
            <a:r>
              <a:rPr lang="en-US" sz="2600" b="0" i="0" dirty="0">
                <a:solidFill>
                  <a:srgbClr val="000000"/>
                </a:solidFill>
                <a:effectLst/>
              </a:rPr>
              <a:t> questions </a:t>
            </a:r>
          </a:p>
          <a:p>
            <a:pPr fontAlgn="base">
              <a:buSzPct val="100000"/>
            </a:pPr>
            <a:r>
              <a:rPr lang="en-US" sz="2600" b="0" i="0" dirty="0">
                <a:solidFill>
                  <a:srgbClr val="000000"/>
                </a:solidFill>
                <a:effectLst/>
              </a:rPr>
              <a:t>Identify specific programs and points of contact </a:t>
            </a:r>
          </a:p>
          <a:p>
            <a:pPr fontAlgn="base">
              <a:buSzPct val="100000"/>
            </a:pPr>
            <a:r>
              <a:rPr lang="en-US" sz="2600" b="0" i="0" dirty="0">
                <a:solidFill>
                  <a:srgbClr val="000000"/>
                </a:solidFill>
                <a:effectLst/>
              </a:rPr>
              <a:t>Engage tribal partners and other stakeholders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2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8100" indent="0" fontAlgn="base">
              <a:buNone/>
            </a:pPr>
            <a:r>
              <a:rPr lang="en-US" sz="2600" dirty="0"/>
              <a:t>Small group of volunteers for this task met on April 28</a:t>
            </a:r>
            <a:r>
              <a:rPr lang="en-US" sz="2600" baseline="30000" dirty="0"/>
              <a:t>th</a:t>
            </a:r>
            <a:r>
              <a:rPr lang="en-US" sz="2600" dirty="0"/>
              <a:t>.</a:t>
            </a:r>
            <a:endParaRPr lang="en-US" sz="26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945381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AA01B-B708-99DA-F839-6EAB9F12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82950"/>
            <a:ext cx="8687100" cy="523220"/>
          </a:xfrm>
        </p:spPr>
        <p:txBody>
          <a:bodyPr/>
          <a:lstStyle/>
          <a:p>
            <a:r>
              <a:rPr lang="en-US" sz="3400" dirty="0">
                <a:solidFill>
                  <a:srgbClr val="112C45"/>
                </a:solidFill>
                <a:latin typeface="Source Sans Pro"/>
                <a:ea typeface="Source Sans Pro"/>
              </a:rPr>
              <a:t>Example Guiding Questions and Products</a:t>
            </a:r>
            <a:endParaRPr lang="en-US" sz="3400" dirty="0">
              <a:solidFill>
                <a:srgbClr val="112C45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B5787-2E9B-2A21-D901-A09B033DEB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0" indent="-342900">
              <a:buSzPct val="100000"/>
              <a:buAutoNum type="arabicPeriod"/>
            </a:pPr>
            <a:r>
              <a:rPr lang="en-US" sz="1600" dirty="0"/>
              <a:t>Is there an Agreement and/or Strategic Plan that guides the work of the Program?</a:t>
            </a:r>
            <a:endParaRPr lang="en-US"/>
          </a:p>
          <a:p>
            <a:pPr marL="381000" indent="-342900">
              <a:buSzPct val="100000"/>
              <a:buAutoNum type="arabicPeriod"/>
            </a:pPr>
            <a:r>
              <a:rPr lang="en-US" sz="1600" dirty="0"/>
              <a:t>How does the Program evaluate progress? Does it have an adaptive management framework?</a:t>
            </a:r>
            <a:endParaRPr lang="en-US"/>
          </a:p>
          <a:p>
            <a:pPr marL="381000" indent="-342900">
              <a:buSzPct val="100000"/>
              <a:buAutoNum type="arabicPeriod"/>
            </a:pPr>
            <a:r>
              <a:rPr lang="en-US" sz="1600" dirty="0"/>
              <a:t>What is the budget formulation process?</a:t>
            </a:r>
            <a:endParaRPr lang="en-US"/>
          </a:p>
          <a:p>
            <a:pPr marL="381000" indent="-342900">
              <a:buSzPct val="100000"/>
              <a:buAutoNum type="arabicPeriod"/>
            </a:pPr>
            <a:r>
              <a:rPr lang="en-US" sz="1600" dirty="0"/>
              <a:t>What is the level of political support for the program?</a:t>
            </a:r>
            <a:endParaRPr lang="en-US"/>
          </a:p>
          <a:p>
            <a:pPr marL="381000" indent="-342900">
              <a:buSzPct val="100000"/>
              <a:buAutoNum type="arabicPeriod"/>
            </a:pPr>
            <a:r>
              <a:rPr lang="en-US" sz="1600" dirty="0"/>
              <a:t>What communication tools or strategies have been most effective?</a:t>
            </a:r>
            <a:endParaRPr lang="en-US" dirty="0"/>
          </a:p>
          <a:p>
            <a:pPr marL="552450" indent="-514350">
              <a:buSzPct val="100000"/>
              <a:buFont typeface="+mj-lt"/>
              <a:buAutoNum type="arabicPeriod"/>
            </a:pPr>
            <a:endParaRPr lang="en-US" sz="1600"/>
          </a:p>
          <a:p>
            <a:pPr marL="38100" indent="0">
              <a:buSzPct val="100000"/>
              <a:buNone/>
            </a:pPr>
            <a:r>
              <a:rPr lang="en-US" sz="1800" b="1" dirty="0">
                <a:solidFill>
                  <a:srgbClr val="112C45"/>
                </a:solidFill>
              </a:rPr>
              <a:t>Products: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1600" dirty="0"/>
              <a:t>Organizational charts from other programs to compare structural features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1600" dirty="0"/>
              <a:t>Inventory of vision and mission statements and programmatic priorities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1600" dirty="0"/>
              <a:t>Political support map or timeline of key funding milestones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1600" dirty="0"/>
              <a:t>Examples of decision-making protocols or flowcharts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1600" dirty="0"/>
              <a:t>Compilation of accountability and reporting tools used by other programs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1600" dirty="0"/>
              <a:t>Case studies of adaptive management in action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1600" dirty="0"/>
              <a:t>Sample outreach materials, meeting formats, etc.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831713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9A157-673A-A289-7D7F-3702CE230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112C45"/>
                </a:solidFill>
              </a:rPr>
              <a:t>Geographic Program Reviews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BFE3F-97F6-FFE7-00D5-B65F757E2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750" y="1309000"/>
            <a:ext cx="8687100" cy="3617724"/>
          </a:xfrm>
        </p:spPr>
        <p:txBody>
          <a:bodyPr/>
          <a:lstStyle/>
          <a:p>
            <a:pPr>
              <a:buSzPct val="100000"/>
            </a:pPr>
            <a:r>
              <a:rPr lang="en-US" sz="2000" b="1" dirty="0">
                <a:solidFill>
                  <a:srgbClr val="112C45"/>
                </a:solidFill>
              </a:rPr>
              <a:t>Identified Programs: </a:t>
            </a:r>
            <a:r>
              <a:rPr lang="en-US" sz="2000" b="0" i="0" u="sng" strike="noStrike" dirty="0">
                <a:solidFill>
                  <a:srgbClr val="467886"/>
                </a:solidFill>
                <a:effectLst/>
                <a:hlinkClick r:id="rId3"/>
              </a:rPr>
              <a:t>Puget Sound Partnership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2000" b="0" i="0" u="sng" strike="noStrike" dirty="0">
                <a:solidFill>
                  <a:srgbClr val="467886"/>
                </a:solidFill>
                <a:effectLst/>
                <a:hlinkClick r:id="rId4"/>
              </a:rPr>
              <a:t>South Florida Ecosystem Restoration Task Force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 (Everglades), </a:t>
            </a:r>
            <a:r>
              <a:rPr lang="en-US" sz="2000" b="0" i="0" u="sng" strike="noStrike" dirty="0">
                <a:solidFill>
                  <a:srgbClr val="467886"/>
                </a:solidFill>
                <a:effectLst/>
                <a:hlinkClick r:id="rId5"/>
              </a:rPr>
              <a:t>San Francisco Estuary Partnership</a:t>
            </a:r>
            <a:r>
              <a:rPr lang="en-US" sz="20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2000" b="0" i="0" strike="noStrike" dirty="0">
                <a:effectLst/>
                <a:hlinkClick r:id="rId6"/>
              </a:rPr>
              <a:t>Lake Champlain Basin</a:t>
            </a:r>
            <a:r>
              <a:rPr lang="en-US" sz="2000" dirty="0">
                <a:hlinkClick r:id="rId6"/>
              </a:rPr>
              <a:t> </a:t>
            </a:r>
            <a:r>
              <a:rPr lang="en-US" sz="2000" b="0" i="0" strike="noStrike" dirty="0">
                <a:effectLst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Program</a:t>
            </a:r>
            <a:r>
              <a:rPr lang="en-US" sz="2000" dirty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2000" dirty="0">
                <a:solidFill>
                  <a:srgbClr val="026B94"/>
                </a:solidFill>
                <a:hlinkClick r:id="rId7"/>
              </a:rPr>
              <a:t>International Joint Commission</a:t>
            </a:r>
            <a:r>
              <a:rPr lang="en-US" sz="2000" dirty="0">
                <a:solidFill>
                  <a:schemeClr val="tx2">
                    <a:lumMod val="10000"/>
                  </a:schemeClr>
                </a:solidFill>
              </a:rPr>
              <a:t> (Great Lakes)</a:t>
            </a:r>
            <a:endParaRPr lang="en-US">
              <a:solidFill>
                <a:schemeClr val="tx2">
                  <a:lumMod val="10000"/>
                </a:schemeClr>
              </a:solidFill>
            </a:endParaRPr>
          </a:p>
          <a:p>
            <a:pPr>
              <a:buSzPct val="100000"/>
            </a:pPr>
            <a:r>
              <a:rPr lang="en-US" sz="2000" dirty="0">
                <a:solidFill>
                  <a:schemeClr val="tx2">
                    <a:lumMod val="10000"/>
                  </a:schemeClr>
                </a:solidFill>
              </a:rPr>
              <a:t>Develop template with 5-6 questions and assign Programs to individuals</a:t>
            </a:r>
          </a:p>
          <a:p>
            <a:pPr marL="952500" lvl="1" indent="-457200">
              <a:buSzPct val="100000"/>
              <a:buFont typeface="+mj-lt"/>
              <a:buAutoNum type="arabicPeriod"/>
            </a:pPr>
            <a:r>
              <a:rPr lang="en-US" sz="1800" dirty="0">
                <a:solidFill>
                  <a:schemeClr val="tx2">
                    <a:lumMod val="10000"/>
                  </a:schemeClr>
                </a:solidFill>
              </a:rPr>
              <a:t>How was the Program formally established? (e.g., statutes)</a:t>
            </a:r>
          </a:p>
          <a:p>
            <a:pPr marL="952500" lvl="1" indent="-457200">
              <a:buSzPct val="100000"/>
              <a:buFont typeface="+mj-lt"/>
              <a:buAutoNum type="arabicPeriod"/>
            </a:pPr>
            <a:r>
              <a:rPr lang="en-US" sz="1800" dirty="0">
                <a:solidFill>
                  <a:schemeClr val="tx2">
                    <a:lumMod val="10000"/>
                  </a:schemeClr>
                </a:solidFill>
              </a:rPr>
              <a:t>Organizational structure? What guides the Program?</a:t>
            </a:r>
          </a:p>
          <a:p>
            <a:pPr marL="952500" lvl="1" indent="-457200">
              <a:buSzPct val="100000"/>
              <a:buFont typeface="+mj-lt"/>
              <a:buAutoNum type="arabicPeriod"/>
            </a:pPr>
            <a:r>
              <a:rPr lang="en-US" sz="1800" dirty="0">
                <a:solidFill>
                  <a:schemeClr val="tx2">
                    <a:lumMod val="10000"/>
                  </a:schemeClr>
                </a:solidFill>
              </a:rPr>
              <a:t>Funding mechanisms; deployment and prioritization of resources?</a:t>
            </a:r>
          </a:p>
          <a:p>
            <a:pPr marL="952500" lvl="1" indent="-457200">
              <a:buSzPct val="100000"/>
              <a:buFont typeface="+mj-lt"/>
              <a:buAutoNum type="arabicPeriod"/>
            </a:pPr>
            <a:r>
              <a:rPr lang="en-US" sz="1800" dirty="0">
                <a:solidFill>
                  <a:schemeClr val="tx2">
                    <a:lumMod val="10000"/>
                  </a:schemeClr>
                </a:solidFill>
              </a:rPr>
              <a:t>How are you measuring success?</a:t>
            </a:r>
          </a:p>
          <a:p>
            <a:pPr marL="952500" lvl="1" indent="-457200">
              <a:buSzPct val="100000"/>
              <a:buFont typeface="+mj-lt"/>
              <a:buAutoNum type="arabicPeriod"/>
            </a:pPr>
            <a:r>
              <a:rPr lang="en-US" sz="1800" dirty="0">
                <a:solidFill>
                  <a:schemeClr val="tx2">
                    <a:lumMod val="10000"/>
                  </a:schemeClr>
                </a:solidFill>
              </a:rPr>
              <a:t>Lessons learned?</a:t>
            </a:r>
          </a:p>
          <a:p>
            <a:pPr>
              <a:buSzPct val="100000"/>
            </a:pPr>
            <a:r>
              <a:rPr lang="en-US" sz="2000" b="0" i="0" strike="noStrike" dirty="0">
                <a:solidFill>
                  <a:schemeClr val="tx2">
                    <a:lumMod val="10000"/>
                  </a:schemeClr>
                </a:solidFill>
                <a:effectLst/>
              </a:rPr>
              <a:t>Review Program materials (e.g., strategic plan, org chart) and </a:t>
            </a:r>
            <a:r>
              <a:rPr lang="en-US" sz="2000" dirty="0">
                <a:solidFill>
                  <a:schemeClr val="tx2">
                    <a:lumMod val="10000"/>
                  </a:schemeClr>
                </a:solidFill>
              </a:rPr>
              <a:t>schedule one-hour discussions</a:t>
            </a:r>
          </a:p>
        </p:txBody>
      </p:sp>
    </p:spTree>
    <p:extLst>
      <p:ext uri="{BB962C8B-B14F-4D97-AF65-F5344CB8AC3E}">
        <p14:creationId xmlns:p14="http://schemas.microsoft.com/office/powerpoint/2010/main" val="2100391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0"/>
          <p:cNvSpPr txBox="1">
            <a:spLocks noGrp="1"/>
          </p:cNvSpPr>
          <p:nvPr>
            <p:ph type="title"/>
          </p:nvPr>
        </p:nvSpPr>
        <p:spPr>
          <a:xfrm>
            <a:off x="228450" y="1546514"/>
            <a:ext cx="8690698" cy="3139321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chemeClr val="dk1"/>
                </a:solidFill>
                <a:latin typeface="Source Sans Pro"/>
                <a:ea typeface="Source Sans Pro"/>
              </a:rPr>
              <a:t>Identifying Skillsets Needed to Address Structure, Governance, and Process Priorities</a:t>
            </a:r>
            <a:br>
              <a:rPr lang="en">
                <a:solidFill>
                  <a:schemeClr val="dk1"/>
                </a:solidFill>
                <a:latin typeface="Source Sans Pro"/>
                <a:ea typeface="Source Sans Pro"/>
              </a:rPr>
            </a:br>
            <a:r>
              <a:rPr lang="en" sz="3000" i="1">
                <a:solidFill>
                  <a:schemeClr val="dk1"/>
                </a:solidFill>
                <a:latin typeface="Source Sans Pro"/>
                <a:ea typeface="Source Sans Pro"/>
              </a:rPr>
              <a:t>(30 minutes)</a:t>
            </a:r>
            <a:br>
              <a:rPr lang="en" sz="3000" i="1">
                <a:solidFill>
                  <a:schemeClr val="dk1"/>
                </a:solidFill>
                <a:latin typeface="Source Sans Pro"/>
                <a:ea typeface="Source Sans Pro"/>
              </a:rPr>
            </a:br>
            <a:br>
              <a:rPr lang="en" sz="3000" i="1">
                <a:solidFill>
                  <a:schemeClr val="dk1"/>
                </a:solidFill>
                <a:latin typeface="Source Sans Pro"/>
                <a:ea typeface="Source Sans Pro"/>
              </a:rPr>
            </a:br>
            <a:r>
              <a:rPr lang="en" sz="2400" b="0">
                <a:solidFill>
                  <a:schemeClr val="dk1"/>
                </a:solidFill>
                <a:latin typeface="Source Sans Pro"/>
                <a:ea typeface="Source Sans Pro"/>
              </a:rPr>
              <a:t>Lead: James Martin</a:t>
            </a:r>
            <a:endParaRPr sz="2400" b="0"/>
          </a:p>
        </p:txBody>
      </p:sp>
    </p:spTree>
    <p:extLst>
      <p:ext uri="{BB962C8B-B14F-4D97-AF65-F5344CB8AC3E}">
        <p14:creationId xmlns:p14="http://schemas.microsoft.com/office/powerpoint/2010/main" val="2080929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/>
          <p:cNvSpPr txBox="1">
            <a:spLocks noGrp="1"/>
          </p:cNvSpPr>
          <p:nvPr>
            <p:ph type="body" idx="1"/>
          </p:nvPr>
        </p:nvSpPr>
        <p:spPr>
          <a:xfrm>
            <a:off x="228750" y="1309000"/>
            <a:ext cx="8686950" cy="333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Clarifying membership roles, responsibilities, and definitions of Chesapeake Bay Program groups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Revising the Strategy Review System (SRS)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Refining decision-making processes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Strengthening communication, engagement, and trust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Establishing a logical framework and governance structure that supports the Chesapeake Bay Watershed Agreement</a:t>
            </a:r>
          </a:p>
        </p:txBody>
      </p:sp>
      <p:sp>
        <p:nvSpPr>
          <p:cNvPr id="363" name="Google Shape;363;p31"/>
          <p:cNvSpPr txBox="1">
            <a:spLocks noGrp="1"/>
          </p:cNvSpPr>
          <p:nvPr>
            <p:ph type="title"/>
          </p:nvPr>
        </p:nvSpPr>
        <p:spPr>
          <a:xfrm>
            <a:off x="228600" y="682950"/>
            <a:ext cx="8687100" cy="5541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Top Priorities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30451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/>
          <p:cNvSpPr txBox="1">
            <a:spLocks noGrp="1"/>
          </p:cNvSpPr>
          <p:nvPr>
            <p:ph type="body" idx="1"/>
          </p:nvPr>
        </p:nvSpPr>
        <p:spPr>
          <a:xfrm>
            <a:off x="228750" y="1309000"/>
            <a:ext cx="8686950" cy="333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/>
            <a:r>
              <a:rPr lang="en-US" sz="2800" dirty="0">
                <a:hlinkClick r:id="rId3"/>
              </a:rPr>
              <a:t>Feedback document</a:t>
            </a:r>
            <a:endParaRPr lang="en-US" sz="2800"/>
          </a:p>
        </p:txBody>
      </p:sp>
      <p:sp>
        <p:nvSpPr>
          <p:cNvPr id="363" name="Google Shape;363;p31"/>
          <p:cNvSpPr txBox="1">
            <a:spLocks noGrp="1"/>
          </p:cNvSpPr>
          <p:nvPr>
            <p:ph type="title"/>
          </p:nvPr>
        </p:nvSpPr>
        <p:spPr>
          <a:xfrm>
            <a:off x="228600" y="682950"/>
            <a:ext cx="8687100" cy="5541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Existing Expertise and Resources Needed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583259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1"/>
          <p:cNvSpPr txBox="1">
            <a:spLocks noGrp="1"/>
          </p:cNvSpPr>
          <p:nvPr>
            <p:ph type="title"/>
          </p:nvPr>
        </p:nvSpPr>
        <p:spPr>
          <a:xfrm>
            <a:off x="240907" y="585000"/>
            <a:ext cx="8687100" cy="276999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Process for Implementing the Dec 10, 2024 Charting a Course Beyond 2025 Charge</a:t>
            </a:r>
            <a:endParaRPr sz="18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74E2BE1-FE42-E0C2-2591-13BC051747E8}"/>
              </a:ext>
            </a:extLst>
          </p:cNvPr>
          <p:cNvGrpSpPr/>
          <p:nvPr/>
        </p:nvGrpSpPr>
        <p:grpSpPr>
          <a:xfrm>
            <a:off x="733646" y="861999"/>
            <a:ext cx="7676707" cy="4028978"/>
            <a:chOff x="785486" y="1658181"/>
            <a:chExt cx="10093528" cy="519012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AE11FCD-D56B-B2F6-C61B-EA042A1A89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18487"/>
            <a:stretch/>
          </p:blipFill>
          <p:spPr>
            <a:xfrm>
              <a:off x="823591" y="1658181"/>
              <a:ext cx="10021698" cy="3610786"/>
            </a:xfrm>
            <a:prstGeom prst="rect">
              <a:avLst/>
            </a:prstGeom>
          </p:spPr>
        </p:pic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1E15FA8A-380D-8778-10F5-F16DC9AB6CF4}"/>
                </a:ext>
              </a:extLst>
            </p:cNvPr>
            <p:cNvSpPr/>
            <p:nvPr/>
          </p:nvSpPr>
          <p:spPr>
            <a:xfrm>
              <a:off x="3676996" y="2165468"/>
              <a:ext cx="3802796" cy="34913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830C7424-1F9D-6511-46BE-844A77A52BC8}"/>
                </a:ext>
              </a:extLst>
            </p:cNvPr>
            <p:cNvSpPr/>
            <p:nvPr/>
          </p:nvSpPr>
          <p:spPr>
            <a:xfrm>
              <a:off x="3253324" y="2706624"/>
              <a:ext cx="2937164" cy="18288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787DA674-2D72-9785-EBF8-710C1D7F6F3B}"/>
                </a:ext>
              </a:extLst>
            </p:cNvPr>
            <p:cNvSpPr/>
            <p:nvPr/>
          </p:nvSpPr>
          <p:spPr>
            <a:xfrm>
              <a:off x="3200400" y="4149433"/>
              <a:ext cx="2185416" cy="18288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6ECAED28-F4AB-E5C5-3C71-91B76856BD04}"/>
                </a:ext>
              </a:extLst>
            </p:cNvPr>
            <p:cNvSpPr/>
            <p:nvPr/>
          </p:nvSpPr>
          <p:spPr>
            <a:xfrm>
              <a:off x="3200400" y="4462272"/>
              <a:ext cx="3529584" cy="250571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33C12F66-AFD0-A648-61C8-201EC59FFBF2}"/>
                </a:ext>
              </a:extLst>
            </p:cNvPr>
            <p:cNvSpPr/>
            <p:nvPr/>
          </p:nvSpPr>
          <p:spPr>
            <a:xfrm>
              <a:off x="3216747" y="4789513"/>
              <a:ext cx="4396046" cy="34913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EBD1D1E-D19B-4A10-6084-57FABF7018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19210" y="5124041"/>
              <a:ext cx="10059804" cy="1724266"/>
            </a:xfrm>
            <a:prstGeom prst="rect">
              <a:avLst/>
            </a:prstGeom>
          </p:spPr>
        </p:pic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0696EAC8-168D-06C6-F2EF-4611EFB94A9E}"/>
                </a:ext>
              </a:extLst>
            </p:cNvPr>
            <p:cNvSpPr/>
            <p:nvPr/>
          </p:nvSpPr>
          <p:spPr>
            <a:xfrm>
              <a:off x="785486" y="5782605"/>
              <a:ext cx="10059804" cy="1065701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7256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>
          <a:extLst>
            <a:ext uri="{FF2B5EF4-FFF2-40B4-BE49-F238E27FC236}">
              <a16:creationId xmlns:a16="http://schemas.microsoft.com/office/drawing/2014/main" id="{4C42017E-DC3E-912F-0FA8-B627F40CD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>
            <a:extLst>
              <a:ext uri="{FF2B5EF4-FFF2-40B4-BE49-F238E27FC236}">
                <a16:creationId xmlns:a16="http://schemas.microsoft.com/office/drawing/2014/main" id="{7FCD52AE-CE5C-BF0E-0ADC-FC463C74F4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28750" y="1282211"/>
            <a:ext cx="8686950" cy="360719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14350" indent="-514350">
              <a:buSzPct val="100000"/>
              <a:buAutoNum type="arabicPeriod"/>
            </a:pPr>
            <a:r>
              <a:rPr lang="en-US" sz="2200" dirty="0"/>
              <a:t>GIT 6 members continue to review and organize meeting best practices with goal to produce single document and templates.</a:t>
            </a:r>
          </a:p>
          <a:p>
            <a:pPr marL="514350" indent="-514350">
              <a:buSzPct val="100000"/>
              <a:buAutoNum type="arabicPeriod"/>
            </a:pPr>
            <a:r>
              <a:rPr lang="en-US" sz="2200" dirty="0"/>
              <a:t>Small team will develop guiding questions, identify geographic programs to review, and reach out to contacts.</a:t>
            </a:r>
          </a:p>
          <a:p>
            <a:pPr marL="514350" indent="-514350">
              <a:buSzPct val="100000"/>
              <a:buAutoNum type="arabicPeriod"/>
            </a:pPr>
            <a:r>
              <a:rPr lang="en-US" sz="2200" dirty="0"/>
              <a:t>Finalize list of skillsets needed and existing expertise/resources for Scope of Work development.</a:t>
            </a:r>
          </a:p>
          <a:p>
            <a:pPr marL="0" indent="0" algn="ctr">
              <a:buNone/>
            </a:pPr>
            <a:r>
              <a:rPr lang="en-US" sz="2000" dirty="0">
                <a:hlinkClick r:id="rId3"/>
              </a:rPr>
              <a:t>Resources in SharePoint Group</a:t>
            </a:r>
            <a:endParaRPr lang="en-US" sz="2000" dirty="0"/>
          </a:p>
          <a:p>
            <a:pPr marL="0" indent="0" algn="ctr">
              <a:buNone/>
            </a:pPr>
            <a:endParaRPr lang="en-US" sz="2200"/>
          </a:p>
          <a:p>
            <a:pPr marL="0" indent="0" algn="ctr">
              <a:buNone/>
            </a:pPr>
            <a:r>
              <a:rPr lang="en-US" sz="2200" i="1" dirty="0"/>
              <a:t>GIT 6 providing progress update at Management Board Retreat, Day 2 on </a:t>
            </a:r>
            <a:r>
              <a:rPr lang="en-US" sz="2200" b="1" i="1" dirty="0"/>
              <a:t>May 8, 2025</a:t>
            </a:r>
            <a:r>
              <a:rPr lang="en-US" sz="2200" i="1" dirty="0"/>
              <a:t>.</a:t>
            </a:r>
            <a:endParaRPr lang="en-US" sz="2200" i="1" dirty="0">
              <a:solidFill>
                <a:srgbClr val="112C45"/>
              </a:solidFill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514350" indent="-514350">
              <a:buAutoNum type="arabicPeriod"/>
            </a:pPr>
            <a:endParaRPr lang="en-US"/>
          </a:p>
        </p:txBody>
      </p:sp>
      <p:sp>
        <p:nvSpPr>
          <p:cNvPr id="363" name="Google Shape;363;p31">
            <a:extLst>
              <a:ext uri="{FF2B5EF4-FFF2-40B4-BE49-F238E27FC236}">
                <a16:creationId xmlns:a16="http://schemas.microsoft.com/office/drawing/2014/main" id="{9B4058F4-0AA6-3A3C-86AF-8D4B76AC7B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682950"/>
            <a:ext cx="8687100" cy="52322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" sz="3400">
                <a:solidFill>
                  <a:schemeClr val="dk1"/>
                </a:solidFill>
                <a:latin typeface="Source Sans Pro"/>
                <a:ea typeface="Source Sans Pro"/>
              </a:rPr>
              <a:t>Next Steps</a:t>
            </a:r>
            <a:endParaRPr sz="3400">
              <a:solidFill>
                <a:schemeClr val="dk1"/>
              </a:solidFill>
              <a:latin typeface="Source Sans Pro"/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779255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6AFDFC-C211-141D-FA5D-B7A3E2D9BC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4131" y="503217"/>
            <a:ext cx="4635738" cy="31392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3DE81A-3538-46E4-4DEE-125D506538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4131" y="3552542"/>
            <a:ext cx="4635738" cy="128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96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0"/>
          <p:cNvSpPr txBox="1">
            <a:spLocks noGrp="1"/>
          </p:cNvSpPr>
          <p:nvPr>
            <p:ph type="title"/>
          </p:nvPr>
        </p:nvSpPr>
        <p:spPr>
          <a:xfrm>
            <a:off x="228600" y="1733550"/>
            <a:ext cx="8687100" cy="2862322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" sz="51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Report out </a:t>
            </a:r>
            <a:r>
              <a:rPr lang="en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on</a:t>
            </a:r>
            <a:br>
              <a:rPr lang="en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</a:br>
            <a:r>
              <a:rPr lang="en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Meeting</a:t>
            </a:r>
            <a:r>
              <a:rPr lang="en" sz="51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Best Practices</a:t>
            </a:r>
            <a:br>
              <a:rPr lang="en" sz="51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lang="en" sz="3000" i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(</a:t>
            </a:r>
            <a:r>
              <a:rPr lang="en" sz="3000" i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</a:rPr>
              <a:t>50</a:t>
            </a:r>
            <a:r>
              <a:rPr lang="en" sz="3000" i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minutes)</a:t>
            </a:r>
            <a:br>
              <a:rPr lang="en" sz="3000" i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br>
              <a:rPr lang="en" sz="3000" i="1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lang="en" sz="2400" b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Facilitator: Katie Ayers</a:t>
            </a:r>
            <a:endParaRPr sz="2400" b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/>
          <p:cNvSpPr txBox="1">
            <a:spLocks noGrp="1"/>
          </p:cNvSpPr>
          <p:nvPr>
            <p:ph type="body" idx="1"/>
          </p:nvPr>
        </p:nvSpPr>
        <p:spPr>
          <a:xfrm>
            <a:off x="228749" y="1309000"/>
            <a:ext cx="8790559" cy="333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14350" indent="-514350">
              <a:buSzPct val="100000"/>
              <a:buFont typeface="+mj-lt"/>
              <a:buAutoNum type="arabicPeriod"/>
            </a:pPr>
            <a:r>
              <a:rPr lang="en-US" sz="2400"/>
              <a:t>Existing SOPs, templates, or best practices that are used successfully for planning and running meetings?</a:t>
            </a:r>
          </a:p>
          <a:p>
            <a:pPr marL="514350" indent="-514350">
              <a:buSzPct val="100000"/>
              <a:buAutoNum type="arabicPeriod"/>
            </a:pPr>
            <a:r>
              <a:rPr lang="en-US" sz="2400"/>
              <a:t>How are agendas developed and who contributes?</a:t>
            </a:r>
          </a:p>
          <a:p>
            <a:pPr marL="514350" indent="-514350">
              <a:buSzPct val="100000"/>
              <a:buAutoNum type="arabicPeriod"/>
            </a:pPr>
            <a:r>
              <a:rPr lang="en-US" sz="2400"/>
              <a:t>Roles and responsibilities of Chairs, Coordinators, Staffers, Members, and Interested Parties?</a:t>
            </a:r>
          </a:p>
          <a:p>
            <a:pPr marL="514350" indent="-514350">
              <a:buSzPct val="100000"/>
              <a:buAutoNum type="arabicPeriod"/>
            </a:pPr>
            <a:r>
              <a:rPr lang="en-US" sz="2400"/>
              <a:t>How are decisions/actions captured and shared?</a:t>
            </a:r>
          </a:p>
          <a:p>
            <a:pPr marL="514350" indent="-514350">
              <a:buSzPct val="100000"/>
              <a:buAutoNum type="arabicPeriod"/>
            </a:pPr>
            <a:r>
              <a:rPr lang="en-US" sz="2400"/>
              <a:t>Where and how to incorporate public feedback?</a:t>
            </a:r>
          </a:p>
          <a:p>
            <a:pPr marL="514350" lvl="0" indent="-51435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 sz="2400"/>
              <a:t>Standards for website materials?</a:t>
            </a:r>
          </a:p>
          <a:p>
            <a:pPr marL="514350" lvl="0" indent="-51435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 sz="2400"/>
              <a:t>What platforms are used for hosting meetings and collaborating?</a:t>
            </a:r>
          </a:p>
        </p:txBody>
      </p:sp>
      <p:sp>
        <p:nvSpPr>
          <p:cNvPr id="363" name="Google Shape;363;p31"/>
          <p:cNvSpPr txBox="1">
            <a:spLocks noGrp="1"/>
          </p:cNvSpPr>
          <p:nvPr>
            <p:ph type="title"/>
          </p:nvPr>
        </p:nvSpPr>
        <p:spPr>
          <a:xfrm>
            <a:off x="228600" y="682950"/>
            <a:ext cx="8687100" cy="5541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Example Guiding Questions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3746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/>
          <p:cNvSpPr txBox="1">
            <a:spLocks noGrp="1"/>
          </p:cNvSpPr>
          <p:nvPr>
            <p:ph type="body" idx="1"/>
          </p:nvPr>
        </p:nvSpPr>
        <p:spPr>
          <a:xfrm>
            <a:off x="228600" y="1398830"/>
            <a:ext cx="8687100" cy="291891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dirty="0"/>
              <a:t>List of existing resources (documents, SOPs, tools, templates).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dirty="0"/>
              <a:t>Summary of best practices organized by topic (agenda setting, facilitation, etc.).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US" dirty="0"/>
              <a:t>List of gaps or areas needing new SOPs or guidance.</a:t>
            </a:r>
          </a:p>
          <a:p>
            <a:pPr marL="0" indent="0" algn="ctr">
              <a:buNone/>
            </a:pPr>
            <a:r>
              <a:rPr lang="en-US" sz="2400" dirty="0">
                <a:hlinkClick r:id="rId3"/>
              </a:rPr>
              <a:t>Staffer Feedback Document</a:t>
            </a:r>
          </a:p>
        </p:txBody>
      </p:sp>
      <p:sp>
        <p:nvSpPr>
          <p:cNvPr id="363" name="Google Shape;363;p31"/>
          <p:cNvSpPr txBox="1">
            <a:spLocks noGrp="1"/>
          </p:cNvSpPr>
          <p:nvPr>
            <p:ph type="title"/>
          </p:nvPr>
        </p:nvSpPr>
        <p:spPr>
          <a:xfrm>
            <a:off x="228600" y="682950"/>
            <a:ext cx="8687100" cy="52322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solidFill>
                  <a:schemeClr val="dk1"/>
                </a:solidFill>
              </a:rPr>
              <a:t>Deliverables from Coordinators and Staffers</a:t>
            </a:r>
            <a:endParaRPr sz="3400"/>
          </a:p>
        </p:txBody>
      </p:sp>
    </p:spTree>
    <p:extLst>
      <p:ext uri="{BB962C8B-B14F-4D97-AF65-F5344CB8AC3E}">
        <p14:creationId xmlns:p14="http://schemas.microsoft.com/office/powerpoint/2010/main" val="3094689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/>
          <p:cNvSpPr txBox="1">
            <a:spLocks noGrp="1"/>
          </p:cNvSpPr>
          <p:nvPr>
            <p:ph type="body" idx="1"/>
          </p:nvPr>
        </p:nvSpPr>
        <p:spPr>
          <a:xfrm>
            <a:off x="228299" y="1237050"/>
            <a:ext cx="8687099" cy="357779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42900" indent="-342900">
              <a:buSzPct val="100000"/>
            </a:pPr>
            <a:r>
              <a:rPr lang="en-US" sz="2000" dirty="0"/>
              <a:t>Standardization at appropriate tiers (GITs, workgroups, teams, etc.), but maintain some flexibility</a:t>
            </a:r>
          </a:p>
          <a:p>
            <a:pPr marL="800100" lvl="1" indent="-342900">
              <a:buSzPct val="100000"/>
            </a:pPr>
            <a:r>
              <a:rPr lang="en-US" sz="1800" dirty="0"/>
              <a:t>Material distribution 1-2 weeks in advance</a:t>
            </a:r>
          </a:p>
          <a:p>
            <a:pPr marL="800100" lvl="1" indent="-342900">
              <a:buSzPct val="100000"/>
            </a:pPr>
            <a:r>
              <a:rPr lang="en-US" sz="1800" dirty="0"/>
              <a:t>Agendas, venue information, minutes, record of attendees</a:t>
            </a:r>
          </a:p>
          <a:p>
            <a:pPr marL="800100" lvl="1" indent="-342900">
              <a:buSzPct val="100000"/>
            </a:pPr>
            <a:r>
              <a:rPr lang="en-US" sz="1800" dirty="0"/>
              <a:t>Actions/decisions - follow up timelines</a:t>
            </a:r>
          </a:p>
          <a:p>
            <a:pPr marL="342900" indent="-342900">
              <a:buSzPct val="100000"/>
            </a:pPr>
            <a:r>
              <a:rPr lang="en-US" sz="2000" dirty="0"/>
              <a:t>Distribution lists could be stored in central location and updated regularly</a:t>
            </a:r>
          </a:p>
          <a:p>
            <a:pPr marL="342900" indent="-342900">
              <a:buSzPct val="100000"/>
            </a:pPr>
            <a:r>
              <a:rPr lang="en-US" sz="2000" dirty="0"/>
              <a:t>Define roles and responsibilities of Chairs, Coordinators, Staffers, Members, and Interested Parties; voting/non-voting</a:t>
            </a:r>
          </a:p>
          <a:p>
            <a:pPr marL="800100" lvl="1" indent="-342900">
              <a:buSzPct val="100000"/>
            </a:pPr>
            <a:r>
              <a:rPr lang="en-US" sz="1800" dirty="0"/>
              <a:t>Consider structure of group membership that is most effective; what to do when missing positions</a:t>
            </a:r>
          </a:p>
          <a:p>
            <a:pPr marL="800100" lvl="1" indent="-342900">
              <a:buSzPct val="100000"/>
            </a:pPr>
            <a:r>
              <a:rPr lang="en-US" sz="1800" dirty="0"/>
              <a:t>Staffers are helpful in cross-GIT collaboration</a:t>
            </a:r>
          </a:p>
        </p:txBody>
      </p:sp>
      <p:sp>
        <p:nvSpPr>
          <p:cNvPr id="5" name="Google Shape;363;p31">
            <a:extLst>
              <a:ext uri="{FF2B5EF4-FFF2-40B4-BE49-F238E27FC236}">
                <a16:creationId xmlns:a16="http://schemas.microsoft.com/office/drawing/2014/main" id="{1C82B9C2-DCC6-D264-38C5-F9B6A13B71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682950"/>
            <a:ext cx="8687100" cy="5541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Meeting Best Practices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09649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/>
          <p:cNvSpPr txBox="1">
            <a:spLocks noGrp="1"/>
          </p:cNvSpPr>
          <p:nvPr>
            <p:ph type="body" idx="1"/>
          </p:nvPr>
        </p:nvSpPr>
        <p:spPr>
          <a:xfrm>
            <a:off x="228749" y="1308999"/>
            <a:ext cx="8686951" cy="357779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85750" indent="-285750">
              <a:buSzPct val="100000"/>
            </a:pPr>
            <a:r>
              <a:rPr lang="en-US" sz="2000" dirty="0"/>
              <a:t>Met</a:t>
            </a:r>
            <a:r>
              <a:rPr lang="en-US" sz="2000" dirty="0">
                <a:solidFill>
                  <a:schemeClr val="tx2">
                    <a:lumMod val="10000"/>
                  </a:schemeClr>
                </a:solidFill>
              </a:rPr>
              <a:t>hods t</a:t>
            </a:r>
            <a:r>
              <a:rPr lang="en-US" sz="2000" dirty="0"/>
              <a:t>o ensure engagement in virtual, hybrid, and in-person environments?</a:t>
            </a:r>
          </a:p>
          <a:p>
            <a:pPr marL="742950" lvl="1" indent="-285750">
              <a:buSzPct val="100000"/>
            </a:pPr>
            <a:r>
              <a:rPr lang="en-US" sz="1800" dirty="0"/>
              <a:t>Best platform for hosting meetings (MS Teams, Zoom)</a:t>
            </a:r>
          </a:p>
          <a:p>
            <a:pPr marL="742950" lvl="1" indent="-285750">
              <a:buSzPct val="100000"/>
            </a:pPr>
            <a:r>
              <a:rPr lang="en-US" sz="1800" dirty="0"/>
              <a:t>Best platform for file sharing (Google Drive)</a:t>
            </a:r>
          </a:p>
          <a:p>
            <a:pPr marL="742950" lvl="1" indent="-285750">
              <a:buSzPct val="100000"/>
            </a:pPr>
            <a:r>
              <a:rPr lang="en-US" sz="1800" dirty="0"/>
              <a:t>Interactive discussions (</a:t>
            </a:r>
            <a:r>
              <a:rPr lang="en-US" sz="1800" err="1"/>
              <a:t>Mentimeter</a:t>
            </a:r>
            <a:r>
              <a:rPr lang="en-US" sz="1800" dirty="0"/>
              <a:t>, Miro board, Google Forms, raise hand, chat, consensus)</a:t>
            </a:r>
          </a:p>
          <a:p>
            <a:pPr marL="742950" lvl="1" indent="-285750">
              <a:buSzPct val="100000"/>
            </a:pPr>
            <a:r>
              <a:rPr lang="en-US" sz="1800" dirty="0"/>
              <a:t>Establish recommended frequency and duration for different tiers</a:t>
            </a:r>
          </a:p>
          <a:p>
            <a:pPr marL="742950" lvl="1" indent="-285750">
              <a:buSzPct val="100000"/>
            </a:pPr>
            <a:r>
              <a:rPr lang="en-US" sz="1800" dirty="0"/>
              <a:t>Need guidance on AI use and sharing recordings</a:t>
            </a:r>
          </a:p>
          <a:p>
            <a:pPr marL="285750" indent="-285750">
              <a:buSzPct val="100000"/>
            </a:pPr>
            <a:r>
              <a:rPr lang="en-US" sz="2000" dirty="0"/>
              <a:t>Where and how to incorporate public feedback? (during or after meetings; GIT, workgroup, action team level?)</a:t>
            </a:r>
          </a:p>
          <a:p>
            <a:pPr marL="0" indent="0">
              <a:buSzPct val="100000"/>
              <a:buNone/>
            </a:pPr>
            <a:endParaRPr lang="en-US" sz="2000" dirty="0"/>
          </a:p>
          <a:p>
            <a:pPr marL="0" indent="0" algn="ctr">
              <a:buSzPct val="100000"/>
              <a:buNone/>
            </a:pPr>
            <a:r>
              <a:rPr lang="en-US" sz="2000" b="1" i="1" dirty="0"/>
              <a:t>Question for Management Board/PSC:</a:t>
            </a:r>
          </a:p>
          <a:p>
            <a:pPr marL="0" indent="0" algn="ctr">
              <a:buSzPct val="100000"/>
              <a:buNone/>
            </a:pPr>
            <a:r>
              <a:rPr lang="en-US" sz="2000" i="1" dirty="0"/>
              <a:t>What practices should be required as standards in CBP Governance document?</a:t>
            </a:r>
          </a:p>
          <a:p>
            <a:pPr marL="800100" lvl="1" indent="-342900">
              <a:buSzPct val="100000"/>
            </a:pPr>
            <a:endParaRPr lang="en-US" sz="2400"/>
          </a:p>
          <a:p>
            <a:pPr marL="457200" lvl="1" indent="0">
              <a:buSzPct val="100000"/>
              <a:buNone/>
            </a:pPr>
            <a:endParaRPr lang="en-US" sz="2400"/>
          </a:p>
        </p:txBody>
      </p:sp>
      <p:sp>
        <p:nvSpPr>
          <p:cNvPr id="363" name="Google Shape;363;p31"/>
          <p:cNvSpPr txBox="1">
            <a:spLocks noGrp="1"/>
          </p:cNvSpPr>
          <p:nvPr>
            <p:ph type="title"/>
          </p:nvPr>
        </p:nvSpPr>
        <p:spPr>
          <a:xfrm>
            <a:off x="228600" y="682950"/>
            <a:ext cx="8687100" cy="5541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Meeting Best Practices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26632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/>
          <p:cNvSpPr txBox="1">
            <a:spLocks noGrp="1"/>
          </p:cNvSpPr>
          <p:nvPr>
            <p:ph type="body" idx="1"/>
          </p:nvPr>
        </p:nvSpPr>
        <p:spPr>
          <a:xfrm>
            <a:off x="228749" y="1238541"/>
            <a:ext cx="8686951" cy="364825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>
              <a:buSzPct val="100000"/>
              <a:buNone/>
            </a:pPr>
            <a:r>
              <a:rPr lang="en-US" sz="1400" b="0" i="0" dirty="0">
                <a:solidFill>
                  <a:schemeClr val="tx2">
                    <a:lumMod val="10000"/>
                  </a:schemeClr>
                </a:solidFill>
                <a:effectLst/>
              </a:rPr>
              <a:t>The Chesapeake Bay Program's online </a:t>
            </a:r>
            <a:r>
              <a:rPr lang="en-US" sz="1400" b="0" i="0" dirty="0">
                <a:solidFill>
                  <a:schemeClr val="tx2">
                    <a:lumMod val="10000"/>
                  </a:schemeClr>
                </a:solidFill>
                <a:effectLst/>
                <a:hlinkClick r:id="rId3" tooltip="Original URL: https://www.chesapeakebay.net/what/calendar/all/2025/04. Click or tap if you trust this link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Meetings Calendar</a:t>
            </a:r>
            <a:r>
              <a:rPr lang="en-US" sz="1400" b="0" i="0" dirty="0">
                <a:solidFill>
                  <a:schemeClr val="tx2">
                    <a:lumMod val="10000"/>
                  </a:schemeClr>
                </a:solidFill>
                <a:effectLst/>
              </a:rPr>
              <a:t> is the home for public meetings hosted by GITs, Workgroups, Action Teams, and other Chesapeake Bay Program groups. </a:t>
            </a:r>
            <a:r>
              <a:rPr lang="en-US" sz="1400" b="1" i="0" dirty="0">
                <a:solidFill>
                  <a:schemeClr val="tx2">
                    <a:lumMod val="10000"/>
                  </a:schemeClr>
                </a:solidFill>
                <a:effectLst/>
              </a:rPr>
              <a:t>The Meetings Calendar supports the program’s commitment to hosting open meetings, </a:t>
            </a:r>
            <a:r>
              <a:rPr lang="en-US" sz="1400" b="0" i="0" dirty="0">
                <a:solidFill>
                  <a:schemeClr val="tx2">
                    <a:lumMod val="10000"/>
                  </a:schemeClr>
                </a:solidFill>
                <a:effectLst/>
              </a:rPr>
              <a:t>with advance notification of the date, time, location, agenda, and materials, and—after the meeting has occurred—a summary of actions and decisions. </a:t>
            </a:r>
            <a:r>
              <a:rPr lang="en-US" sz="1400" b="1" i="0" dirty="0">
                <a:solidFill>
                  <a:schemeClr val="tx2">
                    <a:lumMod val="10000"/>
                  </a:schemeClr>
                </a:solidFill>
                <a:effectLst/>
              </a:rPr>
              <a:t>Ensuring staffers follow existing instructions for adding events to this calendar </a:t>
            </a:r>
            <a:r>
              <a:rPr lang="en-US" sz="1400" b="0" i="0" dirty="0">
                <a:solidFill>
                  <a:schemeClr val="tx2">
                    <a:lumMod val="10000"/>
                  </a:schemeClr>
                </a:solidFill>
                <a:effectLst/>
              </a:rPr>
              <a:t>(e.g., including the relevant details, uploading the relevant materials, and making sure an event's title, URL, description, and supporting files are clear and concise) </a:t>
            </a:r>
            <a:r>
              <a:rPr lang="en-US" sz="1400" b="1" i="0" dirty="0">
                <a:solidFill>
                  <a:schemeClr val="tx2">
                    <a:lumMod val="10000"/>
                  </a:schemeClr>
                </a:solidFill>
                <a:effectLst/>
              </a:rPr>
              <a:t>will facilitate collaboration, foster transparency, and make our vast meetings archive easier to search.</a:t>
            </a:r>
          </a:p>
          <a:p>
            <a:pPr marL="0" indent="0">
              <a:buSzPct val="100000"/>
              <a:buNone/>
            </a:pPr>
            <a:endParaRPr lang="en-US" sz="1400" b="1" dirty="0">
              <a:solidFill>
                <a:schemeClr val="tx2">
                  <a:lumMod val="10000"/>
                </a:schemeClr>
              </a:solidFill>
            </a:endParaRPr>
          </a:p>
          <a:p>
            <a:pPr marL="285750" indent="-285750">
              <a:buSzPct val="100000"/>
            </a:pPr>
            <a:r>
              <a:rPr lang="en-US" sz="1600" i="0" dirty="0">
                <a:solidFill>
                  <a:schemeClr val="tx2">
                    <a:lumMod val="10000"/>
                  </a:schemeClr>
                </a:solidFill>
                <a:effectLst/>
                <a:sym typeface="Wingdings" panose="05000000000000000000" pitchFamily="2" charset="2"/>
              </a:rPr>
              <a:t>CBP Governance document states function of website</a:t>
            </a:r>
            <a:endParaRPr lang="en-US" sz="1600" i="0" dirty="0">
              <a:solidFill>
                <a:schemeClr val="tx2">
                  <a:lumMod val="10000"/>
                </a:schemeClr>
              </a:solidFill>
              <a:effectLst/>
            </a:endParaRPr>
          </a:p>
          <a:p>
            <a:pPr marL="285750" indent="-285750">
              <a:buSzPct val="100000"/>
            </a:pPr>
            <a:r>
              <a:rPr lang="en-US" sz="1600" i="0" dirty="0">
                <a:solidFill>
                  <a:schemeClr val="tx2">
                    <a:lumMod val="10000"/>
                  </a:schemeClr>
                </a:solidFill>
                <a:effectLst/>
              </a:rPr>
              <a:t>Web Team working on improvements for collaboration and revised guidance for 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website</a:t>
            </a:r>
            <a:endParaRPr lang="en-US" sz="1400" dirty="0">
              <a:solidFill>
                <a:schemeClr val="tx2">
                  <a:lumMod val="10000"/>
                </a:schemeClr>
              </a:solidFill>
            </a:endParaRPr>
          </a:p>
          <a:p>
            <a:pPr lvl="1">
              <a:buSzPct val="100000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Accessibility Best Practices</a:t>
            </a:r>
            <a:endParaRPr lang="en-US" sz="1400" dirty="0">
              <a:solidFill>
                <a:schemeClr val="tx2">
                  <a:lumMod val="10000"/>
                </a:schemeClr>
              </a:solidFill>
            </a:endParaRPr>
          </a:p>
          <a:p>
            <a:pPr marL="285750" indent="-285750">
              <a:buSzPct val="100000"/>
            </a:pPr>
            <a:r>
              <a:rPr lang="en-US" sz="1600" dirty="0">
                <a:solidFill>
                  <a:schemeClr val="tx2">
                    <a:lumMod val="10000"/>
                  </a:schemeClr>
                </a:solidFill>
              </a:rPr>
              <a:t>U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  <a:sym typeface="Wingdings" panose="05000000000000000000" pitchFamily="2" charset="2"/>
              </a:rPr>
              <a:t>pload agendas and actions/decisions to group meeting pages, keep minutes and running notes as internal documents</a:t>
            </a:r>
            <a:endParaRPr lang="en-US" sz="1600" dirty="0">
              <a:solidFill>
                <a:schemeClr val="tx2">
                  <a:lumMod val="10000"/>
                </a:schemeClr>
              </a:solidFill>
            </a:endParaRPr>
          </a:p>
          <a:p>
            <a:pPr marL="742950" lvl="1" indent="-285750">
              <a:buSzPct val="100000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  <a:sym typeface="Wingdings" panose="05000000000000000000" pitchFamily="2" charset="2"/>
              </a:rPr>
              <a:t>Create 3 templates for minutes based on level of detail needed by groups</a:t>
            </a:r>
            <a:endParaRPr lang="en-US" sz="1400" dirty="0">
              <a:solidFill>
                <a:schemeClr val="tx2">
                  <a:lumMod val="10000"/>
                </a:schemeClr>
              </a:solidFill>
            </a:endParaRPr>
          </a:p>
          <a:p>
            <a:pPr marL="742950" lvl="1" indent="-285750">
              <a:buSzPct val="100000"/>
            </a:pPr>
            <a:r>
              <a:rPr lang="en-US" sz="1400" dirty="0">
                <a:solidFill>
                  <a:schemeClr val="tx2">
                    <a:lumMod val="10000"/>
                  </a:schemeClr>
                </a:solidFill>
              </a:rPr>
              <a:t>Ensure group pages are updated with scope, purpose, workplan, governance, membership, etc.</a:t>
            </a:r>
          </a:p>
          <a:p>
            <a:pPr marL="457200" lvl="1" indent="0">
              <a:buSzPct val="100000"/>
              <a:buNone/>
            </a:pPr>
            <a:endParaRPr lang="en-US" sz="1600" dirty="0"/>
          </a:p>
        </p:txBody>
      </p:sp>
      <p:sp>
        <p:nvSpPr>
          <p:cNvPr id="363" name="Google Shape;363;p31"/>
          <p:cNvSpPr txBox="1">
            <a:spLocks noGrp="1"/>
          </p:cNvSpPr>
          <p:nvPr>
            <p:ph type="title"/>
          </p:nvPr>
        </p:nvSpPr>
        <p:spPr>
          <a:xfrm>
            <a:off x="228600" y="682950"/>
            <a:ext cx="8687100" cy="5541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Web Content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2129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0"/>
          <p:cNvSpPr txBox="1">
            <a:spLocks noGrp="1"/>
          </p:cNvSpPr>
          <p:nvPr>
            <p:ph type="title"/>
          </p:nvPr>
        </p:nvSpPr>
        <p:spPr>
          <a:xfrm>
            <a:off x="228600" y="1733550"/>
            <a:ext cx="8687100" cy="78483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ource Sans Pro"/>
                <a:ea typeface="Source Sans Pro"/>
              </a:rPr>
              <a:t>Group Discussion</a:t>
            </a:r>
            <a:endParaRPr sz="3000" b="0"/>
          </a:p>
        </p:txBody>
      </p:sp>
    </p:spTree>
    <p:extLst>
      <p:ext uri="{BB962C8B-B14F-4D97-AF65-F5344CB8AC3E}">
        <p14:creationId xmlns:p14="http://schemas.microsoft.com/office/powerpoint/2010/main" val="2109523165"/>
      </p:ext>
    </p:extLst>
  </p:cSld>
  <p:clrMapOvr>
    <a:masterClrMapping/>
  </p:clrMapOvr>
</p:sld>
</file>

<file path=ppt/theme/theme1.xml><?xml version="1.0" encoding="utf-8"?>
<a:theme xmlns:a="http://schemas.openxmlformats.org/drawingml/2006/main" name="CBP Presentation Theme">
  <a:themeElements>
    <a:clrScheme name="Simple Light">
      <a:dk1>
        <a:srgbClr val="112C45"/>
      </a:dk1>
      <a:lt1>
        <a:srgbClr val="FFFFFF"/>
      </a:lt1>
      <a:dk2>
        <a:srgbClr val="595959"/>
      </a:dk2>
      <a:lt2>
        <a:srgbClr val="EBEBEB"/>
      </a:lt2>
      <a:accent1>
        <a:srgbClr val="06AEEF"/>
      </a:accent1>
      <a:accent2>
        <a:srgbClr val="FDB84C"/>
      </a:accent2>
      <a:accent3>
        <a:srgbClr val="FFE809"/>
      </a:accent3>
      <a:accent4>
        <a:srgbClr val="AAE0FA"/>
      </a:accent4>
      <a:accent5>
        <a:srgbClr val="06AEEF"/>
      </a:accent5>
      <a:accent6>
        <a:srgbClr val="FDB84C"/>
      </a:accent6>
      <a:hlink>
        <a:srgbClr val="026B9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2025-04-23T14:16:30+00:00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9F3874DB5DBC4C93C182E22BCAC256" ma:contentTypeVersion="6" ma:contentTypeDescription="Create a new document." ma:contentTypeScope="" ma:versionID="8fc08cc661e2738a20594e4f432c309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0593290f-c440-48f1-8e96-b1d41ed38152" targetNamespace="http://schemas.microsoft.com/office/2006/metadata/properties" ma:root="true" ma:fieldsID="5590b17ce1fa72537b1a53a54c6353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0593290f-c440-48f1-8e96-b1d41ed38152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5:MediaServiceMetadata" minOccurs="0"/>
                <xsd:element ref="ns5:MediaServiceFastMetadata" minOccurs="0"/>
                <xsd:element ref="ns5:MediaServiceSearchProperties" minOccurs="0"/>
                <xsd:element ref="ns5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53b6911d-7c4b-4f72-ae22-741d16d2e2f6}" ma:internalName="TaxCatchAllLabel" ma:readOnly="true" ma:showField="CatchAllDataLabel" ma:web="5e96736e-c2d5-4ae5-8ee0-da44b488bb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53b6911d-7c4b-4f72-ae22-741d16d2e2f6}" ma:internalName="TaxCatchAll" ma:showField="CatchAllData" ma:web="5e96736e-c2d5-4ae5-8ee0-da44b488bb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3290f-c440-48f1-8e96-b1d41ed381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29f62856-1543-49d4-a736-4569d363f533" ContentTypeId="0x0101" PreviousValue="false"/>
</file>

<file path=customXml/itemProps1.xml><?xml version="1.0" encoding="utf-8"?>
<ds:datastoreItem xmlns:ds="http://schemas.openxmlformats.org/officeDocument/2006/customXml" ds:itemID="{4718BEC8-C6A0-46C5-B7A0-28E928DF956C}">
  <ds:schemaRefs>
    <ds:schemaRef ds:uri="1cd01fc8-5810-4772-b210-886b7944b32b"/>
    <ds:schemaRef ds:uri="4ffa91fb-a0ff-4ac5-b2db-65c790d184a4"/>
    <ds:schemaRef ds:uri="http://schemas.microsoft.com/office/2006/metadata/properties"/>
    <ds:schemaRef ds:uri="http://schemas.microsoft.com/office/infopath/2007/PartnerControls"/>
    <ds:schemaRef ds:uri="http://schemas.microsoft.com/sharepoint.v3"/>
    <ds:schemaRef ds:uri="http://schemas.microsoft.com/sharepoint/v3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3AFDAB13-6D53-4830-9336-5AF3F29B7B5C}">
  <ds:schemaRefs>
    <ds:schemaRef ds:uri="0593290f-c440-48f1-8e96-b1d41ed38152"/>
    <ds:schemaRef ds:uri="4ffa91fb-a0ff-4ac5-b2db-65c790d184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.v3"/>
    <ds:schemaRef ds:uri="http://schemas.microsoft.com/sharepoint/v3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A040492-C16C-4F4B-B116-D91488A4F7B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06BEC2E-A6D8-4125-BAE3-1281C75AAA4B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19</Slides>
  <Notes>17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CBP Presentation Theme</vt:lpstr>
      <vt:lpstr>GIT 6: Beyond 2025 Phase II</vt:lpstr>
      <vt:lpstr>PowerPoint Presentation</vt:lpstr>
      <vt:lpstr>Report out on Meeting Best Practices (50 minutes)  Facilitator: Katie Ayers</vt:lpstr>
      <vt:lpstr>Example Guiding Questions</vt:lpstr>
      <vt:lpstr>Deliverables from Coordinators and Staffers</vt:lpstr>
      <vt:lpstr>Meeting Best Practices</vt:lpstr>
      <vt:lpstr>Meeting Best Practices</vt:lpstr>
      <vt:lpstr>Web Content</vt:lpstr>
      <vt:lpstr>Group Discussion</vt:lpstr>
      <vt:lpstr>Notes</vt:lpstr>
      <vt:lpstr>Geographic Partnership Program Reviews (20 minutes)  Lead: Lucinda Power</vt:lpstr>
      <vt:lpstr>PowerPoint Presentation</vt:lpstr>
      <vt:lpstr>Example Guiding Questions and Products</vt:lpstr>
      <vt:lpstr>Geographic Program Reviews</vt:lpstr>
      <vt:lpstr>Identifying Skillsets Needed to Address Structure, Governance, and Process Priorities (30 minutes)  Lead: James Martin</vt:lpstr>
      <vt:lpstr>Top Priorities</vt:lpstr>
      <vt:lpstr>Existing Expertise and Resources Needed</vt:lpstr>
      <vt:lpstr>Process for Implementing the Dec 10, 2024 Charting a Course Beyond 2025 Charge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Ayers, Katie</dc:creator>
  <cp:revision>152</cp:revision>
  <dcterms:modified xsi:type="dcterms:W3CDTF">2025-04-30T14:49:28Z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0x010100B19F3874DB5DBC4C93C182E22BCAC256</vt:lpwstr>
  </property>
  <property fmtid="{D5CDD505-2E9C-101B-9397-08002B2CF9AE}" pid="3" name="Document_x0020_Type">
    <vt:lpwstr/>
  </property>
  <property fmtid="{D5CDD505-2E9C-101B-9397-08002B2CF9AE}" pid="4" name="Document Type">
    <vt:lpwstr/>
  </property>
  <property fmtid="{D5CDD505-2E9C-101B-9397-08002B2CF9AE}" pid="5" name="EPA_x0020_Subject">
    <vt:lpwstr/>
  </property>
  <property fmtid="{D5CDD505-2E9C-101B-9397-08002B2CF9AE}" pid="6" name="e3f09c3df709400db2417a7161762d62">
    <vt:lpwstr/>
  </property>
  <property fmtid="{D5CDD505-2E9C-101B-9397-08002B2CF9AE}" pid="7" name="TaxKeyword">
    <vt:lpwstr/>
  </property>
  <property fmtid="{D5CDD505-2E9C-101B-9397-08002B2CF9AE}" pid="8" name="MediaServiceImageTags">
    <vt:lpwstr/>
  </property>
  <property fmtid="{D5CDD505-2E9C-101B-9397-08002B2CF9AE}" pid="9" name="EPA Subject">
    <vt:lpwstr/>
  </property>
</Properties>
</file>