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4378" r:id="rId2"/>
    <p:sldId id="4379" r:id="rId3"/>
    <p:sldId id="4365" r:id="rId4"/>
    <p:sldId id="4377" r:id="rId5"/>
    <p:sldId id="4384" r:id="rId6"/>
    <p:sldId id="4385" r:id="rId7"/>
    <p:sldId id="261" r:id="rId8"/>
    <p:sldId id="4382" r:id="rId9"/>
    <p:sldId id="260" r:id="rId10"/>
    <p:sldId id="4387" r:id="rId11"/>
    <p:sldId id="4383" r:id="rId12"/>
    <p:sldId id="438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p:scale>
          <a:sx n="100" d="100"/>
          <a:sy n="100" d="100"/>
        </p:scale>
        <p:origin x="990"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468223-71DA-4849-9566-BDBCA07C61C8}"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89F39294-5359-43B5-BD3A-8CD5042D3B2A}">
      <dgm:prSet custT="1"/>
      <dgm:spPr>
        <a:solidFill>
          <a:schemeClr val="tx2">
            <a:lumMod val="50000"/>
            <a:lumOff val="50000"/>
          </a:schemeClr>
        </a:solidFill>
      </dgm:spPr>
      <dgm:t>
        <a:bodyPr/>
        <a:lstStyle/>
        <a:p>
          <a:r>
            <a:rPr lang="en-US" sz="2400" dirty="0"/>
            <a:t>When we met last Spring, we had a presentation from USFWS that described this thinking, and there was an evaluation on where we are and where we would like to be across the “Continuum of Collaboration” in the Habitat GIT. </a:t>
          </a:r>
        </a:p>
      </dgm:t>
    </dgm:pt>
    <dgm:pt modelId="{BDE221D6-9F6D-4346-B842-38223D9E7450}" type="parTrans" cxnId="{2F3BB9D6-6BB5-48BA-BDB8-7F97042B7DB0}">
      <dgm:prSet/>
      <dgm:spPr/>
      <dgm:t>
        <a:bodyPr/>
        <a:lstStyle/>
        <a:p>
          <a:endParaRPr lang="en-US"/>
        </a:p>
      </dgm:t>
    </dgm:pt>
    <dgm:pt modelId="{A3434128-2920-4BF0-BFDC-765F760B9F03}" type="sibTrans" cxnId="{2F3BB9D6-6BB5-48BA-BDB8-7F97042B7DB0}">
      <dgm:prSet/>
      <dgm:spPr/>
      <dgm:t>
        <a:bodyPr/>
        <a:lstStyle/>
        <a:p>
          <a:endParaRPr lang="en-US"/>
        </a:p>
      </dgm:t>
    </dgm:pt>
    <dgm:pt modelId="{46A0CF55-A39D-4FA3-9E7B-C0C0774DB218}">
      <dgm:prSet custT="1"/>
      <dgm:spPr>
        <a:solidFill>
          <a:schemeClr val="tx2">
            <a:lumMod val="75000"/>
            <a:lumOff val="25000"/>
          </a:schemeClr>
        </a:solidFill>
      </dgm:spPr>
      <dgm:t>
        <a:bodyPr/>
        <a:lstStyle/>
        <a:p>
          <a:r>
            <a:rPr lang="en-US" sz="2400" dirty="0"/>
            <a:t>When we met in the Fall, we had participants provide suggestions on how to get there on the spectrum.</a:t>
          </a:r>
        </a:p>
      </dgm:t>
    </dgm:pt>
    <dgm:pt modelId="{7F3F1BD8-12AC-4FEC-A881-DBE4BF6D7C7B}" type="parTrans" cxnId="{DB714DC3-BE71-45A6-9895-C39FEA27F03E}">
      <dgm:prSet/>
      <dgm:spPr/>
      <dgm:t>
        <a:bodyPr/>
        <a:lstStyle/>
        <a:p>
          <a:endParaRPr lang="en-US"/>
        </a:p>
      </dgm:t>
    </dgm:pt>
    <dgm:pt modelId="{4E8918B1-26FC-4AD6-A54B-E3207649E369}" type="sibTrans" cxnId="{DB714DC3-BE71-45A6-9895-C39FEA27F03E}">
      <dgm:prSet/>
      <dgm:spPr/>
      <dgm:t>
        <a:bodyPr/>
        <a:lstStyle/>
        <a:p>
          <a:endParaRPr lang="en-US"/>
        </a:p>
      </dgm:t>
    </dgm:pt>
    <dgm:pt modelId="{16111BB0-176B-49BF-9FB5-7C26115BF766}">
      <dgm:prSet custT="1"/>
      <dgm:spPr>
        <a:solidFill>
          <a:schemeClr val="tx2">
            <a:lumMod val="90000"/>
            <a:lumOff val="10000"/>
          </a:schemeClr>
        </a:solidFill>
      </dgm:spPr>
      <dgm:t>
        <a:bodyPr/>
        <a:lstStyle/>
        <a:p>
          <a:r>
            <a:rPr lang="en-US" sz="2400" dirty="0"/>
            <a:t>Today we are going to briefly revisit those details and then discuss next steps. Putting suggestions to actions, and prioritizing. </a:t>
          </a:r>
        </a:p>
      </dgm:t>
    </dgm:pt>
    <dgm:pt modelId="{1B3D944C-A7BE-4210-826B-8FB1FC56AA37}" type="parTrans" cxnId="{45A088B4-4164-44AF-B604-B2B29B18FFF0}">
      <dgm:prSet/>
      <dgm:spPr/>
      <dgm:t>
        <a:bodyPr/>
        <a:lstStyle/>
        <a:p>
          <a:endParaRPr lang="en-US"/>
        </a:p>
      </dgm:t>
    </dgm:pt>
    <dgm:pt modelId="{048892EE-DDE9-4B0B-AD3E-05C7DFBDD9A3}" type="sibTrans" cxnId="{45A088B4-4164-44AF-B604-B2B29B18FFF0}">
      <dgm:prSet/>
      <dgm:spPr/>
      <dgm:t>
        <a:bodyPr/>
        <a:lstStyle/>
        <a:p>
          <a:endParaRPr lang="en-US"/>
        </a:p>
      </dgm:t>
    </dgm:pt>
    <dgm:pt modelId="{41182803-047C-4893-849C-234DC4CB7BF1}" type="pres">
      <dgm:prSet presAssocID="{AE468223-71DA-4849-9566-BDBCA07C61C8}" presName="outerComposite" presStyleCnt="0">
        <dgm:presLayoutVars>
          <dgm:chMax val="5"/>
          <dgm:dir/>
          <dgm:resizeHandles val="exact"/>
        </dgm:presLayoutVars>
      </dgm:prSet>
      <dgm:spPr/>
    </dgm:pt>
    <dgm:pt modelId="{C57BC787-119C-4547-81E8-B4C9CCC8A856}" type="pres">
      <dgm:prSet presAssocID="{AE468223-71DA-4849-9566-BDBCA07C61C8}" presName="dummyMaxCanvas" presStyleCnt="0">
        <dgm:presLayoutVars/>
      </dgm:prSet>
      <dgm:spPr/>
    </dgm:pt>
    <dgm:pt modelId="{09ED9329-C06E-4864-B2D7-C4F3960B8890}" type="pres">
      <dgm:prSet presAssocID="{AE468223-71DA-4849-9566-BDBCA07C61C8}" presName="ThreeNodes_1" presStyleLbl="node1" presStyleIdx="0" presStyleCnt="3">
        <dgm:presLayoutVars>
          <dgm:bulletEnabled val="1"/>
        </dgm:presLayoutVars>
      </dgm:prSet>
      <dgm:spPr/>
    </dgm:pt>
    <dgm:pt modelId="{79D4AAB9-6A37-45DF-99E6-ABF3F8068860}" type="pres">
      <dgm:prSet presAssocID="{AE468223-71DA-4849-9566-BDBCA07C61C8}" presName="ThreeNodes_2" presStyleLbl="node1" presStyleIdx="1" presStyleCnt="3">
        <dgm:presLayoutVars>
          <dgm:bulletEnabled val="1"/>
        </dgm:presLayoutVars>
      </dgm:prSet>
      <dgm:spPr/>
    </dgm:pt>
    <dgm:pt modelId="{E69937D9-27C5-4D3E-9595-E30129B7C98E}" type="pres">
      <dgm:prSet presAssocID="{AE468223-71DA-4849-9566-BDBCA07C61C8}" presName="ThreeNodes_3" presStyleLbl="node1" presStyleIdx="2" presStyleCnt="3">
        <dgm:presLayoutVars>
          <dgm:bulletEnabled val="1"/>
        </dgm:presLayoutVars>
      </dgm:prSet>
      <dgm:spPr/>
    </dgm:pt>
    <dgm:pt modelId="{A5ED2F23-1D16-46C9-AE9C-DC0D01D03F92}" type="pres">
      <dgm:prSet presAssocID="{AE468223-71DA-4849-9566-BDBCA07C61C8}" presName="ThreeConn_1-2" presStyleLbl="fgAccFollowNode1" presStyleIdx="0" presStyleCnt="2">
        <dgm:presLayoutVars>
          <dgm:bulletEnabled val="1"/>
        </dgm:presLayoutVars>
      </dgm:prSet>
      <dgm:spPr/>
    </dgm:pt>
    <dgm:pt modelId="{6871DC40-22F2-44C7-BE1A-0CB97FD8DB61}" type="pres">
      <dgm:prSet presAssocID="{AE468223-71DA-4849-9566-BDBCA07C61C8}" presName="ThreeConn_2-3" presStyleLbl="fgAccFollowNode1" presStyleIdx="1" presStyleCnt="2">
        <dgm:presLayoutVars>
          <dgm:bulletEnabled val="1"/>
        </dgm:presLayoutVars>
      </dgm:prSet>
      <dgm:spPr/>
    </dgm:pt>
    <dgm:pt modelId="{459473C8-3378-437E-BF9E-82104962DDB9}" type="pres">
      <dgm:prSet presAssocID="{AE468223-71DA-4849-9566-BDBCA07C61C8}" presName="ThreeNodes_1_text" presStyleLbl="node1" presStyleIdx="2" presStyleCnt="3">
        <dgm:presLayoutVars>
          <dgm:bulletEnabled val="1"/>
        </dgm:presLayoutVars>
      </dgm:prSet>
      <dgm:spPr/>
    </dgm:pt>
    <dgm:pt modelId="{DF92728F-59BA-490A-A381-200C596086BA}" type="pres">
      <dgm:prSet presAssocID="{AE468223-71DA-4849-9566-BDBCA07C61C8}" presName="ThreeNodes_2_text" presStyleLbl="node1" presStyleIdx="2" presStyleCnt="3">
        <dgm:presLayoutVars>
          <dgm:bulletEnabled val="1"/>
        </dgm:presLayoutVars>
      </dgm:prSet>
      <dgm:spPr/>
    </dgm:pt>
    <dgm:pt modelId="{41DB776A-8A1A-4167-81CB-55BF0AFE2446}" type="pres">
      <dgm:prSet presAssocID="{AE468223-71DA-4849-9566-BDBCA07C61C8}" presName="ThreeNodes_3_text" presStyleLbl="node1" presStyleIdx="2" presStyleCnt="3">
        <dgm:presLayoutVars>
          <dgm:bulletEnabled val="1"/>
        </dgm:presLayoutVars>
      </dgm:prSet>
      <dgm:spPr/>
    </dgm:pt>
  </dgm:ptLst>
  <dgm:cxnLst>
    <dgm:cxn modelId="{6F908B0A-2D85-453F-BF78-63E27321B6B9}" type="presOf" srcId="{A3434128-2920-4BF0-BFDC-765F760B9F03}" destId="{A5ED2F23-1D16-46C9-AE9C-DC0D01D03F92}" srcOrd="0" destOrd="0" presId="urn:microsoft.com/office/officeart/2005/8/layout/vProcess5"/>
    <dgm:cxn modelId="{9FE7B770-4BA2-4BFC-8C74-09EDE6FED4E5}" type="presOf" srcId="{89F39294-5359-43B5-BD3A-8CD5042D3B2A}" destId="{09ED9329-C06E-4864-B2D7-C4F3960B8890}" srcOrd="0" destOrd="0" presId="urn:microsoft.com/office/officeart/2005/8/layout/vProcess5"/>
    <dgm:cxn modelId="{0CDAD0A1-6B8A-4B99-92F6-8B55213D1B11}" type="presOf" srcId="{46A0CF55-A39D-4FA3-9E7B-C0C0774DB218}" destId="{DF92728F-59BA-490A-A381-200C596086BA}" srcOrd="1" destOrd="0" presId="urn:microsoft.com/office/officeart/2005/8/layout/vProcess5"/>
    <dgm:cxn modelId="{45A088B4-4164-44AF-B604-B2B29B18FFF0}" srcId="{AE468223-71DA-4849-9566-BDBCA07C61C8}" destId="{16111BB0-176B-49BF-9FB5-7C26115BF766}" srcOrd="2" destOrd="0" parTransId="{1B3D944C-A7BE-4210-826B-8FB1FC56AA37}" sibTransId="{048892EE-DDE9-4B0B-AD3E-05C7DFBDD9A3}"/>
    <dgm:cxn modelId="{179C53BA-ADDA-4A0E-9637-801BC81141E6}" type="presOf" srcId="{16111BB0-176B-49BF-9FB5-7C26115BF766}" destId="{41DB776A-8A1A-4167-81CB-55BF0AFE2446}" srcOrd="1" destOrd="0" presId="urn:microsoft.com/office/officeart/2005/8/layout/vProcess5"/>
    <dgm:cxn modelId="{2D68D9BF-81A5-4EB0-9564-40099F9DE695}" type="presOf" srcId="{AE468223-71DA-4849-9566-BDBCA07C61C8}" destId="{41182803-047C-4893-849C-234DC4CB7BF1}" srcOrd="0" destOrd="0" presId="urn:microsoft.com/office/officeart/2005/8/layout/vProcess5"/>
    <dgm:cxn modelId="{E7C8EDC0-1A0E-4421-A9A8-A4367A6A0DEB}" type="presOf" srcId="{16111BB0-176B-49BF-9FB5-7C26115BF766}" destId="{E69937D9-27C5-4D3E-9595-E30129B7C98E}" srcOrd="0" destOrd="0" presId="urn:microsoft.com/office/officeart/2005/8/layout/vProcess5"/>
    <dgm:cxn modelId="{DCF047C2-BC63-4602-82C8-3FA474C726FC}" type="presOf" srcId="{46A0CF55-A39D-4FA3-9E7B-C0C0774DB218}" destId="{79D4AAB9-6A37-45DF-99E6-ABF3F8068860}" srcOrd="0" destOrd="0" presId="urn:microsoft.com/office/officeart/2005/8/layout/vProcess5"/>
    <dgm:cxn modelId="{DB714DC3-BE71-45A6-9895-C39FEA27F03E}" srcId="{AE468223-71DA-4849-9566-BDBCA07C61C8}" destId="{46A0CF55-A39D-4FA3-9E7B-C0C0774DB218}" srcOrd="1" destOrd="0" parTransId="{7F3F1BD8-12AC-4FEC-A881-DBE4BF6D7C7B}" sibTransId="{4E8918B1-26FC-4AD6-A54B-E3207649E369}"/>
    <dgm:cxn modelId="{2F3BB9D6-6BB5-48BA-BDB8-7F97042B7DB0}" srcId="{AE468223-71DA-4849-9566-BDBCA07C61C8}" destId="{89F39294-5359-43B5-BD3A-8CD5042D3B2A}" srcOrd="0" destOrd="0" parTransId="{BDE221D6-9F6D-4346-B842-38223D9E7450}" sibTransId="{A3434128-2920-4BF0-BFDC-765F760B9F03}"/>
    <dgm:cxn modelId="{BFEDDFD7-4CCC-434D-90EF-7B2E83B2B3DD}" type="presOf" srcId="{89F39294-5359-43B5-BD3A-8CD5042D3B2A}" destId="{459473C8-3378-437E-BF9E-82104962DDB9}" srcOrd="1" destOrd="0" presId="urn:microsoft.com/office/officeart/2005/8/layout/vProcess5"/>
    <dgm:cxn modelId="{65063CDA-421C-426D-B8C4-CCB711821636}" type="presOf" srcId="{4E8918B1-26FC-4AD6-A54B-E3207649E369}" destId="{6871DC40-22F2-44C7-BE1A-0CB97FD8DB61}" srcOrd="0" destOrd="0" presId="urn:microsoft.com/office/officeart/2005/8/layout/vProcess5"/>
    <dgm:cxn modelId="{748BDC10-608B-412B-AE01-C13A76D2F605}" type="presParOf" srcId="{41182803-047C-4893-849C-234DC4CB7BF1}" destId="{C57BC787-119C-4547-81E8-B4C9CCC8A856}" srcOrd="0" destOrd="0" presId="urn:microsoft.com/office/officeart/2005/8/layout/vProcess5"/>
    <dgm:cxn modelId="{583D645A-20C0-4248-B757-7F949DC6C959}" type="presParOf" srcId="{41182803-047C-4893-849C-234DC4CB7BF1}" destId="{09ED9329-C06E-4864-B2D7-C4F3960B8890}" srcOrd="1" destOrd="0" presId="urn:microsoft.com/office/officeart/2005/8/layout/vProcess5"/>
    <dgm:cxn modelId="{5C4A09A5-51DB-48D6-9737-29F0085DB6EF}" type="presParOf" srcId="{41182803-047C-4893-849C-234DC4CB7BF1}" destId="{79D4AAB9-6A37-45DF-99E6-ABF3F8068860}" srcOrd="2" destOrd="0" presId="urn:microsoft.com/office/officeart/2005/8/layout/vProcess5"/>
    <dgm:cxn modelId="{772D0BC0-8E12-401F-B399-7634D11F17CB}" type="presParOf" srcId="{41182803-047C-4893-849C-234DC4CB7BF1}" destId="{E69937D9-27C5-4D3E-9595-E30129B7C98E}" srcOrd="3" destOrd="0" presId="urn:microsoft.com/office/officeart/2005/8/layout/vProcess5"/>
    <dgm:cxn modelId="{85A5C8FD-B739-4F92-B5AE-7A1FAF27DEC2}" type="presParOf" srcId="{41182803-047C-4893-849C-234DC4CB7BF1}" destId="{A5ED2F23-1D16-46C9-AE9C-DC0D01D03F92}" srcOrd="4" destOrd="0" presId="urn:microsoft.com/office/officeart/2005/8/layout/vProcess5"/>
    <dgm:cxn modelId="{492B8CDF-D9BC-4FA3-86F8-E08B771BDEC0}" type="presParOf" srcId="{41182803-047C-4893-849C-234DC4CB7BF1}" destId="{6871DC40-22F2-44C7-BE1A-0CB97FD8DB61}" srcOrd="5" destOrd="0" presId="urn:microsoft.com/office/officeart/2005/8/layout/vProcess5"/>
    <dgm:cxn modelId="{0E81D6EE-74FF-453B-B312-7B855E8C9894}" type="presParOf" srcId="{41182803-047C-4893-849C-234DC4CB7BF1}" destId="{459473C8-3378-437E-BF9E-82104962DDB9}" srcOrd="6" destOrd="0" presId="urn:microsoft.com/office/officeart/2005/8/layout/vProcess5"/>
    <dgm:cxn modelId="{5C3753C7-41F7-499B-94E6-5965AB377290}" type="presParOf" srcId="{41182803-047C-4893-849C-234DC4CB7BF1}" destId="{DF92728F-59BA-490A-A381-200C596086BA}" srcOrd="7" destOrd="0" presId="urn:microsoft.com/office/officeart/2005/8/layout/vProcess5"/>
    <dgm:cxn modelId="{0AB52F77-ABE3-41B2-94E0-D6C5EA42916B}" type="presParOf" srcId="{41182803-047C-4893-849C-234DC4CB7BF1}" destId="{41DB776A-8A1A-4167-81CB-55BF0AFE244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D9329-C06E-4864-B2D7-C4F3960B8890}">
      <dsp:nvSpPr>
        <dsp:cNvPr id="0" name=""/>
        <dsp:cNvSpPr/>
      </dsp:nvSpPr>
      <dsp:spPr>
        <a:xfrm>
          <a:off x="0" y="0"/>
          <a:ext cx="9197340" cy="1289304"/>
        </a:xfrm>
        <a:prstGeom prst="roundRect">
          <a:avLst>
            <a:gd name="adj" fmla="val 10000"/>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When we met last Spring, we had a presentation from USFWS that described this thinking, and there was an evaluation on where we are and where we would like to be across the “Continuum of Collaboration” in the Habitat GIT. </a:t>
          </a:r>
        </a:p>
      </dsp:txBody>
      <dsp:txXfrm>
        <a:off x="37762" y="37762"/>
        <a:ext cx="7806080" cy="1213780"/>
      </dsp:txXfrm>
    </dsp:sp>
    <dsp:sp modelId="{79D4AAB9-6A37-45DF-99E6-ABF3F8068860}">
      <dsp:nvSpPr>
        <dsp:cNvPr id="0" name=""/>
        <dsp:cNvSpPr/>
      </dsp:nvSpPr>
      <dsp:spPr>
        <a:xfrm>
          <a:off x="811529" y="1504188"/>
          <a:ext cx="9197340" cy="1289304"/>
        </a:xfrm>
        <a:prstGeom prst="roundRect">
          <a:avLst>
            <a:gd name="adj" fmla="val 10000"/>
          </a:avLst>
        </a:prstGeom>
        <a:solidFill>
          <a:schemeClr val="tx2">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When we met in the Fall, we had participants provide suggestions on how to get there on the spectrum.</a:t>
          </a:r>
        </a:p>
      </dsp:txBody>
      <dsp:txXfrm>
        <a:off x="849291" y="1541950"/>
        <a:ext cx="7472238" cy="1213780"/>
      </dsp:txXfrm>
    </dsp:sp>
    <dsp:sp modelId="{E69937D9-27C5-4D3E-9595-E30129B7C98E}">
      <dsp:nvSpPr>
        <dsp:cNvPr id="0" name=""/>
        <dsp:cNvSpPr/>
      </dsp:nvSpPr>
      <dsp:spPr>
        <a:xfrm>
          <a:off x="1623059" y="3008376"/>
          <a:ext cx="9197340" cy="1289304"/>
        </a:xfrm>
        <a:prstGeom prst="roundRect">
          <a:avLst>
            <a:gd name="adj" fmla="val 10000"/>
          </a:avLst>
        </a:prstGeom>
        <a:solidFill>
          <a:schemeClr val="tx2">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Today we are going to briefly revisit those details and then discuss next steps. Putting suggestions to actions, and prioritizing. </a:t>
          </a:r>
        </a:p>
      </dsp:txBody>
      <dsp:txXfrm>
        <a:off x="1660821" y="3046138"/>
        <a:ext cx="7472238" cy="1213780"/>
      </dsp:txXfrm>
    </dsp:sp>
    <dsp:sp modelId="{A5ED2F23-1D16-46C9-AE9C-DC0D01D03F92}">
      <dsp:nvSpPr>
        <dsp:cNvPr id="0" name=""/>
        <dsp:cNvSpPr/>
      </dsp:nvSpPr>
      <dsp:spPr>
        <a:xfrm>
          <a:off x="8359292" y="977722"/>
          <a:ext cx="838047" cy="838047"/>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547853" y="977722"/>
        <a:ext cx="460925" cy="630630"/>
      </dsp:txXfrm>
    </dsp:sp>
    <dsp:sp modelId="{6871DC40-22F2-44C7-BE1A-0CB97FD8DB61}">
      <dsp:nvSpPr>
        <dsp:cNvPr id="0" name=""/>
        <dsp:cNvSpPr/>
      </dsp:nvSpPr>
      <dsp:spPr>
        <a:xfrm>
          <a:off x="9170822" y="2473315"/>
          <a:ext cx="838047" cy="838047"/>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359383" y="2473315"/>
        <a:ext cx="460925" cy="63063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730E10-F74F-47ED-B76F-2764BAB11FBA}"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07933-4B60-4CA0-9F24-9D5C9BA922BE}" type="slidenum">
              <a:rPr lang="en-US" smtClean="0"/>
              <a:t>‹#›</a:t>
            </a:fld>
            <a:endParaRPr lang="en-US"/>
          </a:p>
        </p:txBody>
      </p:sp>
    </p:spTree>
    <p:extLst>
      <p:ext uri="{BB962C8B-B14F-4D97-AF65-F5344CB8AC3E}">
        <p14:creationId xmlns:p14="http://schemas.microsoft.com/office/powerpoint/2010/main" val="359115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t>NOTE: his diagram is a synthesis of research (cited on slide), practitioner experiences and case studies – UPDATED 9/24 (single color, combined trust/control arrows, and added increasing capacity arrow)</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C127AD-2916-4219-9DB2-ADADAF23B1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494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Spring 2024 exercise results</a:t>
            </a:r>
          </a:p>
        </p:txBody>
      </p:sp>
      <p:sp>
        <p:nvSpPr>
          <p:cNvPr id="4" name="Slide Number Placeholder 3"/>
          <p:cNvSpPr>
            <a:spLocks noGrp="1"/>
          </p:cNvSpPr>
          <p:nvPr>
            <p:ph type="sldNum" sz="quarter" idx="5"/>
          </p:nvPr>
        </p:nvSpPr>
        <p:spPr/>
        <p:txBody>
          <a:bodyPr/>
          <a:lstStyle/>
          <a:p>
            <a:fld id="{EDC127AD-2916-4219-9DB2-ADADAF23B164}" type="slidenum">
              <a:rPr lang="en-US" smtClean="0"/>
              <a:t>4</a:t>
            </a:fld>
            <a:endParaRPr lang="en-US"/>
          </a:p>
        </p:txBody>
      </p:sp>
    </p:spTree>
    <p:extLst>
      <p:ext uri="{BB962C8B-B14F-4D97-AF65-F5344CB8AC3E}">
        <p14:creationId xmlns:p14="http://schemas.microsoft.com/office/powerpoint/2010/main" val="244413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9B541-2302-ECDE-1905-5BDA151A3D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C761D2-7182-FF39-C7BF-683B19D95F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7441DF-05B4-1A8D-E0AD-B305403B36DB}"/>
              </a:ext>
            </a:extLst>
          </p:cNvPr>
          <p:cNvSpPr>
            <a:spLocks noGrp="1"/>
          </p:cNvSpPr>
          <p:nvPr>
            <p:ph type="body" idx="1"/>
          </p:nvPr>
        </p:nvSpPr>
        <p:spPr/>
        <p:txBody>
          <a:bodyPr/>
          <a:lstStyle/>
          <a:p>
            <a:r>
              <a:rPr lang="en-US" dirty="0"/>
              <a:t>Spring 2024 exercise results</a:t>
            </a:r>
          </a:p>
        </p:txBody>
      </p:sp>
      <p:sp>
        <p:nvSpPr>
          <p:cNvPr id="4" name="Slide Number Placeholder 3">
            <a:extLst>
              <a:ext uri="{FF2B5EF4-FFF2-40B4-BE49-F238E27FC236}">
                <a16:creationId xmlns:a16="http://schemas.microsoft.com/office/drawing/2014/main" id="{E00A42C3-1972-0EEB-4020-E0097DCB1B54}"/>
              </a:ext>
            </a:extLst>
          </p:cNvPr>
          <p:cNvSpPr>
            <a:spLocks noGrp="1"/>
          </p:cNvSpPr>
          <p:nvPr>
            <p:ph type="sldNum" sz="quarter" idx="5"/>
          </p:nvPr>
        </p:nvSpPr>
        <p:spPr/>
        <p:txBody>
          <a:bodyPr/>
          <a:lstStyle/>
          <a:p>
            <a:fld id="{EDC127AD-2916-4219-9DB2-ADADAF23B164}" type="slidenum">
              <a:rPr lang="en-US" smtClean="0"/>
              <a:t>5</a:t>
            </a:fld>
            <a:endParaRPr lang="en-US"/>
          </a:p>
        </p:txBody>
      </p:sp>
    </p:spTree>
    <p:extLst>
      <p:ext uri="{BB962C8B-B14F-4D97-AF65-F5344CB8AC3E}">
        <p14:creationId xmlns:p14="http://schemas.microsoft.com/office/powerpoint/2010/main" val="514135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4/29/2025</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1096598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4/29/2025</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591322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4/29/2025</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7528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4/29/2025</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654818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4/29/2025</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651028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4/29/2025</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22947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4/29/2025</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53011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4/29/2025</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89620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4/29/2025</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541182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4/29/2025</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765046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4/29/2025</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91062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4/29/2025</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234499741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tennessee.edu/wp-content/uploads/2019/07/Himmelman-Collaboration-for-a-Change.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f4c9b91c68.clvaw-cdnwnd.com/636ed9a3f9ecba59c20761829813ca92/200004655-8809c880a0/Continuum%20of%20Collaboration%20w%20Qs.pdf" TargetMode="External"/><Relationship Id="rId4" Type="http://schemas.openxmlformats.org/officeDocument/2006/relationships/hyperlink" Target="Arthur%20T.%20Himmelman,%20Collaboration%20for%20a%20Change:%20Definitions,%20Decision&#8208;making%20Models,%20Roles,%20and%20Collaboration%20Process%20Guide.%20January%202002,%20Himmelman%20Consulting,%20Minneapolis,%20M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E433CB3-EAB2-4842-A1DD-7BC051B55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ideo 4" descr="Hand Drawn Floating Icons">
            <a:extLst>
              <a:ext uri="{FF2B5EF4-FFF2-40B4-BE49-F238E27FC236}">
                <a16:creationId xmlns:a16="http://schemas.microsoft.com/office/drawing/2014/main" id="{D47EF15D-AF52-D94E-CFF7-5E2019D3954C}"/>
              </a:ext>
            </a:extLst>
          </p:cNvPr>
          <p:cNvPicPr>
            <a:picLocks noChangeAspect="1"/>
          </p:cNvPicPr>
          <p:nvPr>
            <a:videoFile r:link="rId2"/>
            <p:extLst>
              <p:ext uri="{DAA4B4D4-6D71-4841-9C94-3DE7FCFB9230}">
                <p14:media xmlns:p14="http://schemas.microsoft.com/office/powerpoint/2010/main" r:embed="rId1"/>
              </p:ext>
            </p:extLst>
          </p:nvPr>
        </p:nvPicPr>
        <p:blipFill>
          <a:blip r:embed="rId4"/>
          <a:srcRect t="284" r="1" b="1"/>
          <a:stretch/>
        </p:blipFill>
        <p:spPr>
          <a:xfrm>
            <a:off x="1" y="10"/>
            <a:ext cx="12192000" cy="6857990"/>
          </a:xfrm>
          <a:prstGeom prst="rect">
            <a:avLst/>
          </a:prstGeom>
        </p:spPr>
      </p:pic>
      <p:sp>
        <p:nvSpPr>
          <p:cNvPr id="11" name="Rectangle 10">
            <a:extLst>
              <a:ext uri="{FF2B5EF4-FFF2-40B4-BE49-F238E27FC236}">
                <a16:creationId xmlns:a16="http://schemas.microsoft.com/office/drawing/2014/main" id="{18643F1B-9BA3-4FE1-A4CC-1CDC3B47E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19945"/>
            <a:ext cx="12192000" cy="3138055"/>
          </a:xfrm>
          <a:prstGeom prst="rect">
            <a:avLst/>
          </a:prstGeom>
          <a:gradFill>
            <a:gsLst>
              <a:gs pos="47000">
                <a:srgbClr val="000000">
                  <a:alpha val="29000"/>
                </a:srgbClr>
              </a:gs>
              <a:gs pos="0">
                <a:schemeClr val="tx1">
                  <a:alpha val="0"/>
                </a:scheme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776B0B4-EBCF-4292-BACF-A789A13BB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85800 w 12192000"/>
              <a:gd name="connsiteY0" fmla="*/ 685800 h 6858000"/>
              <a:gd name="connsiteX1" fmla="*/ 685800 w 12192000"/>
              <a:gd name="connsiteY1" fmla="*/ 6172200 h 6858000"/>
              <a:gd name="connsiteX2" fmla="*/ 11506200 w 12192000"/>
              <a:gd name="connsiteY2" fmla="*/ 6172200 h 6858000"/>
              <a:gd name="connsiteX3" fmla="*/ 11506200 w 12192000"/>
              <a:gd name="connsiteY3" fmla="*/ 6858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85800" y="685800"/>
                </a:moveTo>
                <a:lnTo>
                  <a:pt x="685800" y="6172200"/>
                </a:lnTo>
                <a:lnTo>
                  <a:pt x="11506200" y="6172200"/>
                </a:lnTo>
                <a:lnTo>
                  <a:pt x="11506200" y="685800"/>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477C98-2CFC-7B38-2939-F8FF5B1318EC}"/>
              </a:ext>
            </a:extLst>
          </p:cNvPr>
          <p:cNvSpPr>
            <a:spLocks noGrp="1"/>
          </p:cNvSpPr>
          <p:nvPr>
            <p:ph type="ctrTitle"/>
          </p:nvPr>
        </p:nvSpPr>
        <p:spPr>
          <a:xfrm>
            <a:off x="1352550" y="3578709"/>
            <a:ext cx="9486900" cy="1237622"/>
          </a:xfrm>
        </p:spPr>
        <p:txBody>
          <a:bodyPr>
            <a:noAutofit/>
          </a:bodyPr>
          <a:lstStyle/>
          <a:p>
            <a:r>
              <a:rPr lang="en-US" dirty="0">
                <a:solidFill>
                  <a:srgbClr val="FFFFFF"/>
                </a:solidFill>
              </a:rPr>
              <a:t>Next Steps for </a:t>
            </a:r>
            <a:br>
              <a:rPr lang="en-US" dirty="0">
                <a:solidFill>
                  <a:srgbClr val="FFFFFF"/>
                </a:solidFill>
              </a:rPr>
            </a:br>
            <a:r>
              <a:rPr lang="en-US" dirty="0">
                <a:solidFill>
                  <a:srgbClr val="FFFFFF"/>
                </a:solidFill>
              </a:rPr>
              <a:t>Changing Our Mindsets: Thinking Like a Network</a:t>
            </a:r>
          </a:p>
        </p:txBody>
      </p:sp>
      <p:sp>
        <p:nvSpPr>
          <p:cNvPr id="3" name="Subtitle 2">
            <a:extLst>
              <a:ext uri="{FF2B5EF4-FFF2-40B4-BE49-F238E27FC236}">
                <a16:creationId xmlns:a16="http://schemas.microsoft.com/office/drawing/2014/main" id="{3F4F12D3-DDC9-D535-7735-EC757D5D9BBB}"/>
              </a:ext>
            </a:extLst>
          </p:cNvPr>
          <p:cNvSpPr>
            <a:spLocks noGrp="1"/>
          </p:cNvSpPr>
          <p:nvPr>
            <p:ph type="subTitle" idx="1"/>
          </p:nvPr>
        </p:nvSpPr>
        <p:spPr>
          <a:xfrm>
            <a:off x="2038350" y="4726237"/>
            <a:ext cx="8115300" cy="744476"/>
          </a:xfrm>
        </p:spPr>
        <p:txBody>
          <a:bodyPr>
            <a:noAutofit/>
          </a:bodyPr>
          <a:lstStyle/>
          <a:p>
            <a:pPr>
              <a:lnSpc>
                <a:spcPct val="90000"/>
              </a:lnSpc>
            </a:pPr>
            <a:r>
              <a:rPr lang="en-US" dirty="0">
                <a:solidFill>
                  <a:srgbClr val="FFFFFF"/>
                </a:solidFill>
              </a:rPr>
              <a:t>Habitat Goal Implementation Team Meeting </a:t>
            </a:r>
          </a:p>
          <a:p>
            <a:pPr>
              <a:lnSpc>
                <a:spcPct val="90000"/>
              </a:lnSpc>
            </a:pPr>
            <a:r>
              <a:rPr lang="en-US" dirty="0">
                <a:solidFill>
                  <a:srgbClr val="FFFFFF"/>
                </a:solidFill>
              </a:rPr>
              <a:t>April 28, 2025</a:t>
            </a:r>
          </a:p>
          <a:p>
            <a:pPr>
              <a:lnSpc>
                <a:spcPct val="90000"/>
              </a:lnSpc>
            </a:pPr>
            <a:r>
              <a:rPr lang="en-US" dirty="0">
                <a:solidFill>
                  <a:srgbClr val="FFFFFF"/>
                </a:solidFill>
              </a:rPr>
              <a:t>Gina Hunt</a:t>
            </a:r>
          </a:p>
        </p:txBody>
      </p:sp>
    </p:spTree>
    <p:extLst>
      <p:ext uri="{BB962C8B-B14F-4D97-AF65-F5344CB8AC3E}">
        <p14:creationId xmlns:p14="http://schemas.microsoft.com/office/powerpoint/2010/main" val="114432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6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5A55D3D-13CC-401F-CA67-AC51F58C77C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ACFB265-03F7-5650-E309-D82D803DD1B2}"/>
              </a:ext>
            </a:extLst>
          </p:cNvPr>
          <p:cNvSpPr/>
          <p:nvPr/>
        </p:nvSpPr>
        <p:spPr>
          <a:xfrm>
            <a:off x="0" y="0"/>
            <a:ext cx="12192000" cy="115863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CCFF11-D8FA-F8C1-F2B5-35193AD17460}"/>
              </a:ext>
            </a:extLst>
          </p:cNvPr>
          <p:cNvSpPr>
            <a:spLocks noGrp="1"/>
          </p:cNvSpPr>
          <p:nvPr>
            <p:ph type="title"/>
          </p:nvPr>
        </p:nvSpPr>
        <p:spPr>
          <a:xfrm>
            <a:off x="0" y="230790"/>
            <a:ext cx="7627172" cy="785308"/>
          </a:xfrm>
        </p:spPr>
        <p:txBody>
          <a:bodyPr>
            <a:normAutofit fontScale="90000"/>
          </a:bodyPr>
          <a:lstStyle/>
          <a:p>
            <a:r>
              <a:rPr lang="en-US" sz="3600" dirty="0">
                <a:solidFill>
                  <a:schemeClr val="bg1"/>
                </a:solidFill>
              </a:rPr>
              <a:t>WE WANT TO MOVE SUGGESTIONS </a:t>
            </a:r>
            <a:br>
              <a:rPr lang="en-US" sz="3600" dirty="0">
                <a:solidFill>
                  <a:schemeClr val="bg1"/>
                </a:solidFill>
              </a:rPr>
            </a:br>
            <a:r>
              <a:rPr lang="en-US" sz="3600" dirty="0">
                <a:solidFill>
                  <a:schemeClr val="bg1"/>
                </a:solidFill>
              </a:rPr>
              <a:t>TO ACTIONS</a:t>
            </a:r>
          </a:p>
        </p:txBody>
      </p:sp>
      <p:sp>
        <p:nvSpPr>
          <p:cNvPr id="4" name="Text Placeholder 3">
            <a:extLst>
              <a:ext uri="{FF2B5EF4-FFF2-40B4-BE49-F238E27FC236}">
                <a16:creationId xmlns:a16="http://schemas.microsoft.com/office/drawing/2014/main" id="{C1C654EC-5432-FB5F-3329-7BE973B00C93}"/>
              </a:ext>
            </a:extLst>
          </p:cNvPr>
          <p:cNvSpPr>
            <a:spLocks noGrp="1"/>
          </p:cNvSpPr>
          <p:nvPr>
            <p:ph type="body" sz="half" idx="2"/>
          </p:nvPr>
        </p:nvSpPr>
        <p:spPr>
          <a:xfrm>
            <a:off x="0" y="1158634"/>
            <a:ext cx="7627172" cy="5351430"/>
          </a:xfrm>
        </p:spPr>
        <p:txBody>
          <a:bodyPr>
            <a:noAutofit/>
          </a:bodyPr>
          <a:lstStyle/>
          <a:p>
            <a:r>
              <a:rPr lang="en-US" sz="2000" b="1" dirty="0"/>
              <a:t>Foster Cross GIT and Workgroup Collaboration:</a:t>
            </a:r>
          </a:p>
          <a:p>
            <a:pPr marL="342900" indent="-342900">
              <a:buFont typeface="Arial" panose="020B0604020202020204" pitchFamily="34" charset="0"/>
              <a:buChar char="•"/>
            </a:pPr>
            <a:r>
              <a:rPr lang="en-US" sz="2000" dirty="0"/>
              <a:t>How do we identify outcome/workgroup topics of overlap? </a:t>
            </a:r>
          </a:p>
          <a:p>
            <a:pPr marL="342900" indent="-342900">
              <a:buFont typeface="Arial" panose="020B0604020202020204" pitchFamily="34" charset="0"/>
              <a:buChar char="•"/>
            </a:pPr>
            <a:r>
              <a:rPr lang="en-US" sz="2000" dirty="0"/>
              <a:t>How do we identify co-benefits with on the ground projects?</a:t>
            </a:r>
          </a:p>
          <a:p>
            <a:r>
              <a:rPr lang="en-US" sz="2000" b="1" dirty="0"/>
              <a:t>Low Engagement:</a:t>
            </a:r>
            <a:r>
              <a:rPr lang="en-US" sz="2000" dirty="0"/>
              <a:t> How do we strengthen engagement in the workgroups? </a:t>
            </a:r>
            <a:br>
              <a:rPr lang="en-US" sz="2000" dirty="0"/>
            </a:br>
            <a:br>
              <a:rPr lang="en-US" sz="2000" dirty="0"/>
            </a:br>
            <a:r>
              <a:rPr lang="en-US" sz="2000" b="1" dirty="0">
                <a:latin typeface="+mj-lt"/>
              </a:rPr>
              <a:t>Support Collaboration/Funding Support: </a:t>
            </a:r>
            <a:r>
              <a:rPr lang="en-US" sz="2000" dirty="0"/>
              <a:t>How do we strengthen the GIT </a:t>
            </a:r>
            <a:r>
              <a:rPr lang="en-US" sz="2000" u="sng" dirty="0"/>
              <a:t>membership’s</a:t>
            </a:r>
            <a:r>
              <a:rPr lang="en-US" sz="2000" dirty="0"/>
              <a:t> ability to acquire funding resources?</a:t>
            </a:r>
          </a:p>
          <a:p>
            <a:r>
              <a:rPr lang="en-US" sz="2000" dirty="0"/>
              <a:t>We have heard the need for focused and actionable collaboration. Would it be helpful to have a designated time to discuss upcoming grant opportunities? Time to workshop problems and funding opportunities. IF yes, </a:t>
            </a:r>
            <a:r>
              <a:rPr lang="en-US" sz="2000" u="sng" dirty="0"/>
              <a:t>provide idea/action needed</a:t>
            </a:r>
            <a:r>
              <a:rPr lang="en-US" sz="2000" dirty="0"/>
              <a:t>.</a:t>
            </a:r>
          </a:p>
          <a:p>
            <a:pPr marL="285750" indent="-285750">
              <a:buFont typeface="Arial" panose="020B0604020202020204" pitchFamily="34" charset="0"/>
              <a:buChar char="•"/>
            </a:pPr>
            <a:r>
              <a:rPr lang="en-US" sz="2000" dirty="0" err="1"/>
              <a:t>ie</a:t>
            </a:r>
            <a:r>
              <a:rPr lang="en-US" sz="2000" dirty="0"/>
              <a:t>. Host a workshop before grant cycle to discuss possible proposals and discuss cross-workgroup/git opportunities to strengthen the proposals through collaboration and co-benefits of projects</a:t>
            </a:r>
          </a:p>
        </p:txBody>
      </p:sp>
      <p:sp>
        <p:nvSpPr>
          <p:cNvPr id="7" name="TextBox 6">
            <a:extLst>
              <a:ext uri="{FF2B5EF4-FFF2-40B4-BE49-F238E27FC236}">
                <a16:creationId xmlns:a16="http://schemas.microsoft.com/office/drawing/2014/main" id="{7716DFCF-958C-2453-24BD-4709B78381E3}"/>
              </a:ext>
            </a:extLst>
          </p:cNvPr>
          <p:cNvSpPr txBox="1"/>
          <p:nvPr/>
        </p:nvSpPr>
        <p:spPr>
          <a:xfrm>
            <a:off x="7627172" y="87061"/>
            <a:ext cx="4459914" cy="7309693"/>
          </a:xfrm>
          <a:prstGeom prst="rect">
            <a:avLst/>
          </a:prstGeom>
          <a:solidFill>
            <a:schemeClr val="tx2">
              <a:lumMod val="10000"/>
              <a:lumOff val="90000"/>
            </a:schemeClr>
          </a:solidFill>
        </p:spPr>
        <p:txBody>
          <a:bodyPr wrap="square">
            <a:spAutoFit/>
          </a:bodyPr>
          <a:lstStyle/>
          <a:p>
            <a:r>
              <a:rPr lang="en-US" sz="2800" dirty="0">
                <a:solidFill>
                  <a:schemeClr val="tx2">
                    <a:lumMod val="75000"/>
                    <a:lumOff val="25000"/>
                  </a:schemeClr>
                </a:solidFill>
                <a:latin typeface="Goudy Old Style" panose="02020502050305020303" pitchFamily="18" charset="0"/>
              </a:rPr>
              <a:t>Opportunities for Action</a:t>
            </a:r>
          </a:p>
          <a:p>
            <a:pPr marL="285750" indent="-285750">
              <a:buFont typeface="Arial" panose="020B0604020202020204" pitchFamily="34" charset="0"/>
              <a:buChar char="•"/>
            </a:pPr>
            <a:r>
              <a:rPr lang="en-US" sz="2100" b="1" dirty="0">
                <a:latin typeface="+mj-lt"/>
              </a:rPr>
              <a:t>Enhance Communication: </a:t>
            </a:r>
            <a:r>
              <a:rPr lang="en-US" sz="2100" dirty="0">
                <a:latin typeface="+mj-lt"/>
              </a:rPr>
              <a:t>Appoint liaisons, increase summary updates, and foster regular informal check-ins.</a:t>
            </a:r>
          </a:p>
          <a:p>
            <a:pPr marL="285750" indent="-285750">
              <a:buFont typeface="Arial" panose="020B0604020202020204" pitchFamily="34" charset="0"/>
              <a:buChar char="•"/>
            </a:pPr>
            <a:r>
              <a:rPr lang="en-US" sz="2100" b="1" dirty="0">
                <a:latin typeface="+mj-lt"/>
              </a:rPr>
              <a:t>Foster Cross-GIT Collaboration</a:t>
            </a:r>
            <a:r>
              <a:rPr lang="en-US" sz="2100" dirty="0">
                <a:latin typeface="+mj-lt"/>
              </a:rPr>
              <a:t>: Thematic think tanks, </a:t>
            </a:r>
            <a:r>
              <a:rPr lang="en-US" sz="2100" u="sng" dirty="0">
                <a:latin typeface="+mj-lt"/>
              </a:rPr>
              <a:t>co-benefit projects</a:t>
            </a:r>
            <a:r>
              <a:rPr lang="en-US" sz="2100" dirty="0">
                <a:latin typeface="+mj-lt"/>
              </a:rPr>
              <a:t>, and targeted workshops. Focus on concrete cross-cutting challenges</a:t>
            </a:r>
          </a:p>
          <a:p>
            <a:pPr marL="285750" indent="-285750">
              <a:buFont typeface="Arial" panose="020B0604020202020204" pitchFamily="34" charset="0"/>
              <a:buChar char="•"/>
            </a:pPr>
            <a:r>
              <a:rPr lang="en-US" sz="2100" b="1" dirty="0">
                <a:latin typeface="+mj-lt"/>
              </a:rPr>
              <a:t>Build Community: </a:t>
            </a:r>
            <a:r>
              <a:rPr lang="en-US" sz="2100" dirty="0">
                <a:latin typeface="+mj-lt"/>
              </a:rPr>
              <a:t>Prioritize in-person engagement, shared events, and social connection (e.g., lunch &amp; learns, annual conferences).</a:t>
            </a:r>
          </a:p>
          <a:p>
            <a:pPr marL="285750" indent="-285750">
              <a:buFont typeface="Arial" panose="020B0604020202020204" pitchFamily="34" charset="0"/>
              <a:buChar char="•"/>
            </a:pPr>
            <a:r>
              <a:rPr lang="en-US" sz="2100" b="1" dirty="0">
                <a:latin typeface="+mj-lt"/>
              </a:rPr>
              <a:t>Support Collaboration</a:t>
            </a:r>
            <a:r>
              <a:rPr lang="en-US" sz="2100" dirty="0">
                <a:latin typeface="+mj-lt"/>
              </a:rPr>
              <a:t>: Align goals, provide recognition and </a:t>
            </a:r>
            <a:r>
              <a:rPr lang="en-US" sz="2100" u="sng" dirty="0">
                <a:latin typeface="+mj-lt"/>
              </a:rPr>
              <a:t>funding support</a:t>
            </a:r>
            <a:r>
              <a:rPr lang="en-US" sz="2100" dirty="0">
                <a:latin typeface="+mj-lt"/>
              </a:rPr>
              <a:t>.</a:t>
            </a:r>
          </a:p>
          <a:p>
            <a:pPr marL="285750" indent="-285750">
              <a:buFont typeface="Arial" panose="020B0604020202020204" pitchFamily="34" charset="0"/>
              <a:buChar char="•"/>
            </a:pPr>
            <a:r>
              <a:rPr lang="en-US" sz="2100" b="1" dirty="0">
                <a:latin typeface="+mj-lt"/>
              </a:rPr>
              <a:t>Increase Visibility &amp; Access: </a:t>
            </a:r>
            <a:r>
              <a:rPr lang="en-US" sz="2100" dirty="0">
                <a:latin typeface="+mj-lt"/>
              </a:rPr>
              <a:t>Share agendas, outputs, and meeting outcomes broadly; utilize reminders and shared calendars.</a:t>
            </a:r>
          </a:p>
          <a:p>
            <a:pPr marL="285750" indent="-285750">
              <a:buFont typeface="Arial" panose="020B0604020202020204" pitchFamily="34" charset="0"/>
              <a:buChar char="•"/>
            </a:pPr>
            <a:endParaRPr lang="en-US" sz="2100" dirty="0">
              <a:latin typeface="+mj-lt"/>
            </a:endParaRPr>
          </a:p>
          <a:p>
            <a:pPr marL="285750" indent="-285750">
              <a:buFont typeface="Arial" panose="020B0604020202020204" pitchFamily="34" charset="0"/>
              <a:buChar char="•"/>
            </a:pPr>
            <a:endParaRPr lang="en-US" sz="2100" dirty="0">
              <a:latin typeface="+mj-lt"/>
            </a:endParaRPr>
          </a:p>
        </p:txBody>
      </p:sp>
    </p:spTree>
    <p:extLst>
      <p:ext uri="{BB962C8B-B14F-4D97-AF65-F5344CB8AC3E}">
        <p14:creationId xmlns:p14="http://schemas.microsoft.com/office/powerpoint/2010/main" val="607774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BB895D-088D-2C1D-7F11-3E96C69F0FA1}"/>
              </a:ext>
            </a:extLst>
          </p:cNvPr>
          <p:cNvSpPr txBox="1"/>
          <p:nvPr/>
        </p:nvSpPr>
        <p:spPr>
          <a:xfrm>
            <a:off x="1298619" y="2654605"/>
            <a:ext cx="2808514" cy="1754326"/>
          </a:xfrm>
          <a:prstGeom prst="rect">
            <a:avLst/>
          </a:prstGeom>
          <a:noFill/>
        </p:spPr>
        <p:txBody>
          <a:bodyPr wrap="square" rtlCol="0">
            <a:spAutoFit/>
          </a:bodyPr>
          <a:lstStyle/>
          <a:p>
            <a:r>
              <a:rPr lang="en-US" dirty="0"/>
              <a:t>Enhance Communication</a:t>
            </a:r>
          </a:p>
          <a:p>
            <a:r>
              <a:rPr lang="en-US" dirty="0"/>
              <a:t>Foster Cross GIT and Workgroup Collaboration</a:t>
            </a:r>
          </a:p>
          <a:p>
            <a:r>
              <a:rPr lang="en-US" dirty="0"/>
              <a:t>Build Community</a:t>
            </a:r>
          </a:p>
          <a:p>
            <a:r>
              <a:rPr lang="en-US" dirty="0"/>
              <a:t>Support Collaboration</a:t>
            </a:r>
          </a:p>
          <a:p>
            <a:r>
              <a:rPr lang="en-US" dirty="0"/>
              <a:t>Increase Visibility and access</a:t>
            </a:r>
          </a:p>
        </p:txBody>
      </p:sp>
    </p:spTree>
    <p:extLst>
      <p:ext uri="{BB962C8B-B14F-4D97-AF65-F5344CB8AC3E}">
        <p14:creationId xmlns:p14="http://schemas.microsoft.com/office/powerpoint/2010/main" val="877950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1744-F142-68F7-C15A-8120BFFB067A}"/>
              </a:ext>
            </a:extLst>
          </p:cNvPr>
          <p:cNvSpPr>
            <a:spLocks noGrp="1"/>
          </p:cNvSpPr>
          <p:nvPr>
            <p:ph type="title"/>
          </p:nvPr>
        </p:nvSpPr>
        <p:spPr/>
        <p:txBody>
          <a:bodyPr/>
          <a:lstStyle/>
          <a:p>
            <a:r>
              <a:rPr lang="en-US" dirty="0"/>
              <a:t>Moving </a:t>
            </a:r>
            <a:r>
              <a:rPr lang="en-US" dirty="0" err="1"/>
              <a:t>ForwarD</a:t>
            </a:r>
            <a:endParaRPr lang="en-US" dirty="0"/>
          </a:p>
        </p:txBody>
      </p:sp>
      <p:sp>
        <p:nvSpPr>
          <p:cNvPr id="3" name="Content Placeholder 2">
            <a:extLst>
              <a:ext uri="{FF2B5EF4-FFF2-40B4-BE49-F238E27FC236}">
                <a16:creationId xmlns:a16="http://schemas.microsoft.com/office/drawing/2014/main" id="{270E79D8-A7ED-94CB-B093-B40E1CD11CA1}"/>
              </a:ext>
            </a:extLst>
          </p:cNvPr>
          <p:cNvSpPr>
            <a:spLocks noGrp="1"/>
          </p:cNvSpPr>
          <p:nvPr>
            <p:ph idx="1"/>
          </p:nvPr>
        </p:nvSpPr>
        <p:spPr/>
        <p:txBody>
          <a:bodyPr/>
          <a:lstStyle/>
          <a:p>
            <a:pPr marL="0" indent="0">
              <a:buNone/>
            </a:pPr>
            <a:r>
              <a:rPr lang="en-US" dirty="0"/>
              <a:t>Actions:</a:t>
            </a:r>
            <a:br>
              <a:rPr lang="en-US" dirty="0"/>
            </a:br>
            <a:r>
              <a:rPr lang="en-US" dirty="0"/>
              <a:t>Strengthen communication and connection across GITs and WGs</a:t>
            </a:r>
          </a:p>
          <a:p>
            <a:pPr marL="0" indent="0">
              <a:buNone/>
            </a:pPr>
            <a:r>
              <a:rPr lang="en-US" dirty="0"/>
              <a:t>Focus on actionable collaboration, not just updates</a:t>
            </a:r>
          </a:p>
        </p:txBody>
      </p:sp>
    </p:spTree>
    <p:extLst>
      <p:ext uri="{BB962C8B-B14F-4D97-AF65-F5344CB8AC3E}">
        <p14:creationId xmlns:p14="http://schemas.microsoft.com/office/powerpoint/2010/main" val="1297519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567ACB-44FC-44B8-A031-75BD65F80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F09C18AC-EFAA-4C60-A84E-ECED43E3E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67EC98-591B-EB99-2D31-17246F9FF1AA}"/>
              </a:ext>
            </a:extLst>
          </p:cNvPr>
          <p:cNvSpPr>
            <a:spLocks noGrp="1"/>
          </p:cNvSpPr>
          <p:nvPr>
            <p:ph type="title"/>
          </p:nvPr>
        </p:nvSpPr>
        <p:spPr>
          <a:xfrm>
            <a:off x="1352549" y="730935"/>
            <a:ext cx="9486900" cy="557431"/>
          </a:xfrm>
        </p:spPr>
        <p:txBody>
          <a:bodyPr anchor="ctr">
            <a:normAutofit/>
          </a:bodyPr>
          <a:lstStyle/>
          <a:p>
            <a:pPr algn="ctr"/>
            <a:r>
              <a:rPr lang="en-US" dirty="0"/>
              <a:t>Thinking Like a Network Recap</a:t>
            </a:r>
          </a:p>
        </p:txBody>
      </p:sp>
      <p:graphicFrame>
        <p:nvGraphicFramePr>
          <p:cNvPr id="5" name="Content Placeholder 2">
            <a:extLst>
              <a:ext uri="{FF2B5EF4-FFF2-40B4-BE49-F238E27FC236}">
                <a16:creationId xmlns:a16="http://schemas.microsoft.com/office/drawing/2014/main" id="{69591010-0021-E4B1-4D07-28981D4C0043}"/>
              </a:ext>
            </a:extLst>
          </p:cNvPr>
          <p:cNvGraphicFramePr>
            <a:graphicFrameLocks noGrp="1"/>
          </p:cNvGraphicFramePr>
          <p:nvPr>
            <p:ph idx="1"/>
            <p:extLst>
              <p:ext uri="{D42A27DB-BD31-4B8C-83A1-F6EECF244321}">
                <p14:modId xmlns:p14="http://schemas.microsoft.com/office/powerpoint/2010/main" val="908254895"/>
              </p:ext>
            </p:extLst>
          </p:nvPr>
        </p:nvGraphicFramePr>
        <p:xfrm>
          <a:off x="703907" y="1714500"/>
          <a:ext cx="10820400" cy="4297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6332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A621FD-5738-C9DC-1E71-A05B53C9A3A1}"/>
              </a:ext>
            </a:extLst>
          </p:cNvPr>
          <p:cNvSpPr txBox="1"/>
          <p:nvPr/>
        </p:nvSpPr>
        <p:spPr>
          <a:xfrm>
            <a:off x="643466" y="6177031"/>
            <a:ext cx="11000237" cy="400110"/>
          </a:xfrm>
          <a:prstGeom prst="rect">
            <a:avLst/>
          </a:prstGeom>
          <a:noFill/>
        </p:spPr>
        <p:txBody>
          <a:bodyPr wrap="square" rtlCol="0">
            <a:spAutoFit/>
          </a:bodyPr>
          <a:lstStyle/>
          <a:p>
            <a:pPr algn="l"/>
            <a:r>
              <a:rPr lang="en-US" sz="1000" dirty="0">
                <a:latin typeface="Calibri" panose="020F0502020204030204" pitchFamily="34" charset="0"/>
                <a:cs typeface="Calibri" panose="020F0502020204030204" pitchFamily="34" charset="0"/>
              </a:rPr>
              <a:t>Adapted from: </a:t>
            </a:r>
            <a:r>
              <a:rPr lang="en-US" sz="1000" b="0" i="0" u="none" strike="noStrike" baseline="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Himmelman, A.T., </a:t>
            </a:r>
            <a:r>
              <a:rPr lang="en-US" sz="1000" b="0" i="1" u="none" strike="noStrike" baseline="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Collaboration for a Change: Definitions, Decision‐making Models, Roles, and Collaboration Process Guide</a:t>
            </a:r>
            <a:r>
              <a:rPr lang="en-US" sz="1000" b="0" i="0" u="none" strike="noStrike" baseline="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January 2002, Himmelman Consulting, Minneapolis, MN</a:t>
            </a:r>
            <a:r>
              <a:rPr lang="en-US" sz="1000" b="0" i="0" u="none" strike="noStrike" baseline="0" dirty="0">
                <a:latin typeface="Calibri" panose="020F0502020204030204" pitchFamily="34" charset="0"/>
                <a:cs typeface="Calibri" panose="020F0502020204030204" pitchFamily="34" charset="0"/>
              </a:rPr>
              <a:t>; International Association of Public Participation (IAP2) </a:t>
            </a:r>
            <a:r>
              <a:rPr lang="en-US" sz="1000" b="0" i="1" u="none" strike="noStrike" baseline="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Spectrum of Public Participation</a:t>
            </a:r>
            <a:r>
              <a:rPr lang="en-US" sz="1000" b="0" i="0" u="none" strike="noStrike" baseline="0" dirty="0">
                <a:latin typeface="Calibri" panose="020F0502020204030204" pitchFamily="34" charset="0"/>
                <a:cs typeface="Calibri" panose="020F0502020204030204" pitchFamily="34" charset="0"/>
              </a:rPr>
              <a:t>; Partnerships and Community Collaboration Academy, </a:t>
            </a:r>
            <a:r>
              <a:rPr lang="en-US" sz="1000" b="0" i="1" u="none" strike="noStrike" baseline="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Community Collaboration Toolbox: Continuum of Collaboration</a:t>
            </a:r>
            <a:endParaRPr lang="en-US" sz="1000" i="1" dirty="0">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A635F55B-8437-F184-0ED8-E7214CECEC38}"/>
              </a:ext>
            </a:extLst>
          </p:cNvPr>
          <p:cNvPicPr>
            <a:picLocks noChangeAspect="1"/>
          </p:cNvPicPr>
          <p:nvPr/>
        </p:nvPicPr>
        <p:blipFill>
          <a:blip r:embed="rId6"/>
          <a:stretch>
            <a:fillRect/>
          </a:stretch>
        </p:blipFill>
        <p:spPr>
          <a:xfrm>
            <a:off x="1593714" y="804867"/>
            <a:ext cx="9004572" cy="5248265"/>
          </a:xfrm>
          <a:prstGeom prst="rect">
            <a:avLst/>
          </a:prstGeom>
        </p:spPr>
      </p:pic>
      <p:graphicFrame>
        <p:nvGraphicFramePr>
          <p:cNvPr id="24" name="Table 23">
            <a:extLst>
              <a:ext uri="{FF2B5EF4-FFF2-40B4-BE49-F238E27FC236}">
                <a16:creationId xmlns:a16="http://schemas.microsoft.com/office/drawing/2014/main" id="{F609F438-7316-BBEB-AF0E-92342838B9C1}"/>
              </a:ext>
            </a:extLst>
          </p:cNvPr>
          <p:cNvGraphicFramePr>
            <a:graphicFrameLocks noGrp="1"/>
          </p:cNvGraphicFramePr>
          <p:nvPr/>
        </p:nvGraphicFramePr>
        <p:xfrm>
          <a:off x="1593714" y="1353787"/>
          <a:ext cx="9004573" cy="3938528"/>
        </p:xfrm>
        <a:graphic>
          <a:graphicData uri="http://schemas.openxmlformats.org/drawingml/2006/table">
            <a:tbl>
              <a:tblPr firstRow="1" bandRow="1">
                <a:tableStyleId>{5C22544A-7EE6-4342-B048-85BDC9FD1C3A}</a:tableStyleId>
              </a:tblPr>
              <a:tblGrid>
                <a:gridCol w="1260697">
                  <a:extLst>
                    <a:ext uri="{9D8B030D-6E8A-4147-A177-3AD203B41FA5}">
                      <a16:colId xmlns:a16="http://schemas.microsoft.com/office/drawing/2014/main" val="887573448"/>
                    </a:ext>
                  </a:extLst>
                </a:gridCol>
                <a:gridCol w="1290646">
                  <a:extLst>
                    <a:ext uri="{9D8B030D-6E8A-4147-A177-3AD203B41FA5}">
                      <a16:colId xmlns:a16="http://schemas.microsoft.com/office/drawing/2014/main" val="2896959515"/>
                    </a:ext>
                  </a:extLst>
                </a:gridCol>
                <a:gridCol w="1290646">
                  <a:extLst>
                    <a:ext uri="{9D8B030D-6E8A-4147-A177-3AD203B41FA5}">
                      <a16:colId xmlns:a16="http://schemas.microsoft.com/office/drawing/2014/main" val="1475412562"/>
                    </a:ext>
                  </a:extLst>
                </a:gridCol>
                <a:gridCol w="1290646">
                  <a:extLst>
                    <a:ext uri="{9D8B030D-6E8A-4147-A177-3AD203B41FA5}">
                      <a16:colId xmlns:a16="http://schemas.microsoft.com/office/drawing/2014/main" val="674723700"/>
                    </a:ext>
                  </a:extLst>
                </a:gridCol>
                <a:gridCol w="1290646">
                  <a:extLst>
                    <a:ext uri="{9D8B030D-6E8A-4147-A177-3AD203B41FA5}">
                      <a16:colId xmlns:a16="http://schemas.microsoft.com/office/drawing/2014/main" val="3320536221"/>
                    </a:ext>
                  </a:extLst>
                </a:gridCol>
                <a:gridCol w="1290646">
                  <a:extLst>
                    <a:ext uri="{9D8B030D-6E8A-4147-A177-3AD203B41FA5}">
                      <a16:colId xmlns:a16="http://schemas.microsoft.com/office/drawing/2014/main" val="3348169554"/>
                    </a:ext>
                  </a:extLst>
                </a:gridCol>
                <a:gridCol w="1290646">
                  <a:extLst>
                    <a:ext uri="{9D8B030D-6E8A-4147-A177-3AD203B41FA5}">
                      <a16:colId xmlns:a16="http://schemas.microsoft.com/office/drawing/2014/main" val="2732712418"/>
                    </a:ext>
                  </a:extLst>
                </a:gridCol>
              </a:tblGrid>
              <a:tr h="943868">
                <a:tc>
                  <a:txBody>
                    <a:bodyPr/>
                    <a:lstStyle/>
                    <a:p>
                      <a:pPr algn="ctr"/>
                      <a:r>
                        <a:rPr lang="en-US" sz="1400" b="1" dirty="0">
                          <a:latin typeface="Calibri" panose="020F0502020204030204" pitchFamily="34" charset="0"/>
                          <a:cs typeface="Calibri" panose="020F0502020204030204" pitchFamily="34" charset="0"/>
                        </a:rPr>
                        <a:t>Compete</a:t>
                      </a:r>
                    </a:p>
                  </a:txBody>
                  <a:tcPr marL="68580" marR="68580" marT="34290" marB="34290" anchor="ctr">
                    <a:solidFill>
                      <a:schemeClr val="tx2">
                        <a:lumMod val="60000"/>
                        <a:lumOff val="40000"/>
                      </a:schemeClr>
                    </a:solidFill>
                  </a:tcPr>
                </a:tc>
                <a:tc>
                  <a:txBody>
                    <a:bodyPr/>
                    <a:lstStyle/>
                    <a:p>
                      <a:pPr algn="ctr"/>
                      <a:r>
                        <a:rPr lang="en-US" sz="1400" b="1" dirty="0">
                          <a:latin typeface="Calibri" panose="020F0502020204030204" pitchFamily="34" charset="0"/>
                          <a:cs typeface="Calibri" panose="020F0502020204030204" pitchFamily="34" charset="0"/>
                        </a:rPr>
                        <a:t>Coexist</a:t>
                      </a:r>
                    </a:p>
                  </a:txBody>
                  <a:tcPr marL="68580" marR="68580" marT="34290" marB="34290" anchor="ctr">
                    <a:solidFill>
                      <a:schemeClr val="tx2">
                        <a:lumMod val="60000"/>
                        <a:lumOff val="40000"/>
                      </a:schemeClr>
                    </a:solidFill>
                  </a:tcPr>
                </a:tc>
                <a:tc>
                  <a:txBody>
                    <a:bodyPr/>
                    <a:lstStyle/>
                    <a:p>
                      <a:pPr algn="ctr"/>
                      <a:r>
                        <a:rPr lang="en-US" sz="1400" b="1" dirty="0">
                          <a:latin typeface="Calibri" panose="020F0502020204030204" pitchFamily="34" charset="0"/>
                          <a:cs typeface="Calibri" panose="020F0502020204030204" pitchFamily="34" charset="0"/>
                        </a:rPr>
                        <a:t>Inform or Consult </a:t>
                      </a:r>
                    </a:p>
                    <a:p>
                      <a:pPr algn="ctr"/>
                      <a:r>
                        <a:rPr lang="en-US" sz="1400" b="1" dirty="0">
                          <a:latin typeface="Calibri" panose="020F0502020204030204" pitchFamily="34" charset="0"/>
                          <a:cs typeface="Calibri" panose="020F0502020204030204" pitchFamily="34" charset="0"/>
                        </a:rPr>
                        <a:t>(1-way Comms)</a:t>
                      </a:r>
                    </a:p>
                  </a:txBody>
                  <a:tcPr marL="68580" marR="68580" marT="34290" marB="34290" anchor="ctr">
                    <a:solidFill>
                      <a:schemeClr val="tx2">
                        <a:lumMod val="60000"/>
                        <a:lumOff val="40000"/>
                      </a:schemeClr>
                    </a:solidFill>
                  </a:tcPr>
                </a:tc>
                <a:tc>
                  <a:txBody>
                    <a:bodyPr/>
                    <a:lstStyle/>
                    <a:p>
                      <a:pPr algn="ctr"/>
                      <a:r>
                        <a:rPr lang="en-US" sz="1400" b="1" dirty="0">
                          <a:latin typeface="Calibri" panose="020F0502020204030204" pitchFamily="34" charset="0"/>
                          <a:cs typeface="Calibri" panose="020F0502020204030204" pitchFamily="34" charset="0"/>
                        </a:rPr>
                        <a:t>Coordinate </a:t>
                      </a:r>
                    </a:p>
                    <a:p>
                      <a:pPr algn="ctr"/>
                      <a:r>
                        <a:rPr lang="en-US" sz="1400" b="1" dirty="0">
                          <a:latin typeface="Calibri" panose="020F0502020204030204" pitchFamily="34" charset="0"/>
                          <a:cs typeface="Calibri" panose="020F0502020204030204" pitchFamily="34" charset="0"/>
                        </a:rPr>
                        <a:t>(2-way Comms)</a:t>
                      </a:r>
                    </a:p>
                  </a:txBody>
                  <a:tcPr marL="68580" marR="68580" marT="34290" marB="34290" anchor="ctr">
                    <a:solidFill>
                      <a:schemeClr val="tx2">
                        <a:lumMod val="60000"/>
                        <a:lumOff val="40000"/>
                      </a:schemeClr>
                    </a:solidFill>
                  </a:tcPr>
                </a:tc>
                <a:tc>
                  <a:txBody>
                    <a:bodyPr/>
                    <a:lstStyle/>
                    <a:p>
                      <a:pPr algn="ctr"/>
                      <a:r>
                        <a:rPr lang="en-US" sz="1400" b="1" dirty="0">
                          <a:latin typeface="Calibri" panose="020F0502020204030204" pitchFamily="34" charset="0"/>
                          <a:cs typeface="Calibri" panose="020F0502020204030204" pitchFamily="34" charset="0"/>
                        </a:rPr>
                        <a:t>Cooperate </a:t>
                      </a:r>
                    </a:p>
                    <a:p>
                      <a:pPr algn="ctr"/>
                      <a:r>
                        <a:rPr lang="en-US" sz="1400" b="1" dirty="0">
                          <a:latin typeface="Calibri" panose="020F0502020204030204" pitchFamily="34" charset="0"/>
                          <a:cs typeface="Calibri" panose="020F0502020204030204" pitchFamily="34" charset="0"/>
                        </a:rPr>
                        <a:t>(2-way Comms)</a:t>
                      </a:r>
                    </a:p>
                  </a:txBody>
                  <a:tcPr marL="68580" marR="68580" marT="34290" marB="34290" anchor="ctr">
                    <a:solidFill>
                      <a:schemeClr val="tx2">
                        <a:lumMod val="60000"/>
                        <a:lumOff val="40000"/>
                      </a:schemeClr>
                    </a:solidFill>
                  </a:tcPr>
                </a:tc>
                <a:tc>
                  <a:txBody>
                    <a:bodyPr/>
                    <a:lstStyle/>
                    <a:p>
                      <a:pPr algn="ctr"/>
                      <a:r>
                        <a:rPr lang="en-US" sz="1400" b="1" dirty="0">
                          <a:latin typeface="Calibri" panose="020F0502020204030204" pitchFamily="34" charset="0"/>
                          <a:cs typeface="Calibri" panose="020F0502020204030204" pitchFamily="34" charset="0"/>
                        </a:rPr>
                        <a:t>Collaborate (Multi-way Comms)</a:t>
                      </a:r>
                    </a:p>
                  </a:txBody>
                  <a:tcPr marL="68580" marR="68580" marT="34290" marB="34290" anchor="ctr">
                    <a:solidFill>
                      <a:schemeClr val="tx2">
                        <a:lumMod val="60000"/>
                        <a:lumOff val="40000"/>
                      </a:schemeClr>
                    </a:solidFill>
                  </a:tcPr>
                </a:tc>
                <a:tc>
                  <a:txBody>
                    <a:bodyPr/>
                    <a:lstStyle/>
                    <a:p>
                      <a:pPr algn="ctr"/>
                      <a:r>
                        <a:rPr lang="en-US" sz="1400" b="1" dirty="0">
                          <a:latin typeface="Calibri" panose="020F0502020204030204" pitchFamily="34" charset="0"/>
                          <a:cs typeface="Calibri" panose="020F0502020204030204" pitchFamily="34" charset="0"/>
                        </a:rPr>
                        <a:t>Empower or Integrate</a:t>
                      </a:r>
                    </a:p>
                  </a:txBody>
                  <a:tcPr marL="68580" marR="68580" marT="34290" marB="34290" anchor="ctr">
                    <a:solidFill>
                      <a:schemeClr val="tx2">
                        <a:lumMod val="60000"/>
                        <a:lumOff val="40000"/>
                      </a:schemeClr>
                    </a:solidFill>
                  </a:tcPr>
                </a:tc>
                <a:extLst>
                  <a:ext uri="{0D108BD9-81ED-4DB2-BD59-A6C34878D82A}">
                    <a16:rowId xmlns:a16="http://schemas.microsoft.com/office/drawing/2014/main" val="3007175742"/>
                  </a:ext>
                </a:extLst>
              </a:tr>
              <a:tr h="2975238">
                <a:tc>
                  <a:txBody>
                    <a:bodyPr/>
                    <a:lstStyle/>
                    <a:p>
                      <a:r>
                        <a:rPr lang="en-US" sz="1200" dirty="0">
                          <a:latin typeface="Calibri" panose="020F0502020204030204" pitchFamily="34" charset="0"/>
                          <a:cs typeface="Calibri" panose="020F0502020204030204" pitchFamily="34" charset="0"/>
                        </a:rPr>
                        <a:t>Competition between or among partners for clients, resources, partners, Board members, and/or public attention and credit. </a:t>
                      </a:r>
                    </a:p>
                    <a:p>
                      <a:endParaRPr lang="en-US" sz="1200" dirty="0">
                        <a:latin typeface="Calibri" panose="020F0502020204030204" pitchFamily="34" charset="0"/>
                        <a:cs typeface="Calibri" panose="020F0502020204030204" pitchFamily="34" charset="0"/>
                      </a:endParaRPr>
                    </a:p>
                  </a:txBody>
                  <a:tcPr marL="68580" marR="68580" marT="34290" marB="34290">
                    <a:solidFill>
                      <a:srgbClr val="3C00B4">
                        <a:alpha val="10196"/>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Neutral relationship or connections with partners, aware of their work but no systematic connection between or among partners </a:t>
                      </a:r>
                    </a:p>
                    <a:p>
                      <a:endParaRPr lang="en-US" sz="1200" dirty="0">
                        <a:latin typeface="Calibri" panose="020F0502020204030204" pitchFamily="34" charset="0"/>
                        <a:cs typeface="Calibri" panose="020F0502020204030204" pitchFamily="34" charset="0"/>
                      </a:endParaRPr>
                    </a:p>
                  </a:txBody>
                  <a:tcPr marL="68580" marR="68580" marT="34290" marB="34290">
                    <a:solidFill>
                      <a:srgbClr val="3C00B4">
                        <a:alpha val="10196"/>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Partners share information for mutual benefit – to improve understanding of and awareness about issues, alternatives, and/or decisions made</a:t>
                      </a:r>
                    </a:p>
                    <a:p>
                      <a:endParaRPr lang="en-US" sz="1200" dirty="0">
                        <a:latin typeface="Calibri" panose="020F0502020204030204" pitchFamily="34" charset="0"/>
                        <a:cs typeface="Calibri" panose="020F0502020204030204" pitchFamily="34" charset="0"/>
                      </a:endParaRPr>
                    </a:p>
                  </a:txBody>
                  <a:tcPr marL="68580" marR="68580" marT="34290" marB="34290">
                    <a:solidFill>
                      <a:srgbClr val="3C00B4">
                        <a:alpha val="10196"/>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Partners agree to adjust and align organizational strategic priorities and work with each other for greater outcomes </a:t>
                      </a:r>
                    </a:p>
                    <a:p>
                      <a:endParaRPr lang="en-US" sz="1200" dirty="0">
                        <a:latin typeface="Calibri" panose="020F0502020204030204" pitchFamily="34" charset="0"/>
                        <a:cs typeface="Calibri" panose="020F0502020204030204" pitchFamily="34" charset="0"/>
                      </a:endParaRPr>
                    </a:p>
                  </a:txBody>
                  <a:tcPr marL="68580" marR="68580" marT="34290" marB="34290">
                    <a:solidFill>
                      <a:srgbClr val="3C00B4">
                        <a:alpha val="10196"/>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Partners interact (formally and informally) on discrete projects or activities (time bound)</a:t>
                      </a:r>
                    </a:p>
                    <a:p>
                      <a:endParaRPr lang="en-US" sz="1200" dirty="0">
                        <a:latin typeface="Calibri" panose="020F0502020204030204" pitchFamily="34" charset="0"/>
                        <a:cs typeface="Calibri" panose="020F0502020204030204" pitchFamily="34" charset="0"/>
                      </a:endParaRPr>
                    </a:p>
                  </a:txBody>
                  <a:tcPr marL="68580" marR="68580" marT="34290" marB="34290">
                    <a:solidFill>
                      <a:srgbClr val="3C00B4">
                        <a:alpha val="10196"/>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Partners engage in collective impact to achieve </a:t>
                      </a:r>
                      <a:r>
                        <a:rPr lang="en-US" sz="1200" i="1" u="sng" dirty="0">
                          <a:latin typeface="Calibri" panose="020F0502020204030204" pitchFamily="34" charset="0"/>
                          <a:cs typeface="Calibri" panose="020F0502020204030204" pitchFamily="34" charset="0"/>
                        </a:rPr>
                        <a:t>jointly</a:t>
                      </a:r>
                      <a:r>
                        <a:rPr lang="en-US" sz="1200" dirty="0">
                          <a:latin typeface="Calibri" panose="020F0502020204030204" pitchFamily="34" charset="0"/>
                          <a:cs typeface="Calibri" panose="020F0502020204030204" pitchFamily="34" charset="0"/>
                        </a:rPr>
                        <a:t> identified issues, co-develop outcomes and alternatives, and implement solutions. Work is based on shared mission, goals, and decision making, share funding, staff, and expertise</a:t>
                      </a:r>
                    </a:p>
                    <a:p>
                      <a:endParaRPr lang="en-US" sz="1200" dirty="0">
                        <a:latin typeface="Calibri" panose="020F0502020204030204" pitchFamily="34" charset="0"/>
                        <a:cs typeface="Calibri" panose="020F0502020204030204" pitchFamily="34" charset="0"/>
                      </a:endParaRPr>
                    </a:p>
                  </a:txBody>
                  <a:tcPr marL="68580" marR="68580" marT="34290" marB="34290">
                    <a:solidFill>
                      <a:srgbClr val="3C00B4">
                        <a:alpha val="10196"/>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Completely merging operations, administrative structures, and budgets to form new entity. The individual partners/orgs involved are not discernable – </a:t>
                      </a:r>
                      <a:r>
                        <a:rPr lang="en-US" sz="1200" i="1" dirty="0">
                          <a:latin typeface="Calibri" panose="020F0502020204030204" pitchFamily="34" charset="0"/>
                          <a:cs typeface="Calibri" panose="020F0502020204030204" pitchFamily="34" charset="0"/>
                        </a:rPr>
                        <a:t>decision making lies entirely with new entity</a:t>
                      </a:r>
                    </a:p>
                    <a:p>
                      <a:endParaRPr lang="en-US" sz="1200" dirty="0">
                        <a:latin typeface="Calibri" panose="020F0502020204030204" pitchFamily="34" charset="0"/>
                        <a:cs typeface="Calibri" panose="020F0502020204030204" pitchFamily="34" charset="0"/>
                      </a:endParaRPr>
                    </a:p>
                  </a:txBody>
                  <a:tcPr marL="68580" marR="68580" marT="34290" marB="34290">
                    <a:solidFill>
                      <a:srgbClr val="3C00B4">
                        <a:alpha val="10196"/>
                      </a:srgbClr>
                    </a:solidFill>
                  </a:tcPr>
                </a:tc>
                <a:extLst>
                  <a:ext uri="{0D108BD9-81ED-4DB2-BD59-A6C34878D82A}">
                    <a16:rowId xmlns:a16="http://schemas.microsoft.com/office/drawing/2014/main" val="157552290"/>
                  </a:ext>
                </a:extLst>
              </a:tr>
            </a:tbl>
          </a:graphicData>
        </a:graphic>
      </p:graphicFrame>
    </p:spTree>
    <p:extLst>
      <p:ext uri="{BB962C8B-B14F-4D97-AF65-F5344CB8AC3E}">
        <p14:creationId xmlns:p14="http://schemas.microsoft.com/office/powerpoint/2010/main" val="4225918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6B09D5-F211-EBDD-7709-BAF22DC9645C}"/>
              </a:ext>
            </a:extLst>
          </p:cNvPr>
          <p:cNvSpPr/>
          <p:nvPr/>
        </p:nvSpPr>
        <p:spPr>
          <a:xfrm>
            <a:off x="514350" y="246842"/>
            <a:ext cx="11132820" cy="64631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573D197-18B8-C32F-46AC-BBB0C7A2654E}"/>
              </a:ext>
            </a:extLst>
          </p:cNvPr>
          <p:cNvPicPr>
            <a:picLocks noChangeAspect="1"/>
          </p:cNvPicPr>
          <p:nvPr/>
        </p:nvPicPr>
        <p:blipFill>
          <a:blip r:embed="rId3"/>
          <a:stretch>
            <a:fillRect/>
          </a:stretch>
        </p:blipFill>
        <p:spPr>
          <a:xfrm>
            <a:off x="1530034" y="727507"/>
            <a:ext cx="8875895" cy="4471928"/>
          </a:xfrm>
          <a:prstGeom prst="rect">
            <a:avLst/>
          </a:prstGeom>
        </p:spPr>
      </p:pic>
      <p:sp>
        <p:nvSpPr>
          <p:cNvPr id="6" name="TextBox 5">
            <a:extLst>
              <a:ext uri="{FF2B5EF4-FFF2-40B4-BE49-F238E27FC236}">
                <a16:creationId xmlns:a16="http://schemas.microsoft.com/office/drawing/2014/main" id="{2084B7D5-D72B-2CF6-BF55-E080ADB36B58}"/>
              </a:ext>
            </a:extLst>
          </p:cNvPr>
          <p:cNvSpPr txBox="1"/>
          <p:nvPr/>
        </p:nvSpPr>
        <p:spPr>
          <a:xfrm>
            <a:off x="4076595" y="5411089"/>
            <a:ext cx="4008330" cy="369332"/>
          </a:xfrm>
          <a:prstGeom prst="rect">
            <a:avLst/>
          </a:prstGeom>
          <a:noFill/>
        </p:spPr>
        <p:txBody>
          <a:bodyPr wrap="square" rtlCol="0">
            <a:spAutoFit/>
          </a:bodyPr>
          <a:lstStyle/>
          <a:p>
            <a:r>
              <a:rPr lang="en-US" b="1" dirty="0"/>
              <a:t>Habitat GIT *currently* operates</a:t>
            </a:r>
          </a:p>
        </p:txBody>
      </p:sp>
    </p:spTree>
    <p:extLst>
      <p:ext uri="{BB962C8B-B14F-4D97-AF65-F5344CB8AC3E}">
        <p14:creationId xmlns:p14="http://schemas.microsoft.com/office/powerpoint/2010/main" val="378032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a:extLst>
            <a:ext uri="{FF2B5EF4-FFF2-40B4-BE49-F238E27FC236}">
              <a16:creationId xmlns:a16="http://schemas.microsoft.com/office/drawing/2014/main" id="{D6806B64-F26B-AC3B-3F85-83A8AB40EB5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418BA4C-5A10-9A78-A6D7-5101AB7C509C}"/>
              </a:ext>
            </a:extLst>
          </p:cNvPr>
          <p:cNvSpPr/>
          <p:nvPr/>
        </p:nvSpPr>
        <p:spPr>
          <a:xfrm>
            <a:off x="514350" y="246842"/>
            <a:ext cx="11132820" cy="64631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6E13994-9082-15C1-A32C-471CE90D76B9}"/>
              </a:ext>
            </a:extLst>
          </p:cNvPr>
          <p:cNvPicPr>
            <a:picLocks noChangeAspect="1"/>
          </p:cNvPicPr>
          <p:nvPr/>
        </p:nvPicPr>
        <p:blipFill>
          <a:blip r:embed="rId3"/>
          <a:stretch>
            <a:fillRect/>
          </a:stretch>
        </p:blipFill>
        <p:spPr>
          <a:xfrm>
            <a:off x="1019067" y="246842"/>
            <a:ext cx="6315956" cy="3182158"/>
          </a:xfrm>
          <a:prstGeom prst="rect">
            <a:avLst/>
          </a:prstGeom>
        </p:spPr>
      </p:pic>
      <p:pic>
        <p:nvPicPr>
          <p:cNvPr id="5" name="Picture 4">
            <a:extLst>
              <a:ext uri="{FF2B5EF4-FFF2-40B4-BE49-F238E27FC236}">
                <a16:creationId xmlns:a16="http://schemas.microsoft.com/office/drawing/2014/main" id="{07F3A07F-7A48-BD85-65F1-AE615D9E3DF7}"/>
              </a:ext>
            </a:extLst>
          </p:cNvPr>
          <p:cNvPicPr>
            <a:picLocks noChangeAspect="1"/>
          </p:cNvPicPr>
          <p:nvPr/>
        </p:nvPicPr>
        <p:blipFill>
          <a:blip r:embed="rId4"/>
          <a:stretch>
            <a:fillRect/>
          </a:stretch>
        </p:blipFill>
        <p:spPr>
          <a:xfrm>
            <a:off x="1019067" y="3527882"/>
            <a:ext cx="6354731" cy="3182158"/>
          </a:xfrm>
          <a:prstGeom prst="rect">
            <a:avLst/>
          </a:prstGeom>
        </p:spPr>
      </p:pic>
      <p:sp>
        <p:nvSpPr>
          <p:cNvPr id="6" name="TextBox 5">
            <a:extLst>
              <a:ext uri="{FF2B5EF4-FFF2-40B4-BE49-F238E27FC236}">
                <a16:creationId xmlns:a16="http://schemas.microsoft.com/office/drawing/2014/main" id="{33D920B7-E2A7-61D4-F4C5-8B39B98B4329}"/>
              </a:ext>
            </a:extLst>
          </p:cNvPr>
          <p:cNvSpPr txBox="1"/>
          <p:nvPr/>
        </p:nvSpPr>
        <p:spPr>
          <a:xfrm>
            <a:off x="7478038" y="1465545"/>
            <a:ext cx="4008330" cy="369332"/>
          </a:xfrm>
          <a:prstGeom prst="rect">
            <a:avLst/>
          </a:prstGeom>
          <a:noFill/>
        </p:spPr>
        <p:txBody>
          <a:bodyPr wrap="square" rtlCol="0">
            <a:spAutoFit/>
          </a:bodyPr>
          <a:lstStyle/>
          <a:p>
            <a:r>
              <a:rPr lang="en-US" b="1" dirty="0"/>
              <a:t>Habitat GIT *currently* operates</a:t>
            </a:r>
          </a:p>
        </p:txBody>
      </p:sp>
      <p:sp>
        <p:nvSpPr>
          <p:cNvPr id="7" name="TextBox 6">
            <a:extLst>
              <a:ext uri="{FF2B5EF4-FFF2-40B4-BE49-F238E27FC236}">
                <a16:creationId xmlns:a16="http://schemas.microsoft.com/office/drawing/2014/main" id="{6B55FD00-2F62-8990-8C6F-0422DDDF6043}"/>
              </a:ext>
            </a:extLst>
          </p:cNvPr>
          <p:cNvSpPr txBox="1"/>
          <p:nvPr/>
        </p:nvSpPr>
        <p:spPr>
          <a:xfrm>
            <a:off x="7478038" y="4650747"/>
            <a:ext cx="4271376" cy="369332"/>
          </a:xfrm>
          <a:prstGeom prst="rect">
            <a:avLst/>
          </a:prstGeom>
          <a:noFill/>
        </p:spPr>
        <p:txBody>
          <a:bodyPr wrap="square" rtlCol="0">
            <a:spAutoFit/>
          </a:bodyPr>
          <a:lstStyle/>
          <a:p>
            <a:r>
              <a:rPr lang="en-US" b="1" dirty="0"/>
              <a:t>*Would like* Habitat GIT to operate</a:t>
            </a:r>
          </a:p>
        </p:txBody>
      </p:sp>
    </p:spTree>
    <p:extLst>
      <p:ext uri="{BB962C8B-B14F-4D97-AF65-F5344CB8AC3E}">
        <p14:creationId xmlns:p14="http://schemas.microsoft.com/office/powerpoint/2010/main" val="2060199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0688E6-381A-BFAF-0167-6E47AB64C974}"/>
              </a:ext>
            </a:extLst>
          </p:cNvPr>
          <p:cNvSpPr/>
          <p:nvPr/>
        </p:nvSpPr>
        <p:spPr>
          <a:xfrm>
            <a:off x="226337" y="1774480"/>
            <a:ext cx="11425473" cy="4940928"/>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F38C8FA-8AB3-5A98-8CEB-76206874F751}"/>
              </a:ext>
            </a:extLst>
          </p:cNvPr>
          <p:cNvSpPr/>
          <p:nvPr/>
        </p:nvSpPr>
        <p:spPr>
          <a:xfrm>
            <a:off x="0" y="0"/>
            <a:ext cx="12192000" cy="115863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EF645E-4D1D-49E7-6E3F-EB43722780E0}"/>
              </a:ext>
            </a:extLst>
          </p:cNvPr>
          <p:cNvSpPr>
            <a:spLocks noGrp="1"/>
          </p:cNvSpPr>
          <p:nvPr>
            <p:ph type="title"/>
          </p:nvPr>
        </p:nvSpPr>
        <p:spPr>
          <a:xfrm>
            <a:off x="328481" y="142592"/>
            <a:ext cx="10385164" cy="681273"/>
          </a:xfrm>
        </p:spPr>
        <p:txBody>
          <a:bodyPr/>
          <a:lstStyle/>
          <a:p>
            <a:r>
              <a:rPr lang="en-US" dirty="0">
                <a:solidFill>
                  <a:schemeClr val="bg1"/>
                </a:solidFill>
              </a:rPr>
              <a:t>What is needed</a:t>
            </a:r>
          </a:p>
        </p:txBody>
      </p:sp>
      <p:sp>
        <p:nvSpPr>
          <p:cNvPr id="3" name="Content Placeholder 2">
            <a:extLst>
              <a:ext uri="{FF2B5EF4-FFF2-40B4-BE49-F238E27FC236}">
                <a16:creationId xmlns:a16="http://schemas.microsoft.com/office/drawing/2014/main" id="{C1DAB98A-EDDB-A876-4743-5A8131AA46F5}"/>
              </a:ext>
            </a:extLst>
          </p:cNvPr>
          <p:cNvSpPr>
            <a:spLocks noGrp="1"/>
          </p:cNvSpPr>
          <p:nvPr>
            <p:ph idx="1"/>
          </p:nvPr>
        </p:nvSpPr>
        <p:spPr>
          <a:xfrm>
            <a:off x="328480" y="1158634"/>
            <a:ext cx="10904132" cy="787862"/>
          </a:xfrm>
        </p:spPr>
        <p:txBody>
          <a:bodyPr>
            <a:normAutofit/>
          </a:bodyPr>
          <a:lstStyle/>
          <a:p>
            <a:pPr marL="0" indent="0">
              <a:buNone/>
            </a:pPr>
            <a:r>
              <a:rPr lang="en-US" dirty="0"/>
              <a:t>These are the characteristics of operating on this end of the continuum.</a:t>
            </a:r>
          </a:p>
        </p:txBody>
      </p:sp>
      <p:graphicFrame>
        <p:nvGraphicFramePr>
          <p:cNvPr id="7" name="Table 6">
            <a:extLst>
              <a:ext uri="{FF2B5EF4-FFF2-40B4-BE49-F238E27FC236}">
                <a16:creationId xmlns:a16="http://schemas.microsoft.com/office/drawing/2014/main" id="{4FD5106B-388D-A14B-96AA-28A7DF73B706}"/>
              </a:ext>
            </a:extLst>
          </p:cNvPr>
          <p:cNvGraphicFramePr>
            <a:graphicFrameLocks noGrp="1"/>
          </p:cNvGraphicFramePr>
          <p:nvPr>
            <p:extLst>
              <p:ext uri="{D42A27DB-BD31-4B8C-83A1-F6EECF244321}">
                <p14:modId xmlns:p14="http://schemas.microsoft.com/office/powerpoint/2010/main" val="4166539358"/>
              </p:ext>
            </p:extLst>
          </p:nvPr>
        </p:nvGraphicFramePr>
        <p:xfrm>
          <a:off x="328481" y="1905880"/>
          <a:ext cx="11175736" cy="4607917"/>
        </p:xfrm>
        <a:graphic>
          <a:graphicData uri="http://schemas.openxmlformats.org/drawingml/2006/table">
            <a:tbl>
              <a:tblPr firstRow="1" bandRow="1">
                <a:tableStyleId>{5C22544A-7EE6-4342-B048-85BDC9FD1C3A}</a:tableStyleId>
              </a:tblPr>
              <a:tblGrid>
                <a:gridCol w="2793934">
                  <a:extLst>
                    <a:ext uri="{9D8B030D-6E8A-4147-A177-3AD203B41FA5}">
                      <a16:colId xmlns:a16="http://schemas.microsoft.com/office/drawing/2014/main" val="2993305169"/>
                    </a:ext>
                  </a:extLst>
                </a:gridCol>
                <a:gridCol w="2793934">
                  <a:extLst>
                    <a:ext uri="{9D8B030D-6E8A-4147-A177-3AD203B41FA5}">
                      <a16:colId xmlns:a16="http://schemas.microsoft.com/office/drawing/2014/main" val="2837224163"/>
                    </a:ext>
                  </a:extLst>
                </a:gridCol>
                <a:gridCol w="2793934">
                  <a:extLst>
                    <a:ext uri="{9D8B030D-6E8A-4147-A177-3AD203B41FA5}">
                      <a16:colId xmlns:a16="http://schemas.microsoft.com/office/drawing/2014/main" val="1764121688"/>
                    </a:ext>
                  </a:extLst>
                </a:gridCol>
                <a:gridCol w="2793934">
                  <a:extLst>
                    <a:ext uri="{9D8B030D-6E8A-4147-A177-3AD203B41FA5}">
                      <a16:colId xmlns:a16="http://schemas.microsoft.com/office/drawing/2014/main" val="3401502367"/>
                    </a:ext>
                  </a:extLst>
                </a:gridCol>
              </a:tblGrid>
              <a:tr h="1461243">
                <a:tc>
                  <a:txBody>
                    <a:bodyPr/>
                    <a:lstStyle/>
                    <a:p>
                      <a:pPr algn="ctr"/>
                      <a:r>
                        <a:rPr lang="en-US" sz="3100" b="1" dirty="0">
                          <a:latin typeface="Calibri" panose="020F0502020204030204" pitchFamily="34" charset="0"/>
                          <a:cs typeface="Calibri" panose="020F0502020204030204" pitchFamily="34" charset="0"/>
                        </a:rPr>
                        <a:t>Coordinate </a:t>
                      </a:r>
                    </a:p>
                    <a:p>
                      <a:pPr algn="ctr"/>
                      <a:r>
                        <a:rPr lang="en-US" sz="3100" b="1" dirty="0">
                          <a:latin typeface="Calibri" panose="020F0502020204030204" pitchFamily="34" charset="0"/>
                          <a:cs typeface="Calibri" panose="020F0502020204030204" pitchFamily="34" charset="0"/>
                        </a:rPr>
                        <a:t>(2-way Comms)</a:t>
                      </a:r>
                    </a:p>
                  </a:txBody>
                  <a:tcPr marL="68580" marR="68580" marT="37719" marB="37719" anchor="ctr">
                    <a:solidFill>
                      <a:schemeClr val="tx2">
                        <a:lumMod val="60000"/>
                        <a:lumOff val="40000"/>
                      </a:schemeClr>
                    </a:solidFill>
                  </a:tcPr>
                </a:tc>
                <a:tc>
                  <a:txBody>
                    <a:bodyPr/>
                    <a:lstStyle/>
                    <a:p>
                      <a:pPr algn="ctr"/>
                      <a:r>
                        <a:rPr lang="en-US" sz="3100" b="1" dirty="0">
                          <a:latin typeface="Calibri" panose="020F0502020204030204" pitchFamily="34" charset="0"/>
                          <a:cs typeface="Calibri" panose="020F0502020204030204" pitchFamily="34" charset="0"/>
                        </a:rPr>
                        <a:t>Cooperate </a:t>
                      </a:r>
                    </a:p>
                    <a:p>
                      <a:pPr algn="ctr"/>
                      <a:r>
                        <a:rPr lang="en-US" sz="3100" b="1" dirty="0">
                          <a:latin typeface="Calibri" panose="020F0502020204030204" pitchFamily="34" charset="0"/>
                          <a:cs typeface="Calibri" panose="020F0502020204030204" pitchFamily="34" charset="0"/>
                        </a:rPr>
                        <a:t>(2-way Comms)</a:t>
                      </a:r>
                    </a:p>
                  </a:txBody>
                  <a:tcPr marL="68580" marR="68580" marT="37719" marB="37719" anchor="ctr">
                    <a:solidFill>
                      <a:schemeClr val="tx2">
                        <a:lumMod val="60000"/>
                        <a:lumOff val="40000"/>
                      </a:schemeClr>
                    </a:solidFill>
                  </a:tcPr>
                </a:tc>
                <a:tc>
                  <a:txBody>
                    <a:bodyPr/>
                    <a:lstStyle/>
                    <a:p>
                      <a:pPr algn="ctr"/>
                      <a:r>
                        <a:rPr lang="en-US" sz="3100" b="1" dirty="0">
                          <a:latin typeface="Calibri" panose="020F0502020204030204" pitchFamily="34" charset="0"/>
                          <a:cs typeface="Calibri" panose="020F0502020204030204" pitchFamily="34" charset="0"/>
                        </a:rPr>
                        <a:t>Collaborate (Multi-way Comms)</a:t>
                      </a:r>
                    </a:p>
                  </a:txBody>
                  <a:tcPr marL="68580" marR="68580" marT="37719" marB="37719" anchor="ctr">
                    <a:solidFill>
                      <a:schemeClr val="tx2">
                        <a:lumMod val="60000"/>
                        <a:lumOff val="40000"/>
                      </a:schemeClr>
                    </a:solidFill>
                  </a:tcPr>
                </a:tc>
                <a:tc>
                  <a:txBody>
                    <a:bodyPr/>
                    <a:lstStyle/>
                    <a:p>
                      <a:pPr algn="ctr"/>
                      <a:r>
                        <a:rPr lang="en-US" sz="3100" b="1" dirty="0">
                          <a:latin typeface="Calibri" panose="020F0502020204030204" pitchFamily="34" charset="0"/>
                          <a:cs typeface="Calibri" panose="020F0502020204030204" pitchFamily="34" charset="0"/>
                        </a:rPr>
                        <a:t>Empower or Integrate</a:t>
                      </a:r>
                    </a:p>
                  </a:txBody>
                  <a:tcPr marL="68580" marR="68580" marT="37719" marB="37719" anchor="ctr">
                    <a:solidFill>
                      <a:schemeClr val="tx2">
                        <a:lumMod val="60000"/>
                        <a:lumOff val="40000"/>
                      </a:schemeClr>
                    </a:solidFill>
                  </a:tcPr>
                </a:tc>
                <a:extLst>
                  <a:ext uri="{0D108BD9-81ED-4DB2-BD59-A6C34878D82A}">
                    <a16:rowId xmlns:a16="http://schemas.microsoft.com/office/drawing/2014/main" val="3883700110"/>
                  </a:ext>
                </a:extLst>
              </a:tr>
              <a:tr h="3115159">
                <a:tc>
                  <a:txBody>
                    <a:bodyPr/>
                    <a:lstStyle/>
                    <a:p>
                      <a:r>
                        <a:rPr lang="en-US" sz="2200" kern="1200" dirty="0">
                          <a:solidFill>
                            <a:schemeClr val="dk1"/>
                          </a:solidFill>
                          <a:effectLst/>
                          <a:latin typeface="+mn-lt"/>
                          <a:ea typeface="+mn-ea"/>
                          <a:cs typeface="+mn-cs"/>
                        </a:rPr>
                        <a:t>Minimal time commitment, limited levels of trust, no need to share turf. Focus is on information exchange.</a:t>
                      </a:r>
                    </a:p>
                  </a:txBody>
                  <a:tcPr marL="68580" marR="68580" marT="37719" marB="37719">
                    <a:solidFill>
                      <a:srgbClr val="3C00B4">
                        <a:alpha val="10196"/>
                      </a:srgbClr>
                    </a:solidFill>
                  </a:tcPr>
                </a:tc>
                <a:tc>
                  <a:txBody>
                    <a:bodyPr/>
                    <a:lstStyle/>
                    <a:p>
                      <a:r>
                        <a:rPr lang="en-US" sz="2000" kern="1200" dirty="0">
                          <a:solidFill>
                            <a:schemeClr val="dk1"/>
                          </a:solidFill>
                          <a:effectLst/>
                          <a:latin typeface="+mn-lt"/>
                          <a:ea typeface="+mn-ea"/>
                          <a:cs typeface="+mn-cs"/>
                        </a:rPr>
                        <a:t>Moderate time commitments, moderate levels of trust, no need to share turf. Focus is making it easy to share resources and services.</a:t>
                      </a:r>
                    </a:p>
                  </a:txBody>
                  <a:tcPr marL="68580" marR="68580" marT="37719" marB="37719">
                    <a:solidFill>
                      <a:srgbClr val="3C00B4">
                        <a:alpha val="10196"/>
                      </a:srgbClr>
                    </a:solidFill>
                  </a:tcPr>
                </a:tc>
                <a:tc>
                  <a:txBody>
                    <a:bodyPr/>
                    <a:lstStyle/>
                    <a:p>
                      <a:r>
                        <a:rPr lang="en-US" sz="2000" kern="1200" dirty="0">
                          <a:solidFill>
                            <a:schemeClr val="dk1"/>
                          </a:solidFill>
                          <a:effectLst/>
                          <a:latin typeface="+mn-lt"/>
                          <a:ea typeface="+mn-ea"/>
                          <a:cs typeface="+mn-cs"/>
                        </a:rPr>
                        <a:t>Substantial time commitments, high level of trust, and significant access to each other’s turf. </a:t>
                      </a:r>
                      <a:r>
                        <a:rPr lang="en-US" sz="2000" b="0"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ocus is sharing resources for a common purpose.</a:t>
                      </a:r>
                    </a:p>
                  </a:txBody>
                  <a:tcPr marL="68580" marR="68580" marT="37719" marB="37719">
                    <a:solidFill>
                      <a:srgbClr val="3C00B4">
                        <a:alpha val="10196"/>
                      </a:srgbClr>
                    </a:solidFill>
                  </a:tcPr>
                </a:tc>
                <a:tc>
                  <a:txBody>
                    <a:bodyPr/>
                    <a:lstStyle/>
                    <a:p>
                      <a:r>
                        <a:rPr lang="en-US" sz="2000" kern="1200" dirty="0">
                          <a:solidFill>
                            <a:schemeClr val="dk1"/>
                          </a:solidFill>
                          <a:effectLst/>
                          <a:latin typeface="+mn-lt"/>
                          <a:ea typeface="+mn-ea"/>
                          <a:cs typeface="+mn-cs"/>
                        </a:rPr>
                        <a:t>Extensive time commitments, high levels of trust and extensive areas of common turf, Focus is on enhancing each other’s capacity to meet the common purpose.</a:t>
                      </a:r>
                    </a:p>
                  </a:txBody>
                  <a:tcPr marL="68580" marR="68580" marT="37719" marB="37719">
                    <a:solidFill>
                      <a:srgbClr val="3C00B4">
                        <a:alpha val="10196"/>
                      </a:srgbClr>
                    </a:solidFill>
                  </a:tcPr>
                </a:tc>
                <a:extLst>
                  <a:ext uri="{0D108BD9-81ED-4DB2-BD59-A6C34878D82A}">
                    <a16:rowId xmlns:a16="http://schemas.microsoft.com/office/drawing/2014/main" val="4228675414"/>
                  </a:ext>
                </a:extLst>
              </a:tr>
            </a:tbl>
          </a:graphicData>
        </a:graphic>
      </p:graphicFrame>
    </p:spTree>
    <p:extLst>
      <p:ext uri="{BB962C8B-B14F-4D97-AF65-F5344CB8AC3E}">
        <p14:creationId xmlns:p14="http://schemas.microsoft.com/office/powerpoint/2010/main" val="1066901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889C-C011-FC8C-F750-6E91155294F4}"/>
              </a:ext>
            </a:extLst>
          </p:cNvPr>
          <p:cNvSpPr>
            <a:spLocks noGrp="1"/>
          </p:cNvSpPr>
          <p:nvPr>
            <p:ph type="title"/>
          </p:nvPr>
        </p:nvSpPr>
        <p:spPr>
          <a:xfrm>
            <a:off x="285985" y="-29052"/>
            <a:ext cx="11620029" cy="662795"/>
          </a:xfrm>
        </p:spPr>
        <p:txBody>
          <a:bodyPr>
            <a:noAutofit/>
          </a:bodyPr>
          <a:lstStyle/>
          <a:p>
            <a:r>
              <a:rPr lang="en-US" sz="3600" dirty="0"/>
              <a:t>Improving Collaboration – Fall Results</a:t>
            </a:r>
          </a:p>
        </p:txBody>
      </p:sp>
      <p:sp>
        <p:nvSpPr>
          <p:cNvPr id="3" name="Content Placeholder 2">
            <a:extLst>
              <a:ext uri="{FF2B5EF4-FFF2-40B4-BE49-F238E27FC236}">
                <a16:creationId xmlns:a16="http://schemas.microsoft.com/office/drawing/2014/main" id="{57EC33BB-42C6-6BC0-32BD-BDC2DBD90B53}"/>
              </a:ext>
            </a:extLst>
          </p:cNvPr>
          <p:cNvSpPr>
            <a:spLocks noGrp="1"/>
          </p:cNvSpPr>
          <p:nvPr>
            <p:ph idx="1"/>
          </p:nvPr>
        </p:nvSpPr>
        <p:spPr>
          <a:xfrm>
            <a:off x="123824" y="1003458"/>
            <a:ext cx="5878623" cy="5854542"/>
          </a:xfrm>
          <a:solidFill>
            <a:schemeClr val="tx2">
              <a:lumMod val="10000"/>
              <a:lumOff val="90000"/>
            </a:schemeClr>
          </a:solidFill>
        </p:spPr>
        <p:txBody>
          <a:bodyPr>
            <a:noAutofit/>
          </a:bodyPr>
          <a:lstStyle/>
          <a:p>
            <a:pPr marL="0" indent="0">
              <a:buNone/>
            </a:pPr>
            <a:r>
              <a:rPr lang="en-US" sz="2800" dirty="0">
                <a:solidFill>
                  <a:schemeClr val="tx2">
                    <a:lumMod val="75000"/>
                    <a:lumOff val="25000"/>
                  </a:schemeClr>
                </a:solidFill>
              </a:rPr>
              <a:t>Key Challenges</a:t>
            </a:r>
          </a:p>
          <a:p>
            <a:r>
              <a:rPr lang="en-US" sz="2100" b="1" dirty="0"/>
              <a:t>Siloed Work: </a:t>
            </a:r>
            <a:r>
              <a:rPr lang="en-US" sz="2100" dirty="0"/>
              <a:t>Limited cross-GIT communication and collaboration; updates often lack depth.</a:t>
            </a:r>
          </a:p>
          <a:p>
            <a:r>
              <a:rPr lang="en-US" sz="2100" b="1" dirty="0"/>
              <a:t>Infrequent Interaction: </a:t>
            </a:r>
            <a:r>
              <a:rPr lang="en-US" sz="2100" u="sng" dirty="0"/>
              <a:t>Too few joint meetings </a:t>
            </a:r>
            <a:r>
              <a:rPr lang="en-US" sz="2100" dirty="0"/>
              <a:t>and opportunities for real-time exchange. Large meetings lack interaction.</a:t>
            </a:r>
          </a:p>
          <a:p>
            <a:r>
              <a:rPr lang="en-US" sz="2100" b="1" dirty="0"/>
              <a:t>Low Engagement: </a:t>
            </a:r>
            <a:r>
              <a:rPr lang="en-US" sz="2100" dirty="0"/>
              <a:t>Limited in-person participation, unclear collaborative roles, and inconsistent commitment.</a:t>
            </a:r>
          </a:p>
          <a:p>
            <a:r>
              <a:rPr lang="en-US" sz="2100" b="1" dirty="0"/>
              <a:t>Communication Gaps: </a:t>
            </a:r>
            <a:r>
              <a:rPr lang="en-US" sz="2100" dirty="0"/>
              <a:t>Minimal info sharing, lack of shared liaisons, and inaccessible updates.</a:t>
            </a:r>
          </a:p>
          <a:p>
            <a:r>
              <a:rPr lang="en-US" sz="2100" b="1" dirty="0"/>
              <a:t>Structural Barriers: </a:t>
            </a:r>
            <a:r>
              <a:rPr lang="en-US" sz="2100" dirty="0"/>
              <a:t>Decisions often top-down, jurisdictional disparities, and resource overlap.</a:t>
            </a:r>
          </a:p>
          <a:p>
            <a:r>
              <a:rPr lang="en-US" sz="2100" b="1" dirty="0"/>
              <a:t>Remote Work Impact: </a:t>
            </a:r>
            <a:r>
              <a:rPr lang="en-US" sz="2100" dirty="0"/>
              <a:t>Harder to build trust, relationships, and collective momentum.</a:t>
            </a:r>
          </a:p>
        </p:txBody>
      </p:sp>
      <p:sp>
        <p:nvSpPr>
          <p:cNvPr id="5" name="TextBox 4">
            <a:extLst>
              <a:ext uri="{FF2B5EF4-FFF2-40B4-BE49-F238E27FC236}">
                <a16:creationId xmlns:a16="http://schemas.microsoft.com/office/drawing/2014/main" id="{1A35A1CF-BDFC-DCD5-CB83-A988627D12B1}"/>
              </a:ext>
            </a:extLst>
          </p:cNvPr>
          <p:cNvSpPr txBox="1"/>
          <p:nvPr/>
        </p:nvSpPr>
        <p:spPr>
          <a:xfrm>
            <a:off x="6096000" y="1003458"/>
            <a:ext cx="5972175" cy="5693866"/>
          </a:xfrm>
          <a:prstGeom prst="rect">
            <a:avLst/>
          </a:prstGeom>
          <a:solidFill>
            <a:schemeClr val="tx2">
              <a:lumMod val="10000"/>
              <a:lumOff val="90000"/>
            </a:schemeClr>
          </a:solidFill>
        </p:spPr>
        <p:txBody>
          <a:bodyPr wrap="square">
            <a:spAutoFit/>
          </a:bodyPr>
          <a:lstStyle/>
          <a:p>
            <a:r>
              <a:rPr lang="en-US" sz="2800" dirty="0">
                <a:solidFill>
                  <a:schemeClr val="tx2">
                    <a:lumMod val="75000"/>
                    <a:lumOff val="25000"/>
                  </a:schemeClr>
                </a:solidFill>
                <a:latin typeface="Goudy Old Style" panose="02020502050305020303" pitchFamily="18" charset="0"/>
              </a:rPr>
              <a:t>Opportunities for Action</a:t>
            </a:r>
          </a:p>
          <a:p>
            <a:pPr marL="285750" indent="-285750">
              <a:buFont typeface="Arial" panose="020B0604020202020204" pitchFamily="34" charset="0"/>
              <a:buChar char="•"/>
            </a:pPr>
            <a:r>
              <a:rPr lang="en-US" sz="2100" b="1" dirty="0">
                <a:latin typeface="+mj-lt"/>
              </a:rPr>
              <a:t>Enhance Communication: </a:t>
            </a:r>
            <a:r>
              <a:rPr lang="en-US" sz="2100" dirty="0">
                <a:latin typeface="+mj-lt"/>
              </a:rPr>
              <a:t>Appoint liaisons, increase summary updates, and foster regular informal check-ins.</a:t>
            </a:r>
          </a:p>
          <a:p>
            <a:pPr marL="285750" indent="-285750">
              <a:buFont typeface="Arial" panose="020B0604020202020204" pitchFamily="34" charset="0"/>
              <a:buChar char="•"/>
            </a:pPr>
            <a:r>
              <a:rPr lang="en-US" sz="2100" b="1" dirty="0">
                <a:latin typeface="+mj-lt"/>
              </a:rPr>
              <a:t>Foster Cross-GIT Collaboration</a:t>
            </a:r>
            <a:r>
              <a:rPr lang="en-US" sz="2100" dirty="0">
                <a:latin typeface="+mj-lt"/>
              </a:rPr>
              <a:t>: Thematic think tanks, </a:t>
            </a:r>
            <a:r>
              <a:rPr lang="en-US" sz="2100" u="sng" dirty="0">
                <a:latin typeface="+mj-lt"/>
              </a:rPr>
              <a:t>co-benefit projects</a:t>
            </a:r>
            <a:r>
              <a:rPr lang="en-US" sz="2100" dirty="0">
                <a:latin typeface="+mj-lt"/>
              </a:rPr>
              <a:t>, and targeted workshops. Focus on concrete cross-cutting challenges</a:t>
            </a:r>
          </a:p>
          <a:p>
            <a:pPr marL="285750" indent="-285750">
              <a:buFont typeface="Arial" panose="020B0604020202020204" pitchFamily="34" charset="0"/>
              <a:buChar char="•"/>
            </a:pPr>
            <a:r>
              <a:rPr lang="en-US" sz="2100" b="1" dirty="0">
                <a:latin typeface="+mj-lt"/>
              </a:rPr>
              <a:t>Build Community: </a:t>
            </a:r>
            <a:r>
              <a:rPr lang="en-US" sz="2100" dirty="0">
                <a:latin typeface="+mj-lt"/>
              </a:rPr>
              <a:t>Prioritize in-person engagement, shared events, and social connection (e.g., lunch &amp; learns, annual conferences).</a:t>
            </a:r>
          </a:p>
          <a:p>
            <a:pPr marL="285750" indent="-285750">
              <a:buFont typeface="Arial" panose="020B0604020202020204" pitchFamily="34" charset="0"/>
              <a:buChar char="•"/>
            </a:pPr>
            <a:r>
              <a:rPr lang="en-US" sz="2100" b="1" dirty="0">
                <a:latin typeface="+mj-lt"/>
              </a:rPr>
              <a:t>Support Collaboration</a:t>
            </a:r>
            <a:r>
              <a:rPr lang="en-US" sz="2100" dirty="0">
                <a:latin typeface="+mj-lt"/>
              </a:rPr>
              <a:t>: Align goals, provide recognition and </a:t>
            </a:r>
            <a:r>
              <a:rPr lang="en-US" sz="2100" u="sng" dirty="0">
                <a:latin typeface="+mj-lt"/>
              </a:rPr>
              <a:t>funding support</a:t>
            </a:r>
            <a:r>
              <a:rPr lang="en-US" sz="2100" dirty="0">
                <a:latin typeface="+mj-lt"/>
              </a:rPr>
              <a:t>.</a:t>
            </a:r>
          </a:p>
          <a:p>
            <a:pPr marL="285750" indent="-285750">
              <a:buFont typeface="Arial" panose="020B0604020202020204" pitchFamily="34" charset="0"/>
              <a:buChar char="•"/>
            </a:pPr>
            <a:r>
              <a:rPr lang="en-US" sz="2100" b="1" dirty="0">
                <a:latin typeface="+mj-lt"/>
              </a:rPr>
              <a:t>Increase Visibility &amp; Access: </a:t>
            </a:r>
            <a:r>
              <a:rPr lang="en-US" sz="2100" dirty="0">
                <a:latin typeface="+mj-lt"/>
              </a:rPr>
              <a:t>Share agendas, outputs, and meeting outcomes broadly; utilize reminders and shared calendars.</a:t>
            </a:r>
          </a:p>
          <a:p>
            <a:pPr marL="285750" indent="-285750">
              <a:buFont typeface="Arial" panose="020B0604020202020204" pitchFamily="34" charset="0"/>
              <a:buChar char="•"/>
            </a:pPr>
            <a:endParaRPr lang="en-US" sz="2100" dirty="0">
              <a:latin typeface="+mj-lt"/>
            </a:endParaRPr>
          </a:p>
          <a:p>
            <a:pPr marL="285750" indent="-285750">
              <a:buFont typeface="Arial" panose="020B0604020202020204" pitchFamily="34" charset="0"/>
              <a:buChar char="•"/>
            </a:pPr>
            <a:endParaRPr lang="en-US" sz="2100" dirty="0">
              <a:latin typeface="+mj-lt"/>
            </a:endParaRPr>
          </a:p>
        </p:txBody>
      </p:sp>
    </p:spTree>
    <p:extLst>
      <p:ext uri="{BB962C8B-B14F-4D97-AF65-F5344CB8AC3E}">
        <p14:creationId xmlns:p14="http://schemas.microsoft.com/office/powerpoint/2010/main" val="4272799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3227DE-6628-D9F1-5357-47EB5CDC78FD}"/>
              </a:ext>
            </a:extLst>
          </p:cNvPr>
          <p:cNvSpPr/>
          <p:nvPr/>
        </p:nvSpPr>
        <p:spPr>
          <a:xfrm>
            <a:off x="0" y="0"/>
            <a:ext cx="12192000" cy="115863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C3CC87-24C6-4A39-A5D0-67B8882C15C5}"/>
              </a:ext>
            </a:extLst>
          </p:cNvPr>
          <p:cNvSpPr>
            <a:spLocks noGrp="1"/>
          </p:cNvSpPr>
          <p:nvPr>
            <p:ph type="title"/>
          </p:nvPr>
        </p:nvSpPr>
        <p:spPr>
          <a:xfrm>
            <a:off x="0" y="230790"/>
            <a:ext cx="7627172" cy="785308"/>
          </a:xfrm>
        </p:spPr>
        <p:txBody>
          <a:bodyPr>
            <a:normAutofit fontScale="90000"/>
          </a:bodyPr>
          <a:lstStyle/>
          <a:p>
            <a:r>
              <a:rPr lang="en-US" sz="3600" dirty="0">
                <a:solidFill>
                  <a:schemeClr val="bg1"/>
                </a:solidFill>
              </a:rPr>
              <a:t>WE WANT TO MOVE SUGGESTIONS </a:t>
            </a:r>
            <a:br>
              <a:rPr lang="en-US" sz="3600" dirty="0">
                <a:solidFill>
                  <a:schemeClr val="bg1"/>
                </a:solidFill>
              </a:rPr>
            </a:br>
            <a:r>
              <a:rPr lang="en-US" sz="3600" dirty="0">
                <a:solidFill>
                  <a:schemeClr val="bg1"/>
                </a:solidFill>
              </a:rPr>
              <a:t>TO ACTIONS</a:t>
            </a:r>
          </a:p>
        </p:txBody>
      </p:sp>
      <p:sp>
        <p:nvSpPr>
          <p:cNvPr id="4" name="Text Placeholder 3">
            <a:extLst>
              <a:ext uri="{FF2B5EF4-FFF2-40B4-BE49-F238E27FC236}">
                <a16:creationId xmlns:a16="http://schemas.microsoft.com/office/drawing/2014/main" id="{75A0D3BE-BAF7-C5EC-6D8D-97E82A3C614C}"/>
              </a:ext>
            </a:extLst>
          </p:cNvPr>
          <p:cNvSpPr>
            <a:spLocks noGrp="1"/>
          </p:cNvSpPr>
          <p:nvPr>
            <p:ph type="body" sz="half" idx="2"/>
          </p:nvPr>
        </p:nvSpPr>
        <p:spPr>
          <a:xfrm>
            <a:off x="0" y="1158634"/>
            <a:ext cx="7627172" cy="5351430"/>
          </a:xfrm>
        </p:spPr>
        <p:txBody>
          <a:bodyPr>
            <a:noAutofit/>
          </a:bodyPr>
          <a:lstStyle/>
          <a:p>
            <a:r>
              <a:rPr lang="en-US" sz="2000" b="1" dirty="0">
                <a:solidFill>
                  <a:schemeClr val="tx1"/>
                </a:solidFill>
              </a:rPr>
              <a:t>Foster Cross GIT and Workgroup Collaboration:</a:t>
            </a:r>
          </a:p>
          <a:p>
            <a:pPr marL="342900" indent="-342900">
              <a:buFont typeface="Arial" panose="020B0604020202020204" pitchFamily="34" charset="0"/>
              <a:buChar char="•"/>
            </a:pPr>
            <a:r>
              <a:rPr lang="en-US" sz="2000" dirty="0">
                <a:solidFill>
                  <a:schemeClr val="tx1"/>
                </a:solidFill>
              </a:rPr>
              <a:t>How do we identify outcome/workgroup topics of overlap? </a:t>
            </a:r>
          </a:p>
          <a:p>
            <a:pPr marL="342900" indent="-342900">
              <a:buFont typeface="Arial" panose="020B0604020202020204" pitchFamily="34" charset="0"/>
              <a:buChar char="•"/>
            </a:pPr>
            <a:r>
              <a:rPr lang="en-US" sz="2000" dirty="0">
                <a:solidFill>
                  <a:schemeClr val="tx1"/>
                </a:solidFill>
              </a:rPr>
              <a:t>How do we identify co-benefits with on the ground projects?</a:t>
            </a:r>
          </a:p>
          <a:p>
            <a:r>
              <a:rPr lang="en-US" sz="2000" b="1" dirty="0">
                <a:solidFill>
                  <a:schemeClr val="tx1"/>
                </a:solidFill>
              </a:rPr>
              <a:t>Low Engagement:</a:t>
            </a:r>
            <a:r>
              <a:rPr lang="en-US" sz="2000" dirty="0">
                <a:solidFill>
                  <a:schemeClr val="tx1"/>
                </a:solidFill>
              </a:rPr>
              <a:t> How do we strengthen engagement in the workgroups? </a:t>
            </a:r>
            <a:br>
              <a:rPr lang="en-US" sz="2000" dirty="0">
                <a:solidFill>
                  <a:schemeClr val="tx1"/>
                </a:solidFill>
              </a:rPr>
            </a:br>
            <a:br>
              <a:rPr lang="en-US" sz="2000" dirty="0">
                <a:solidFill>
                  <a:schemeClr val="tx1"/>
                </a:solidFill>
              </a:rPr>
            </a:br>
            <a:r>
              <a:rPr lang="en-US" sz="2000" b="1" dirty="0">
                <a:solidFill>
                  <a:schemeClr val="tx1"/>
                </a:solidFill>
                <a:latin typeface="+mj-lt"/>
              </a:rPr>
              <a:t>Support Collaboration/Funding Support: </a:t>
            </a:r>
            <a:r>
              <a:rPr lang="en-US" sz="2000" dirty="0">
                <a:solidFill>
                  <a:schemeClr val="tx1"/>
                </a:solidFill>
              </a:rPr>
              <a:t>How do we strengthen the GIT </a:t>
            </a:r>
            <a:r>
              <a:rPr lang="en-US" sz="2000" u="sng" dirty="0">
                <a:solidFill>
                  <a:schemeClr val="tx1"/>
                </a:solidFill>
              </a:rPr>
              <a:t>membership’s</a:t>
            </a:r>
            <a:r>
              <a:rPr lang="en-US" sz="2000" dirty="0">
                <a:solidFill>
                  <a:schemeClr val="tx1"/>
                </a:solidFill>
              </a:rPr>
              <a:t> ability to acquire funding resources?</a:t>
            </a:r>
          </a:p>
          <a:p>
            <a:pPr marL="342900" indent="-342900">
              <a:buFont typeface="Arial" panose="020B0604020202020204" pitchFamily="34" charset="0"/>
              <a:buChar char="•"/>
            </a:pPr>
            <a:r>
              <a:rPr lang="en-US" sz="2000" dirty="0">
                <a:solidFill>
                  <a:schemeClr val="tx1"/>
                </a:solidFill>
              </a:rPr>
              <a:t>We have heard the need for focused and actionable collaboration. Would it be helpful to have a designated time to discuss upcoming grant opportunities? Time to workshop problems and funding opportunities. IF yes, </a:t>
            </a:r>
            <a:r>
              <a:rPr lang="en-US" sz="2000" u="sng" dirty="0">
                <a:solidFill>
                  <a:schemeClr val="tx1"/>
                </a:solidFill>
              </a:rPr>
              <a:t>provide idea/action needed</a:t>
            </a:r>
            <a:r>
              <a:rPr lang="en-US" sz="2000" dirty="0">
                <a:solidFill>
                  <a:schemeClr val="tx1"/>
                </a:solidFill>
              </a:rPr>
              <a:t>.</a:t>
            </a:r>
          </a:p>
          <a:p>
            <a:r>
              <a:rPr lang="en-US" sz="2000" dirty="0">
                <a:solidFill>
                  <a:schemeClr val="tx1"/>
                </a:solidFill>
              </a:rPr>
              <a:t>Considering the </a:t>
            </a:r>
            <a:r>
              <a:rPr lang="en-US" sz="2000" dirty="0">
                <a:solidFill>
                  <a:schemeClr val="tx2">
                    <a:lumMod val="75000"/>
                    <a:lumOff val="25000"/>
                  </a:schemeClr>
                </a:solidFill>
                <a:latin typeface="Goudy Old Style" panose="02020502050305020303" pitchFamily="18" charset="0"/>
              </a:rPr>
              <a:t>Opportunities for Action </a:t>
            </a:r>
            <a:r>
              <a:rPr lang="en-US" sz="2000" dirty="0">
                <a:solidFill>
                  <a:schemeClr val="tx1"/>
                </a:solidFill>
                <a:latin typeface="Goudy Old Style" panose="02020502050305020303" pitchFamily="18" charset="0"/>
              </a:rPr>
              <a:t>already provided, please let us know if you have an additional suggestion.</a:t>
            </a:r>
          </a:p>
          <a:p>
            <a:endParaRPr lang="en-US" sz="2000" dirty="0"/>
          </a:p>
        </p:txBody>
      </p:sp>
      <p:sp>
        <p:nvSpPr>
          <p:cNvPr id="7" name="TextBox 6">
            <a:extLst>
              <a:ext uri="{FF2B5EF4-FFF2-40B4-BE49-F238E27FC236}">
                <a16:creationId xmlns:a16="http://schemas.microsoft.com/office/drawing/2014/main" id="{1BB9D58B-B1A5-553A-1816-B309551C66ED}"/>
              </a:ext>
            </a:extLst>
          </p:cNvPr>
          <p:cNvSpPr txBox="1"/>
          <p:nvPr/>
        </p:nvSpPr>
        <p:spPr>
          <a:xfrm>
            <a:off x="7721329" y="0"/>
            <a:ext cx="4459914" cy="7309693"/>
          </a:xfrm>
          <a:prstGeom prst="rect">
            <a:avLst/>
          </a:prstGeom>
          <a:solidFill>
            <a:schemeClr val="tx2">
              <a:lumMod val="10000"/>
              <a:lumOff val="90000"/>
            </a:schemeClr>
          </a:solidFill>
        </p:spPr>
        <p:txBody>
          <a:bodyPr wrap="square">
            <a:spAutoFit/>
          </a:bodyPr>
          <a:lstStyle/>
          <a:p>
            <a:r>
              <a:rPr lang="en-US" sz="2800" dirty="0">
                <a:solidFill>
                  <a:schemeClr val="tx2">
                    <a:lumMod val="75000"/>
                    <a:lumOff val="25000"/>
                  </a:schemeClr>
                </a:solidFill>
                <a:latin typeface="Goudy Old Style" panose="02020502050305020303" pitchFamily="18" charset="0"/>
              </a:rPr>
              <a:t>Opportunities for Action</a:t>
            </a:r>
          </a:p>
          <a:p>
            <a:pPr marL="285750" indent="-285750">
              <a:buFont typeface="Arial" panose="020B0604020202020204" pitchFamily="34" charset="0"/>
              <a:buChar char="•"/>
            </a:pPr>
            <a:r>
              <a:rPr lang="en-US" sz="2100" b="1" dirty="0">
                <a:latin typeface="+mj-lt"/>
              </a:rPr>
              <a:t>Enhance Communication: </a:t>
            </a:r>
            <a:r>
              <a:rPr lang="en-US" sz="2100" dirty="0">
                <a:latin typeface="+mj-lt"/>
              </a:rPr>
              <a:t>Appoint liaisons, increase summary updates, and foster regular informal check-ins.</a:t>
            </a:r>
          </a:p>
          <a:p>
            <a:pPr marL="285750" indent="-285750">
              <a:buFont typeface="Arial" panose="020B0604020202020204" pitchFamily="34" charset="0"/>
              <a:buChar char="•"/>
            </a:pPr>
            <a:r>
              <a:rPr lang="en-US" sz="2100" b="1" dirty="0">
                <a:latin typeface="+mj-lt"/>
              </a:rPr>
              <a:t>Foster Cross-GIT Collaboration</a:t>
            </a:r>
            <a:r>
              <a:rPr lang="en-US" sz="2100" dirty="0">
                <a:latin typeface="+mj-lt"/>
              </a:rPr>
              <a:t>: Thematic think tanks, </a:t>
            </a:r>
            <a:r>
              <a:rPr lang="en-US" sz="2100" u="sng" dirty="0">
                <a:latin typeface="+mj-lt"/>
              </a:rPr>
              <a:t>co-benefit projects</a:t>
            </a:r>
            <a:r>
              <a:rPr lang="en-US" sz="2100" dirty="0">
                <a:latin typeface="+mj-lt"/>
              </a:rPr>
              <a:t>, and targeted workshops. Focus on concrete cross-cutting challenges</a:t>
            </a:r>
          </a:p>
          <a:p>
            <a:pPr marL="285750" indent="-285750">
              <a:buFont typeface="Arial" panose="020B0604020202020204" pitchFamily="34" charset="0"/>
              <a:buChar char="•"/>
            </a:pPr>
            <a:r>
              <a:rPr lang="en-US" sz="2100" b="1" dirty="0">
                <a:latin typeface="+mj-lt"/>
              </a:rPr>
              <a:t>Build Community: </a:t>
            </a:r>
            <a:r>
              <a:rPr lang="en-US" sz="2100" dirty="0">
                <a:latin typeface="+mj-lt"/>
              </a:rPr>
              <a:t>Prioritize in-person engagement, shared events, and social connection (e.g., lunch &amp; learns, annual conferences).</a:t>
            </a:r>
          </a:p>
          <a:p>
            <a:pPr marL="285750" indent="-285750">
              <a:buFont typeface="Arial" panose="020B0604020202020204" pitchFamily="34" charset="0"/>
              <a:buChar char="•"/>
            </a:pPr>
            <a:r>
              <a:rPr lang="en-US" sz="2100" b="1" dirty="0">
                <a:latin typeface="+mj-lt"/>
              </a:rPr>
              <a:t>Support Collaboration</a:t>
            </a:r>
            <a:r>
              <a:rPr lang="en-US" sz="2100" dirty="0">
                <a:latin typeface="+mj-lt"/>
              </a:rPr>
              <a:t>: Align goals, provide recognition and </a:t>
            </a:r>
            <a:r>
              <a:rPr lang="en-US" sz="2100" u="sng" dirty="0">
                <a:latin typeface="+mj-lt"/>
              </a:rPr>
              <a:t>funding support</a:t>
            </a:r>
            <a:r>
              <a:rPr lang="en-US" sz="2100" dirty="0">
                <a:latin typeface="+mj-lt"/>
              </a:rPr>
              <a:t>.</a:t>
            </a:r>
          </a:p>
          <a:p>
            <a:pPr marL="285750" indent="-285750">
              <a:buFont typeface="Arial" panose="020B0604020202020204" pitchFamily="34" charset="0"/>
              <a:buChar char="•"/>
            </a:pPr>
            <a:r>
              <a:rPr lang="en-US" sz="2100" b="1" dirty="0">
                <a:latin typeface="+mj-lt"/>
              </a:rPr>
              <a:t>Increase Visibility &amp; Access: </a:t>
            </a:r>
            <a:r>
              <a:rPr lang="en-US" sz="2100" dirty="0">
                <a:latin typeface="+mj-lt"/>
              </a:rPr>
              <a:t>Share agendas, outputs, and meeting outcomes broadly; utilize reminders and shared calendars.</a:t>
            </a:r>
          </a:p>
          <a:p>
            <a:pPr marL="285750" indent="-285750">
              <a:buFont typeface="Arial" panose="020B0604020202020204" pitchFamily="34" charset="0"/>
              <a:buChar char="•"/>
            </a:pPr>
            <a:endParaRPr lang="en-US" sz="2100" dirty="0">
              <a:latin typeface="+mj-lt"/>
            </a:endParaRPr>
          </a:p>
          <a:p>
            <a:pPr marL="285750" indent="-285750">
              <a:buFont typeface="Arial" panose="020B0604020202020204" pitchFamily="34" charset="0"/>
              <a:buChar char="•"/>
            </a:pPr>
            <a:endParaRPr lang="en-US" sz="2100" dirty="0">
              <a:latin typeface="+mj-lt"/>
            </a:endParaRPr>
          </a:p>
        </p:txBody>
      </p:sp>
    </p:spTree>
    <p:extLst>
      <p:ext uri="{BB962C8B-B14F-4D97-AF65-F5344CB8AC3E}">
        <p14:creationId xmlns:p14="http://schemas.microsoft.com/office/powerpoint/2010/main" val="3039803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0472D7-CC04-8834-1757-C98ECDACB4D7}"/>
              </a:ext>
            </a:extLst>
          </p:cNvPr>
          <p:cNvSpPr/>
          <p:nvPr/>
        </p:nvSpPr>
        <p:spPr>
          <a:xfrm>
            <a:off x="0" y="0"/>
            <a:ext cx="12192000" cy="115863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4632880-865C-E3BC-5CAF-AF78581632EE}"/>
              </a:ext>
            </a:extLst>
          </p:cNvPr>
          <p:cNvSpPr txBox="1">
            <a:spLocks/>
          </p:cNvSpPr>
          <p:nvPr/>
        </p:nvSpPr>
        <p:spPr>
          <a:xfrm>
            <a:off x="306966" y="217879"/>
            <a:ext cx="10385164" cy="681273"/>
          </a:xfrm>
          <a:prstGeom prst="rect">
            <a:avLst/>
          </a:prstGeom>
        </p:spPr>
        <p:txBody>
          <a:bodyPr/>
          <a:lstStyle>
            <a:lvl1pPr algn="l" defTabSz="914400" rtl="0" eaLnBrk="1" latinLnBrk="0" hangingPunct="1">
              <a:lnSpc>
                <a:spcPct val="90000"/>
              </a:lnSpc>
              <a:spcBef>
                <a:spcPct val="0"/>
              </a:spcBef>
              <a:buNone/>
              <a:defRPr sz="3600" kern="1200">
                <a:solidFill>
                  <a:schemeClr val="tx2"/>
                </a:solidFill>
                <a:latin typeface="+mj-lt"/>
                <a:ea typeface="+mj-ea"/>
                <a:cs typeface="+mj-cs"/>
              </a:defRPr>
            </a:lvl1pPr>
          </a:lstStyle>
          <a:p>
            <a:r>
              <a:rPr lang="en-US" dirty="0">
                <a:solidFill>
                  <a:schemeClr val="bg1"/>
                </a:solidFill>
              </a:rPr>
              <a:t>PRIORITIZE OUR ACTIONS</a:t>
            </a:r>
          </a:p>
        </p:txBody>
      </p:sp>
      <p:sp>
        <p:nvSpPr>
          <p:cNvPr id="7" name="TextBox 6">
            <a:extLst>
              <a:ext uri="{FF2B5EF4-FFF2-40B4-BE49-F238E27FC236}">
                <a16:creationId xmlns:a16="http://schemas.microsoft.com/office/drawing/2014/main" id="{69B6CEF7-4747-30D9-CA06-8EC643D3E961}"/>
              </a:ext>
            </a:extLst>
          </p:cNvPr>
          <p:cNvSpPr txBox="1"/>
          <p:nvPr/>
        </p:nvSpPr>
        <p:spPr>
          <a:xfrm>
            <a:off x="1801640" y="2005420"/>
            <a:ext cx="9406455" cy="4724370"/>
          </a:xfrm>
          <a:prstGeom prst="rect">
            <a:avLst/>
          </a:prstGeom>
          <a:noFill/>
        </p:spPr>
        <p:txBody>
          <a:bodyPr wrap="square">
            <a:spAutoFit/>
          </a:bodyPr>
          <a:lstStyle/>
          <a:p>
            <a:r>
              <a:rPr lang="en-US" sz="2800" dirty="0">
                <a:solidFill>
                  <a:schemeClr val="tx2">
                    <a:lumMod val="75000"/>
                    <a:lumOff val="25000"/>
                  </a:schemeClr>
                </a:solidFill>
                <a:latin typeface="Goudy Old Style" panose="02020502050305020303" pitchFamily="18" charset="0"/>
              </a:rPr>
              <a:t>Opportunities for Action</a:t>
            </a:r>
          </a:p>
          <a:p>
            <a:pPr marL="285750" indent="-285750">
              <a:buFont typeface="Arial" panose="020B0604020202020204" pitchFamily="34" charset="0"/>
              <a:buChar char="•"/>
            </a:pPr>
            <a:r>
              <a:rPr lang="en-US" sz="2100" b="1" dirty="0">
                <a:latin typeface="+mj-lt"/>
              </a:rPr>
              <a:t>Enhance Communication: </a:t>
            </a:r>
            <a:r>
              <a:rPr lang="en-US" sz="2100" dirty="0">
                <a:latin typeface="+mj-lt"/>
              </a:rPr>
              <a:t>Appoint liaisons, increase summary updates, and foster regular informal check-ins.</a:t>
            </a:r>
          </a:p>
          <a:p>
            <a:endParaRPr lang="en-US" sz="2100" dirty="0">
              <a:latin typeface="+mj-lt"/>
            </a:endParaRPr>
          </a:p>
          <a:p>
            <a:pPr marL="285750" indent="-285750">
              <a:buFont typeface="Arial" panose="020B0604020202020204" pitchFamily="34" charset="0"/>
              <a:buChar char="•"/>
            </a:pPr>
            <a:r>
              <a:rPr lang="en-US" sz="2100" b="1" dirty="0">
                <a:latin typeface="+mj-lt"/>
              </a:rPr>
              <a:t>Foster Cross-GIT Collaboration: </a:t>
            </a:r>
            <a:r>
              <a:rPr lang="en-US" sz="2100" dirty="0">
                <a:latin typeface="+mj-lt"/>
              </a:rPr>
              <a:t>Thematic think tanks, co-benefit projects, and targeted workshops.</a:t>
            </a:r>
          </a:p>
          <a:p>
            <a:endParaRPr lang="en-US" sz="2100" dirty="0">
              <a:latin typeface="+mj-lt"/>
            </a:endParaRPr>
          </a:p>
          <a:p>
            <a:pPr marL="285750" indent="-285750">
              <a:buFont typeface="Arial" panose="020B0604020202020204" pitchFamily="34" charset="0"/>
              <a:buChar char="•"/>
            </a:pPr>
            <a:r>
              <a:rPr lang="en-US" sz="2100" b="1" dirty="0">
                <a:latin typeface="+mj-lt"/>
              </a:rPr>
              <a:t>Build Community: </a:t>
            </a:r>
            <a:r>
              <a:rPr lang="en-US" sz="2100" dirty="0">
                <a:latin typeface="+mj-lt"/>
              </a:rPr>
              <a:t>Prioritize in-person engagement, shared events, and social connection (e.g., lunch &amp; learns, annual conferences).</a:t>
            </a:r>
          </a:p>
          <a:p>
            <a:pPr marL="285750" indent="-285750">
              <a:buFont typeface="Arial" panose="020B0604020202020204" pitchFamily="34" charset="0"/>
              <a:buChar char="•"/>
            </a:pPr>
            <a:endParaRPr lang="en-US" sz="2100" dirty="0">
              <a:latin typeface="+mj-lt"/>
            </a:endParaRPr>
          </a:p>
          <a:p>
            <a:pPr marL="285750" indent="-285750">
              <a:buFont typeface="Arial" panose="020B0604020202020204" pitchFamily="34" charset="0"/>
              <a:buChar char="•"/>
            </a:pPr>
            <a:r>
              <a:rPr lang="en-US" sz="2100" b="1" dirty="0">
                <a:latin typeface="+mj-lt"/>
              </a:rPr>
              <a:t>Support Collaboration: </a:t>
            </a:r>
            <a:r>
              <a:rPr lang="en-US" sz="2100" dirty="0">
                <a:latin typeface="+mj-lt"/>
              </a:rPr>
              <a:t>Align goals, provide recognition and funding support.</a:t>
            </a:r>
          </a:p>
          <a:p>
            <a:pPr marL="285750" indent="-285750">
              <a:buFont typeface="Arial" panose="020B0604020202020204" pitchFamily="34" charset="0"/>
              <a:buChar char="•"/>
            </a:pPr>
            <a:endParaRPr lang="en-US" sz="2100" dirty="0">
              <a:latin typeface="+mj-lt"/>
            </a:endParaRPr>
          </a:p>
          <a:p>
            <a:pPr marL="285750" indent="-285750">
              <a:buFont typeface="Arial" panose="020B0604020202020204" pitchFamily="34" charset="0"/>
              <a:buChar char="•"/>
            </a:pPr>
            <a:r>
              <a:rPr lang="en-US" sz="2100" b="1" dirty="0">
                <a:latin typeface="+mj-lt"/>
              </a:rPr>
              <a:t>Increase Visibility &amp; Access: </a:t>
            </a:r>
            <a:r>
              <a:rPr lang="en-US" sz="2100" dirty="0">
                <a:latin typeface="+mj-lt"/>
              </a:rPr>
              <a:t>Share agendas, outputs, and meeting outcomes broadly; utilize reminders and shared calendars.</a:t>
            </a:r>
          </a:p>
        </p:txBody>
      </p:sp>
      <p:sp>
        <p:nvSpPr>
          <p:cNvPr id="8" name="TextBox 7">
            <a:extLst>
              <a:ext uri="{FF2B5EF4-FFF2-40B4-BE49-F238E27FC236}">
                <a16:creationId xmlns:a16="http://schemas.microsoft.com/office/drawing/2014/main" id="{BDB80295-8792-F58B-07B9-05BA0D821479}"/>
              </a:ext>
            </a:extLst>
          </p:cNvPr>
          <p:cNvSpPr txBox="1"/>
          <p:nvPr/>
        </p:nvSpPr>
        <p:spPr>
          <a:xfrm>
            <a:off x="306966" y="1376513"/>
            <a:ext cx="11472658" cy="430887"/>
          </a:xfrm>
          <a:prstGeom prst="rect">
            <a:avLst/>
          </a:prstGeom>
          <a:noFill/>
        </p:spPr>
        <p:txBody>
          <a:bodyPr wrap="square" rtlCol="0">
            <a:spAutoFit/>
          </a:bodyPr>
          <a:lstStyle/>
          <a:p>
            <a:r>
              <a:rPr lang="en-US" sz="2200" b="1" dirty="0">
                <a:latin typeface="+mj-lt"/>
              </a:rPr>
              <a:t>There are many great suggestions – but which category would be the most important place to focus.</a:t>
            </a:r>
          </a:p>
        </p:txBody>
      </p:sp>
    </p:spTree>
    <p:extLst>
      <p:ext uri="{BB962C8B-B14F-4D97-AF65-F5344CB8AC3E}">
        <p14:creationId xmlns:p14="http://schemas.microsoft.com/office/powerpoint/2010/main" val="2121741307"/>
      </p:ext>
    </p:extLst>
  </p:cSld>
  <p:clrMapOvr>
    <a:masterClrMapping/>
  </p:clrMapOvr>
</p:sld>
</file>

<file path=ppt/theme/theme1.xml><?xml version="1.0" encoding="utf-8"?>
<a:theme xmlns:a="http://schemas.openxmlformats.org/drawingml/2006/main" name="ClassicFrameVTI">
  <a:themeElements>
    <a:clrScheme name="AnalogousFromRegularSeed_2SEEDS">
      <a:dk1>
        <a:srgbClr val="000000"/>
      </a:dk1>
      <a:lt1>
        <a:srgbClr val="FFFFFF"/>
      </a:lt1>
      <a:dk2>
        <a:srgbClr val="23323E"/>
      </a:dk2>
      <a:lt2>
        <a:srgbClr val="E8E3E2"/>
      </a:lt2>
      <a:accent1>
        <a:srgbClr val="3B94B1"/>
      </a:accent1>
      <a:accent2>
        <a:srgbClr val="46B4A1"/>
      </a:accent2>
      <a:accent3>
        <a:srgbClr val="4D74C3"/>
      </a:accent3>
      <a:accent4>
        <a:srgbClr val="B13B58"/>
      </a:accent4>
      <a:accent5>
        <a:srgbClr val="C3604D"/>
      </a:accent5>
      <a:accent6>
        <a:srgbClr val="B1803B"/>
      </a:accent6>
      <a:hlink>
        <a:srgbClr val="BF5F3F"/>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1333</TotalTime>
  <Words>1394</Words>
  <Application>Microsoft Office PowerPoint</Application>
  <PresentationFormat>Widescreen</PresentationFormat>
  <Paragraphs>107</Paragraphs>
  <Slides>12</Slides>
  <Notes>3</Notes>
  <HiddenSlides>3</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Arial</vt:lpstr>
      <vt:lpstr>Calibri</vt:lpstr>
      <vt:lpstr>Gill Sans MT</vt:lpstr>
      <vt:lpstr>Goudy Old Style</vt:lpstr>
      <vt:lpstr>Times New Roman</vt:lpstr>
      <vt:lpstr>ClassicFrameVTI</vt:lpstr>
      <vt:lpstr>Next Steps for  Changing Our Mindsets: Thinking Like a Network</vt:lpstr>
      <vt:lpstr>Thinking Like a Network Recap</vt:lpstr>
      <vt:lpstr>PowerPoint Presentation</vt:lpstr>
      <vt:lpstr>PowerPoint Presentation</vt:lpstr>
      <vt:lpstr>PowerPoint Presentation</vt:lpstr>
      <vt:lpstr>What is needed</vt:lpstr>
      <vt:lpstr>Improving Collaboration – Fall Results</vt:lpstr>
      <vt:lpstr>WE WANT TO MOVE SUGGESTIONS  TO ACTIONS</vt:lpstr>
      <vt:lpstr>PowerPoint Presentation</vt:lpstr>
      <vt:lpstr>WE WANT TO MOVE SUGGESTIONS  TO ACTIONS</vt:lpstr>
      <vt:lpstr>PowerPoint Presentation</vt:lpstr>
      <vt:lpstr>Moving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Lawal, Dede</dc:creator>
  <cp:lastModifiedBy>Staten, Nick</cp:lastModifiedBy>
  <cp:revision>6</cp:revision>
  <dcterms:created xsi:type="dcterms:W3CDTF">2025-04-17T13:50:39Z</dcterms:created>
  <dcterms:modified xsi:type="dcterms:W3CDTF">2025-04-29T13:32:10Z</dcterms:modified>
</cp:coreProperties>
</file>