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8283F-02C1-70BA-D63B-301B5B400922}" v="2" dt="2024-05-08T20:46:13.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4E5EB-8301-4CEF-8ED1-04766C433520}" type="datetimeFigureOut">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8F225-DCDF-4D46-86D1-4BA353A26680}" type="slidenum">
              <a:t>‹#›</a:t>
            </a:fld>
            <a:endParaRPr lang="en-US"/>
          </a:p>
        </p:txBody>
      </p:sp>
    </p:spTree>
    <p:extLst>
      <p:ext uri="{BB962C8B-B14F-4D97-AF65-F5344CB8AC3E}">
        <p14:creationId xmlns:p14="http://schemas.microsoft.com/office/powerpoint/2010/main" val="10182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line experiment</a:t>
            </a:r>
          </a:p>
        </p:txBody>
      </p:sp>
      <p:sp>
        <p:nvSpPr>
          <p:cNvPr id="4" name="Slide Number Placeholder 3"/>
          <p:cNvSpPr>
            <a:spLocks noGrp="1"/>
          </p:cNvSpPr>
          <p:nvPr>
            <p:ph type="sldNum" sz="quarter" idx="5"/>
          </p:nvPr>
        </p:nvSpPr>
        <p:spPr/>
        <p:txBody>
          <a:bodyPr/>
          <a:lstStyle/>
          <a:p>
            <a:fld id="{C76B7F58-22A0-4ECE-A860-4851FD9ADA95}" type="slidenum">
              <a:rPr lang="en-US" smtClean="0"/>
              <a:t>2</a:t>
            </a:fld>
            <a:endParaRPr lang="en-US"/>
          </a:p>
        </p:txBody>
      </p:sp>
    </p:spTree>
    <p:extLst>
      <p:ext uri="{BB962C8B-B14F-4D97-AF65-F5344CB8AC3E}">
        <p14:creationId xmlns:p14="http://schemas.microsoft.com/office/powerpoint/2010/main" val="325125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t="-1000" b="-1000"/>
          </a:stretch>
        </a:blipFill>
        <a:effectLst/>
      </p:bgPr>
    </p:bg>
    <p:spTree>
      <p:nvGrpSpPr>
        <p:cNvPr id="1" name=""/>
        <p:cNvGrpSpPr/>
        <p:nvPr/>
      </p:nvGrpSpPr>
      <p:grpSpPr>
        <a:xfrm>
          <a:off x="0" y="0"/>
          <a:ext cx="0" cy="0"/>
          <a:chOff x="0" y="0"/>
          <a:chExt cx="0" cy="0"/>
        </a:xfrm>
      </p:grpSpPr>
      <p:sp>
        <p:nvSpPr>
          <p:cNvPr id="64" name="Arrow: Right 63">
            <a:extLst>
              <a:ext uri="{FF2B5EF4-FFF2-40B4-BE49-F238E27FC236}">
                <a16:creationId xmlns:a16="http://schemas.microsoft.com/office/drawing/2014/main" id="{E548E4E3-B87B-42FB-9F35-BE3BDC06D07E}"/>
              </a:ext>
            </a:extLst>
          </p:cNvPr>
          <p:cNvSpPr/>
          <p:nvPr/>
        </p:nvSpPr>
        <p:spPr>
          <a:xfrm>
            <a:off x="2058576" y="1801510"/>
            <a:ext cx="506411" cy="280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onnector: Elbow 3">
            <a:extLst>
              <a:ext uri="{FF2B5EF4-FFF2-40B4-BE49-F238E27FC236}">
                <a16:creationId xmlns:a16="http://schemas.microsoft.com/office/drawing/2014/main" id="{A9E5A210-7C97-A848-B0D7-AD816E59FBC4}"/>
              </a:ext>
            </a:extLst>
          </p:cNvPr>
          <p:cNvCxnSpPr>
            <a:cxnSpLocks/>
          </p:cNvCxnSpPr>
          <p:nvPr/>
        </p:nvCxnSpPr>
        <p:spPr>
          <a:xfrm rot="5400000">
            <a:off x="3148789" y="2851464"/>
            <a:ext cx="613604" cy="4205"/>
          </a:xfrm>
          <a:prstGeom prst="bentConnector3">
            <a:avLst>
              <a:gd name="adj1" fmla="val 50000"/>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D96EAB0-6764-4B16-BB45-F063700F7B62}"/>
              </a:ext>
            </a:extLst>
          </p:cNvPr>
          <p:cNvSpPr txBox="1"/>
          <p:nvPr/>
        </p:nvSpPr>
        <p:spPr>
          <a:xfrm>
            <a:off x="619429" y="417344"/>
            <a:ext cx="10953135" cy="584775"/>
          </a:xfrm>
          <a:prstGeom prst="rect">
            <a:avLst/>
          </a:prstGeom>
          <a:noFill/>
        </p:spPr>
        <p:txBody>
          <a:bodyPr wrap="square" lIns="91440" tIns="45720" rIns="91440" bIns="45720" rtlCol="0" anchor="t">
            <a:spAutoFit/>
          </a:bodyPr>
          <a:lstStyle/>
          <a:p>
            <a:pPr algn="ctr"/>
            <a:r>
              <a:rPr lang="en-US" sz="3200" b="1" dirty="0">
                <a:solidFill>
                  <a:schemeClr val="bg1"/>
                </a:solidFill>
              </a:rPr>
              <a:t>Wetland’s  Habitat  Tracker history</a:t>
            </a:r>
          </a:p>
        </p:txBody>
      </p:sp>
      <p:cxnSp>
        <p:nvCxnSpPr>
          <p:cNvPr id="10" name="Straight Connector 9">
            <a:extLst>
              <a:ext uri="{FF2B5EF4-FFF2-40B4-BE49-F238E27FC236}">
                <a16:creationId xmlns:a16="http://schemas.microsoft.com/office/drawing/2014/main" id="{9360C576-0CCD-4CAF-82B3-8FAB7F320442}"/>
              </a:ext>
            </a:extLst>
          </p:cNvPr>
          <p:cNvCxnSpPr>
            <a:cxnSpLocks/>
          </p:cNvCxnSpPr>
          <p:nvPr/>
        </p:nvCxnSpPr>
        <p:spPr>
          <a:xfrm flipV="1">
            <a:off x="493070" y="2797744"/>
            <a:ext cx="11215847" cy="3354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1B7F783-70C1-45B7-89F9-0FB77594972A}"/>
              </a:ext>
            </a:extLst>
          </p:cNvPr>
          <p:cNvSpPr/>
          <p:nvPr/>
        </p:nvSpPr>
        <p:spPr>
          <a:xfrm>
            <a:off x="2955137" y="1324921"/>
            <a:ext cx="1278155" cy="1246213"/>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accent6">
                    <a:lumMod val="50000"/>
                  </a:schemeClr>
                </a:solidFill>
                <a:latin typeface="Arial Rounded MT Bold"/>
                <a:cs typeface="Calibri"/>
              </a:rPr>
              <a:t>March2021-July </a:t>
            </a:r>
          </a:p>
          <a:p>
            <a:pPr algn="ctr"/>
            <a:r>
              <a:rPr lang="en-US" sz="1600" b="1" dirty="0">
                <a:solidFill>
                  <a:schemeClr val="accent6">
                    <a:lumMod val="50000"/>
                  </a:schemeClr>
                </a:solidFill>
                <a:latin typeface="Arial Rounded MT Bold" panose="020F0704030504030204" pitchFamily="34" charset="0"/>
                <a:cs typeface="Calibri" panose="020F0502020204030204" pitchFamily="34" charset="0"/>
              </a:rPr>
              <a:t>2021</a:t>
            </a:r>
          </a:p>
        </p:txBody>
      </p:sp>
      <p:sp>
        <p:nvSpPr>
          <p:cNvPr id="13" name="Oval 12">
            <a:extLst>
              <a:ext uri="{FF2B5EF4-FFF2-40B4-BE49-F238E27FC236}">
                <a16:creationId xmlns:a16="http://schemas.microsoft.com/office/drawing/2014/main" id="{C4490504-14C1-47EB-A100-C2736495190C}"/>
              </a:ext>
            </a:extLst>
          </p:cNvPr>
          <p:cNvSpPr/>
          <p:nvPr/>
        </p:nvSpPr>
        <p:spPr>
          <a:xfrm>
            <a:off x="5010147" y="1246312"/>
            <a:ext cx="1278154" cy="1246210"/>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6">
                    <a:lumMod val="50000"/>
                  </a:schemeClr>
                </a:solidFill>
                <a:latin typeface="Arial Rounded MT Bold" panose="020F0704030504030204" pitchFamily="34" charset="0"/>
              </a:rPr>
              <a:t>August</a:t>
            </a:r>
          </a:p>
          <a:p>
            <a:pPr algn="ctr"/>
            <a:r>
              <a:rPr lang="en-US" sz="1600" b="1" dirty="0">
                <a:solidFill>
                  <a:schemeClr val="accent6">
                    <a:lumMod val="50000"/>
                  </a:schemeClr>
                </a:solidFill>
                <a:latin typeface="Arial Rounded MT Bold" panose="020F0704030504030204" pitchFamily="34" charset="0"/>
              </a:rPr>
              <a:t>2-3, 2022</a:t>
            </a:r>
          </a:p>
        </p:txBody>
      </p:sp>
      <p:sp>
        <p:nvSpPr>
          <p:cNvPr id="14" name="Oval 13">
            <a:extLst>
              <a:ext uri="{FF2B5EF4-FFF2-40B4-BE49-F238E27FC236}">
                <a16:creationId xmlns:a16="http://schemas.microsoft.com/office/drawing/2014/main" id="{51F5B8CF-3E82-42DE-9D6F-5F695BD9C732}"/>
              </a:ext>
            </a:extLst>
          </p:cNvPr>
          <p:cNvSpPr/>
          <p:nvPr/>
        </p:nvSpPr>
        <p:spPr>
          <a:xfrm>
            <a:off x="6986665" y="1291375"/>
            <a:ext cx="1278153" cy="124620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6">
                    <a:lumMod val="50000"/>
                  </a:schemeClr>
                </a:solidFill>
                <a:latin typeface="Arial Rounded MT Bold" panose="020F0704030504030204" pitchFamily="34" charset="0"/>
              </a:rPr>
              <a:t>November</a:t>
            </a:r>
            <a:r>
              <a:rPr lang="en-US" sz="1200" b="1" dirty="0">
                <a:solidFill>
                  <a:schemeClr val="accent6">
                    <a:lumMod val="50000"/>
                  </a:schemeClr>
                </a:solidFill>
                <a:latin typeface="Arial Rounded MT Bold" panose="020F0704030504030204" pitchFamily="34" charset="0"/>
              </a:rPr>
              <a:t> </a:t>
            </a:r>
            <a:r>
              <a:rPr lang="en-US" b="1" dirty="0">
                <a:solidFill>
                  <a:schemeClr val="accent6">
                    <a:lumMod val="50000"/>
                  </a:schemeClr>
                </a:solidFill>
                <a:latin typeface="Arial Rounded MT Bold" panose="020F0704030504030204" pitchFamily="34" charset="0"/>
              </a:rPr>
              <a:t>23, 2022</a:t>
            </a:r>
          </a:p>
        </p:txBody>
      </p:sp>
      <p:sp>
        <p:nvSpPr>
          <p:cNvPr id="15" name="Oval 14">
            <a:extLst>
              <a:ext uri="{FF2B5EF4-FFF2-40B4-BE49-F238E27FC236}">
                <a16:creationId xmlns:a16="http://schemas.microsoft.com/office/drawing/2014/main" id="{3293FE4C-8FDA-497D-95A5-DECAFC478E00}"/>
              </a:ext>
            </a:extLst>
          </p:cNvPr>
          <p:cNvSpPr/>
          <p:nvPr/>
        </p:nvSpPr>
        <p:spPr>
          <a:xfrm>
            <a:off x="9061716" y="1284221"/>
            <a:ext cx="1278152" cy="1246207"/>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solidFill>
                  <a:schemeClr val="accent6">
                    <a:lumMod val="50000"/>
                  </a:schemeClr>
                </a:solidFill>
                <a:latin typeface="Arial Rounded MT Bold"/>
              </a:rPr>
              <a:t>December  2022- </a:t>
            </a:r>
            <a:endParaRPr lang="en-US" sz="1100">
              <a:solidFill>
                <a:schemeClr val="accent6">
                  <a:lumMod val="50000"/>
                </a:schemeClr>
              </a:solidFill>
              <a:latin typeface="Arial Rounded MT Bold"/>
              <a:cs typeface="Calibri"/>
            </a:endParaRPr>
          </a:p>
          <a:p>
            <a:pPr algn="ctr"/>
            <a:r>
              <a:rPr lang="en-US" sz="1100" dirty="0">
                <a:solidFill>
                  <a:schemeClr val="accent6">
                    <a:lumMod val="50000"/>
                  </a:schemeClr>
                </a:solidFill>
                <a:latin typeface="Arial Rounded MT Bold"/>
              </a:rPr>
              <a:t>January 2023</a:t>
            </a:r>
            <a:endParaRPr lang="en-US" sz="1100">
              <a:solidFill>
                <a:schemeClr val="accent6">
                  <a:lumMod val="50000"/>
                </a:schemeClr>
              </a:solidFill>
              <a:latin typeface="Arial Rounded MT Bold"/>
              <a:cs typeface="Calibri"/>
            </a:endParaRPr>
          </a:p>
          <a:p>
            <a:pPr algn="ctr"/>
            <a:endParaRPr lang="en-US" dirty="0">
              <a:solidFill>
                <a:schemeClr val="accent6">
                  <a:lumMod val="50000"/>
                </a:schemeClr>
              </a:solidFill>
              <a:latin typeface="Arial Rounded MT Bold"/>
            </a:endParaRPr>
          </a:p>
        </p:txBody>
      </p:sp>
      <p:sp>
        <p:nvSpPr>
          <p:cNvPr id="17" name="TextBox 16">
            <a:extLst>
              <a:ext uri="{FF2B5EF4-FFF2-40B4-BE49-F238E27FC236}">
                <a16:creationId xmlns:a16="http://schemas.microsoft.com/office/drawing/2014/main" id="{3E99C806-E398-45B4-87FD-0D3F61F938EF}"/>
              </a:ext>
            </a:extLst>
          </p:cNvPr>
          <p:cNvSpPr txBox="1"/>
          <p:nvPr/>
        </p:nvSpPr>
        <p:spPr>
          <a:xfrm>
            <a:off x="2136780" y="3132826"/>
            <a:ext cx="2327301" cy="3446841"/>
          </a:xfrm>
          <a:prstGeom prst="rect">
            <a:avLst/>
          </a:prstGeom>
          <a:noFill/>
          <a:ln w="38100">
            <a:solidFill>
              <a:schemeClr val="accent1"/>
            </a:solidFill>
          </a:ln>
        </p:spPr>
        <p:txBody>
          <a:bodyPr wrap="square" lIns="91440" tIns="45720" rIns="91440" bIns="45720" rtlCol="0" anchor="t">
            <a:spAutoFit/>
          </a:bodyPr>
          <a:lstStyle/>
          <a:p>
            <a:pPr marL="0" lvl="1">
              <a:lnSpc>
                <a:spcPct val="107000"/>
              </a:lnSpc>
              <a:spcAft>
                <a:spcPts val="800"/>
              </a:spcAft>
            </a:pPr>
            <a:r>
              <a:rPr lang="en-US" b="1" dirty="0">
                <a:solidFill>
                  <a:schemeClr val="bg1"/>
                </a:solidFill>
                <a:latin typeface="Calibri"/>
                <a:ea typeface="Calibri" panose="020F0502020204030204" pitchFamily="34" charset="0"/>
                <a:cs typeface="Times New Roman"/>
              </a:rPr>
              <a:t> </a:t>
            </a:r>
            <a:r>
              <a:rPr lang="en-US" sz="1200" b="1" dirty="0">
                <a:solidFill>
                  <a:schemeClr val="bg1"/>
                </a:solidFill>
                <a:latin typeface="Calibri"/>
                <a:ea typeface="Calibri" panose="020F0502020204030204" pitchFamily="34" charset="0"/>
                <a:cs typeface="Times New Roman"/>
              </a:rPr>
              <a:t>Wetlands Workgroup briefs PSC in March.  PSC suggests Bay program and supports need for Tracking mechanism for wetlands. PSC asks Pay Program evaluate all 31 outcomes.  OAT is formed.  In July OAT</a:t>
            </a:r>
            <a:r>
              <a:rPr lang="en-US" sz="1200" b="1" dirty="0">
                <a:solidFill>
                  <a:schemeClr val="bg1"/>
                </a:solidFill>
                <a:effectLst/>
                <a:latin typeface="Calibri"/>
                <a:ea typeface="Calibri" panose="020F0502020204030204" pitchFamily="34" charset="0"/>
                <a:cs typeface="Times New Roman"/>
              </a:rPr>
              <a:t> briefs </a:t>
            </a:r>
            <a:r>
              <a:rPr lang="en-US" sz="1200" b="1" dirty="0">
                <a:solidFill>
                  <a:schemeClr val="bg1"/>
                </a:solidFill>
                <a:latin typeface="Calibri"/>
                <a:ea typeface="Calibri" panose="020F0502020204030204" pitchFamily="34" charset="0"/>
                <a:cs typeface="Times New Roman"/>
              </a:rPr>
              <a:t>MB/PSC</a:t>
            </a:r>
            <a:r>
              <a:rPr lang="en-US" sz="1200" b="1" dirty="0">
                <a:solidFill>
                  <a:schemeClr val="bg1"/>
                </a:solidFill>
                <a:effectLst/>
                <a:latin typeface="Calibri"/>
                <a:ea typeface="Calibri" panose="020F0502020204030204" pitchFamily="34" charset="0"/>
                <a:cs typeface="Times New Roman"/>
              </a:rPr>
              <a:t> on status of 31 outcomes.</a:t>
            </a:r>
            <a:r>
              <a:rPr lang="en-US" sz="1200" b="1" dirty="0">
                <a:solidFill>
                  <a:schemeClr val="bg1"/>
                </a:solidFill>
                <a:latin typeface="Calibri"/>
                <a:ea typeface="Calibri" panose="020F0502020204030204" pitchFamily="34" charset="0"/>
                <a:cs typeface="Times New Roman"/>
              </a:rPr>
              <a:t> </a:t>
            </a:r>
            <a:endParaRPr lang="en-US" sz="1200" b="1">
              <a:solidFill>
                <a:schemeClr val="bg1"/>
              </a:solidFill>
              <a:latin typeface="Calibri"/>
              <a:ea typeface="Calibri" panose="020F0502020204030204" pitchFamily="34" charset="0"/>
              <a:cs typeface="Times New Roman" panose="02020603050405020304" pitchFamily="18" charset="0"/>
            </a:endParaRPr>
          </a:p>
          <a:p>
            <a:pPr marL="285750" lvl="1" indent="-285750">
              <a:lnSpc>
                <a:spcPct val="107000"/>
              </a:lnSpc>
              <a:spcAft>
                <a:spcPts val="800"/>
              </a:spcAft>
              <a:buFont typeface="Arial" panose="020B0604020202020204" pitchFamily="34" charset="0"/>
              <a:buChar char="•"/>
            </a:pPr>
            <a:r>
              <a:rPr lang="en-US" sz="1200" b="1" dirty="0">
                <a:solidFill>
                  <a:schemeClr val="bg1"/>
                </a:solidFill>
                <a:effectLst/>
                <a:latin typeface="Calibri"/>
                <a:ea typeface="Calibri" panose="020F0502020204030204" pitchFamily="34" charset="0"/>
                <a:cs typeface="Times New Roman"/>
              </a:rPr>
              <a:t>MB/PSC directs the Bay Program to identify why wetlands are so far off course, what can be done about it and develop a plan to achieve the outcome by 2025.</a:t>
            </a:r>
          </a:p>
        </p:txBody>
      </p:sp>
      <p:sp>
        <p:nvSpPr>
          <p:cNvPr id="18" name="TextBox 17">
            <a:extLst>
              <a:ext uri="{FF2B5EF4-FFF2-40B4-BE49-F238E27FC236}">
                <a16:creationId xmlns:a16="http://schemas.microsoft.com/office/drawing/2014/main" id="{EE402A85-E89C-49FC-B2F6-D9F83427B20D}"/>
              </a:ext>
            </a:extLst>
          </p:cNvPr>
          <p:cNvSpPr txBox="1"/>
          <p:nvPr/>
        </p:nvSpPr>
        <p:spPr>
          <a:xfrm>
            <a:off x="4685390" y="3309472"/>
            <a:ext cx="1927585" cy="2387257"/>
          </a:xfrm>
          <a:prstGeom prst="rect">
            <a:avLst/>
          </a:prstGeom>
          <a:noFill/>
          <a:ln w="38100">
            <a:solidFill>
              <a:schemeClr val="bg1"/>
            </a:solidFill>
          </a:ln>
        </p:spPr>
        <p:txBody>
          <a:bodyPr wrap="square" lIns="91440" tIns="45720" rIns="91440" bIns="45720" rtlCol="0" anchor="t">
            <a:spAutoFit/>
          </a:bodyPr>
          <a:lstStyle/>
          <a:p>
            <a:pPr marL="0" lvl="1">
              <a:lnSpc>
                <a:spcPct val="107000"/>
              </a:lnSpc>
              <a:spcAft>
                <a:spcPts val="800"/>
              </a:spcAft>
            </a:pPr>
            <a:r>
              <a:rPr lang="en-US" sz="1400" b="1" dirty="0">
                <a:solidFill>
                  <a:schemeClr val="bg1"/>
                </a:solidFill>
                <a:effectLst/>
                <a:latin typeface="Calibri"/>
                <a:ea typeface="Calibri" panose="020F0502020204030204" pitchFamily="34" charset="0"/>
                <a:cs typeface="Times New Roman"/>
              </a:rPr>
              <a:t>Restoring Wetlands of the Chesapeake Bay Watershed Workshop identifies barriers, potential solutions and recommendations on moving forward.</a:t>
            </a:r>
            <a:r>
              <a:rPr lang="en-US" sz="1400" b="1" dirty="0">
                <a:solidFill>
                  <a:schemeClr val="bg1"/>
                </a:solidFill>
                <a:latin typeface="Calibri"/>
                <a:ea typeface="Calibri" panose="020F0502020204030204" pitchFamily="34" charset="0"/>
                <a:cs typeface="Times New Roman"/>
              </a:rPr>
              <a:t> Discussion includes development of a new tool to track wetlands</a:t>
            </a:r>
            <a:endParaRPr lang="en-US" sz="1400" b="1" dirty="0">
              <a:solidFill>
                <a:schemeClr val="bg1"/>
              </a:solidFill>
              <a:effectLst/>
              <a:latin typeface="Calibri"/>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8F1E916-CF0D-47DE-9FDB-DEB790844EAF}"/>
              </a:ext>
            </a:extLst>
          </p:cNvPr>
          <p:cNvSpPr txBox="1"/>
          <p:nvPr/>
        </p:nvSpPr>
        <p:spPr>
          <a:xfrm>
            <a:off x="6697577" y="3151188"/>
            <a:ext cx="1921365" cy="2387257"/>
          </a:xfrm>
          <a:prstGeom prst="rect">
            <a:avLst/>
          </a:prstGeom>
          <a:noFill/>
          <a:ln w="38100">
            <a:solidFill>
              <a:schemeClr val="accent1"/>
            </a:solidFill>
          </a:ln>
        </p:spPr>
        <p:txBody>
          <a:bodyPr wrap="square" lIns="91440" tIns="45720" rIns="91440" bIns="45720" rtlCol="0" anchor="t">
            <a:spAutoFit/>
          </a:bodyPr>
          <a:lstStyle/>
          <a:p>
            <a:pPr marL="0" lvl="1">
              <a:lnSpc>
                <a:spcPct val="107000"/>
              </a:lnSpc>
              <a:spcAft>
                <a:spcPts val="800"/>
              </a:spcAft>
            </a:pPr>
            <a:r>
              <a:rPr lang="en-US" sz="1400" b="1" dirty="0">
                <a:solidFill>
                  <a:schemeClr val="bg1"/>
                </a:solidFill>
                <a:latin typeface="Calibri"/>
                <a:ea typeface="Calibri" panose="020F0502020204030204" pitchFamily="34" charset="0"/>
                <a:cs typeface="Times New Roman"/>
              </a:rPr>
              <a:t>Bay Program submits draft Restoring the Wetlands of the Chesapeake Watershed Workshop Action Plan for MB consideration That includes development of a new tool called the Habitat Tracker</a:t>
            </a:r>
            <a:endParaRPr lang="en-US" sz="1400" b="1" dirty="0">
              <a:solidFill>
                <a:schemeClr val="bg1"/>
              </a:solidFill>
              <a:latin typeface="Calibri"/>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E3F18947-6D4E-4A88-80DF-464CC408DB87}"/>
              </a:ext>
            </a:extLst>
          </p:cNvPr>
          <p:cNvSpPr txBox="1"/>
          <p:nvPr/>
        </p:nvSpPr>
        <p:spPr>
          <a:xfrm>
            <a:off x="8848727" y="3151187"/>
            <a:ext cx="1924467" cy="3157339"/>
          </a:xfrm>
          <a:prstGeom prst="rect">
            <a:avLst/>
          </a:prstGeom>
          <a:noFill/>
          <a:ln w="38100">
            <a:solidFill>
              <a:schemeClr val="bg1"/>
            </a:solidFill>
          </a:ln>
        </p:spPr>
        <p:txBody>
          <a:bodyPr wrap="square" lIns="91440" tIns="45720" rIns="91440" bIns="45720" rtlCol="0" anchor="t">
            <a:spAutoFit/>
          </a:bodyPr>
          <a:lstStyle/>
          <a:p>
            <a:pPr marL="0" lvl="2">
              <a:lnSpc>
                <a:spcPct val="107000"/>
              </a:lnSpc>
              <a:spcAft>
                <a:spcPts val="800"/>
              </a:spcAft>
            </a:pPr>
            <a:r>
              <a:rPr lang="en-US" sz="1200" b="1" dirty="0">
                <a:solidFill>
                  <a:schemeClr val="bg1"/>
                </a:solidFill>
                <a:latin typeface="Calibri"/>
                <a:ea typeface="Calibri" panose="020F0502020204030204" pitchFamily="34" charset="0"/>
                <a:cs typeface="Times New Roman"/>
              </a:rPr>
              <a:t>Bay Program and Jurisdictions present  wetland’s outcome attainment strategy(s) for MB/PSC discussion:</a:t>
            </a:r>
          </a:p>
          <a:p>
            <a:pPr marL="285750" lvl="2" indent="-285750">
              <a:lnSpc>
                <a:spcPct val="107000"/>
              </a:lnSpc>
              <a:spcAft>
                <a:spcPts val="800"/>
              </a:spcAft>
              <a:buFont typeface="Arial" panose="020B0604020202020204" pitchFamily="34" charset="0"/>
              <a:buChar char="•"/>
            </a:pPr>
            <a:r>
              <a:rPr lang="en-US" sz="1200" b="1" dirty="0">
                <a:solidFill>
                  <a:schemeClr val="bg1"/>
                </a:solidFill>
                <a:latin typeface="Calibri"/>
                <a:ea typeface="Calibri" panose="020F0502020204030204" pitchFamily="34" charset="0"/>
                <a:cs typeface="Times New Roman"/>
              </a:rPr>
              <a:t>Meet expectations?</a:t>
            </a:r>
          </a:p>
          <a:p>
            <a:pPr marL="285750" lvl="2" indent="-285750">
              <a:lnSpc>
                <a:spcPct val="107000"/>
              </a:lnSpc>
              <a:spcAft>
                <a:spcPts val="800"/>
              </a:spcAft>
              <a:buFont typeface="Arial" panose="020B0604020202020204" pitchFamily="34" charset="0"/>
              <a:buChar char="•"/>
            </a:pPr>
            <a:r>
              <a:rPr lang="en-US" sz="1200" b="1" dirty="0">
                <a:solidFill>
                  <a:schemeClr val="bg1"/>
                </a:solidFill>
                <a:latin typeface="Calibri"/>
                <a:ea typeface="Calibri" panose="020F0502020204030204" pitchFamily="34" charset="0"/>
                <a:cs typeface="Times New Roman"/>
              </a:rPr>
              <a:t>Path Forward?</a:t>
            </a:r>
          </a:p>
          <a:p>
            <a:pPr marL="285750" lvl="2" indent="-285750">
              <a:lnSpc>
                <a:spcPct val="107000"/>
              </a:lnSpc>
              <a:spcAft>
                <a:spcPts val="800"/>
              </a:spcAft>
              <a:buFont typeface="Arial" panose="020B0604020202020204" pitchFamily="34" charset="0"/>
              <a:buChar char="•"/>
            </a:pPr>
            <a:r>
              <a:rPr lang="en-US" sz="1200" b="1" dirty="0">
                <a:solidFill>
                  <a:schemeClr val="bg1"/>
                </a:solidFill>
                <a:latin typeface="Calibri"/>
                <a:ea typeface="Calibri" panose="020F0502020204030204" pitchFamily="34" charset="0"/>
                <a:cs typeface="Times New Roman"/>
              </a:rPr>
              <a:t>Plan was final Jan 17, 2023 and included the expectation of the Habitat tracker</a:t>
            </a:r>
          </a:p>
          <a:p>
            <a:pPr marL="0" lvl="2">
              <a:lnSpc>
                <a:spcPct val="107000"/>
              </a:lnSpc>
              <a:spcAft>
                <a:spcPts val="800"/>
              </a:spcAft>
            </a:pP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5480DA20-D2FB-40FD-99B4-D59E73BBD9E3}"/>
              </a:ext>
            </a:extLst>
          </p:cNvPr>
          <p:cNvCxnSpPr>
            <a:cxnSpLocks/>
          </p:cNvCxnSpPr>
          <p:nvPr/>
        </p:nvCxnSpPr>
        <p:spPr>
          <a:xfrm>
            <a:off x="9719153" y="2502887"/>
            <a:ext cx="2" cy="629939"/>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128EFFC1-531C-42DD-BB42-2729667050E6}"/>
              </a:ext>
            </a:extLst>
          </p:cNvPr>
          <p:cNvCxnSpPr>
            <a:cxnSpLocks/>
          </p:cNvCxnSpPr>
          <p:nvPr/>
        </p:nvCxnSpPr>
        <p:spPr>
          <a:xfrm flipH="1">
            <a:off x="5621641" y="2336450"/>
            <a:ext cx="55126" cy="973021"/>
          </a:xfrm>
          <a:prstGeom prst="bent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C56CA632-B38F-4C18-B9C2-20A8DB17615B}"/>
              </a:ext>
            </a:extLst>
          </p:cNvPr>
          <p:cNvCxnSpPr>
            <a:cxnSpLocks/>
            <a:stCxn id="14" idx="4"/>
            <a:endCxn id="19" idx="0"/>
          </p:cNvCxnSpPr>
          <p:nvPr/>
        </p:nvCxnSpPr>
        <p:spPr>
          <a:xfrm rot="16200000" flipH="1">
            <a:off x="7335199" y="2828127"/>
            <a:ext cx="613604" cy="32518"/>
          </a:xfrm>
          <a:prstGeom prst="bentConnector3">
            <a:avLst>
              <a:gd name="adj1" fmla="val 50000"/>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Arrow: Right 64">
            <a:extLst>
              <a:ext uri="{FF2B5EF4-FFF2-40B4-BE49-F238E27FC236}">
                <a16:creationId xmlns:a16="http://schemas.microsoft.com/office/drawing/2014/main" id="{131767CE-7429-4001-A28C-12C80869115C}"/>
              </a:ext>
            </a:extLst>
          </p:cNvPr>
          <p:cNvSpPr/>
          <p:nvPr/>
        </p:nvSpPr>
        <p:spPr>
          <a:xfrm>
            <a:off x="6455432" y="1805137"/>
            <a:ext cx="405423" cy="216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Right 65">
            <a:extLst>
              <a:ext uri="{FF2B5EF4-FFF2-40B4-BE49-F238E27FC236}">
                <a16:creationId xmlns:a16="http://schemas.microsoft.com/office/drawing/2014/main" id="{96BC0F58-C3E9-4917-9F3A-CE230BCD24AF}"/>
              </a:ext>
            </a:extLst>
          </p:cNvPr>
          <p:cNvSpPr/>
          <p:nvPr/>
        </p:nvSpPr>
        <p:spPr>
          <a:xfrm>
            <a:off x="8374409" y="1804825"/>
            <a:ext cx="478868" cy="216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94A1B50-E0FD-4CAB-9128-D9F93F4A450A}"/>
              </a:ext>
            </a:extLst>
          </p:cNvPr>
          <p:cNvSpPr/>
          <p:nvPr/>
        </p:nvSpPr>
        <p:spPr>
          <a:xfrm>
            <a:off x="3370142" y="2763109"/>
            <a:ext cx="177836" cy="165953"/>
          </a:xfrm>
          <a:prstGeom prst="ellipse">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0EEF767-9E21-47C6-8535-045574E4E85A}"/>
              </a:ext>
            </a:extLst>
          </p:cNvPr>
          <p:cNvSpPr/>
          <p:nvPr/>
        </p:nvSpPr>
        <p:spPr>
          <a:xfrm>
            <a:off x="5564153" y="2744370"/>
            <a:ext cx="177836" cy="165953"/>
          </a:xfrm>
          <a:prstGeom prst="ellipse">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5068A873-5014-4AD6-BB11-0D361570D4BA}"/>
              </a:ext>
            </a:extLst>
          </p:cNvPr>
          <p:cNvSpPr/>
          <p:nvPr/>
        </p:nvSpPr>
        <p:spPr>
          <a:xfrm>
            <a:off x="7531233" y="2687226"/>
            <a:ext cx="177836" cy="165953"/>
          </a:xfrm>
          <a:prstGeom prst="ellipse">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042D9E58-0536-48C6-ACC4-F0E49EC6C53A}"/>
              </a:ext>
            </a:extLst>
          </p:cNvPr>
          <p:cNvSpPr/>
          <p:nvPr/>
        </p:nvSpPr>
        <p:spPr>
          <a:xfrm>
            <a:off x="9617008" y="2726386"/>
            <a:ext cx="177836" cy="165953"/>
          </a:xfrm>
          <a:prstGeom prst="ellipse">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667C2C5-9C02-55BB-942E-C1F08A6588AF}"/>
              </a:ext>
            </a:extLst>
          </p:cNvPr>
          <p:cNvSpPr/>
          <p:nvPr/>
        </p:nvSpPr>
        <p:spPr>
          <a:xfrm>
            <a:off x="10946168" y="1239192"/>
            <a:ext cx="1278152" cy="1246207"/>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b="1" dirty="0">
                <a:solidFill>
                  <a:schemeClr val="accent6">
                    <a:lumMod val="50000"/>
                  </a:schemeClr>
                </a:solidFill>
                <a:latin typeface="Arial Rounded MT Bold" panose="020F0704030504030204" pitchFamily="34" charset="0"/>
              </a:rPr>
              <a:t>January</a:t>
            </a:r>
          </a:p>
          <a:p>
            <a:pPr algn="ctr"/>
            <a:r>
              <a:rPr lang="en-US" b="1" dirty="0">
                <a:solidFill>
                  <a:schemeClr val="accent6">
                    <a:lumMod val="50000"/>
                  </a:schemeClr>
                </a:solidFill>
                <a:latin typeface="Arial Rounded MT Bold"/>
              </a:rPr>
              <a:t>2024</a:t>
            </a:r>
          </a:p>
        </p:txBody>
      </p:sp>
      <p:pic>
        <p:nvPicPr>
          <p:cNvPr id="32" name="Picture 31">
            <a:extLst>
              <a:ext uri="{FF2B5EF4-FFF2-40B4-BE49-F238E27FC236}">
                <a16:creationId xmlns:a16="http://schemas.microsoft.com/office/drawing/2014/main" id="{3D1EFE67-051B-6CD2-5EAB-E0B7AE32F640}"/>
              </a:ext>
            </a:extLst>
          </p:cNvPr>
          <p:cNvPicPr>
            <a:picLocks noChangeAspect="1"/>
          </p:cNvPicPr>
          <p:nvPr/>
        </p:nvPicPr>
        <p:blipFill>
          <a:blip r:embed="rId4"/>
          <a:stretch>
            <a:fillRect/>
          </a:stretch>
        </p:blipFill>
        <p:spPr>
          <a:xfrm>
            <a:off x="10472746" y="1805137"/>
            <a:ext cx="294641" cy="326058"/>
          </a:xfrm>
          <a:prstGeom prst="rect">
            <a:avLst/>
          </a:prstGeom>
        </p:spPr>
      </p:pic>
      <p:cxnSp>
        <p:nvCxnSpPr>
          <p:cNvPr id="33" name="Straight Connector 32">
            <a:extLst>
              <a:ext uri="{FF2B5EF4-FFF2-40B4-BE49-F238E27FC236}">
                <a16:creationId xmlns:a16="http://schemas.microsoft.com/office/drawing/2014/main" id="{77D8E1C3-7A12-8251-7FD4-FA30A0F02224}"/>
              </a:ext>
            </a:extLst>
          </p:cNvPr>
          <p:cNvCxnSpPr>
            <a:cxnSpLocks/>
          </p:cNvCxnSpPr>
          <p:nvPr/>
        </p:nvCxnSpPr>
        <p:spPr>
          <a:xfrm>
            <a:off x="11672752" y="2485400"/>
            <a:ext cx="0" cy="656606"/>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A425E53-772A-A3CC-8585-4151AD756BDB}"/>
              </a:ext>
            </a:extLst>
          </p:cNvPr>
          <p:cNvSpPr txBox="1"/>
          <p:nvPr/>
        </p:nvSpPr>
        <p:spPr>
          <a:xfrm>
            <a:off x="10938715" y="3140295"/>
            <a:ext cx="1085182" cy="1532022"/>
          </a:xfrm>
          <a:prstGeom prst="rect">
            <a:avLst/>
          </a:prstGeom>
          <a:noFill/>
          <a:ln w="38100">
            <a:solidFill>
              <a:schemeClr val="bg1"/>
            </a:solidFill>
          </a:ln>
        </p:spPr>
        <p:txBody>
          <a:bodyPr wrap="square" lIns="91440" tIns="45720" rIns="91440" bIns="45720" rtlCol="0" anchor="t">
            <a:spAutoFit/>
          </a:bodyPr>
          <a:lstStyle/>
          <a:p>
            <a:pPr marL="0" lvl="2">
              <a:lnSpc>
                <a:spcPct val="107000"/>
              </a:lnSpc>
              <a:spcAft>
                <a:spcPts val="800"/>
              </a:spcAft>
            </a:pPr>
            <a:r>
              <a:rPr lang="en-US" sz="1600" b="1" dirty="0">
                <a:solidFill>
                  <a:schemeClr val="bg1"/>
                </a:solidFill>
                <a:latin typeface="Calibri"/>
                <a:ea typeface="Calibri" panose="020F0502020204030204" pitchFamily="34" charset="0"/>
                <a:cs typeface="Times New Roman"/>
              </a:rPr>
              <a:t> Habitat Tracker becomes Live.</a:t>
            </a:r>
          </a:p>
          <a:p>
            <a:pPr marL="0" lvl="2">
              <a:lnSpc>
                <a:spcPct val="107000"/>
              </a:lnSpc>
              <a:spcAft>
                <a:spcPts val="800"/>
              </a:spcAft>
            </a:pPr>
            <a:endPar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6" name="Oval 35">
            <a:extLst>
              <a:ext uri="{FF2B5EF4-FFF2-40B4-BE49-F238E27FC236}">
                <a16:creationId xmlns:a16="http://schemas.microsoft.com/office/drawing/2014/main" id="{52E36FD8-C5BC-8CE1-968A-F41288CF3A5C}"/>
              </a:ext>
            </a:extLst>
          </p:cNvPr>
          <p:cNvSpPr/>
          <p:nvPr/>
        </p:nvSpPr>
        <p:spPr>
          <a:xfrm>
            <a:off x="11593015" y="2712277"/>
            <a:ext cx="177836" cy="165953"/>
          </a:xfrm>
          <a:prstGeom prst="ellipse">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7FE15389-4640-F462-7526-9E352331B947}"/>
              </a:ext>
            </a:extLst>
          </p:cNvPr>
          <p:cNvSpPr/>
          <p:nvPr/>
        </p:nvSpPr>
        <p:spPr>
          <a:xfrm>
            <a:off x="204720" y="1285096"/>
            <a:ext cx="1278152" cy="1246207"/>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b="1" dirty="0">
                <a:solidFill>
                  <a:schemeClr val="accent6">
                    <a:lumMod val="50000"/>
                  </a:schemeClr>
                </a:solidFill>
                <a:latin typeface="Arial Rounded MT Bold"/>
              </a:rPr>
              <a:t>December</a:t>
            </a:r>
            <a:endParaRPr lang="en-US" sz="1100" b="1" dirty="0">
              <a:solidFill>
                <a:schemeClr val="accent6">
                  <a:lumMod val="50000"/>
                </a:schemeClr>
              </a:solidFill>
              <a:latin typeface="Arial Rounded MT Bold" panose="020F0704030504030204" pitchFamily="34" charset="0"/>
            </a:endParaRPr>
          </a:p>
          <a:p>
            <a:pPr algn="ctr"/>
            <a:r>
              <a:rPr lang="en-US" b="1" dirty="0">
                <a:solidFill>
                  <a:schemeClr val="accent6">
                    <a:lumMod val="50000"/>
                  </a:schemeClr>
                </a:solidFill>
                <a:latin typeface="Arial Rounded MT Bold"/>
              </a:rPr>
              <a:t>2020- Jan 2021</a:t>
            </a:r>
            <a:endParaRPr lang="en-US" b="1" dirty="0">
              <a:solidFill>
                <a:schemeClr val="accent6">
                  <a:lumMod val="50000"/>
                </a:schemeClr>
              </a:solidFill>
              <a:latin typeface="Arial Rounded MT Bold" panose="020F0704030504030204" pitchFamily="34" charset="0"/>
            </a:endParaRPr>
          </a:p>
        </p:txBody>
      </p:sp>
      <p:cxnSp>
        <p:nvCxnSpPr>
          <p:cNvPr id="5" name="Connector: Elbow 4">
            <a:extLst>
              <a:ext uri="{FF2B5EF4-FFF2-40B4-BE49-F238E27FC236}">
                <a16:creationId xmlns:a16="http://schemas.microsoft.com/office/drawing/2014/main" id="{0347B7D2-9F16-A6F3-D7EB-F579C358354D}"/>
              </a:ext>
            </a:extLst>
          </p:cNvPr>
          <p:cNvCxnSpPr>
            <a:cxnSpLocks/>
          </p:cNvCxnSpPr>
          <p:nvPr/>
        </p:nvCxnSpPr>
        <p:spPr>
          <a:xfrm flipH="1">
            <a:off x="792580" y="2363991"/>
            <a:ext cx="55126" cy="973021"/>
          </a:xfrm>
          <a:prstGeom prst="bent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8307557-E2F4-107A-25A3-0FFD6920A2D7}"/>
              </a:ext>
            </a:extLst>
          </p:cNvPr>
          <p:cNvSpPr txBox="1"/>
          <p:nvPr/>
        </p:nvSpPr>
        <p:spPr>
          <a:xfrm>
            <a:off x="131751" y="3337013"/>
            <a:ext cx="1927585" cy="3275127"/>
          </a:xfrm>
          <a:prstGeom prst="rect">
            <a:avLst/>
          </a:prstGeom>
          <a:noFill/>
          <a:ln w="38100">
            <a:solidFill>
              <a:schemeClr val="bg1"/>
            </a:solidFill>
          </a:ln>
        </p:spPr>
        <p:txBody>
          <a:bodyPr wrap="square" lIns="91440" tIns="45720" rIns="91440" bIns="45720" rtlCol="0" anchor="t">
            <a:spAutoFit/>
          </a:bodyPr>
          <a:lstStyle/>
          <a:p>
            <a:pPr marL="0" lvl="1">
              <a:lnSpc>
                <a:spcPct val="107000"/>
              </a:lnSpc>
              <a:spcAft>
                <a:spcPts val="800"/>
              </a:spcAft>
            </a:pPr>
            <a:r>
              <a:rPr lang="en-US" b="1" dirty="0">
                <a:solidFill>
                  <a:schemeClr val="bg1"/>
                </a:solidFill>
                <a:latin typeface="Calibri"/>
                <a:cs typeface="Times New Roman"/>
              </a:rPr>
              <a:t>Wetlands </a:t>
            </a:r>
            <a:r>
              <a:rPr lang="en-US" sz="1600" b="1" dirty="0">
                <a:solidFill>
                  <a:schemeClr val="bg1"/>
                </a:solidFill>
                <a:latin typeface="Calibri"/>
                <a:cs typeface="Times New Roman"/>
              </a:rPr>
              <a:t>Workgroup enters SRS process and identifies wetlands as off track ,  asks MB for support to develop a tracking tool.  MB asks for Costs and refers Wetlands workgroup to the PSC</a:t>
            </a:r>
            <a:endParaRPr lang="en-US" sz="1600">
              <a:solidFill>
                <a:schemeClr val="bg1"/>
              </a:solidFill>
              <a:cs typeface="Calibri"/>
            </a:endParaRPr>
          </a:p>
        </p:txBody>
      </p:sp>
      <p:sp>
        <p:nvSpPr>
          <p:cNvPr id="7" name="Arrow: Right 6">
            <a:extLst>
              <a:ext uri="{FF2B5EF4-FFF2-40B4-BE49-F238E27FC236}">
                <a16:creationId xmlns:a16="http://schemas.microsoft.com/office/drawing/2014/main" id="{09A0A76E-2BDC-F256-1876-DCB32EA45D96}"/>
              </a:ext>
            </a:extLst>
          </p:cNvPr>
          <p:cNvSpPr/>
          <p:nvPr/>
        </p:nvSpPr>
        <p:spPr>
          <a:xfrm>
            <a:off x="4463925" y="1911678"/>
            <a:ext cx="432965" cy="207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7AF237B-9F9C-9427-99BB-2E8E2962DCE4}"/>
              </a:ext>
            </a:extLst>
          </p:cNvPr>
          <p:cNvSpPr/>
          <p:nvPr/>
        </p:nvSpPr>
        <p:spPr>
          <a:xfrm>
            <a:off x="735274" y="2744747"/>
            <a:ext cx="177836" cy="165953"/>
          </a:xfrm>
          <a:prstGeom prst="ellipse">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70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cp:revision>
  <dcterms:created xsi:type="dcterms:W3CDTF">2024-05-08T20:45:33Z</dcterms:created>
  <dcterms:modified xsi:type="dcterms:W3CDTF">2024-05-08T20:46:36Z</dcterms:modified>
</cp:coreProperties>
</file>