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5"/>
  </p:notesMasterIdLst>
  <p:sldIdLst>
    <p:sldId id="256" r:id="rId4"/>
    <p:sldId id="259" r:id="rId5"/>
    <p:sldId id="4207" r:id="rId6"/>
    <p:sldId id="257" r:id="rId7"/>
    <p:sldId id="258" r:id="rId8"/>
    <p:sldId id="261" r:id="rId9"/>
    <p:sldId id="262" r:id="rId10"/>
    <p:sldId id="265" r:id="rId11"/>
    <p:sldId id="263" r:id="rId12"/>
    <p:sldId id="264" r:id="rId13"/>
    <p:sldId id="420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EA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35" autoAdjust="0"/>
    <p:restoredTop sz="94660"/>
  </p:normalViewPr>
  <p:slideViewPr>
    <p:cSldViewPr snapToGrid="0">
      <p:cViewPr varScale="1">
        <p:scale>
          <a:sx n="61" d="100"/>
          <a:sy n="61" d="100"/>
        </p:scale>
        <p:origin x="692" y="6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den, Amy" userId="0b79e0f3-49ef-4b40-95b6-5621d22aa357" providerId="ADAL" clId="{F20DFBCF-9C91-4B96-9190-E74F1DD6AA27}"/>
    <pc:docChg chg="custSel addSld delSld modSld sldOrd">
      <pc:chgData name="Handen, Amy" userId="0b79e0f3-49ef-4b40-95b6-5621d22aa357" providerId="ADAL" clId="{F20DFBCF-9C91-4B96-9190-E74F1DD6AA27}" dt="2024-05-16T13:14:59.238" v="275" actId="1076"/>
      <pc:docMkLst>
        <pc:docMk/>
      </pc:docMkLst>
      <pc:sldChg chg="modSp mod">
        <pc:chgData name="Handen, Amy" userId="0b79e0f3-49ef-4b40-95b6-5621d22aa357" providerId="ADAL" clId="{F20DFBCF-9C91-4B96-9190-E74F1DD6AA27}" dt="2024-05-16T13:07:49.780" v="14" actId="20577"/>
        <pc:sldMkLst>
          <pc:docMk/>
          <pc:sldMk cId="2504080014" sldId="256"/>
        </pc:sldMkLst>
        <pc:spChg chg="mod">
          <ac:chgData name="Handen, Amy" userId="0b79e0f3-49ef-4b40-95b6-5621d22aa357" providerId="ADAL" clId="{F20DFBCF-9C91-4B96-9190-E74F1DD6AA27}" dt="2024-05-16T13:07:49.780" v="14" actId="20577"/>
          <ac:spMkLst>
            <pc:docMk/>
            <pc:sldMk cId="2504080014" sldId="256"/>
            <ac:spMk id="5" creationId="{50A211B5-07E3-27CD-0D63-CDBC9450FDF6}"/>
          </ac:spMkLst>
        </pc:spChg>
      </pc:sldChg>
      <pc:sldChg chg="modSp mod">
        <pc:chgData name="Handen, Amy" userId="0b79e0f3-49ef-4b40-95b6-5621d22aa357" providerId="ADAL" clId="{F20DFBCF-9C91-4B96-9190-E74F1DD6AA27}" dt="2024-05-16T13:13:09.167" v="229" actId="20577"/>
        <pc:sldMkLst>
          <pc:docMk/>
          <pc:sldMk cId="4090065520" sldId="257"/>
        </pc:sldMkLst>
        <pc:spChg chg="mod">
          <ac:chgData name="Handen, Amy" userId="0b79e0f3-49ef-4b40-95b6-5621d22aa357" providerId="ADAL" clId="{F20DFBCF-9C91-4B96-9190-E74F1DD6AA27}" dt="2024-05-16T13:13:09.167" v="229" actId="20577"/>
          <ac:spMkLst>
            <pc:docMk/>
            <pc:sldMk cId="4090065520" sldId="257"/>
            <ac:spMk id="2" creationId="{F7C62908-41D6-D759-0A2A-E9E723A5693B}"/>
          </ac:spMkLst>
        </pc:spChg>
      </pc:sldChg>
      <pc:sldChg chg="modSp mod">
        <pc:chgData name="Handen, Amy" userId="0b79e0f3-49ef-4b40-95b6-5621d22aa357" providerId="ADAL" clId="{F20DFBCF-9C91-4B96-9190-E74F1DD6AA27}" dt="2024-05-16T13:11:55.090" v="144" actId="1076"/>
        <pc:sldMkLst>
          <pc:docMk/>
          <pc:sldMk cId="3955434658" sldId="258"/>
        </pc:sldMkLst>
        <pc:picChg chg="mod">
          <ac:chgData name="Handen, Amy" userId="0b79e0f3-49ef-4b40-95b6-5621d22aa357" providerId="ADAL" clId="{F20DFBCF-9C91-4B96-9190-E74F1DD6AA27}" dt="2024-05-16T13:11:55.090" v="144" actId="1076"/>
          <ac:picMkLst>
            <pc:docMk/>
            <pc:sldMk cId="3955434658" sldId="258"/>
            <ac:picMk id="3" creationId="{90EAD697-EC19-9395-AADE-6B824B40FE48}"/>
          </ac:picMkLst>
        </pc:picChg>
      </pc:sldChg>
      <pc:sldChg chg="addSp modSp mod">
        <pc:chgData name="Handen, Amy" userId="0b79e0f3-49ef-4b40-95b6-5621d22aa357" providerId="ADAL" clId="{F20DFBCF-9C91-4B96-9190-E74F1DD6AA27}" dt="2024-05-16T13:10:37.394" v="121" actId="20577"/>
        <pc:sldMkLst>
          <pc:docMk/>
          <pc:sldMk cId="2341581939" sldId="259"/>
        </pc:sldMkLst>
        <pc:spChg chg="add mod">
          <ac:chgData name="Handen, Amy" userId="0b79e0f3-49ef-4b40-95b6-5621d22aa357" providerId="ADAL" clId="{F20DFBCF-9C91-4B96-9190-E74F1DD6AA27}" dt="2024-05-16T13:10:37.394" v="121" actId="20577"/>
          <ac:spMkLst>
            <pc:docMk/>
            <pc:sldMk cId="2341581939" sldId="259"/>
            <ac:spMk id="2" creationId="{7778A75D-266E-242B-2DE3-9E97A849A762}"/>
          </ac:spMkLst>
        </pc:spChg>
        <pc:picChg chg="mod">
          <ac:chgData name="Handen, Amy" userId="0b79e0f3-49ef-4b40-95b6-5621d22aa357" providerId="ADAL" clId="{F20DFBCF-9C91-4B96-9190-E74F1DD6AA27}" dt="2024-05-16T13:09:54.657" v="66" actId="1076"/>
          <ac:picMkLst>
            <pc:docMk/>
            <pc:sldMk cId="2341581939" sldId="259"/>
            <ac:picMk id="8" creationId="{866A5945-5809-277A-61D6-C10FF205C1ED}"/>
          </ac:picMkLst>
        </pc:picChg>
      </pc:sldChg>
      <pc:sldChg chg="modSp mod">
        <pc:chgData name="Handen, Amy" userId="0b79e0f3-49ef-4b40-95b6-5621d22aa357" providerId="ADAL" clId="{F20DFBCF-9C91-4B96-9190-E74F1DD6AA27}" dt="2024-05-16T13:12:06.696" v="154" actId="207"/>
        <pc:sldMkLst>
          <pc:docMk/>
          <pc:sldMk cId="0" sldId="261"/>
        </pc:sldMkLst>
        <pc:spChg chg="mod">
          <ac:chgData name="Handen, Amy" userId="0b79e0f3-49ef-4b40-95b6-5621d22aa357" providerId="ADAL" clId="{F20DFBCF-9C91-4B96-9190-E74F1DD6AA27}" dt="2024-05-16T13:12:06.696" v="154" actId="207"/>
          <ac:spMkLst>
            <pc:docMk/>
            <pc:sldMk cId="0" sldId="261"/>
            <ac:spMk id="107" creationId="{00000000-0000-0000-0000-000000000000}"/>
          </ac:spMkLst>
        </pc:spChg>
      </pc:sldChg>
      <pc:sldChg chg="modSp">
        <pc:chgData name="Handen, Amy" userId="0b79e0f3-49ef-4b40-95b6-5621d22aa357" providerId="ADAL" clId="{F20DFBCF-9C91-4B96-9190-E74F1DD6AA27}" dt="2024-05-16T13:13:56.176" v="231" actId="6549"/>
        <pc:sldMkLst>
          <pc:docMk/>
          <pc:sldMk cId="1070444840" sldId="263"/>
        </pc:sldMkLst>
        <pc:spChg chg="mod">
          <ac:chgData name="Handen, Amy" userId="0b79e0f3-49ef-4b40-95b6-5621d22aa357" providerId="ADAL" clId="{F20DFBCF-9C91-4B96-9190-E74F1DD6AA27}" dt="2024-05-16T13:13:56.176" v="231" actId="6549"/>
          <ac:spMkLst>
            <pc:docMk/>
            <pc:sldMk cId="1070444840" sldId="263"/>
            <ac:spMk id="6" creationId="{859B9F0B-E128-0503-C480-E594BBC861B5}"/>
          </ac:spMkLst>
        </pc:spChg>
      </pc:sldChg>
      <pc:sldChg chg="modSp mod ord">
        <pc:chgData name="Handen, Amy" userId="0b79e0f3-49ef-4b40-95b6-5621d22aa357" providerId="ADAL" clId="{F20DFBCF-9C91-4B96-9190-E74F1DD6AA27}" dt="2024-05-16T13:12:25.683" v="167"/>
        <pc:sldMkLst>
          <pc:docMk/>
          <pc:sldMk cId="3454237050" sldId="264"/>
        </pc:sldMkLst>
        <pc:spChg chg="mod">
          <ac:chgData name="Handen, Amy" userId="0b79e0f3-49ef-4b40-95b6-5621d22aa357" providerId="ADAL" clId="{F20DFBCF-9C91-4B96-9190-E74F1DD6AA27}" dt="2024-05-16T13:12:19.828" v="165" actId="20577"/>
          <ac:spMkLst>
            <pc:docMk/>
            <pc:sldMk cId="3454237050" sldId="264"/>
            <ac:spMk id="107" creationId="{00000000-0000-0000-0000-000000000000}"/>
          </ac:spMkLst>
        </pc:spChg>
      </pc:sldChg>
      <pc:sldChg chg="modSp">
        <pc:chgData name="Handen, Amy" userId="0b79e0f3-49ef-4b40-95b6-5621d22aa357" providerId="ADAL" clId="{F20DFBCF-9C91-4B96-9190-E74F1DD6AA27}" dt="2024-05-16T13:13:43.869" v="230" actId="6549"/>
        <pc:sldMkLst>
          <pc:docMk/>
          <pc:sldMk cId="2567502331" sldId="265"/>
        </pc:sldMkLst>
        <pc:spChg chg="mod">
          <ac:chgData name="Handen, Amy" userId="0b79e0f3-49ef-4b40-95b6-5621d22aa357" providerId="ADAL" clId="{F20DFBCF-9C91-4B96-9190-E74F1DD6AA27}" dt="2024-05-16T13:13:43.869" v="230" actId="6549"/>
          <ac:spMkLst>
            <pc:docMk/>
            <pc:sldMk cId="2567502331" sldId="265"/>
            <ac:spMk id="6" creationId="{C2561CB8-8484-EE5A-4B9F-AADF82081BCD}"/>
          </ac:spMkLst>
        </pc:spChg>
      </pc:sldChg>
      <pc:sldChg chg="new del">
        <pc:chgData name="Handen, Amy" userId="0b79e0f3-49ef-4b40-95b6-5621d22aa357" providerId="ADAL" clId="{F20DFBCF-9C91-4B96-9190-E74F1DD6AA27}" dt="2024-05-16T12:52:35.684" v="2" actId="2696"/>
        <pc:sldMkLst>
          <pc:docMk/>
          <pc:sldMk cId="1780145604" sldId="266"/>
        </pc:sldMkLst>
      </pc:sldChg>
      <pc:sldChg chg="add">
        <pc:chgData name="Handen, Amy" userId="0b79e0f3-49ef-4b40-95b6-5621d22aa357" providerId="ADAL" clId="{F20DFBCF-9C91-4B96-9190-E74F1DD6AA27}" dt="2024-05-16T12:52:28.141" v="1"/>
        <pc:sldMkLst>
          <pc:docMk/>
          <pc:sldMk cId="1165865609" sldId="4207"/>
        </pc:sldMkLst>
      </pc:sldChg>
      <pc:sldChg chg="modSp new mod">
        <pc:chgData name="Handen, Amy" userId="0b79e0f3-49ef-4b40-95b6-5621d22aa357" providerId="ADAL" clId="{F20DFBCF-9C91-4B96-9190-E74F1DD6AA27}" dt="2024-05-16T13:14:59.238" v="275" actId="1076"/>
        <pc:sldMkLst>
          <pc:docMk/>
          <pc:sldMk cId="4104057956" sldId="4208"/>
        </pc:sldMkLst>
        <pc:spChg chg="mod">
          <ac:chgData name="Handen, Amy" userId="0b79e0f3-49ef-4b40-95b6-5621d22aa357" providerId="ADAL" clId="{F20DFBCF-9C91-4B96-9190-E74F1DD6AA27}" dt="2024-05-16T13:14:54.715" v="274" actId="1076"/>
          <ac:spMkLst>
            <pc:docMk/>
            <pc:sldMk cId="4104057956" sldId="4208"/>
            <ac:spMk id="2" creationId="{D487E9DE-43D2-F9A0-B082-379B0FE69C80}"/>
          </ac:spMkLst>
        </pc:spChg>
        <pc:spChg chg="mod">
          <ac:chgData name="Handen, Amy" userId="0b79e0f3-49ef-4b40-95b6-5621d22aa357" providerId="ADAL" clId="{F20DFBCF-9C91-4B96-9190-E74F1DD6AA27}" dt="2024-05-16T13:14:59.238" v="275" actId="1076"/>
          <ac:spMkLst>
            <pc:docMk/>
            <pc:sldMk cId="4104057956" sldId="4208"/>
            <ac:spMk id="3" creationId="{D13759C1-95BF-EFDD-00D1-42ED10C3EF7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CAC165-3DC2-4423-BDC6-F3D0C1FA64DF}" type="datetimeFigureOut">
              <a:rPr lang="en-US" smtClean="0"/>
              <a:t>5/16/2024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D24738-C6D2-42A7-A445-4784F38E10B3}" type="slidenum">
              <a:rPr lang="en-US" smtClean="0"/>
              <a:t>‹#›</a:t>
            </a:fld>
            <a:endParaRPr lang="en-US"/>
          </a:p>
        </p:txBody>
      </p:sp>
    </p:spTree>
    <p:extLst>
      <p:ext uri="{BB962C8B-B14F-4D97-AF65-F5344CB8AC3E}">
        <p14:creationId xmlns:p14="http://schemas.microsoft.com/office/powerpoint/2010/main" val="2126903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With our new data in hand, and after some conversations we have been having as a team, we recognize we need to make several changes to the way we are thinking about measuring our progress. </a:t>
            </a:r>
          </a:p>
          <a:p>
            <a:endParaRPr lang="en-US" dirty="0"/>
          </a:p>
          <a:p>
            <a:r>
              <a:rPr lang="en-US" dirty="0"/>
              <a:t>First, what we measure?  Before we were measuring against our 19 stewardship behaviors that I mentioned earlier, but we want to expand the definition of stewardship, to behaviors </a:t>
            </a:r>
            <a:r>
              <a:rPr lang="en-US" b="1" dirty="0"/>
              <a:t>beyond</a:t>
            </a:r>
            <a:r>
              <a:rPr lang="en-US" dirty="0"/>
              <a:t> those that are environmentally motivated to behaviors that stem from personal or community interests that may also have environmental impacts. </a:t>
            </a:r>
          </a:p>
          <a:p>
            <a:endParaRPr lang="en-US" dirty="0"/>
          </a:p>
          <a:p>
            <a:r>
              <a:rPr lang="en-US" dirty="0"/>
              <a:t>Second, in 2017, we had a rollup score that didn’t enable us to see trends, and so going forward we would like to think about a collection of indicators that show trends and enable us to focus efforts more strategically</a:t>
            </a:r>
          </a:p>
          <a:p>
            <a:endParaRPr lang="en-US" dirty="0"/>
          </a:p>
          <a:p>
            <a:r>
              <a:rPr lang="en-US" dirty="0"/>
              <a:t>Finally, in 2017 we measured success against everyone, everywhere, doing all of our predetermined measured behaviors. We know not everyone is interested or able perform these stewardship behaviors so we want to recognize where people are, and focus on actions that make forward progress.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6FF9F4E-A6E8-49AD-AD90-587C776EE62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406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7</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4164975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8</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01110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9</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5479274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10</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980404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7A3CC-F1C2-0EA1-11D7-152B30DA48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563E2C-1B4E-FBDF-4B5C-5CC15A60F2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AA2747-970C-6F36-377F-29756E5A0111}"/>
              </a:ext>
            </a:extLst>
          </p:cNvPr>
          <p:cNvSpPr>
            <a:spLocks noGrp="1"/>
          </p:cNvSpPr>
          <p:nvPr>
            <p:ph type="dt" sz="half" idx="10"/>
          </p:nvPr>
        </p:nvSpPr>
        <p:spPr/>
        <p:txBody>
          <a:bodyPr/>
          <a:lstStyle/>
          <a:p>
            <a:fld id="{5AE2A9F7-F491-42D4-8AEA-1477B5454D8C}" type="datetimeFigureOut">
              <a:rPr lang="en-US" smtClean="0"/>
              <a:t>5/16/2024</a:t>
            </a:fld>
            <a:endParaRPr lang="en-US"/>
          </a:p>
        </p:txBody>
      </p:sp>
      <p:sp>
        <p:nvSpPr>
          <p:cNvPr id="5" name="Footer Placeholder 4">
            <a:extLst>
              <a:ext uri="{FF2B5EF4-FFF2-40B4-BE49-F238E27FC236}">
                <a16:creationId xmlns:a16="http://schemas.microsoft.com/office/drawing/2014/main" id="{572A2350-B417-5956-7F8B-CCA88262D1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273016-0D11-FFAB-AE70-53FB3882F3CB}"/>
              </a:ext>
            </a:extLst>
          </p:cNvPr>
          <p:cNvSpPr>
            <a:spLocks noGrp="1"/>
          </p:cNvSpPr>
          <p:nvPr>
            <p:ph type="sldNum" sz="quarter" idx="12"/>
          </p:nvPr>
        </p:nvSpPr>
        <p:spPr/>
        <p:txBody>
          <a:bodyPr/>
          <a:lstStyle/>
          <a:p>
            <a:fld id="{AA81312F-0D1D-490F-8D2A-7A6D83ADB2E1}" type="slidenum">
              <a:rPr lang="en-US" smtClean="0"/>
              <a:t>‹#›</a:t>
            </a:fld>
            <a:endParaRPr lang="en-US"/>
          </a:p>
        </p:txBody>
      </p:sp>
    </p:spTree>
    <p:extLst>
      <p:ext uri="{BB962C8B-B14F-4D97-AF65-F5344CB8AC3E}">
        <p14:creationId xmlns:p14="http://schemas.microsoft.com/office/powerpoint/2010/main" val="310338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976B8-DD92-7687-0FD1-EBF5AAE648E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BF2681-C63B-64BA-B90B-A9AD07B40E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BACF9F-0A04-EF52-A78E-A5AF38BA3D58}"/>
              </a:ext>
            </a:extLst>
          </p:cNvPr>
          <p:cNvSpPr>
            <a:spLocks noGrp="1"/>
          </p:cNvSpPr>
          <p:nvPr>
            <p:ph type="dt" sz="half" idx="10"/>
          </p:nvPr>
        </p:nvSpPr>
        <p:spPr/>
        <p:txBody>
          <a:bodyPr/>
          <a:lstStyle/>
          <a:p>
            <a:fld id="{5AE2A9F7-F491-42D4-8AEA-1477B5454D8C}" type="datetimeFigureOut">
              <a:rPr lang="en-US" smtClean="0"/>
              <a:t>5/16/2024</a:t>
            </a:fld>
            <a:endParaRPr lang="en-US"/>
          </a:p>
        </p:txBody>
      </p:sp>
      <p:sp>
        <p:nvSpPr>
          <p:cNvPr id="5" name="Footer Placeholder 4">
            <a:extLst>
              <a:ext uri="{FF2B5EF4-FFF2-40B4-BE49-F238E27FC236}">
                <a16:creationId xmlns:a16="http://schemas.microsoft.com/office/drawing/2014/main" id="{BEEC683F-147D-B8C9-8427-806CE6BDBE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A9C9A-DBD4-D1DE-25B6-2ED0D987BC3C}"/>
              </a:ext>
            </a:extLst>
          </p:cNvPr>
          <p:cNvSpPr>
            <a:spLocks noGrp="1"/>
          </p:cNvSpPr>
          <p:nvPr>
            <p:ph type="sldNum" sz="quarter" idx="12"/>
          </p:nvPr>
        </p:nvSpPr>
        <p:spPr/>
        <p:txBody>
          <a:bodyPr/>
          <a:lstStyle/>
          <a:p>
            <a:fld id="{AA81312F-0D1D-490F-8D2A-7A6D83ADB2E1}" type="slidenum">
              <a:rPr lang="en-US" smtClean="0"/>
              <a:t>‹#›</a:t>
            </a:fld>
            <a:endParaRPr lang="en-US"/>
          </a:p>
        </p:txBody>
      </p:sp>
    </p:spTree>
    <p:extLst>
      <p:ext uri="{BB962C8B-B14F-4D97-AF65-F5344CB8AC3E}">
        <p14:creationId xmlns:p14="http://schemas.microsoft.com/office/powerpoint/2010/main" val="3836636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0B0F3F-5BCF-A392-8F6A-45D2932221A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6FEA7B-BF3F-C550-5842-937675119F7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6BA92C-1CAB-963C-DF7F-BAEBB2063506}"/>
              </a:ext>
            </a:extLst>
          </p:cNvPr>
          <p:cNvSpPr>
            <a:spLocks noGrp="1"/>
          </p:cNvSpPr>
          <p:nvPr>
            <p:ph type="dt" sz="half" idx="10"/>
          </p:nvPr>
        </p:nvSpPr>
        <p:spPr/>
        <p:txBody>
          <a:bodyPr/>
          <a:lstStyle/>
          <a:p>
            <a:fld id="{5AE2A9F7-F491-42D4-8AEA-1477B5454D8C}" type="datetimeFigureOut">
              <a:rPr lang="en-US" smtClean="0"/>
              <a:t>5/16/2024</a:t>
            </a:fld>
            <a:endParaRPr lang="en-US"/>
          </a:p>
        </p:txBody>
      </p:sp>
      <p:sp>
        <p:nvSpPr>
          <p:cNvPr id="5" name="Footer Placeholder 4">
            <a:extLst>
              <a:ext uri="{FF2B5EF4-FFF2-40B4-BE49-F238E27FC236}">
                <a16:creationId xmlns:a16="http://schemas.microsoft.com/office/drawing/2014/main" id="{4B92362A-677A-1734-CC92-CF4691C8D7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218D0E-4693-0C4C-DE2A-09EB1BC32561}"/>
              </a:ext>
            </a:extLst>
          </p:cNvPr>
          <p:cNvSpPr>
            <a:spLocks noGrp="1"/>
          </p:cNvSpPr>
          <p:nvPr>
            <p:ph type="sldNum" sz="quarter" idx="12"/>
          </p:nvPr>
        </p:nvSpPr>
        <p:spPr/>
        <p:txBody>
          <a:bodyPr/>
          <a:lstStyle/>
          <a:p>
            <a:fld id="{AA81312F-0D1D-490F-8D2A-7A6D83ADB2E1}" type="slidenum">
              <a:rPr lang="en-US" smtClean="0"/>
              <a:t>‹#›</a:t>
            </a:fld>
            <a:endParaRPr lang="en-US"/>
          </a:p>
        </p:txBody>
      </p:sp>
    </p:spTree>
    <p:extLst>
      <p:ext uri="{BB962C8B-B14F-4D97-AF65-F5344CB8AC3E}">
        <p14:creationId xmlns:p14="http://schemas.microsoft.com/office/powerpoint/2010/main" val="23990273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5"/>
        <p:cNvGrpSpPr/>
        <p:nvPr/>
      </p:nvGrpSpPr>
      <p:grpSpPr>
        <a:xfrm>
          <a:off x="0" y="0"/>
          <a:ext cx="0" cy="0"/>
          <a:chOff x="0" y="0"/>
          <a:chExt cx="0" cy="0"/>
        </a:xfrm>
      </p:grpSpPr>
      <p:sp>
        <p:nvSpPr>
          <p:cNvPr id="16" name="Google Shape;16;p1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875252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21"/>
        <p:cNvGrpSpPr/>
        <p:nvPr/>
      </p:nvGrpSpPr>
      <p:grpSpPr>
        <a:xfrm>
          <a:off x="0" y="0"/>
          <a:ext cx="0" cy="0"/>
          <a:chOff x="0" y="0"/>
          <a:chExt cx="0" cy="0"/>
        </a:xfrm>
      </p:grpSpPr>
      <p:sp>
        <p:nvSpPr>
          <p:cNvPr id="22" name="Google Shape;22;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1447487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7"/>
        <p:cNvGrpSpPr/>
        <p:nvPr/>
      </p:nvGrpSpPr>
      <p:grpSpPr>
        <a:xfrm>
          <a:off x="0" y="0"/>
          <a:ext cx="0" cy="0"/>
          <a:chOff x="0" y="0"/>
          <a:chExt cx="0" cy="0"/>
        </a:xfrm>
      </p:grpSpPr>
      <p:sp>
        <p:nvSpPr>
          <p:cNvPr id="28" name="Google Shape;28;p1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0" name="Google Shape;30;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8191786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33"/>
        <p:cNvGrpSpPr/>
        <p:nvPr/>
      </p:nvGrpSpPr>
      <p:grpSpPr>
        <a:xfrm>
          <a:off x="0" y="0"/>
          <a:ext cx="0" cy="0"/>
          <a:chOff x="0" y="0"/>
          <a:chExt cx="0" cy="0"/>
        </a:xfrm>
      </p:grpSpPr>
      <p:sp>
        <p:nvSpPr>
          <p:cNvPr id="34" name="Google Shape;34;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6332110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0"/>
        <p:cNvGrpSpPr/>
        <p:nvPr/>
      </p:nvGrpSpPr>
      <p:grpSpPr>
        <a:xfrm>
          <a:off x="0" y="0"/>
          <a:ext cx="0" cy="0"/>
          <a:chOff x="0" y="0"/>
          <a:chExt cx="0" cy="0"/>
        </a:xfrm>
      </p:grpSpPr>
      <p:sp>
        <p:nvSpPr>
          <p:cNvPr id="41" name="Google Shape;41;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2135708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9"/>
        <p:cNvGrpSpPr/>
        <p:nvPr/>
      </p:nvGrpSpPr>
      <p:grpSpPr>
        <a:xfrm>
          <a:off x="0" y="0"/>
          <a:ext cx="0" cy="0"/>
          <a:chOff x="0" y="0"/>
          <a:chExt cx="0" cy="0"/>
        </a:xfrm>
      </p:grpSpPr>
      <p:sp>
        <p:nvSpPr>
          <p:cNvPr id="50" name="Google Shape;50;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4502108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5704296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58"/>
        <p:cNvGrpSpPr/>
        <p:nvPr/>
      </p:nvGrpSpPr>
      <p:grpSpPr>
        <a:xfrm>
          <a:off x="0" y="0"/>
          <a:ext cx="0" cy="0"/>
          <a:chOff x="0" y="0"/>
          <a:chExt cx="0" cy="0"/>
        </a:xfrm>
      </p:grpSpPr>
      <p:sp>
        <p:nvSpPr>
          <p:cNvPr id="59" name="Google Shape;59;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889018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2E916-16E4-FE95-82D8-21BF7765FE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2C4EC1-9092-272D-0B29-3B0D656A81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B964F4-7DCA-1F8D-2F43-6E9D8C1A9DBF}"/>
              </a:ext>
            </a:extLst>
          </p:cNvPr>
          <p:cNvSpPr>
            <a:spLocks noGrp="1"/>
          </p:cNvSpPr>
          <p:nvPr>
            <p:ph type="dt" sz="half" idx="10"/>
          </p:nvPr>
        </p:nvSpPr>
        <p:spPr/>
        <p:txBody>
          <a:bodyPr/>
          <a:lstStyle/>
          <a:p>
            <a:fld id="{5AE2A9F7-F491-42D4-8AEA-1477B5454D8C}" type="datetimeFigureOut">
              <a:rPr lang="en-US" smtClean="0"/>
              <a:t>5/16/2024</a:t>
            </a:fld>
            <a:endParaRPr lang="en-US"/>
          </a:p>
        </p:txBody>
      </p:sp>
      <p:sp>
        <p:nvSpPr>
          <p:cNvPr id="5" name="Footer Placeholder 4">
            <a:extLst>
              <a:ext uri="{FF2B5EF4-FFF2-40B4-BE49-F238E27FC236}">
                <a16:creationId xmlns:a16="http://schemas.microsoft.com/office/drawing/2014/main" id="{3B4F9337-C3EF-E80E-F529-4C9F919AC0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D0271A-2053-3569-0E3D-2670105A2DC6}"/>
              </a:ext>
            </a:extLst>
          </p:cNvPr>
          <p:cNvSpPr>
            <a:spLocks noGrp="1"/>
          </p:cNvSpPr>
          <p:nvPr>
            <p:ph type="sldNum" sz="quarter" idx="12"/>
          </p:nvPr>
        </p:nvSpPr>
        <p:spPr/>
        <p:txBody>
          <a:bodyPr/>
          <a:lstStyle/>
          <a:p>
            <a:fld id="{AA81312F-0D1D-490F-8D2A-7A6D83ADB2E1}" type="slidenum">
              <a:rPr lang="en-US" smtClean="0"/>
              <a:t>‹#›</a:t>
            </a:fld>
            <a:endParaRPr lang="en-US"/>
          </a:p>
        </p:txBody>
      </p:sp>
    </p:spTree>
    <p:extLst>
      <p:ext uri="{BB962C8B-B14F-4D97-AF65-F5344CB8AC3E}">
        <p14:creationId xmlns:p14="http://schemas.microsoft.com/office/powerpoint/2010/main" val="11362442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65"/>
        <p:cNvGrpSpPr/>
        <p:nvPr/>
      </p:nvGrpSpPr>
      <p:grpSpPr>
        <a:xfrm>
          <a:off x="0" y="0"/>
          <a:ext cx="0" cy="0"/>
          <a:chOff x="0" y="0"/>
          <a:chExt cx="0" cy="0"/>
        </a:xfrm>
      </p:grpSpPr>
      <p:sp>
        <p:nvSpPr>
          <p:cNvPr id="66" name="Google Shape;66;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0"/>
          <p:cNvSpPr>
            <a:spLocks noGrp="1"/>
          </p:cNvSpPr>
          <p:nvPr>
            <p:ph type="pic" idx="2"/>
          </p:nvPr>
        </p:nvSpPr>
        <p:spPr>
          <a:xfrm>
            <a:off x="5183188" y="987425"/>
            <a:ext cx="6172200" cy="4873625"/>
          </a:xfrm>
          <a:prstGeom prst="rect">
            <a:avLst/>
          </a:prstGeom>
          <a:noFill/>
          <a:ln>
            <a:noFill/>
          </a:ln>
        </p:spPr>
      </p:sp>
      <p:sp>
        <p:nvSpPr>
          <p:cNvPr id="68" name="Google Shape;68;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5980527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2"/>
        <p:cNvGrpSpPr/>
        <p:nvPr/>
      </p:nvGrpSpPr>
      <p:grpSpPr>
        <a:xfrm>
          <a:off x="0" y="0"/>
          <a:ext cx="0" cy="0"/>
          <a:chOff x="0" y="0"/>
          <a:chExt cx="0" cy="0"/>
        </a:xfrm>
      </p:grpSpPr>
      <p:sp>
        <p:nvSpPr>
          <p:cNvPr id="73" name="Google Shape;73;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4655416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78"/>
        <p:cNvGrpSpPr/>
        <p:nvPr/>
      </p:nvGrpSpPr>
      <p:grpSpPr>
        <a:xfrm>
          <a:off x="0" y="0"/>
          <a:ext cx="0" cy="0"/>
          <a:chOff x="0" y="0"/>
          <a:chExt cx="0" cy="0"/>
        </a:xfrm>
      </p:grpSpPr>
      <p:sp>
        <p:nvSpPr>
          <p:cNvPr id="79" name="Google Shape;79;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5813087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15003-7E59-4358-9AFE-7E7F4802D7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58D0DA-B280-453B-9945-522716A322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0AFE1C-A420-4925-8E4D-B6A8B490D3B2}"/>
              </a:ext>
            </a:extLst>
          </p:cNvPr>
          <p:cNvSpPr>
            <a:spLocks noGrp="1"/>
          </p:cNvSpPr>
          <p:nvPr>
            <p:ph type="dt" sz="half" idx="10"/>
          </p:nvPr>
        </p:nvSpPr>
        <p:spPr/>
        <p:txBody>
          <a:bodyPr/>
          <a:lstStyle/>
          <a:p>
            <a:fld id="{0BE8E43B-D291-4A13-BDA2-B11ADA6213FB}" type="datetimeFigureOut">
              <a:rPr lang="en-US" smtClean="0"/>
              <a:t>5/16/2024</a:t>
            </a:fld>
            <a:endParaRPr lang="en-US"/>
          </a:p>
        </p:txBody>
      </p:sp>
      <p:sp>
        <p:nvSpPr>
          <p:cNvPr id="5" name="Footer Placeholder 4">
            <a:extLst>
              <a:ext uri="{FF2B5EF4-FFF2-40B4-BE49-F238E27FC236}">
                <a16:creationId xmlns:a16="http://schemas.microsoft.com/office/drawing/2014/main" id="{94614CCF-D552-43F0-A0F5-0231D672D9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0727F8-6D31-4D2E-B28B-FEBDCFF860D2}"/>
              </a:ext>
            </a:extLst>
          </p:cNvPr>
          <p:cNvSpPr>
            <a:spLocks noGrp="1"/>
          </p:cNvSpPr>
          <p:nvPr>
            <p:ph type="sldNum" sz="quarter" idx="12"/>
          </p:nvPr>
        </p:nvSpPr>
        <p:spPr/>
        <p:txBody>
          <a:bodyPr/>
          <a:lstStyle/>
          <a:p>
            <a:fld id="{2B830279-F0FF-4B1D-9099-DED86A287FE8}" type="slidenum">
              <a:rPr lang="en-US" smtClean="0"/>
              <a:t>‹#›</a:t>
            </a:fld>
            <a:endParaRPr lang="en-US"/>
          </a:p>
        </p:txBody>
      </p:sp>
    </p:spTree>
    <p:extLst>
      <p:ext uri="{BB962C8B-B14F-4D97-AF65-F5344CB8AC3E}">
        <p14:creationId xmlns:p14="http://schemas.microsoft.com/office/powerpoint/2010/main" val="29248877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50ADC-F53D-4717-8D74-8DF1E68FE0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5FF6A6-A432-4AE5-BDD5-6245816105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555B8C-7840-4B75-A2C3-57BFF2AABB6E}"/>
              </a:ext>
            </a:extLst>
          </p:cNvPr>
          <p:cNvSpPr>
            <a:spLocks noGrp="1"/>
          </p:cNvSpPr>
          <p:nvPr>
            <p:ph type="dt" sz="half" idx="10"/>
          </p:nvPr>
        </p:nvSpPr>
        <p:spPr/>
        <p:txBody>
          <a:bodyPr/>
          <a:lstStyle/>
          <a:p>
            <a:fld id="{0BE8E43B-D291-4A13-BDA2-B11ADA6213FB}" type="datetimeFigureOut">
              <a:rPr lang="en-US" smtClean="0"/>
              <a:t>5/16/2024</a:t>
            </a:fld>
            <a:endParaRPr lang="en-US"/>
          </a:p>
        </p:txBody>
      </p:sp>
      <p:sp>
        <p:nvSpPr>
          <p:cNvPr id="5" name="Footer Placeholder 4">
            <a:extLst>
              <a:ext uri="{FF2B5EF4-FFF2-40B4-BE49-F238E27FC236}">
                <a16:creationId xmlns:a16="http://schemas.microsoft.com/office/drawing/2014/main" id="{36872810-3D0B-4B21-BC9B-4083EB90F6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D58E3E-1A14-46CE-8340-8F31841AAA3B}"/>
              </a:ext>
            </a:extLst>
          </p:cNvPr>
          <p:cNvSpPr>
            <a:spLocks noGrp="1"/>
          </p:cNvSpPr>
          <p:nvPr>
            <p:ph type="sldNum" sz="quarter" idx="12"/>
          </p:nvPr>
        </p:nvSpPr>
        <p:spPr/>
        <p:txBody>
          <a:bodyPr/>
          <a:lstStyle/>
          <a:p>
            <a:fld id="{2B830279-F0FF-4B1D-9099-DED86A287FE8}" type="slidenum">
              <a:rPr lang="en-US" smtClean="0"/>
              <a:t>‹#›</a:t>
            </a:fld>
            <a:endParaRPr lang="en-US"/>
          </a:p>
        </p:txBody>
      </p:sp>
    </p:spTree>
    <p:extLst>
      <p:ext uri="{BB962C8B-B14F-4D97-AF65-F5344CB8AC3E}">
        <p14:creationId xmlns:p14="http://schemas.microsoft.com/office/powerpoint/2010/main" val="151110567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4265E-4CD2-485A-8EDE-4EC742E95C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FCEB48C-35E3-4DB6-94AD-52EAFF6AB0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06DA2E6-ACE4-4AE4-BA00-14E457706572}"/>
              </a:ext>
            </a:extLst>
          </p:cNvPr>
          <p:cNvSpPr>
            <a:spLocks noGrp="1"/>
          </p:cNvSpPr>
          <p:nvPr>
            <p:ph type="dt" sz="half" idx="10"/>
          </p:nvPr>
        </p:nvSpPr>
        <p:spPr/>
        <p:txBody>
          <a:bodyPr/>
          <a:lstStyle/>
          <a:p>
            <a:fld id="{0BE8E43B-D291-4A13-BDA2-B11ADA6213FB}" type="datetimeFigureOut">
              <a:rPr lang="en-US" smtClean="0"/>
              <a:t>5/16/2024</a:t>
            </a:fld>
            <a:endParaRPr lang="en-US"/>
          </a:p>
        </p:txBody>
      </p:sp>
      <p:sp>
        <p:nvSpPr>
          <p:cNvPr id="5" name="Footer Placeholder 4">
            <a:extLst>
              <a:ext uri="{FF2B5EF4-FFF2-40B4-BE49-F238E27FC236}">
                <a16:creationId xmlns:a16="http://schemas.microsoft.com/office/drawing/2014/main" id="{752DB5FC-C8FD-4CDF-9C68-97E4A6805D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4FF61F-3A84-4065-B7C0-E832F2D74F5A}"/>
              </a:ext>
            </a:extLst>
          </p:cNvPr>
          <p:cNvSpPr>
            <a:spLocks noGrp="1"/>
          </p:cNvSpPr>
          <p:nvPr>
            <p:ph type="sldNum" sz="quarter" idx="12"/>
          </p:nvPr>
        </p:nvSpPr>
        <p:spPr/>
        <p:txBody>
          <a:bodyPr/>
          <a:lstStyle/>
          <a:p>
            <a:fld id="{2B830279-F0FF-4B1D-9099-DED86A287FE8}" type="slidenum">
              <a:rPr lang="en-US" smtClean="0"/>
              <a:t>‹#›</a:t>
            </a:fld>
            <a:endParaRPr lang="en-US"/>
          </a:p>
        </p:txBody>
      </p:sp>
    </p:spTree>
    <p:extLst>
      <p:ext uri="{BB962C8B-B14F-4D97-AF65-F5344CB8AC3E}">
        <p14:creationId xmlns:p14="http://schemas.microsoft.com/office/powerpoint/2010/main" val="34793987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9B3B7-B7E0-4876-837B-2A6897D01C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B6C1D0-FF77-4F95-943B-FB1F11A90F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F9F7932-6382-4250-9DAB-AB8DC05E60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66A9CD4-98BF-436A-A368-3BCBE0402B08}"/>
              </a:ext>
            </a:extLst>
          </p:cNvPr>
          <p:cNvSpPr>
            <a:spLocks noGrp="1"/>
          </p:cNvSpPr>
          <p:nvPr>
            <p:ph type="dt" sz="half" idx="10"/>
          </p:nvPr>
        </p:nvSpPr>
        <p:spPr/>
        <p:txBody>
          <a:bodyPr/>
          <a:lstStyle/>
          <a:p>
            <a:fld id="{0BE8E43B-D291-4A13-BDA2-B11ADA6213FB}" type="datetimeFigureOut">
              <a:rPr lang="en-US" smtClean="0"/>
              <a:t>5/16/2024</a:t>
            </a:fld>
            <a:endParaRPr lang="en-US"/>
          </a:p>
        </p:txBody>
      </p:sp>
      <p:sp>
        <p:nvSpPr>
          <p:cNvPr id="6" name="Footer Placeholder 5">
            <a:extLst>
              <a:ext uri="{FF2B5EF4-FFF2-40B4-BE49-F238E27FC236}">
                <a16:creationId xmlns:a16="http://schemas.microsoft.com/office/drawing/2014/main" id="{BF4770AA-6572-4692-A31D-353B152D03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2BE477-28FF-46DC-A181-F265E568F97A}"/>
              </a:ext>
            </a:extLst>
          </p:cNvPr>
          <p:cNvSpPr>
            <a:spLocks noGrp="1"/>
          </p:cNvSpPr>
          <p:nvPr>
            <p:ph type="sldNum" sz="quarter" idx="12"/>
          </p:nvPr>
        </p:nvSpPr>
        <p:spPr/>
        <p:txBody>
          <a:bodyPr/>
          <a:lstStyle/>
          <a:p>
            <a:fld id="{2B830279-F0FF-4B1D-9099-DED86A287FE8}" type="slidenum">
              <a:rPr lang="en-US" smtClean="0"/>
              <a:t>‹#›</a:t>
            </a:fld>
            <a:endParaRPr lang="en-US"/>
          </a:p>
        </p:txBody>
      </p:sp>
    </p:spTree>
    <p:extLst>
      <p:ext uri="{BB962C8B-B14F-4D97-AF65-F5344CB8AC3E}">
        <p14:creationId xmlns:p14="http://schemas.microsoft.com/office/powerpoint/2010/main" val="5536494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46571-5FC8-415C-A183-78247A47866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EE456F-1824-40CE-BCA8-2D502D4321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F20C85-A435-45DF-AAA9-F81B04361C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B292082-FFE2-42A0-BD3D-6389C602D7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EC58F2-C9CE-4F8E-AD57-3A951B15680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F0E829B-9CD3-4289-8628-26115A965441}"/>
              </a:ext>
            </a:extLst>
          </p:cNvPr>
          <p:cNvSpPr>
            <a:spLocks noGrp="1"/>
          </p:cNvSpPr>
          <p:nvPr>
            <p:ph type="dt" sz="half" idx="10"/>
          </p:nvPr>
        </p:nvSpPr>
        <p:spPr/>
        <p:txBody>
          <a:bodyPr/>
          <a:lstStyle/>
          <a:p>
            <a:fld id="{0BE8E43B-D291-4A13-BDA2-B11ADA6213FB}" type="datetimeFigureOut">
              <a:rPr lang="en-US" smtClean="0"/>
              <a:t>5/16/2024</a:t>
            </a:fld>
            <a:endParaRPr lang="en-US"/>
          </a:p>
        </p:txBody>
      </p:sp>
      <p:sp>
        <p:nvSpPr>
          <p:cNvPr id="8" name="Footer Placeholder 7">
            <a:extLst>
              <a:ext uri="{FF2B5EF4-FFF2-40B4-BE49-F238E27FC236}">
                <a16:creationId xmlns:a16="http://schemas.microsoft.com/office/drawing/2014/main" id="{54523E36-A18D-4013-B8E0-94DCFAE0DE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43DD76-B49F-4EDB-B087-EBDB131A2C9B}"/>
              </a:ext>
            </a:extLst>
          </p:cNvPr>
          <p:cNvSpPr>
            <a:spLocks noGrp="1"/>
          </p:cNvSpPr>
          <p:nvPr>
            <p:ph type="sldNum" sz="quarter" idx="12"/>
          </p:nvPr>
        </p:nvSpPr>
        <p:spPr/>
        <p:txBody>
          <a:bodyPr/>
          <a:lstStyle/>
          <a:p>
            <a:fld id="{2B830279-F0FF-4B1D-9099-DED86A287FE8}" type="slidenum">
              <a:rPr lang="en-US" smtClean="0"/>
              <a:t>‹#›</a:t>
            </a:fld>
            <a:endParaRPr lang="en-US"/>
          </a:p>
        </p:txBody>
      </p:sp>
    </p:spTree>
    <p:extLst>
      <p:ext uri="{BB962C8B-B14F-4D97-AF65-F5344CB8AC3E}">
        <p14:creationId xmlns:p14="http://schemas.microsoft.com/office/powerpoint/2010/main" val="6954907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853B6-1919-41D9-9918-A173B88105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440929-915F-4CE2-8D8A-F22DACA35A1F}"/>
              </a:ext>
            </a:extLst>
          </p:cNvPr>
          <p:cNvSpPr>
            <a:spLocks noGrp="1"/>
          </p:cNvSpPr>
          <p:nvPr>
            <p:ph type="dt" sz="half" idx="10"/>
          </p:nvPr>
        </p:nvSpPr>
        <p:spPr/>
        <p:txBody>
          <a:bodyPr/>
          <a:lstStyle/>
          <a:p>
            <a:fld id="{0BE8E43B-D291-4A13-BDA2-B11ADA6213FB}" type="datetimeFigureOut">
              <a:rPr lang="en-US" smtClean="0"/>
              <a:t>5/16/2024</a:t>
            </a:fld>
            <a:endParaRPr lang="en-US"/>
          </a:p>
        </p:txBody>
      </p:sp>
      <p:sp>
        <p:nvSpPr>
          <p:cNvPr id="4" name="Footer Placeholder 3">
            <a:extLst>
              <a:ext uri="{FF2B5EF4-FFF2-40B4-BE49-F238E27FC236}">
                <a16:creationId xmlns:a16="http://schemas.microsoft.com/office/drawing/2014/main" id="{ABE559AB-3345-4E35-A899-5E8C192DDD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3C8D67-BC34-404C-92CC-3700A38C1B54}"/>
              </a:ext>
            </a:extLst>
          </p:cNvPr>
          <p:cNvSpPr>
            <a:spLocks noGrp="1"/>
          </p:cNvSpPr>
          <p:nvPr>
            <p:ph type="sldNum" sz="quarter" idx="12"/>
          </p:nvPr>
        </p:nvSpPr>
        <p:spPr/>
        <p:txBody>
          <a:bodyPr/>
          <a:lstStyle/>
          <a:p>
            <a:fld id="{2B830279-F0FF-4B1D-9099-DED86A287FE8}" type="slidenum">
              <a:rPr lang="en-US" smtClean="0"/>
              <a:t>‹#›</a:t>
            </a:fld>
            <a:endParaRPr lang="en-US"/>
          </a:p>
        </p:txBody>
      </p:sp>
    </p:spTree>
    <p:extLst>
      <p:ext uri="{BB962C8B-B14F-4D97-AF65-F5344CB8AC3E}">
        <p14:creationId xmlns:p14="http://schemas.microsoft.com/office/powerpoint/2010/main" val="33591982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DB983FD-59B1-4C7F-BB71-FB733CB4CF56}"/>
              </a:ext>
            </a:extLst>
          </p:cNvPr>
          <p:cNvSpPr>
            <a:spLocks noGrp="1"/>
          </p:cNvSpPr>
          <p:nvPr>
            <p:ph type="dt" sz="half" idx="10"/>
          </p:nvPr>
        </p:nvSpPr>
        <p:spPr/>
        <p:txBody>
          <a:bodyPr/>
          <a:lstStyle/>
          <a:p>
            <a:fld id="{0BE8E43B-D291-4A13-BDA2-B11ADA6213FB}" type="datetimeFigureOut">
              <a:rPr lang="en-US" smtClean="0"/>
              <a:t>5/16/2024</a:t>
            </a:fld>
            <a:endParaRPr lang="en-US"/>
          </a:p>
        </p:txBody>
      </p:sp>
      <p:sp>
        <p:nvSpPr>
          <p:cNvPr id="3" name="Footer Placeholder 2">
            <a:extLst>
              <a:ext uri="{FF2B5EF4-FFF2-40B4-BE49-F238E27FC236}">
                <a16:creationId xmlns:a16="http://schemas.microsoft.com/office/drawing/2014/main" id="{42E9FBED-B13D-48C9-A3EB-820DC5D725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7709985-4559-45A0-9505-6B5F15903B29}"/>
              </a:ext>
            </a:extLst>
          </p:cNvPr>
          <p:cNvSpPr>
            <a:spLocks noGrp="1"/>
          </p:cNvSpPr>
          <p:nvPr>
            <p:ph type="sldNum" sz="quarter" idx="12"/>
          </p:nvPr>
        </p:nvSpPr>
        <p:spPr/>
        <p:txBody>
          <a:bodyPr/>
          <a:lstStyle/>
          <a:p>
            <a:fld id="{2B830279-F0FF-4B1D-9099-DED86A287FE8}" type="slidenum">
              <a:rPr lang="en-US" smtClean="0"/>
              <a:t>‹#›</a:t>
            </a:fld>
            <a:endParaRPr lang="en-US"/>
          </a:p>
        </p:txBody>
      </p:sp>
    </p:spTree>
    <p:extLst>
      <p:ext uri="{BB962C8B-B14F-4D97-AF65-F5344CB8AC3E}">
        <p14:creationId xmlns:p14="http://schemas.microsoft.com/office/powerpoint/2010/main" val="2497582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723AA-829D-B87A-BFBB-9F7512EA6F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CCFDC44-EA38-8B99-1E4F-2CCE8548C87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9F86FA-E231-9210-5EF8-BF5B282DCCF2}"/>
              </a:ext>
            </a:extLst>
          </p:cNvPr>
          <p:cNvSpPr>
            <a:spLocks noGrp="1"/>
          </p:cNvSpPr>
          <p:nvPr>
            <p:ph type="dt" sz="half" idx="10"/>
          </p:nvPr>
        </p:nvSpPr>
        <p:spPr/>
        <p:txBody>
          <a:bodyPr/>
          <a:lstStyle/>
          <a:p>
            <a:fld id="{5AE2A9F7-F491-42D4-8AEA-1477B5454D8C}" type="datetimeFigureOut">
              <a:rPr lang="en-US" smtClean="0"/>
              <a:t>5/16/2024</a:t>
            </a:fld>
            <a:endParaRPr lang="en-US"/>
          </a:p>
        </p:txBody>
      </p:sp>
      <p:sp>
        <p:nvSpPr>
          <p:cNvPr id="5" name="Footer Placeholder 4">
            <a:extLst>
              <a:ext uri="{FF2B5EF4-FFF2-40B4-BE49-F238E27FC236}">
                <a16:creationId xmlns:a16="http://schemas.microsoft.com/office/drawing/2014/main" id="{33170B76-A5D5-16C5-8477-007712B8A2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8C0976-D2C1-F485-FA4E-FD12914702D3}"/>
              </a:ext>
            </a:extLst>
          </p:cNvPr>
          <p:cNvSpPr>
            <a:spLocks noGrp="1"/>
          </p:cNvSpPr>
          <p:nvPr>
            <p:ph type="sldNum" sz="quarter" idx="12"/>
          </p:nvPr>
        </p:nvSpPr>
        <p:spPr/>
        <p:txBody>
          <a:bodyPr/>
          <a:lstStyle/>
          <a:p>
            <a:fld id="{AA81312F-0D1D-490F-8D2A-7A6D83ADB2E1}" type="slidenum">
              <a:rPr lang="en-US" smtClean="0"/>
              <a:t>‹#›</a:t>
            </a:fld>
            <a:endParaRPr lang="en-US"/>
          </a:p>
        </p:txBody>
      </p:sp>
    </p:spTree>
    <p:extLst>
      <p:ext uri="{BB962C8B-B14F-4D97-AF65-F5344CB8AC3E}">
        <p14:creationId xmlns:p14="http://schemas.microsoft.com/office/powerpoint/2010/main" val="155839775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CFEF3-DC19-4433-8BE8-EA563AC580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925FC2-2BC8-4D00-A8F9-A1E803705A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0EAC20-E1B0-48C9-AF11-7BA35C6C2D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B0C97F-0A20-4195-BAC9-64C871D8DF07}"/>
              </a:ext>
            </a:extLst>
          </p:cNvPr>
          <p:cNvSpPr>
            <a:spLocks noGrp="1"/>
          </p:cNvSpPr>
          <p:nvPr>
            <p:ph type="dt" sz="half" idx="10"/>
          </p:nvPr>
        </p:nvSpPr>
        <p:spPr/>
        <p:txBody>
          <a:bodyPr/>
          <a:lstStyle/>
          <a:p>
            <a:fld id="{0BE8E43B-D291-4A13-BDA2-B11ADA6213FB}" type="datetimeFigureOut">
              <a:rPr lang="en-US" smtClean="0"/>
              <a:t>5/16/2024</a:t>
            </a:fld>
            <a:endParaRPr lang="en-US"/>
          </a:p>
        </p:txBody>
      </p:sp>
      <p:sp>
        <p:nvSpPr>
          <p:cNvPr id="6" name="Footer Placeholder 5">
            <a:extLst>
              <a:ext uri="{FF2B5EF4-FFF2-40B4-BE49-F238E27FC236}">
                <a16:creationId xmlns:a16="http://schemas.microsoft.com/office/drawing/2014/main" id="{11B86495-56EF-48A3-8794-0DCAE0946C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93CFA3-70B9-468E-A8D0-E7B01FF8CA8C}"/>
              </a:ext>
            </a:extLst>
          </p:cNvPr>
          <p:cNvSpPr>
            <a:spLocks noGrp="1"/>
          </p:cNvSpPr>
          <p:nvPr>
            <p:ph type="sldNum" sz="quarter" idx="12"/>
          </p:nvPr>
        </p:nvSpPr>
        <p:spPr/>
        <p:txBody>
          <a:bodyPr/>
          <a:lstStyle/>
          <a:p>
            <a:fld id="{2B830279-F0FF-4B1D-9099-DED86A287FE8}" type="slidenum">
              <a:rPr lang="en-US" smtClean="0"/>
              <a:t>‹#›</a:t>
            </a:fld>
            <a:endParaRPr lang="en-US"/>
          </a:p>
        </p:txBody>
      </p:sp>
    </p:spTree>
    <p:extLst>
      <p:ext uri="{BB962C8B-B14F-4D97-AF65-F5344CB8AC3E}">
        <p14:creationId xmlns:p14="http://schemas.microsoft.com/office/powerpoint/2010/main" val="293449582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EF7FA-CF27-4F6C-9C16-326F7E9726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957578B-1554-4EDE-811C-E3F71C4EE9A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3AD688-CED1-4491-908D-F848287D95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720F2C-0CA2-4565-893F-AC8F59110428}"/>
              </a:ext>
            </a:extLst>
          </p:cNvPr>
          <p:cNvSpPr>
            <a:spLocks noGrp="1"/>
          </p:cNvSpPr>
          <p:nvPr>
            <p:ph type="dt" sz="half" idx="10"/>
          </p:nvPr>
        </p:nvSpPr>
        <p:spPr/>
        <p:txBody>
          <a:bodyPr/>
          <a:lstStyle/>
          <a:p>
            <a:fld id="{0BE8E43B-D291-4A13-BDA2-B11ADA6213FB}" type="datetimeFigureOut">
              <a:rPr lang="en-US" smtClean="0"/>
              <a:t>5/16/2024</a:t>
            </a:fld>
            <a:endParaRPr lang="en-US"/>
          </a:p>
        </p:txBody>
      </p:sp>
      <p:sp>
        <p:nvSpPr>
          <p:cNvPr id="6" name="Footer Placeholder 5">
            <a:extLst>
              <a:ext uri="{FF2B5EF4-FFF2-40B4-BE49-F238E27FC236}">
                <a16:creationId xmlns:a16="http://schemas.microsoft.com/office/drawing/2014/main" id="{B5388E09-B7F8-4B7D-A23C-EF20FDCA61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2DC024-8EA8-4CD7-9547-4404D92D7BF4}"/>
              </a:ext>
            </a:extLst>
          </p:cNvPr>
          <p:cNvSpPr>
            <a:spLocks noGrp="1"/>
          </p:cNvSpPr>
          <p:nvPr>
            <p:ph type="sldNum" sz="quarter" idx="12"/>
          </p:nvPr>
        </p:nvSpPr>
        <p:spPr/>
        <p:txBody>
          <a:bodyPr/>
          <a:lstStyle/>
          <a:p>
            <a:fld id="{2B830279-F0FF-4B1D-9099-DED86A287FE8}" type="slidenum">
              <a:rPr lang="en-US" smtClean="0"/>
              <a:t>‹#›</a:t>
            </a:fld>
            <a:endParaRPr lang="en-US"/>
          </a:p>
        </p:txBody>
      </p:sp>
    </p:spTree>
    <p:extLst>
      <p:ext uri="{BB962C8B-B14F-4D97-AF65-F5344CB8AC3E}">
        <p14:creationId xmlns:p14="http://schemas.microsoft.com/office/powerpoint/2010/main" val="42075529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AF457-72A9-4598-B0EA-3FB364BD675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B27AF07-5135-4293-98C6-8BEEDA4B41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50BEAB-9324-4114-994D-BDD436C80665}"/>
              </a:ext>
            </a:extLst>
          </p:cNvPr>
          <p:cNvSpPr>
            <a:spLocks noGrp="1"/>
          </p:cNvSpPr>
          <p:nvPr>
            <p:ph type="dt" sz="half" idx="10"/>
          </p:nvPr>
        </p:nvSpPr>
        <p:spPr/>
        <p:txBody>
          <a:bodyPr/>
          <a:lstStyle/>
          <a:p>
            <a:fld id="{0BE8E43B-D291-4A13-BDA2-B11ADA6213FB}" type="datetimeFigureOut">
              <a:rPr lang="en-US" smtClean="0"/>
              <a:t>5/16/2024</a:t>
            </a:fld>
            <a:endParaRPr lang="en-US"/>
          </a:p>
        </p:txBody>
      </p:sp>
      <p:sp>
        <p:nvSpPr>
          <p:cNvPr id="5" name="Footer Placeholder 4">
            <a:extLst>
              <a:ext uri="{FF2B5EF4-FFF2-40B4-BE49-F238E27FC236}">
                <a16:creationId xmlns:a16="http://schemas.microsoft.com/office/drawing/2014/main" id="{B5ABB5AC-AF49-4A52-86DB-15F3CFC4F7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D8C38E-E945-4234-BDF2-EFBA023A86F5}"/>
              </a:ext>
            </a:extLst>
          </p:cNvPr>
          <p:cNvSpPr>
            <a:spLocks noGrp="1"/>
          </p:cNvSpPr>
          <p:nvPr>
            <p:ph type="sldNum" sz="quarter" idx="12"/>
          </p:nvPr>
        </p:nvSpPr>
        <p:spPr/>
        <p:txBody>
          <a:bodyPr/>
          <a:lstStyle/>
          <a:p>
            <a:fld id="{2B830279-F0FF-4B1D-9099-DED86A287FE8}" type="slidenum">
              <a:rPr lang="en-US" smtClean="0"/>
              <a:t>‹#›</a:t>
            </a:fld>
            <a:endParaRPr lang="en-US"/>
          </a:p>
        </p:txBody>
      </p:sp>
    </p:spTree>
    <p:extLst>
      <p:ext uri="{BB962C8B-B14F-4D97-AF65-F5344CB8AC3E}">
        <p14:creationId xmlns:p14="http://schemas.microsoft.com/office/powerpoint/2010/main" val="7308086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DA2BE92-9A12-4954-B98F-31C98E3F2D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5B0BDB-0AFF-47D2-B37C-916BA5FCF0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F3464-8420-4EEF-9666-7680E88B586F}"/>
              </a:ext>
            </a:extLst>
          </p:cNvPr>
          <p:cNvSpPr>
            <a:spLocks noGrp="1"/>
          </p:cNvSpPr>
          <p:nvPr>
            <p:ph type="dt" sz="half" idx="10"/>
          </p:nvPr>
        </p:nvSpPr>
        <p:spPr/>
        <p:txBody>
          <a:bodyPr/>
          <a:lstStyle/>
          <a:p>
            <a:fld id="{0BE8E43B-D291-4A13-BDA2-B11ADA6213FB}" type="datetimeFigureOut">
              <a:rPr lang="en-US" smtClean="0"/>
              <a:t>5/16/2024</a:t>
            </a:fld>
            <a:endParaRPr lang="en-US"/>
          </a:p>
        </p:txBody>
      </p:sp>
      <p:sp>
        <p:nvSpPr>
          <p:cNvPr id="5" name="Footer Placeholder 4">
            <a:extLst>
              <a:ext uri="{FF2B5EF4-FFF2-40B4-BE49-F238E27FC236}">
                <a16:creationId xmlns:a16="http://schemas.microsoft.com/office/drawing/2014/main" id="{C017749C-29ED-42AD-8F86-67AD89D9FA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7F62AD-30C5-4EB1-81C9-619CF64C3A05}"/>
              </a:ext>
            </a:extLst>
          </p:cNvPr>
          <p:cNvSpPr>
            <a:spLocks noGrp="1"/>
          </p:cNvSpPr>
          <p:nvPr>
            <p:ph type="sldNum" sz="quarter" idx="12"/>
          </p:nvPr>
        </p:nvSpPr>
        <p:spPr/>
        <p:txBody>
          <a:bodyPr/>
          <a:lstStyle/>
          <a:p>
            <a:fld id="{2B830279-F0FF-4B1D-9099-DED86A287FE8}" type="slidenum">
              <a:rPr lang="en-US" smtClean="0"/>
              <a:t>‹#›</a:t>
            </a:fld>
            <a:endParaRPr lang="en-US"/>
          </a:p>
        </p:txBody>
      </p:sp>
    </p:spTree>
    <p:extLst>
      <p:ext uri="{BB962C8B-B14F-4D97-AF65-F5344CB8AC3E}">
        <p14:creationId xmlns:p14="http://schemas.microsoft.com/office/powerpoint/2010/main" val="1521510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7E285-7078-D9CE-9C44-937D095F07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4C7FAF-F0D4-5E51-95AE-DB63209A32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441DFD-114E-9D89-F736-890A5BF107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6078BD1-B05B-E374-3F48-37BB2AA29E99}"/>
              </a:ext>
            </a:extLst>
          </p:cNvPr>
          <p:cNvSpPr>
            <a:spLocks noGrp="1"/>
          </p:cNvSpPr>
          <p:nvPr>
            <p:ph type="dt" sz="half" idx="10"/>
          </p:nvPr>
        </p:nvSpPr>
        <p:spPr/>
        <p:txBody>
          <a:bodyPr/>
          <a:lstStyle/>
          <a:p>
            <a:fld id="{5AE2A9F7-F491-42D4-8AEA-1477B5454D8C}" type="datetimeFigureOut">
              <a:rPr lang="en-US" smtClean="0"/>
              <a:t>5/16/2024</a:t>
            </a:fld>
            <a:endParaRPr lang="en-US"/>
          </a:p>
        </p:txBody>
      </p:sp>
      <p:sp>
        <p:nvSpPr>
          <p:cNvPr id="6" name="Footer Placeholder 5">
            <a:extLst>
              <a:ext uri="{FF2B5EF4-FFF2-40B4-BE49-F238E27FC236}">
                <a16:creationId xmlns:a16="http://schemas.microsoft.com/office/drawing/2014/main" id="{BDEB6686-10AD-3790-21FD-1C3A49C7B4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2120D9-7CD5-03F5-EA01-1721E66DB65C}"/>
              </a:ext>
            </a:extLst>
          </p:cNvPr>
          <p:cNvSpPr>
            <a:spLocks noGrp="1"/>
          </p:cNvSpPr>
          <p:nvPr>
            <p:ph type="sldNum" sz="quarter" idx="12"/>
          </p:nvPr>
        </p:nvSpPr>
        <p:spPr/>
        <p:txBody>
          <a:bodyPr/>
          <a:lstStyle/>
          <a:p>
            <a:fld id="{AA81312F-0D1D-490F-8D2A-7A6D83ADB2E1}" type="slidenum">
              <a:rPr lang="en-US" smtClean="0"/>
              <a:t>‹#›</a:t>
            </a:fld>
            <a:endParaRPr lang="en-US"/>
          </a:p>
        </p:txBody>
      </p:sp>
    </p:spTree>
    <p:extLst>
      <p:ext uri="{BB962C8B-B14F-4D97-AF65-F5344CB8AC3E}">
        <p14:creationId xmlns:p14="http://schemas.microsoft.com/office/powerpoint/2010/main" val="2703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49AD71-7786-C721-DCAF-C1747BDB8F5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5A34AB3-35D6-99E1-3BD4-0727D6E5C2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EB5097-84FE-36DE-7F6D-BE57204CDC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828A34-3F5C-28C3-DDF8-C14B640D47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53251F-5078-E510-1833-FDF02C546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94F71D8-ABAF-DB97-C762-DD44BB7094A7}"/>
              </a:ext>
            </a:extLst>
          </p:cNvPr>
          <p:cNvSpPr>
            <a:spLocks noGrp="1"/>
          </p:cNvSpPr>
          <p:nvPr>
            <p:ph type="dt" sz="half" idx="10"/>
          </p:nvPr>
        </p:nvSpPr>
        <p:spPr/>
        <p:txBody>
          <a:bodyPr/>
          <a:lstStyle/>
          <a:p>
            <a:fld id="{5AE2A9F7-F491-42D4-8AEA-1477B5454D8C}" type="datetimeFigureOut">
              <a:rPr lang="en-US" smtClean="0"/>
              <a:t>5/16/2024</a:t>
            </a:fld>
            <a:endParaRPr lang="en-US"/>
          </a:p>
        </p:txBody>
      </p:sp>
      <p:sp>
        <p:nvSpPr>
          <p:cNvPr id="8" name="Footer Placeholder 7">
            <a:extLst>
              <a:ext uri="{FF2B5EF4-FFF2-40B4-BE49-F238E27FC236}">
                <a16:creationId xmlns:a16="http://schemas.microsoft.com/office/drawing/2014/main" id="{9D5EFCBD-2908-1A65-33C9-6A834CB5C1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0859139-5E3D-912E-9291-7CD9762546C4}"/>
              </a:ext>
            </a:extLst>
          </p:cNvPr>
          <p:cNvSpPr>
            <a:spLocks noGrp="1"/>
          </p:cNvSpPr>
          <p:nvPr>
            <p:ph type="sldNum" sz="quarter" idx="12"/>
          </p:nvPr>
        </p:nvSpPr>
        <p:spPr/>
        <p:txBody>
          <a:bodyPr/>
          <a:lstStyle/>
          <a:p>
            <a:fld id="{AA81312F-0D1D-490F-8D2A-7A6D83ADB2E1}" type="slidenum">
              <a:rPr lang="en-US" smtClean="0"/>
              <a:t>‹#›</a:t>
            </a:fld>
            <a:endParaRPr lang="en-US"/>
          </a:p>
        </p:txBody>
      </p:sp>
    </p:spTree>
    <p:extLst>
      <p:ext uri="{BB962C8B-B14F-4D97-AF65-F5344CB8AC3E}">
        <p14:creationId xmlns:p14="http://schemas.microsoft.com/office/powerpoint/2010/main" val="2497736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837DE-DF09-AF30-E3A3-F0A5BB3251C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28E9D38-1B6B-DE71-9062-50D2F2845D1D}"/>
              </a:ext>
            </a:extLst>
          </p:cNvPr>
          <p:cNvSpPr>
            <a:spLocks noGrp="1"/>
          </p:cNvSpPr>
          <p:nvPr>
            <p:ph type="dt" sz="half" idx="10"/>
          </p:nvPr>
        </p:nvSpPr>
        <p:spPr/>
        <p:txBody>
          <a:bodyPr/>
          <a:lstStyle/>
          <a:p>
            <a:fld id="{5AE2A9F7-F491-42D4-8AEA-1477B5454D8C}" type="datetimeFigureOut">
              <a:rPr lang="en-US" smtClean="0"/>
              <a:t>5/16/2024</a:t>
            </a:fld>
            <a:endParaRPr lang="en-US"/>
          </a:p>
        </p:txBody>
      </p:sp>
      <p:sp>
        <p:nvSpPr>
          <p:cNvPr id="4" name="Footer Placeholder 3">
            <a:extLst>
              <a:ext uri="{FF2B5EF4-FFF2-40B4-BE49-F238E27FC236}">
                <a16:creationId xmlns:a16="http://schemas.microsoft.com/office/drawing/2014/main" id="{59A81121-12FB-554F-81D7-5A89F07CC5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38FD17D-0780-459F-B02A-32A9CB7504E8}"/>
              </a:ext>
            </a:extLst>
          </p:cNvPr>
          <p:cNvSpPr>
            <a:spLocks noGrp="1"/>
          </p:cNvSpPr>
          <p:nvPr>
            <p:ph type="sldNum" sz="quarter" idx="12"/>
          </p:nvPr>
        </p:nvSpPr>
        <p:spPr/>
        <p:txBody>
          <a:bodyPr/>
          <a:lstStyle/>
          <a:p>
            <a:fld id="{AA81312F-0D1D-490F-8D2A-7A6D83ADB2E1}" type="slidenum">
              <a:rPr lang="en-US" smtClean="0"/>
              <a:t>‹#›</a:t>
            </a:fld>
            <a:endParaRPr lang="en-US"/>
          </a:p>
        </p:txBody>
      </p:sp>
    </p:spTree>
    <p:extLst>
      <p:ext uri="{BB962C8B-B14F-4D97-AF65-F5344CB8AC3E}">
        <p14:creationId xmlns:p14="http://schemas.microsoft.com/office/powerpoint/2010/main" val="1123086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489F332-208B-C569-6DAE-7AA4F619B57F}"/>
              </a:ext>
            </a:extLst>
          </p:cNvPr>
          <p:cNvSpPr>
            <a:spLocks noGrp="1"/>
          </p:cNvSpPr>
          <p:nvPr>
            <p:ph type="dt" sz="half" idx="10"/>
          </p:nvPr>
        </p:nvSpPr>
        <p:spPr/>
        <p:txBody>
          <a:bodyPr/>
          <a:lstStyle/>
          <a:p>
            <a:fld id="{5AE2A9F7-F491-42D4-8AEA-1477B5454D8C}" type="datetimeFigureOut">
              <a:rPr lang="en-US" smtClean="0"/>
              <a:t>5/16/2024</a:t>
            </a:fld>
            <a:endParaRPr lang="en-US"/>
          </a:p>
        </p:txBody>
      </p:sp>
      <p:sp>
        <p:nvSpPr>
          <p:cNvPr id="3" name="Footer Placeholder 2">
            <a:extLst>
              <a:ext uri="{FF2B5EF4-FFF2-40B4-BE49-F238E27FC236}">
                <a16:creationId xmlns:a16="http://schemas.microsoft.com/office/drawing/2014/main" id="{7DAAB50E-F2B2-782B-2B9E-FA677ED9803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B1D194B-24B0-6002-4AB1-AC6FBD99557D}"/>
              </a:ext>
            </a:extLst>
          </p:cNvPr>
          <p:cNvSpPr>
            <a:spLocks noGrp="1"/>
          </p:cNvSpPr>
          <p:nvPr>
            <p:ph type="sldNum" sz="quarter" idx="12"/>
          </p:nvPr>
        </p:nvSpPr>
        <p:spPr/>
        <p:txBody>
          <a:bodyPr/>
          <a:lstStyle/>
          <a:p>
            <a:fld id="{AA81312F-0D1D-490F-8D2A-7A6D83ADB2E1}" type="slidenum">
              <a:rPr lang="en-US" smtClean="0"/>
              <a:t>‹#›</a:t>
            </a:fld>
            <a:endParaRPr lang="en-US"/>
          </a:p>
        </p:txBody>
      </p:sp>
    </p:spTree>
    <p:extLst>
      <p:ext uri="{BB962C8B-B14F-4D97-AF65-F5344CB8AC3E}">
        <p14:creationId xmlns:p14="http://schemas.microsoft.com/office/powerpoint/2010/main" val="2604551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CEC66-C0AC-C3D0-5DCE-D8F7ED32F5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967FE7-690E-1762-3DE6-C4F3B29BCE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97DC4AB-25A3-35F5-6BA4-6A1A1D45BB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DCCD97-BEF5-8954-39B5-6229F0E9E745}"/>
              </a:ext>
            </a:extLst>
          </p:cNvPr>
          <p:cNvSpPr>
            <a:spLocks noGrp="1"/>
          </p:cNvSpPr>
          <p:nvPr>
            <p:ph type="dt" sz="half" idx="10"/>
          </p:nvPr>
        </p:nvSpPr>
        <p:spPr/>
        <p:txBody>
          <a:bodyPr/>
          <a:lstStyle/>
          <a:p>
            <a:fld id="{5AE2A9F7-F491-42D4-8AEA-1477B5454D8C}" type="datetimeFigureOut">
              <a:rPr lang="en-US" smtClean="0"/>
              <a:t>5/16/2024</a:t>
            </a:fld>
            <a:endParaRPr lang="en-US"/>
          </a:p>
        </p:txBody>
      </p:sp>
      <p:sp>
        <p:nvSpPr>
          <p:cNvPr id="6" name="Footer Placeholder 5">
            <a:extLst>
              <a:ext uri="{FF2B5EF4-FFF2-40B4-BE49-F238E27FC236}">
                <a16:creationId xmlns:a16="http://schemas.microsoft.com/office/drawing/2014/main" id="{758920C7-A4AD-6FC8-2E2B-681EC9E6B6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4CBFF-9AAA-E15D-7CA6-46DA0578A559}"/>
              </a:ext>
            </a:extLst>
          </p:cNvPr>
          <p:cNvSpPr>
            <a:spLocks noGrp="1"/>
          </p:cNvSpPr>
          <p:nvPr>
            <p:ph type="sldNum" sz="quarter" idx="12"/>
          </p:nvPr>
        </p:nvSpPr>
        <p:spPr/>
        <p:txBody>
          <a:bodyPr/>
          <a:lstStyle/>
          <a:p>
            <a:fld id="{AA81312F-0D1D-490F-8D2A-7A6D83ADB2E1}" type="slidenum">
              <a:rPr lang="en-US" smtClean="0"/>
              <a:t>‹#›</a:t>
            </a:fld>
            <a:endParaRPr lang="en-US"/>
          </a:p>
        </p:txBody>
      </p:sp>
    </p:spTree>
    <p:extLst>
      <p:ext uri="{BB962C8B-B14F-4D97-AF65-F5344CB8AC3E}">
        <p14:creationId xmlns:p14="http://schemas.microsoft.com/office/powerpoint/2010/main" val="2365857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D7708-5E92-F331-12C0-3496D5709A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18D9319-AE86-E2CA-098A-FFD894E175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52EA9CA-8B6D-6CE7-AB8A-D50FB4AF2B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FCCD73-1F1E-8123-20F2-460D882D3FF5}"/>
              </a:ext>
            </a:extLst>
          </p:cNvPr>
          <p:cNvSpPr>
            <a:spLocks noGrp="1"/>
          </p:cNvSpPr>
          <p:nvPr>
            <p:ph type="dt" sz="half" idx="10"/>
          </p:nvPr>
        </p:nvSpPr>
        <p:spPr/>
        <p:txBody>
          <a:bodyPr/>
          <a:lstStyle/>
          <a:p>
            <a:fld id="{5AE2A9F7-F491-42D4-8AEA-1477B5454D8C}" type="datetimeFigureOut">
              <a:rPr lang="en-US" smtClean="0"/>
              <a:t>5/16/2024</a:t>
            </a:fld>
            <a:endParaRPr lang="en-US"/>
          </a:p>
        </p:txBody>
      </p:sp>
      <p:sp>
        <p:nvSpPr>
          <p:cNvPr id="6" name="Footer Placeholder 5">
            <a:extLst>
              <a:ext uri="{FF2B5EF4-FFF2-40B4-BE49-F238E27FC236}">
                <a16:creationId xmlns:a16="http://schemas.microsoft.com/office/drawing/2014/main" id="{7346E590-FD27-2E89-EEFD-5E75A3C4FF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5DCD2D-5A35-942B-1D31-E111B0554125}"/>
              </a:ext>
            </a:extLst>
          </p:cNvPr>
          <p:cNvSpPr>
            <a:spLocks noGrp="1"/>
          </p:cNvSpPr>
          <p:nvPr>
            <p:ph type="sldNum" sz="quarter" idx="12"/>
          </p:nvPr>
        </p:nvSpPr>
        <p:spPr/>
        <p:txBody>
          <a:bodyPr/>
          <a:lstStyle/>
          <a:p>
            <a:fld id="{AA81312F-0D1D-490F-8D2A-7A6D83ADB2E1}" type="slidenum">
              <a:rPr lang="en-US" smtClean="0"/>
              <a:t>‹#›</a:t>
            </a:fld>
            <a:endParaRPr lang="en-US"/>
          </a:p>
        </p:txBody>
      </p:sp>
    </p:spTree>
    <p:extLst>
      <p:ext uri="{BB962C8B-B14F-4D97-AF65-F5344CB8AC3E}">
        <p14:creationId xmlns:p14="http://schemas.microsoft.com/office/powerpoint/2010/main" val="3372880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04DBFA-09AF-47BF-38B3-304B249633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CAEA7A-44D3-E3A9-1A15-36D6DB653E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956033-4387-873A-2990-4A75902891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AE2A9F7-F491-42D4-8AEA-1477B5454D8C}" type="datetimeFigureOut">
              <a:rPr lang="en-US" smtClean="0"/>
              <a:t>5/16/2024</a:t>
            </a:fld>
            <a:endParaRPr lang="en-US"/>
          </a:p>
        </p:txBody>
      </p:sp>
      <p:sp>
        <p:nvSpPr>
          <p:cNvPr id="5" name="Footer Placeholder 4">
            <a:extLst>
              <a:ext uri="{FF2B5EF4-FFF2-40B4-BE49-F238E27FC236}">
                <a16:creationId xmlns:a16="http://schemas.microsoft.com/office/drawing/2014/main" id="{3F33651E-7805-C6C4-96AD-A5499D1FFA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B485B06-73E3-EE86-B31D-C6E66DE40D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A81312F-0D1D-490F-8D2A-7A6D83ADB2E1}" type="slidenum">
              <a:rPr lang="en-US" smtClean="0"/>
              <a:t>‹#›</a:t>
            </a:fld>
            <a:endParaRPr lang="en-US"/>
          </a:p>
        </p:txBody>
      </p:sp>
    </p:spTree>
    <p:extLst>
      <p:ext uri="{BB962C8B-B14F-4D97-AF65-F5344CB8AC3E}">
        <p14:creationId xmlns:p14="http://schemas.microsoft.com/office/powerpoint/2010/main" val="325152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757575"/>
                </a:solidFill>
                <a:latin typeface="Arial"/>
                <a:ea typeface="Arial"/>
                <a:cs typeface="Arial"/>
                <a:sym typeface="Arial"/>
              </a:defRPr>
            </a:lvl1pPr>
            <a:lvl2pPr marL="0" marR="0" lvl="1" indent="0" algn="r" rtl="0">
              <a:spcBef>
                <a:spcPts val="0"/>
              </a:spcBef>
              <a:buNone/>
              <a:defRPr sz="1200" b="0" i="0" u="none" strike="noStrike" cap="none">
                <a:solidFill>
                  <a:srgbClr val="757575"/>
                </a:solidFill>
                <a:latin typeface="Arial"/>
                <a:ea typeface="Arial"/>
                <a:cs typeface="Arial"/>
                <a:sym typeface="Arial"/>
              </a:defRPr>
            </a:lvl2pPr>
            <a:lvl3pPr marL="0" marR="0" lvl="2" indent="0" algn="r" rtl="0">
              <a:spcBef>
                <a:spcPts val="0"/>
              </a:spcBef>
              <a:buNone/>
              <a:defRPr sz="1200" b="0" i="0" u="none" strike="noStrike" cap="none">
                <a:solidFill>
                  <a:srgbClr val="757575"/>
                </a:solidFill>
                <a:latin typeface="Arial"/>
                <a:ea typeface="Arial"/>
                <a:cs typeface="Arial"/>
                <a:sym typeface="Arial"/>
              </a:defRPr>
            </a:lvl3pPr>
            <a:lvl4pPr marL="0" marR="0" lvl="3" indent="0" algn="r" rtl="0">
              <a:spcBef>
                <a:spcPts val="0"/>
              </a:spcBef>
              <a:buNone/>
              <a:defRPr sz="1200" b="0" i="0" u="none" strike="noStrike" cap="none">
                <a:solidFill>
                  <a:srgbClr val="757575"/>
                </a:solidFill>
                <a:latin typeface="Arial"/>
                <a:ea typeface="Arial"/>
                <a:cs typeface="Arial"/>
                <a:sym typeface="Arial"/>
              </a:defRPr>
            </a:lvl4pPr>
            <a:lvl5pPr marL="0" marR="0" lvl="4" indent="0" algn="r" rtl="0">
              <a:spcBef>
                <a:spcPts val="0"/>
              </a:spcBef>
              <a:buNone/>
              <a:defRPr sz="1200" b="0" i="0" u="none" strike="noStrike" cap="none">
                <a:solidFill>
                  <a:srgbClr val="757575"/>
                </a:solidFill>
                <a:latin typeface="Arial"/>
                <a:ea typeface="Arial"/>
                <a:cs typeface="Arial"/>
                <a:sym typeface="Arial"/>
              </a:defRPr>
            </a:lvl5pPr>
            <a:lvl6pPr marL="0" marR="0" lvl="5" indent="0" algn="r" rtl="0">
              <a:spcBef>
                <a:spcPts val="0"/>
              </a:spcBef>
              <a:buNone/>
              <a:defRPr sz="1200" b="0" i="0" u="none" strike="noStrike" cap="none">
                <a:solidFill>
                  <a:srgbClr val="757575"/>
                </a:solidFill>
                <a:latin typeface="Arial"/>
                <a:ea typeface="Arial"/>
                <a:cs typeface="Arial"/>
                <a:sym typeface="Arial"/>
              </a:defRPr>
            </a:lvl6pPr>
            <a:lvl7pPr marL="0" marR="0" lvl="6" indent="0" algn="r" rtl="0">
              <a:spcBef>
                <a:spcPts val="0"/>
              </a:spcBef>
              <a:buNone/>
              <a:defRPr sz="1200" b="0" i="0" u="none" strike="noStrike" cap="none">
                <a:solidFill>
                  <a:srgbClr val="757575"/>
                </a:solidFill>
                <a:latin typeface="Arial"/>
                <a:ea typeface="Arial"/>
                <a:cs typeface="Arial"/>
                <a:sym typeface="Arial"/>
              </a:defRPr>
            </a:lvl7pPr>
            <a:lvl8pPr marL="0" marR="0" lvl="7" indent="0" algn="r" rtl="0">
              <a:spcBef>
                <a:spcPts val="0"/>
              </a:spcBef>
              <a:buNone/>
              <a:defRPr sz="1200" b="0" i="0" u="none" strike="noStrike" cap="none">
                <a:solidFill>
                  <a:srgbClr val="757575"/>
                </a:solidFill>
                <a:latin typeface="Arial"/>
                <a:ea typeface="Arial"/>
                <a:cs typeface="Arial"/>
                <a:sym typeface="Arial"/>
              </a:defRPr>
            </a:lvl8pPr>
            <a:lvl9pPr marL="0" marR="0" lvl="8" indent="0" algn="r" rtl="0">
              <a:spcBef>
                <a:spcPts val="0"/>
              </a:spcBef>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418674393"/>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28AB63-022D-47DD-A33E-C89D91711C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515B893-2479-44F8-AE29-9D6E3EDFC2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D4F476-6124-4793-BAA5-29B55E2FE0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E8E43B-D291-4A13-BDA2-B11ADA6213FB}" type="datetimeFigureOut">
              <a:rPr lang="en-US" smtClean="0"/>
              <a:t>5/16/2024</a:t>
            </a:fld>
            <a:endParaRPr lang="en-US"/>
          </a:p>
        </p:txBody>
      </p:sp>
      <p:sp>
        <p:nvSpPr>
          <p:cNvPr id="5" name="Footer Placeholder 4">
            <a:extLst>
              <a:ext uri="{FF2B5EF4-FFF2-40B4-BE49-F238E27FC236}">
                <a16:creationId xmlns:a16="http://schemas.microsoft.com/office/drawing/2014/main" id="{3B0EFF63-A4F9-4709-B7A1-1672882CF0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7D122A-09E0-43A7-B80D-C2C6878794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830279-F0FF-4B1D-9099-DED86A287FE8}" type="slidenum">
              <a:rPr lang="en-US" smtClean="0"/>
              <a:t>‹#›</a:t>
            </a:fld>
            <a:endParaRPr lang="en-US"/>
          </a:p>
        </p:txBody>
      </p:sp>
    </p:spTree>
    <p:extLst>
      <p:ext uri="{BB962C8B-B14F-4D97-AF65-F5344CB8AC3E}">
        <p14:creationId xmlns:p14="http://schemas.microsoft.com/office/powerpoint/2010/main" val="16039403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text&#10;&#10;Description automatically generated">
            <a:extLst>
              <a:ext uri="{FF2B5EF4-FFF2-40B4-BE49-F238E27FC236}">
                <a16:creationId xmlns:a16="http://schemas.microsoft.com/office/drawing/2014/main" id="{9EB73C4F-969E-1559-E2D2-CF2CAF6C22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05024" y="4669623"/>
            <a:ext cx="6181952" cy="1302552"/>
          </a:xfrm>
          <a:prstGeom prst="rect">
            <a:avLst/>
          </a:prstGeom>
        </p:spPr>
      </p:pic>
      <p:sp>
        <p:nvSpPr>
          <p:cNvPr id="5" name="TextBox 4">
            <a:extLst>
              <a:ext uri="{FF2B5EF4-FFF2-40B4-BE49-F238E27FC236}">
                <a16:creationId xmlns:a16="http://schemas.microsoft.com/office/drawing/2014/main" id="{50A211B5-07E3-27CD-0D63-CDBC9450FDF6}"/>
              </a:ext>
            </a:extLst>
          </p:cNvPr>
          <p:cNvSpPr txBox="1"/>
          <p:nvPr/>
        </p:nvSpPr>
        <p:spPr>
          <a:xfrm>
            <a:off x="123825" y="1471613"/>
            <a:ext cx="11944350" cy="2185214"/>
          </a:xfrm>
          <a:prstGeom prst="rect">
            <a:avLst/>
          </a:prstGeom>
          <a:noFill/>
        </p:spPr>
        <p:txBody>
          <a:bodyPr wrap="square" rtlCol="0">
            <a:spAutoFit/>
          </a:bodyPr>
          <a:lstStyle/>
          <a:p>
            <a:pPr algn="ctr"/>
            <a:r>
              <a:rPr lang="en-US" sz="4800" b="1" dirty="0">
                <a:solidFill>
                  <a:srgbClr val="002060"/>
                </a:solidFill>
                <a:latin typeface="Calibri" panose="020F0502020204030204" pitchFamily="34" charset="0"/>
                <a:cs typeface="Calibri" panose="020F0502020204030204" pitchFamily="34" charset="0"/>
              </a:rPr>
              <a:t>Building the New Stewardship Indicator</a:t>
            </a:r>
          </a:p>
          <a:p>
            <a:pPr algn="ctr"/>
            <a:endParaRPr lang="en-US" sz="2400" dirty="0">
              <a:latin typeface="Calibri" panose="020F0502020204030204" pitchFamily="34" charset="0"/>
              <a:cs typeface="Calibri" panose="020F0502020204030204" pitchFamily="34" charset="0"/>
            </a:endParaRPr>
          </a:p>
          <a:p>
            <a:pPr algn="ctr"/>
            <a:r>
              <a:rPr lang="en-US" sz="3600" b="1" dirty="0">
                <a:solidFill>
                  <a:srgbClr val="002060"/>
                </a:solidFill>
                <a:latin typeface="Calibri" panose="020F0502020204030204" pitchFamily="34" charset="0"/>
                <a:cs typeface="Calibri" panose="020F0502020204030204" pitchFamily="34" charset="0"/>
              </a:rPr>
              <a:t>Working Document</a:t>
            </a:r>
          </a:p>
          <a:p>
            <a:pPr algn="ctr"/>
            <a:r>
              <a:rPr lang="en-US" sz="2800" b="1" dirty="0">
                <a:solidFill>
                  <a:srgbClr val="002060"/>
                </a:solidFill>
                <a:latin typeface="Calibri" panose="020F0502020204030204" pitchFamily="34" charset="0"/>
                <a:cs typeface="Calibri" panose="020F0502020204030204" pitchFamily="34" charset="0"/>
              </a:rPr>
              <a:t>May 16, 2024</a:t>
            </a:r>
          </a:p>
        </p:txBody>
      </p:sp>
    </p:spTree>
    <p:extLst>
      <p:ext uri="{BB962C8B-B14F-4D97-AF65-F5344CB8AC3E}">
        <p14:creationId xmlns:p14="http://schemas.microsoft.com/office/powerpoint/2010/main" val="2504080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91" name="Google Shape;91;p1"/>
          <p:cNvPicPr preferRelativeResize="0"/>
          <p:nvPr/>
        </p:nvPicPr>
        <p:blipFill rotWithShape="1">
          <a:blip r:embed="rId3">
            <a:alphaModFix/>
          </a:blip>
          <a:srcRect/>
          <a:stretch/>
        </p:blipFill>
        <p:spPr>
          <a:xfrm>
            <a:off x="2750894" y="-38280"/>
            <a:ext cx="6881567" cy="6881567"/>
          </a:xfrm>
          <a:prstGeom prst="rect">
            <a:avLst/>
          </a:prstGeom>
          <a:noFill/>
          <a:ln>
            <a:noFill/>
          </a:ln>
        </p:spPr>
      </p:pic>
      <p:pic>
        <p:nvPicPr>
          <p:cNvPr id="92" name="Google Shape;92;p1"/>
          <p:cNvPicPr preferRelativeResize="0"/>
          <p:nvPr/>
        </p:nvPicPr>
        <p:blipFill rotWithShape="1">
          <a:blip r:embed="rId3">
            <a:alphaModFix/>
          </a:blip>
          <a:srcRect/>
          <a:stretch/>
        </p:blipFill>
        <p:spPr>
          <a:xfrm>
            <a:off x="5092723" y="2399229"/>
            <a:ext cx="2006553" cy="2006553"/>
          </a:xfrm>
          <a:prstGeom prst="rect">
            <a:avLst/>
          </a:prstGeom>
          <a:noFill/>
          <a:ln>
            <a:noFill/>
          </a:ln>
        </p:spPr>
      </p:pic>
      <p:pic>
        <p:nvPicPr>
          <p:cNvPr id="93" name="Google Shape;93;p1"/>
          <p:cNvPicPr preferRelativeResize="0"/>
          <p:nvPr/>
        </p:nvPicPr>
        <p:blipFill rotWithShape="1">
          <a:blip r:embed="rId3">
            <a:alphaModFix/>
          </a:blip>
          <a:srcRect/>
          <a:stretch/>
        </p:blipFill>
        <p:spPr>
          <a:xfrm>
            <a:off x="3784820" y="1048637"/>
            <a:ext cx="4813713" cy="4813713"/>
          </a:xfrm>
          <a:prstGeom prst="rect">
            <a:avLst/>
          </a:prstGeom>
          <a:noFill/>
          <a:ln>
            <a:noFill/>
          </a:ln>
        </p:spPr>
      </p:pic>
      <p:cxnSp>
        <p:nvCxnSpPr>
          <p:cNvPr id="94" name="Google Shape;94;p1"/>
          <p:cNvCxnSpPr/>
          <p:nvPr/>
        </p:nvCxnSpPr>
        <p:spPr>
          <a:xfrm>
            <a:off x="6121136" y="65988"/>
            <a:ext cx="0" cy="2486736"/>
          </a:xfrm>
          <a:prstGeom prst="straightConnector1">
            <a:avLst/>
          </a:prstGeom>
          <a:noFill/>
          <a:ln w="19050" cap="flat" cmpd="sng">
            <a:solidFill>
              <a:schemeClr val="accent1"/>
            </a:solidFill>
            <a:prstDash val="solid"/>
            <a:miter lim="800000"/>
            <a:headEnd type="none" w="sm" len="sm"/>
            <a:tailEnd type="none" w="sm" len="sm"/>
          </a:ln>
        </p:spPr>
      </p:cxnSp>
      <p:cxnSp>
        <p:nvCxnSpPr>
          <p:cNvPr id="95" name="Google Shape;95;p1"/>
          <p:cNvCxnSpPr/>
          <p:nvPr/>
        </p:nvCxnSpPr>
        <p:spPr>
          <a:xfrm>
            <a:off x="6951215" y="3455494"/>
            <a:ext cx="2507012" cy="0"/>
          </a:xfrm>
          <a:prstGeom prst="straightConnector1">
            <a:avLst/>
          </a:prstGeom>
          <a:noFill/>
          <a:ln w="19050" cap="flat" cmpd="sng">
            <a:solidFill>
              <a:schemeClr val="accent1"/>
            </a:solidFill>
            <a:prstDash val="solid"/>
            <a:miter lim="800000"/>
            <a:headEnd type="none" w="sm" len="sm"/>
            <a:tailEnd type="none" w="sm" len="sm"/>
          </a:ln>
        </p:spPr>
      </p:cxnSp>
      <p:cxnSp>
        <p:nvCxnSpPr>
          <p:cNvPr id="96" name="Google Shape;96;p1"/>
          <p:cNvCxnSpPr/>
          <p:nvPr/>
        </p:nvCxnSpPr>
        <p:spPr>
          <a:xfrm flipH="1">
            <a:off x="6095998" y="4270159"/>
            <a:ext cx="2" cy="2338031"/>
          </a:xfrm>
          <a:prstGeom prst="straightConnector1">
            <a:avLst/>
          </a:prstGeom>
          <a:noFill/>
          <a:ln w="19050" cap="flat" cmpd="sng">
            <a:solidFill>
              <a:schemeClr val="accent1"/>
            </a:solidFill>
            <a:prstDash val="solid"/>
            <a:miter lim="800000"/>
            <a:headEnd type="none" w="sm" len="sm"/>
            <a:tailEnd type="none" w="sm" len="sm"/>
          </a:ln>
        </p:spPr>
      </p:cxnSp>
      <p:cxnSp>
        <p:nvCxnSpPr>
          <p:cNvPr id="97" name="Google Shape;97;p1"/>
          <p:cNvCxnSpPr/>
          <p:nvPr/>
        </p:nvCxnSpPr>
        <p:spPr>
          <a:xfrm>
            <a:off x="2900469" y="3327133"/>
            <a:ext cx="2346234" cy="23309"/>
          </a:xfrm>
          <a:prstGeom prst="straightConnector1">
            <a:avLst/>
          </a:prstGeom>
          <a:noFill/>
          <a:ln w="19050" cap="flat" cmpd="sng">
            <a:solidFill>
              <a:schemeClr val="accent1"/>
            </a:solidFill>
            <a:prstDash val="solid"/>
            <a:miter lim="800000"/>
            <a:headEnd type="none" w="sm" len="sm"/>
            <a:tailEnd type="none" w="sm" len="sm"/>
          </a:ln>
        </p:spPr>
      </p:cxnSp>
      <p:pic>
        <p:nvPicPr>
          <p:cNvPr id="98" name="Google Shape;98;p1"/>
          <p:cNvPicPr preferRelativeResize="0"/>
          <p:nvPr/>
        </p:nvPicPr>
        <p:blipFill rotWithShape="1">
          <a:blip r:embed="rId3">
            <a:alphaModFix/>
          </a:blip>
          <a:srcRect/>
          <a:stretch/>
        </p:blipFill>
        <p:spPr>
          <a:xfrm>
            <a:off x="4838876" y="2145382"/>
            <a:ext cx="2514245" cy="2514245"/>
          </a:xfrm>
          <a:prstGeom prst="rect">
            <a:avLst/>
          </a:prstGeom>
          <a:noFill/>
          <a:ln>
            <a:noFill/>
          </a:ln>
        </p:spPr>
      </p:pic>
      <p:pic>
        <p:nvPicPr>
          <p:cNvPr id="99" name="Google Shape;99;p1"/>
          <p:cNvPicPr preferRelativeResize="0"/>
          <p:nvPr/>
        </p:nvPicPr>
        <p:blipFill rotWithShape="1">
          <a:blip r:embed="rId4">
            <a:alphaModFix/>
          </a:blip>
          <a:srcRect/>
          <a:stretch/>
        </p:blipFill>
        <p:spPr>
          <a:xfrm>
            <a:off x="2219417" y="-621820"/>
            <a:ext cx="7944523" cy="7944523"/>
          </a:xfrm>
          <a:prstGeom prst="rect">
            <a:avLst/>
          </a:prstGeom>
          <a:noFill/>
          <a:ln>
            <a:noFill/>
          </a:ln>
        </p:spPr>
      </p:pic>
      <p:sp>
        <p:nvSpPr>
          <p:cNvPr id="100" name="Google Shape;100;p1"/>
          <p:cNvSpPr txBox="1"/>
          <p:nvPr/>
        </p:nvSpPr>
        <p:spPr>
          <a:xfrm>
            <a:off x="5500550" y="3006212"/>
            <a:ext cx="1286071"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About the indicator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1" name="Google Shape;101;p1"/>
          <p:cNvSpPr txBox="1"/>
          <p:nvPr/>
        </p:nvSpPr>
        <p:spPr>
          <a:xfrm rot="-3060856">
            <a:off x="4448999" y="1917815"/>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2" name="Google Shape;102;p1"/>
          <p:cNvSpPr txBox="1"/>
          <p:nvPr/>
        </p:nvSpPr>
        <p:spPr>
          <a:xfrm rot="3171217">
            <a:off x="6958505" y="2204320"/>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3" name="Google Shape;103;p1"/>
          <p:cNvSpPr txBox="1"/>
          <p:nvPr/>
        </p:nvSpPr>
        <p:spPr>
          <a:xfrm rot="-3056566" flipH="1">
            <a:off x="6860074" y="4291366"/>
            <a:ext cx="1091582"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104" name="Google Shape;104;p1"/>
          <p:cNvSpPr txBox="1"/>
          <p:nvPr/>
        </p:nvSpPr>
        <p:spPr>
          <a:xfrm rot="3135706">
            <a:off x="4394136" y="4046729"/>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7" name="Google Shape;107;p1"/>
          <p:cNvSpPr txBox="1"/>
          <p:nvPr/>
        </p:nvSpPr>
        <p:spPr>
          <a:xfrm>
            <a:off x="9622250" y="943813"/>
            <a:ext cx="2507100" cy="10491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chemeClr val="bg2">
                    <a:lumMod val="75000"/>
                    <a:lumOff val="25000"/>
                  </a:schemeClr>
                </a:solidFill>
                <a:effectLst/>
                <a:uLnTx/>
                <a:uFillTx/>
                <a:latin typeface="Arial"/>
                <a:cs typeface="Arial"/>
                <a:sym typeface="Arial"/>
              </a:rPr>
              <a:t>Expanding Stewardship </a:t>
            </a:r>
            <a:endParaRPr kumimoji="0" sz="2800" b="1" i="0" u="none" strike="noStrike" kern="0" cap="none" spc="0" normalizeH="0" baseline="0" noProof="0" dirty="0">
              <a:ln>
                <a:noFill/>
              </a:ln>
              <a:solidFill>
                <a:schemeClr val="bg2">
                  <a:lumMod val="75000"/>
                  <a:lumOff val="25000"/>
                </a:schemeClr>
              </a:solidFill>
              <a:effectLst/>
              <a:uLnTx/>
              <a:uFillTx/>
              <a:latin typeface="Arial"/>
              <a:cs typeface="Arial"/>
              <a:sym typeface="Arial"/>
            </a:endParaRPr>
          </a:p>
        </p:txBody>
      </p:sp>
      <p:sp>
        <p:nvSpPr>
          <p:cNvPr id="4" name="Arrow: Right 3">
            <a:extLst>
              <a:ext uri="{FF2B5EF4-FFF2-40B4-BE49-F238E27FC236}">
                <a16:creationId xmlns:a16="http://schemas.microsoft.com/office/drawing/2014/main" id="{71231518-F86D-169D-25B4-D7D0B03DE347}"/>
              </a:ext>
            </a:extLst>
          </p:cNvPr>
          <p:cNvSpPr/>
          <p:nvPr/>
        </p:nvSpPr>
        <p:spPr>
          <a:xfrm rot="8551652">
            <a:off x="8645488" y="988875"/>
            <a:ext cx="1022249" cy="56276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7A9FE4C4-42B2-04AD-767D-1C8620DB73B5}"/>
              </a:ext>
            </a:extLst>
          </p:cNvPr>
          <p:cNvCxnSpPr>
            <a:cxnSpLocks/>
          </p:cNvCxnSpPr>
          <p:nvPr/>
        </p:nvCxnSpPr>
        <p:spPr>
          <a:xfrm>
            <a:off x="3544197" y="2299146"/>
            <a:ext cx="767651" cy="359396"/>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3EC6CC4-A8AA-53A6-1183-ABC8EAA2AC42}"/>
              </a:ext>
            </a:extLst>
          </p:cNvPr>
          <p:cNvCxnSpPr>
            <a:cxnSpLocks/>
          </p:cNvCxnSpPr>
          <p:nvPr/>
        </p:nvCxnSpPr>
        <p:spPr>
          <a:xfrm>
            <a:off x="4114357" y="1392449"/>
            <a:ext cx="646903" cy="623247"/>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EBDB6E9-F2BC-5312-A1C4-588F660BE675}"/>
              </a:ext>
            </a:extLst>
          </p:cNvPr>
          <p:cNvCxnSpPr>
            <a:cxnSpLocks/>
          </p:cNvCxnSpPr>
          <p:nvPr/>
        </p:nvCxnSpPr>
        <p:spPr>
          <a:xfrm>
            <a:off x="5001883" y="733249"/>
            <a:ext cx="370205" cy="828536"/>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ECD48E3-D029-4AE3-7BDB-31905BBE4706}"/>
              </a:ext>
            </a:extLst>
          </p:cNvPr>
          <p:cNvSpPr txBox="1"/>
          <p:nvPr/>
        </p:nvSpPr>
        <p:spPr>
          <a:xfrm>
            <a:off x="5245135" y="848946"/>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1</a:t>
            </a:r>
          </a:p>
        </p:txBody>
      </p:sp>
      <p:sp>
        <p:nvSpPr>
          <p:cNvPr id="23" name="TextBox 22">
            <a:extLst>
              <a:ext uri="{FF2B5EF4-FFF2-40B4-BE49-F238E27FC236}">
                <a16:creationId xmlns:a16="http://schemas.microsoft.com/office/drawing/2014/main" id="{E00FCC16-4785-5260-DB50-087B7606E786}"/>
              </a:ext>
            </a:extLst>
          </p:cNvPr>
          <p:cNvSpPr txBox="1"/>
          <p:nvPr/>
        </p:nvSpPr>
        <p:spPr>
          <a:xfrm>
            <a:off x="4401327" y="1241027"/>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2</a:t>
            </a:r>
          </a:p>
        </p:txBody>
      </p:sp>
      <p:sp>
        <p:nvSpPr>
          <p:cNvPr id="24" name="TextBox 23">
            <a:extLst>
              <a:ext uri="{FF2B5EF4-FFF2-40B4-BE49-F238E27FC236}">
                <a16:creationId xmlns:a16="http://schemas.microsoft.com/office/drawing/2014/main" id="{281C739C-92A4-37C1-CBE0-357A9021CA6A}"/>
              </a:ext>
            </a:extLst>
          </p:cNvPr>
          <p:cNvSpPr txBox="1"/>
          <p:nvPr/>
        </p:nvSpPr>
        <p:spPr>
          <a:xfrm>
            <a:off x="3735019" y="1856614"/>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3</a:t>
            </a:r>
          </a:p>
        </p:txBody>
      </p:sp>
      <p:sp>
        <p:nvSpPr>
          <p:cNvPr id="25" name="TextBox 24">
            <a:extLst>
              <a:ext uri="{FF2B5EF4-FFF2-40B4-BE49-F238E27FC236}">
                <a16:creationId xmlns:a16="http://schemas.microsoft.com/office/drawing/2014/main" id="{BEFF3AA2-8F2D-E458-5B3F-B5ED98FA5F87}"/>
              </a:ext>
            </a:extLst>
          </p:cNvPr>
          <p:cNvSpPr txBox="1"/>
          <p:nvPr/>
        </p:nvSpPr>
        <p:spPr>
          <a:xfrm>
            <a:off x="3405845" y="2730141"/>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4</a:t>
            </a:r>
          </a:p>
        </p:txBody>
      </p:sp>
      <p:sp>
        <p:nvSpPr>
          <p:cNvPr id="6" name="TextBox 5">
            <a:extLst>
              <a:ext uri="{FF2B5EF4-FFF2-40B4-BE49-F238E27FC236}">
                <a16:creationId xmlns:a16="http://schemas.microsoft.com/office/drawing/2014/main" id="{59A88ABF-3A5E-646B-5ACB-5B7580FCA33D}"/>
              </a:ext>
            </a:extLst>
          </p:cNvPr>
          <p:cNvSpPr txBox="1"/>
          <p:nvPr/>
        </p:nvSpPr>
        <p:spPr>
          <a:xfrm>
            <a:off x="320168" y="1387512"/>
            <a:ext cx="6664826" cy="2400657"/>
          </a:xfrm>
          <a:prstGeom prst="rect">
            <a:avLst/>
          </a:prstGeom>
          <a:solidFill>
            <a:srgbClr val="DCEAF7">
              <a:alpha val="94902"/>
            </a:srgbClr>
          </a:solidFill>
        </p:spPr>
        <p:txBody>
          <a:bodyPr wrap="square" rtlCol="0" anchor="ctr">
            <a:spAutoFit/>
          </a:bodyPr>
          <a:lstStyle/>
          <a:p>
            <a:r>
              <a:rPr lang="en-US" sz="3600" b="1" dirty="0">
                <a:latin typeface="Calibri" panose="020F0502020204030204" pitchFamily="34" charset="0"/>
                <a:cs typeface="Calibri" panose="020F0502020204030204" pitchFamily="34" charset="0"/>
              </a:rPr>
              <a:t>Categories:</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Recognition of barriers to Stewardship</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Acknowledgement of what we don’t know</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Pathway to better understanding</a:t>
            </a:r>
          </a:p>
        </p:txBody>
      </p:sp>
      <p:sp>
        <p:nvSpPr>
          <p:cNvPr id="2" name="TextBox 1">
            <a:extLst>
              <a:ext uri="{FF2B5EF4-FFF2-40B4-BE49-F238E27FC236}">
                <a16:creationId xmlns:a16="http://schemas.microsoft.com/office/drawing/2014/main" id="{6ACC3AD3-D6C2-3EF5-E3A2-8D606218F749}"/>
              </a:ext>
            </a:extLst>
          </p:cNvPr>
          <p:cNvSpPr txBox="1"/>
          <p:nvPr/>
        </p:nvSpPr>
        <p:spPr>
          <a:xfrm>
            <a:off x="320167" y="4536918"/>
            <a:ext cx="6664825" cy="1231106"/>
          </a:xfrm>
          <a:prstGeom prst="rect">
            <a:avLst/>
          </a:prstGeom>
          <a:solidFill>
            <a:schemeClr val="accent6">
              <a:lumMod val="20000"/>
              <a:lumOff val="80000"/>
              <a:alpha val="94902"/>
            </a:schemeClr>
          </a:solidFill>
        </p:spPr>
        <p:txBody>
          <a:bodyPr wrap="square" rtlCol="0" anchor="ctr">
            <a:spAutoFit/>
          </a:bodyPr>
          <a:lstStyle/>
          <a:p>
            <a:r>
              <a:rPr lang="en-US" sz="3600" b="1" dirty="0">
                <a:latin typeface="Calibri" panose="020F0502020204030204" pitchFamily="34" charset="0"/>
                <a:cs typeface="Calibri" panose="020F0502020204030204" pitchFamily="34" charset="0"/>
              </a:rPr>
              <a:t>Action:</a:t>
            </a:r>
          </a:p>
          <a:p>
            <a:pPr>
              <a:spcBef>
                <a:spcPts val="1200"/>
              </a:spcBef>
            </a:pPr>
            <a:r>
              <a:rPr lang="en-US" sz="2800" dirty="0">
                <a:latin typeface="Calibri" panose="020F0502020204030204" pitchFamily="34" charset="0"/>
                <a:cs typeface="Calibri" panose="020F0502020204030204" pitchFamily="34" charset="0"/>
              </a:rPr>
              <a:t>Outline pathway to better understanding.</a:t>
            </a:r>
          </a:p>
        </p:txBody>
      </p:sp>
    </p:spTree>
    <p:extLst>
      <p:ext uri="{BB962C8B-B14F-4D97-AF65-F5344CB8AC3E}">
        <p14:creationId xmlns:p14="http://schemas.microsoft.com/office/powerpoint/2010/main" val="3454237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7E9DE-43D2-F9A0-B082-379B0FE69C80}"/>
              </a:ext>
            </a:extLst>
          </p:cNvPr>
          <p:cNvSpPr>
            <a:spLocks noGrp="1"/>
          </p:cNvSpPr>
          <p:nvPr>
            <p:ph type="title"/>
          </p:nvPr>
        </p:nvSpPr>
        <p:spPr>
          <a:xfrm>
            <a:off x="722586" y="1752491"/>
            <a:ext cx="10515600" cy="1325563"/>
          </a:xfrm>
        </p:spPr>
        <p:txBody>
          <a:bodyPr>
            <a:normAutofit/>
          </a:bodyPr>
          <a:lstStyle/>
          <a:p>
            <a:pPr algn="ctr"/>
            <a:r>
              <a:rPr lang="en-US" sz="8000" dirty="0"/>
              <a:t>Feedback!</a:t>
            </a:r>
          </a:p>
        </p:txBody>
      </p:sp>
      <p:sp>
        <p:nvSpPr>
          <p:cNvPr id="3" name="Text Placeholder 2">
            <a:extLst>
              <a:ext uri="{FF2B5EF4-FFF2-40B4-BE49-F238E27FC236}">
                <a16:creationId xmlns:a16="http://schemas.microsoft.com/office/drawing/2014/main" id="{D13759C1-95BF-EFDD-00D1-42ED10C3EF7C}"/>
              </a:ext>
            </a:extLst>
          </p:cNvPr>
          <p:cNvSpPr>
            <a:spLocks noGrp="1"/>
          </p:cNvSpPr>
          <p:nvPr>
            <p:ph type="body" idx="1"/>
          </p:nvPr>
        </p:nvSpPr>
        <p:spPr>
          <a:xfrm>
            <a:off x="1206062" y="4719144"/>
            <a:ext cx="9251731" cy="1604963"/>
          </a:xfrm>
        </p:spPr>
        <p:txBody>
          <a:bodyPr/>
          <a:lstStyle/>
          <a:p>
            <a:pPr marL="114300" indent="0" algn="ctr">
              <a:buNone/>
            </a:pPr>
            <a:r>
              <a:rPr lang="en-US" dirty="0"/>
              <a:t>Handen.Amy@epa.gov</a:t>
            </a:r>
          </a:p>
        </p:txBody>
      </p:sp>
    </p:spTree>
    <p:extLst>
      <p:ext uri="{BB962C8B-B14F-4D97-AF65-F5344CB8AC3E}">
        <p14:creationId xmlns:p14="http://schemas.microsoft.com/office/powerpoint/2010/main" val="4104057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screenshot of a computer&#10;&#10;Description automatically generated">
            <a:extLst>
              <a:ext uri="{FF2B5EF4-FFF2-40B4-BE49-F238E27FC236}">
                <a16:creationId xmlns:a16="http://schemas.microsoft.com/office/drawing/2014/main" id="{866A5945-5809-277A-61D6-C10FF205C1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16132" y="0"/>
            <a:ext cx="6584288" cy="6858000"/>
          </a:xfrm>
          <a:prstGeom prst="rect">
            <a:avLst/>
          </a:prstGeom>
          <a:ln>
            <a:solidFill>
              <a:schemeClr val="tx1"/>
            </a:solidFill>
          </a:ln>
        </p:spPr>
      </p:pic>
      <p:sp>
        <p:nvSpPr>
          <p:cNvPr id="9" name="TextBox 8">
            <a:extLst>
              <a:ext uri="{FF2B5EF4-FFF2-40B4-BE49-F238E27FC236}">
                <a16:creationId xmlns:a16="http://schemas.microsoft.com/office/drawing/2014/main" id="{943204FF-EF6C-331E-2801-ED2D2D4303F0}"/>
              </a:ext>
            </a:extLst>
          </p:cNvPr>
          <p:cNvSpPr txBox="1"/>
          <p:nvPr/>
        </p:nvSpPr>
        <p:spPr>
          <a:xfrm>
            <a:off x="247651" y="828676"/>
            <a:ext cx="5729287" cy="923330"/>
          </a:xfrm>
          <a:prstGeom prst="rect">
            <a:avLst/>
          </a:prstGeom>
          <a:solidFill>
            <a:srgbClr val="DCEAF7">
              <a:alpha val="74902"/>
            </a:srgbClr>
          </a:solidFill>
        </p:spPr>
        <p:txBody>
          <a:bodyPr wrap="square" rtlCol="0">
            <a:spAutoFit/>
          </a:bodyPr>
          <a:lstStyle/>
          <a:p>
            <a:pPr algn="ctr"/>
            <a:r>
              <a:rPr lang="en-US" sz="5400" b="1" dirty="0">
                <a:latin typeface="Calibri" panose="020F0502020204030204" pitchFamily="34" charset="0"/>
                <a:cs typeface="Calibri" panose="020F0502020204030204" pitchFamily="34" charset="0"/>
              </a:rPr>
              <a:t>Current Indicator</a:t>
            </a:r>
          </a:p>
        </p:txBody>
      </p:sp>
      <p:sp>
        <p:nvSpPr>
          <p:cNvPr id="2" name="TextBox 1">
            <a:extLst>
              <a:ext uri="{FF2B5EF4-FFF2-40B4-BE49-F238E27FC236}">
                <a16:creationId xmlns:a16="http://schemas.microsoft.com/office/drawing/2014/main" id="{7778A75D-266E-242B-2DE3-9E97A849A762}"/>
              </a:ext>
            </a:extLst>
          </p:cNvPr>
          <p:cNvSpPr txBox="1"/>
          <p:nvPr/>
        </p:nvSpPr>
        <p:spPr>
          <a:xfrm>
            <a:off x="405306" y="1996966"/>
            <a:ext cx="4460984" cy="1569660"/>
          </a:xfrm>
          <a:prstGeom prst="rect">
            <a:avLst/>
          </a:prstGeom>
          <a:noFill/>
        </p:spPr>
        <p:txBody>
          <a:bodyPr wrap="square" rtlCol="0">
            <a:spAutoFit/>
          </a:bodyPr>
          <a:lstStyle/>
          <a:p>
            <a:r>
              <a:rPr lang="en-US" sz="2400" b="1" dirty="0"/>
              <a:t>Rolled up score that includes: </a:t>
            </a:r>
          </a:p>
          <a:p>
            <a:pPr marL="457200" indent="-457200">
              <a:buAutoNum type="arabicPeriod"/>
            </a:pPr>
            <a:r>
              <a:rPr lang="en-US" sz="2400" b="1" dirty="0"/>
              <a:t>Behavior</a:t>
            </a:r>
          </a:p>
          <a:p>
            <a:pPr marL="457200" indent="-457200">
              <a:buAutoNum type="arabicPeriod"/>
            </a:pPr>
            <a:r>
              <a:rPr lang="en-US" sz="2400" b="1" dirty="0"/>
              <a:t>Volunteerism</a:t>
            </a:r>
          </a:p>
          <a:p>
            <a:pPr marL="457200" indent="-457200">
              <a:buAutoNum type="arabicPeriod"/>
            </a:pPr>
            <a:r>
              <a:rPr lang="en-US" sz="2400" b="1" dirty="0"/>
              <a:t>Civic Engagement</a:t>
            </a:r>
          </a:p>
        </p:txBody>
      </p:sp>
    </p:spTree>
    <p:extLst>
      <p:ext uri="{BB962C8B-B14F-4D97-AF65-F5344CB8AC3E}">
        <p14:creationId xmlns:p14="http://schemas.microsoft.com/office/powerpoint/2010/main" val="2341581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14">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F8CCEFD-C10F-8B56-32D0-B37B08AF72E8}"/>
              </a:ext>
            </a:extLst>
          </p:cNvPr>
          <p:cNvSpPr>
            <a:spLocks noGrp="1"/>
          </p:cNvSpPr>
          <p:nvPr>
            <p:ph type="title"/>
          </p:nvPr>
        </p:nvSpPr>
        <p:spPr>
          <a:xfrm>
            <a:off x="850231" y="651752"/>
            <a:ext cx="11210925" cy="744836"/>
          </a:xfrm>
        </p:spPr>
        <p:txBody>
          <a:bodyPr vert="horz" lIns="91440" tIns="45720" rIns="91440" bIns="45720" rtlCol="0" anchor="ctr">
            <a:normAutofit/>
          </a:bodyPr>
          <a:lstStyle/>
          <a:p>
            <a:r>
              <a:rPr lang="en-US" sz="3200" kern="1200" dirty="0">
                <a:solidFill>
                  <a:schemeClr val="bg1"/>
                </a:solidFill>
                <a:latin typeface="+mj-lt"/>
                <a:ea typeface="+mj-ea"/>
                <a:cs typeface="+mj-cs"/>
              </a:rPr>
              <a:t>Changes in Stewardship Indicator Approach</a:t>
            </a:r>
          </a:p>
        </p:txBody>
      </p:sp>
      <p:sp>
        <p:nvSpPr>
          <p:cNvPr id="5" name="Rectangle 1">
            <a:extLst>
              <a:ext uri="{FF2B5EF4-FFF2-40B4-BE49-F238E27FC236}">
                <a16:creationId xmlns:a16="http://schemas.microsoft.com/office/drawing/2014/main" id="{C25AE30D-C856-6425-7A10-2326B4D4903F}"/>
              </a:ext>
            </a:extLst>
          </p:cNvPr>
          <p:cNvSpPr>
            <a:spLocks noChangeArrowheads="1"/>
          </p:cNvSpPr>
          <p:nvPr/>
        </p:nvSpPr>
        <p:spPr bwMode="auto">
          <a:xfrm>
            <a:off x="3223627" y="324134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4" name="Table 3">
            <a:extLst>
              <a:ext uri="{FF2B5EF4-FFF2-40B4-BE49-F238E27FC236}">
                <a16:creationId xmlns:a16="http://schemas.microsoft.com/office/drawing/2014/main" id="{D3770751-A022-D240-F62C-B735577E845E}"/>
              </a:ext>
            </a:extLst>
          </p:cNvPr>
          <p:cNvGraphicFramePr>
            <a:graphicFrameLocks noGrp="1"/>
          </p:cNvGraphicFramePr>
          <p:nvPr/>
        </p:nvGraphicFramePr>
        <p:xfrm>
          <a:off x="986708" y="1797673"/>
          <a:ext cx="10491537" cy="4897726"/>
        </p:xfrm>
        <a:graphic>
          <a:graphicData uri="http://schemas.openxmlformats.org/drawingml/2006/table">
            <a:tbl>
              <a:tblPr firstRow="1" firstCol="1" bandRow="1">
                <a:tableStyleId>{8799B23B-EC83-4686-B30A-512413B5E67A}</a:tableStyleId>
              </a:tblPr>
              <a:tblGrid>
                <a:gridCol w="2057164">
                  <a:extLst>
                    <a:ext uri="{9D8B030D-6E8A-4147-A177-3AD203B41FA5}">
                      <a16:colId xmlns:a16="http://schemas.microsoft.com/office/drawing/2014/main" val="783189643"/>
                    </a:ext>
                  </a:extLst>
                </a:gridCol>
                <a:gridCol w="4131472">
                  <a:extLst>
                    <a:ext uri="{9D8B030D-6E8A-4147-A177-3AD203B41FA5}">
                      <a16:colId xmlns:a16="http://schemas.microsoft.com/office/drawing/2014/main" val="21033781"/>
                    </a:ext>
                  </a:extLst>
                </a:gridCol>
                <a:gridCol w="4302901">
                  <a:extLst>
                    <a:ext uri="{9D8B030D-6E8A-4147-A177-3AD203B41FA5}">
                      <a16:colId xmlns:a16="http://schemas.microsoft.com/office/drawing/2014/main" val="2141560429"/>
                    </a:ext>
                  </a:extLst>
                </a:gridCol>
              </a:tblGrid>
              <a:tr h="487618">
                <a:tc>
                  <a:txBody>
                    <a:bodyPr/>
                    <a:lstStyle/>
                    <a:p>
                      <a:pPr marL="0" marR="0" algn="ctr" fontAlgn="t">
                        <a:lnSpc>
                          <a:spcPct val="107000"/>
                        </a:lnSpc>
                        <a:spcBef>
                          <a:spcPts val="0"/>
                        </a:spcBef>
                        <a:spcAft>
                          <a:spcPts val="0"/>
                        </a:spcAft>
                      </a:pPr>
                      <a:endParaRPr lang="en-US" sz="1600" b="0" i="0" u="none" strike="noStrike" dirty="0">
                        <a:effectLst/>
                        <a:latin typeface="Arial" panose="020B0604020202020204" pitchFamily="34" charset="0"/>
                      </a:endParaRPr>
                    </a:p>
                  </a:txBody>
                  <a:tcPr marL="131934" marR="131934" marT="18324" marB="0"/>
                </a:tc>
                <a:tc>
                  <a:txBody>
                    <a:bodyPr/>
                    <a:lstStyle/>
                    <a:p>
                      <a:pPr marL="0" marR="0" algn="ctr" fontAlgn="t">
                        <a:lnSpc>
                          <a:spcPct val="107000"/>
                        </a:lnSpc>
                        <a:spcBef>
                          <a:spcPts val="0"/>
                        </a:spcBef>
                        <a:spcAft>
                          <a:spcPts val="0"/>
                        </a:spcAft>
                      </a:pPr>
                      <a:r>
                        <a:rPr lang="en-US" sz="2800" b="1" i="0" u="none" strike="noStrike" dirty="0">
                          <a:effectLst/>
                          <a:latin typeface="+mn-lt"/>
                        </a:rPr>
                        <a:t>2017</a:t>
                      </a:r>
                    </a:p>
                  </a:txBody>
                  <a:tcPr marL="131934" marR="131934" marT="18324" marB="0"/>
                </a:tc>
                <a:tc>
                  <a:txBody>
                    <a:bodyPr/>
                    <a:lstStyle/>
                    <a:p>
                      <a:pPr marL="0" marR="0" algn="ctr" fontAlgn="t">
                        <a:lnSpc>
                          <a:spcPct val="107000"/>
                        </a:lnSpc>
                        <a:spcBef>
                          <a:spcPts val="0"/>
                        </a:spcBef>
                        <a:spcAft>
                          <a:spcPts val="0"/>
                        </a:spcAft>
                      </a:pPr>
                      <a:r>
                        <a:rPr lang="en-US" sz="2800" b="1" u="none" strike="noStrike" kern="100" dirty="0">
                          <a:effectLst/>
                          <a:latin typeface="+mn-lt"/>
                        </a:rPr>
                        <a:t>2024</a:t>
                      </a:r>
                      <a:endParaRPr lang="en-US" sz="2800" b="1" i="0" u="none" strike="noStrike" dirty="0">
                        <a:effectLst/>
                        <a:latin typeface="+mn-lt"/>
                      </a:endParaRPr>
                    </a:p>
                  </a:txBody>
                  <a:tcPr marL="131934" marR="131934" marT="18324" marB="0"/>
                </a:tc>
                <a:extLst>
                  <a:ext uri="{0D108BD9-81ED-4DB2-BD59-A6C34878D82A}">
                    <a16:rowId xmlns:a16="http://schemas.microsoft.com/office/drawing/2014/main" val="4066138714"/>
                  </a:ext>
                </a:extLst>
              </a:tr>
              <a:tr h="1493139">
                <a:tc>
                  <a:txBody>
                    <a:bodyPr/>
                    <a:lstStyle/>
                    <a:p>
                      <a:pPr marL="0" marR="0" algn="l" fontAlgn="t">
                        <a:lnSpc>
                          <a:spcPct val="107000"/>
                        </a:lnSpc>
                        <a:spcBef>
                          <a:spcPts val="0"/>
                        </a:spcBef>
                        <a:spcAft>
                          <a:spcPts val="0"/>
                        </a:spcAft>
                      </a:pPr>
                      <a:r>
                        <a:rPr lang="en-US" sz="2000" b="0" i="0" u="none" strike="noStrike" dirty="0">
                          <a:effectLst/>
                          <a:latin typeface="Arial" panose="020B0604020202020204" pitchFamily="34" charset="0"/>
                        </a:rPr>
                        <a:t>What to measure? </a:t>
                      </a:r>
                    </a:p>
                  </a:txBody>
                  <a:tcPr marL="131934" marR="131934" marT="18324" marB="0"/>
                </a:tc>
                <a:tc>
                  <a:txBody>
                    <a:bodyPr/>
                    <a:lstStyle/>
                    <a:p>
                      <a:pPr marL="0" marR="0" lvl="0" indent="0" algn="l" defTabSz="914400" rtl="0" eaLnBrk="1" fontAlgn="t" latinLnBrk="0" hangingPunct="1">
                        <a:lnSpc>
                          <a:spcPct val="107000"/>
                        </a:lnSpc>
                        <a:spcBef>
                          <a:spcPts val="0"/>
                        </a:spcBef>
                        <a:spcAft>
                          <a:spcPts val="0"/>
                        </a:spcAft>
                        <a:buClrTx/>
                        <a:buSzTx/>
                        <a:buFontTx/>
                        <a:buNone/>
                        <a:tabLst/>
                        <a:defRPr/>
                      </a:pPr>
                      <a:r>
                        <a:rPr lang="en-US" sz="2000" b="0" u="none" strike="noStrike" kern="100" dirty="0">
                          <a:effectLst/>
                        </a:rPr>
                        <a:t>Measure “environmentally motivated” behaviors</a:t>
                      </a:r>
                      <a:endParaRPr lang="en-US" sz="2000" b="0" i="0" u="none" strike="noStrike" dirty="0">
                        <a:effectLst/>
                        <a:latin typeface="Arial" panose="020B0604020202020204" pitchFamily="34" charset="0"/>
                      </a:endParaRPr>
                    </a:p>
                    <a:p>
                      <a:pPr marL="0" marR="0" algn="l" fontAlgn="t">
                        <a:lnSpc>
                          <a:spcPct val="107000"/>
                        </a:lnSpc>
                        <a:spcBef>
                          <a:spcPts val="0"/>
                        </a:spcBef>
                        <a:spcAft>
                          <a:spcPts val="0"/>
                        </a:spcAft>
                      </a:pPr>
                      <a:endParaRPr lang="en-US" sz="2000" b="0" i="0" u="none" strike="noStrike" dirty="0">
                        <a:effectLst/>
                        <a:latin typeface="Arial" panose="020B0604020202020204" pitchFamily="34" charset="0"/>
                      </a:endParaRPr>
                    </a:p>
                  </a:txBody>
                  <a:tcPr marL="131934" marR="131934" marT="18324" marB="0"/>
                </a:tc>
                <a:tc>
                  <a:txBody>
                    <a:bodyPr/>
                    <a:lstStyle/>
                    <a:p>
                      <a:pPr marL="0" marR="0" algn="l" fontAlgn="t">
                        <a:lnSpc>
                          <a:spcPct val="107000"/>
                        </a:lnSpc>
                        <a:spcBef>
                          <a:spcPts val="0"/>
                        </a:spcBef>
                        <a:spcAft>
                          <a:spcPts val="0"/>
                        </a:spcAft>
                      </a:pPr>
                      <a:r>
                        <a:rPr lang="en-US" sz="2000" b="0" u="none" strike="noStrike" kern="100" dirty="0">
                          <a:effectLst/>
                        </a:rPr>
                        <a:t>Expand definition of stewardship and measure actions that stem from personal values and motivations, community priorities that are accessible to all.</a:t>
                      </a:r>
                      <a:endParaRPr lang="en-US" sz="2000" b="0" i="0" u="none" strike="noStrike" dirty="0">
                        <a:effectLst/>
                        <a:latin typeface="Arial" panose="020B0604020202020204" pitchFamily="34" charset="0"/>
                      </a:endParaRPr>
                    </a:p>
                  </a:txBody>
                  <a:tcPr marL="131934" marR="131934" marT="18324" marB="0"/>
                </a:tc>
                <a:extLst>
                  <a:ext uri="{0D108BD9-81ED-4DB2-BD59-A6C34878D82A}">
                    <a16:rowId xmlns:a16="http://schemas.microsoft.com/office/drawing/2014/main" val="3368619792"/>
                  </a:ext>
                </a:extLst>
              </a:tr>
              <a:tr h="1493139">
                <a:tc>
                  <a:txBody>
                    <a:bodyPr/>
                    <a:lstStyle/>
                    <a:p>
                      <a:pPr marL="0" marR="0" algn="l" fontAlgn="t">
                        <a:lnSpc>
                          <a:spcPct val="107000"/>
                        </a:lnSpc>
                        <a:spcBef>
                          <a:spcPts val="0"/>
                        </a:spcBef>
                        <a:spcAft>
                          <a:spcPts val="0"/>
                        </a:spcAft>
                      </a:pPr>
                      <a:r>
                        <a:rPr lang="en-US" sz="2000" b="0" i="0" u="none" strike="noStrike" dirty="0">
                          <a:effectLst/>
                          <a:latin typeface="Arial" panose="020B0604020202020204" pitchFamily="34" charset="0"/>
                        </a:rPr>
                        <a:t>Number of indicators? </a:t>
                      </a:r>
                    </a:p>
                  </a:txBody>
                  <a:tcPr marL="131934" marR="131934" marT="18324" marB="0"/>
                </a:tc>
                <a:tc>
                  <a:txBody>
                    <a:bodyPr/>
                    <a:lstStyle/>
                    <a:p>
                      <a:pPr marL="0" marR="0" lvl="0" indent="0" algn="l" defTabSz="914400" rtl="0" eaLnBrk="1" fontAlgn="t" latinLnBrk="0" hangingPunct="1">
                        <a:lnSpc>
                          <a:spcPct val="107000"/>
                        </a:lnSpc>
                        <a:spcBef>
                          <a:spcPts val="0"/>
                        </a:spcBef>
                        <a:spcAft>
                          <a:spcPts val="0"/>
                        </a:spcAft>
                        <a:buClrTx/>
                        <a:buSzTx/>
                        <a:buFontTx/>
                        <a:buNone/>
                        <a:tabLst/>
                        <a:defRPr/>
                      </a:pPr>
                      <a:r>
                        <a:rPr lang="en-US" sz="2000" b="0" u="none" strike="noStrike" kern="100" dirty="0">
                          <a:effectLst/>
                        </a:rPr>
                        <a:t>Single score rollup of behavior adoption, volunteerism and civic engagement – not enable us to see trends</a:t>
                      </a:r>
                      <a:endParaRPr lang="en-US" sz="2000" b="0" i="0" u="none" strike="noStrike" dirty="0">
                        <a:effectLst/>
                        <a:latin typeface="Arial" panose="020B0604020202020204" pitchFamily="34" charset="0"/>
                      </a:endParaRPr>
                    </a:p>
                    <a:p>
                      <a:pPr marL="0" marR="0" algn="l" fontAlgn="t">
                        <a:lnSpc>
                          <a:spcPct val="107000"/>
                        </a:lnSpc>
                        <a:spcBef>
                          <a:spcPts val="0"/>
                        </a:spcBef>
                        <a:spcAft>
                          <a:spcPts val="0"/>
                        </a:spcAft>
                      </a:pPr>
                      <a:endParaRPr lang="en-US" sz="2000" b="0" i="0" u="none" strike="noStrike" dirty="0">
                        <a:effectLst/>
                        <a:latin typeface="Arial" panose="020B0604020202020204" pitchFamily="34" charset="0"/>
                      </a:endParaRPr>
                    </a:p>
                  </a:txBody>
                  <a:tcPr marL="131934" marR="131934" marT="18324" marB="0"/>
                </a:tc>
                <a:tc>
                  <a:txBody>
                    <a:bodyPr/>
                    <a:lstStyle/>
                    <a:p>
                      <a:pPr marL="0" marR="0" algn="l" fontAlgn="t">
                        <a:lnSpc>
                          <a:spcPct val="107000"/>
                        </a:lnSpc>
                        <a:spcBef>
                          <a:spcPts val="0"/>
                        </a:spcBef>
                        <a:spcAft>
                          <a:spcPts val="0"/>
                        </a:spcAft>
                      </a:pPr>
                      <a:r>
                        <a:rPr lang="en-US" sz="2000" b="0" u="none" strike="noStrike" kern="100" dirty="0">
                          <a:effectLst/>
                        </a:rPr>
                        <a:t>Several indicators that show trends and enable us to focus efforts more strategically</a:t>
                      </a:r>
                      <a:endParaRPr lang="en-US" sz="2000" b="0" i="0" u="none" strike="noStrike" dirty="0">
                        <a:effectLst/>
                        <a:latin typeface="Arial" panose="020B0604020202020204" pitchFamily="34" charset="0"/>
                      </a:endParaRPr>
                    </a:p>
                  </a:txBody>
                  <a:tcPr marL="131934" marR="131934" marT="18324" marB="0"/>
                </a:tc>
                <a:extLst>
                  <a:ext uri="{0D108BD9-81ED-4DB2-BD59-A6C34878D82A}">
                    <a16:rowId xmlns:a16="http://schemas.microsoft.com/office/drawing/2014/main" val="1526791106"/>
                  </a:ext>
                </a:extLst>
              </a:tr>
              <a:tr h="1112100">
                <a:tc>
                  <a:txBody>
                    <a:bodyPr/>
                    <a:lstStyle/>
                    <a:p>
                      <a:pPr marL="0" marR="0" algn="l" fontAlgn="t">
                        <a:lnSpc>
                          <a:spcPct val="107000"/>
                        </a:lnSpc>
                        <a:spcBef>
                          <a:spcPts val="0"/>
                        </a:spcBef>
                        <a:spcAft>
                          <a:spcPts val="0"/>
                        </a:spcAft>
                      </a:pPr>
                      <a:r>
                        <a:rPr lang="en-US" sz="2000" b="0" i="0" u="none" strike="noStrike" dirty="0">
                          <a:effectLst/>
                          <a:latin typeface="Arial" panose="020B0604020202020204" pitchFamily="34" charset="0"/>
                        </a:rPr>
                        <a:t>Success? </a:t>
                      </a:r>
                    </a:p>
                  </a:txBody>
                  <a:tcPr marL="131934" marR="131934" marT="18324" marB="0"/>
                </a:tc>
                <a:tc>
                  <a:txBody>
                    <a:bodyPr/>
                    <a:lstStyle/>
                    <a:p>
                      <a:pPr marL="0" marR="0" lvl="0" indent="0" algn="l" defTabSz="914400" rtl="0" eaLnBrk="1" fontAlgn="t" latinLnBrk="0" hangingPunct="1">
                        <a:lnSpc>
                          <a:spcPct val="107000"/>
                        </a:lnSpc>
                        <a:spcBef>
                          <a:spcPts val="0"/>
                        </a:spcBef>
                        <a:spcAft>
                          <a:spcPts val="0"/>
                        </a:spcAft>
                        <a:buClrTx/>
                        <a:buSzTx/>
                        <a:buFontTx/>
                        <a:buNone/>
                        <a:tabLst/>
                        <a:defRPr/>
                      </a:pPr>
                      <a:r>
                        <a:rPr lang="en-US" sz="2000" b="0" u="none" strike="noStrike" kern="100" dirty="0">
                          <a:effectLst/>
                        </a:rPr>
                        <a:t>Everyone, everywhere, doing everything</a:t>
                      </a:r>
                      <a:endParaRPr lang="en-US" sz="2000" b="0" i="0" u="none" strike="noStrike" dirty="0">
                        <a:effectLst/>
                        <a:latin typeface="Arial" panose="020B0604020202020204" pitchFamily="34" charset="0"/>
                      </a:endParaRPr>
                    </a:p>
                  </a:txBody>
                  <a:tcPr marL="131934" marR="131934" marT="18324" marB="0"/>
                </a:tc>
                <a:tc>
                  <a:txBody>
                    <a:bodyPr/>
                    <a:lstStyle/>
                    <a:p>
                      <a:pPr marL="0" marR="0" algn="l" fontAlgn="t">
                        <a:lnSpc>
                          <a:spcPct val="107000"/>
                        </a:lnSpc>
                        <a:spcBef>
                          <a:spcPts val="0"/>
                        </a:spcBef>
                        <a:spcAft>
                          <a:spcPts val="0"/>
                        </a:spcAft>
                      </a:pPr>
                      <a:r>
                        <a:rPr lang="en-US" sz="2000" b="0" u="none" strike="noStrike" kern="100" dirty="0">
                          <a:effectLst/>
                        </a:rPr>
                        <a:t>Recognize where we are and take action to make forward progress</a:t>
                      </a:r>
                      <a:endParaRPr lang="en-US" sz="2000" b="0" i="0" u="none" strike="noStrike" dirty="0">
                        <a:effectLst/>
                        <a:latin typeface="Arial" panose="020B0604020202020204" pitchFamily="34" charset="0"/>
                      </a:endParaRPr>
                    </a:p>
                  </a:txBody>
                  <a:tcPr marL="131934" marR="131934" marT="18324" marB="0"/>
                </a:tc>
                <a:extLst>
                  <a:ext uri="{0D108BD9-81ED-4DB2-BD59-A6C34878D82A}">
                    <a16:rowId xmlns:a16="http://schemas.microsoft.com/office/drawing/2014/main" val="2486936547"/>
                  </a:ext>
                </a:extLst>
              </a:tr>
            </a:tbl>
          </a:graphicData>
        </a:graphic>
      </p:graphicFrame>
      <p:pic>
        <p:nvPicPr>
          <p:cNvPr id="3" name="Picture 2">
            <a:extLst>
              <a:ext uri="{FF2B5EF4-FFF2-40B4-BE49-F238E27FC236}">
                <a16:creationId xmlns:a16="http://schemas.microsoft.com/office/drawing/2014/main" id="{5C6A278F-9DEC-094E-53F6-44F7A7D382C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319627" y="34936"/>
            <a:ext cx="1549400" cy="1549400"/>
          </a:xfrm>
          <a:prstGeom prst="rect">
            <a:avLst/>
          </a:prstGeom>
          <a:noFill/>
          <a:ln>
            <a:noFill/>
          </a:ln>
        </p:spPr>
      </p:pic>
    </p:spTree>
    <p:extLst>
      <p:ext uri="{BB962C8B-B14F-4D97-AF65-F5344CB8AC3E}">
        <p14:creationId xmlns:p14="http://schemas.microsoft.com/office/powerpoint/2010/main" val="1165865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C62908-41D6-D759-0A2A-E9E723A5693B}"/>
              </a:ext>
            </a:extLst>
          </p:cNvPr>
          <p:cNvSpPr txBox="1"/>
          <p:nvPr/>
        </p:nvSpPr>
        <p:spPr>
          <a:xfrm>
            <a:off x="123825" y="1018878"/>
            <a:ext cx="11944350" cy="5755422"/>
          </a:xfrm>
          <a:prstGeom prst="rect">
            <a:avLst/>
          </a:prstGeom>
          <a:noFill/>
        </p:spPr>
        <p:txBody>
          <a:bodyPr wrap="square" rtlCol="0" anchor="ctr">
            <a:spAutoFit/>
          </a:bodyPr>
          <a:lstStyle/>
          <a:p>
            <a:r>
              <a:rPr lang="en-US" sz="3600" b="1" dirty="0">
                <a:solidFill>
                  <a:srgbClr val="002060"/>
                </a:solidFill>
                <a:latin typeface="Calibri" panose="020F0502020204030204" pitchFamily="34" charset="0"/>
                <a:cs typeface="Calibri" panose="020F0502020204030204" pitchFamily="34" charset="0"/>
              </a:rPr>
              <a:t>Four Components:</a:t>
            </a:r>
          </a:p>
          <a:p>
            <a:pPr marL="0" marR="0" lvl="0" indent="0" algn="l" defTabSz="914400" rtl="0" eaLnBrk="1" fontAlgn="auto" latinLnBrk="0" hangingPunct="1">
              <a:lnSpc>
                <a:spcPct val="100000"/>
              </a:lnSpc>
              <a:spcBef>
                <a:spcPts val="1200"/>
              </a:spcBef>
              <a:spcAft>
                <a:spcPts val="0"/>
              </a:spcAft>
              <a:buClrTx/>
              <a:buSzTx/>
              <a:buFontTx/>
              <a:buNone/>
              <a:tabLst/>
              <a:defRPr/>
            </a:pPr>
            <a:r>
              <a:rPr kumimoji="0" lang="en-US" sz="2800" b="1"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A. Stewardship Behaviors</a:t>
            </a:r>
          </a:p>
          <a:p>
            <a:pPr marL="742950" marR="0" lvl="0" indent="-285750" algn="l" defTabSz="91440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2060"/>
                </a:solidFill>
                <a:effectLst/>
                <a:uLnTx/>
                <a:uFillTx/>
                <a:latin typeface="Calibri" panose="020F0502020204030204" pitchFamily="34" charset="0"/>
                <a:ea typeface="+mn-ea"/>
                <a:cs typeface="Calibri" panose="020F0502020204030204" pitchFamily="34" charset="0"/>
              </a:rPr>
              <a:t>What people are doing now, and what they are poised to do.</a:t>
            </a:r>
          </a:p>
          <a:p>
            <a:pPr>
              <a:spcBef>
                <a:spcPts val="1200"/>
              </a:spcBef>
            </a:pPr>
            <a:r>
              <a:rPr lang="en-US" sz="2800" b="1" dirty="0">
                <a:solidFill>
                  <a:srgbClr val="002060"/>
                </a:solidFill>
                <a:latin typeface="Calibri" panose="020F0502020204030204" pitchFamily="34" charset="0"/>
                <a:cs typeface="Calibri" panose="020F0502020204030204" pitchFamily="34" charset="0"/>
              </a:rPr>
              <a:t>B. Public Expectations</a:t>
            </a:r>
          </a:p>
          <a:p>
            <a:pPr marL="742950" indent="-285750">
              <a:buFont typeface="Arial" panose="020B0604020202020204" pitchFamily="34" charset="0"/>
              <a:buChar char="•"/>
            </a:pPr>
            <a:r>
              <a:rPr lang="en-US" sz="2800" dirty="0">
                <a:solidFill>
                  <a:srgbClr val="002060"/>
                </a:solidFill>
                <a:latin typeface="Calibri" panose="020F0502020204030204" pitchFamily="34" charset="0"/>
                <a:cs typeface="Calibri" panose="020F0502020204030204" pitchFamily="34" charset="0"/>
              </a:rPr>
              <a:t>Public support for restoration, and expectations for leadership.</a:t>
            </a:r>
          </a:p>
          <a:p>
            <a:pPr>
              <a:spcBef>
                <a:spcPts val="1200"/>
              </a:spcBef>
            </a:pPr>
            <a:r>
              <a:rPr lang="en-US" sz="2800" b="1" dirty="0">
                <a:solidFill>
                  <a:srgbClr val="002060"/>
                </a:solidFill>
                <a:latin typeface="Calibri" panose="020F0502020204030204" pitchFamily="34" charset="0"/>
                <a:cs typeface="Calibri" panose="020F0502020204030204" pitchFamily="34" charset="0"/>
              </a:rPr>
              <a:t>C. Individual Attitudes</a:t>
            </a:r>
          </a:p>
          <a:p>
            <a:pPr marL="742950" indent="-285750">
              <a:spcBef>
                <a:spcPts val="1200"/>
              </a:spcBef>
              <a:buFont typeface="Arial" panose="020B0604020202020204" pitchFamily="34" charset="0"/>
              <a:buChar char="•"/>
            </a:pPr>
            <a:r>
              <a:rPr lang="en-US" sz="2800" dirty="0">
                <a:solidFill>
                  <a:srgbClr val="002060"/>
                </a:solidFill>
                <a:latin typeface="Calibri" panose="020F0502020204030204" pitchFamily="34" charset="0"/>
                <a:cs typeface="Calibri" panose="020F0502020204030204" pitchFamily="34" charset="0"/>
              </a:rPr>
              <a:t>Personal factors and perceptions impacting Stewardship.</a:t>
            </a:r>
          </a:p>
          <a:p>
            <a:pPr>
              <a:spcBef>
                <a:spcPts val="1200"/>
              </a:spcBef>
            </a:pPr>
            <a:r>
              <a:rPr lang="en-US" sz="2800" b="1" dirty="0">
                <a:solidFill>
                  <a:schemeClr val="bg2">
                    <a:lumMod val="50000"/>
                  </a:schemeClr>
                </a:solidFill>
                <a:latin typeface="Calibri" panose="020F0502020204030204" pitchFamily="34" charset="0"/>
                <a:cs typeface="Calibri" panose="020F0502020204030204" pitchFamily="34" charset="0"/>
              </a:rPr>
              <a:t>D. Expanding Stewardship</a:t>
            </a:r>
          </a:p>
          <a:p>
            <a:pPr marL="742950" indent="-285750">
              <a:spcBef>
                <a:spcPts val="1200"/>
              </a:spcBef>
              <a:buFont typeface="Arial" panose="020B0604020202020204" pitchFamily="34" charset="0"/>
              <a:buChar char="•"/>
            </a:pPr>
            <a:r>
              <a:rPr lang="en-US" sz="2800" dirty="0">
                <a:solidFill>
                  <a:schemeClr val="bg2">
                    <a:lumMod val="50000"/>
                  </a:schemeClr>
                </a:solidFill>
                <a:latin typeface="Calibri" panose="020F0502020204030204" pitchFamily="34" charset="0"/>
                <a:cs typeface="Calibri" panose="020F0502020204030204" pitchFamily="34" charset="0"/>
              </a:rPr>
              <a:t>Acknowledge we need to learn more and do more</a:t>
            </a:r>
          </a:p>
          <a:p>
            <a:pPr marL="742950" indent="-285750">
              <a:spcBef>
                <a:spcPts val="1200"/>
              </a:spcBef>
              <a:buFont typeface="Arial" panose="020B0604020202020204" pitchFamily="34" charset="0"/>
              <a:buChar char="•"/>
            </a:pPr>
            <a:endParaRPr lang="en-US" sz="2800" dirty="0">
              <a:solidFill>
                <a:srgbClr val="002060"/>
              </a:solidFill>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2858DB39-E84A-CAB6-6A25-967E316180B1}"/>
              </a:ext>
            </a:extLst>
          </p:cNvPr>
          <p:cNvSpPr txBox="1"/>
          <p:nvPr/>
        </p:nvSpPr>
        <p:spPr>
          <a:xfrm>
            <a:off x="5934076" y="557213"/>
            <a:ext cx="5729287" cy="923330"/>
          </a:xfrm>
          <a:prstGeom prst="rect">
            <a:avLst/>
          </a:prstGeom>
          <a:solidFill>
            <a:srgbClr val="DCEAF7">
              <a:alpha val="74902"/>
            </a:srgbClr>
          </a:solidFill>
        </p:spPr>
        <p:txBody>
          <a:bodyPr wrap="square" rtlCol="0">
            <a:spAutoFit/>
          </a:bodyPr>
          <a:lstStyle/>
          <a:p>
            <a:pPr algn="ctr"/>
            <a:r>
              <a:rPr lang="en-US" sz="5400" b="1" dirty="0">
                <a:latin typeface="Calibri" panose="020F0502020204030204" pitchFamily="34" charset="0"/>
                <a:cs typeface="Calibri" panose="020F0502020204030204" pitchFamily="34" charset="0"/>
              </a:rPr>
              <a:t>Proposed Indicator</a:t>
            </a:r>
          </a:p>
        </p:txBody>
      </p:sp>
    </p:spTree>
    <p:extLst>
      <p:ext uri="{BB962C8B-B14F-4D97-AF65-F5344CB8AC3E}">
        <p14:creationId xmlns:p14="http://schemas.microsoft.com/office/powerpoint/2010/main" val="4090065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 screen&#10;&#10;Description automatically generated">
            <a:extLst>
              <a:ext uri="{FF2B5EF4-FFF2-40B4-BE49-F238E27FC236}">
                <a16:creationId xmlns:a16="http://schemas.microsoft.com/office/drawing/2014/main" id="{90EAD697-EC19-9395-AADE-6B824B40FE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1122" y="0"/>
            <a:ext cx="7949397" cy="6858000"/>
          </a:xfrm>
          <a:prstGeom prst="rect">
            <a:avLst/>
          </a:prstGeom>
        </p:spPr>
      </p:pic>
      <p:sp>
        <p:nvSpPr>
          <p:cNvPr id="4" name="TextBox 3">
            <a:extLst>
              <a:ext uri="{FF2B5EF4-FFF2-40B4-BE49-F238E27FC236}">
                <a16:creationId xmlns:a16="http://schemas.microsoft.com/office/drawing/2014/main" id="{A2C88018-486F-5787-E900-C040DE8D820B}"/>
              </a:ext>
            </a:extLst>
          </p:cNvPr>
          <p:cNvSpPr txBox="1"/>
          <p:nvPr/>
        </p:nvSpPr>
        <p:spPr>
          <a:xfrm>
            <a:off x="0" y="2134373"/>
            <a:ext cx="5729287" cy="3262432"/>
          </a:xfrm>
          <a:prstGeom prst="rect">
            <a:avLst/>
          </a:prstGeom>
          <a:solidFill>
            <a:srgbClr val="DCEAF7">
              <a:alpha val="74902"/>
            </a:srgbClr>
          </a:solidFill>
        </p:spPr>
        <p:txBody>
          <a:bodyPr wrap="square" rtlCol="0" anchor="ctr">
            <a:spAutoFit/>
          </a:bodyPr>
          <a:lstStyle/>
          <a:p>
            <a:r>
              <a:rPr lang="en-US" sz="3600" b="1" dirty="0">
                <a:latin typeface="Calibri" panose="020F0502020204030204" pitchFamily="34" charset="0"/>
                <a:cs typeface="Calibri" panose="020F0502020204030204" pitchFamily="34" charset="0"/>
              </a:rPr>
              <a:t>What We Like about This:</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A wheel; no hierarchy</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Focuses on connections among categories/factors</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Can click into individual categories for deeper information</a:t>
            </a:r>
          </a:p>
        </p:txBody>
      </p:sp>
    </p:spTree>
    <p:extLst>
      <p:ext uri="{BB962C8B-B14F-4D97-AF65-F5344CB8AC3E}">
        <p14:creationId xmlns:p14="http://schemas.microsoft.com/office/powerpoint/2010/main" val="3955434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91" name="Google Shape;91;p1"/>
          <p:cNvPicPr preferRelativeResize="0"/>
          <p:nvPr/>
        </p:nvPicPr>
        <p:blipFill rotWithShape="1">
          <a:blip r:embed="rId3">
            <a:alphaModFix/>
          </a:blip>
          <a:srcRect/>
          <a:stretch/>
        </p:blipFill>
        <p:spPr>
          <a:xfrm>
            <a:off x="2750894" y="-38280"/>
            <a:ext cx="6881567" cy="6881567"/>
          </a:xfrm>
          <a:prstGeom prst="rect">
            <a:avLst/>
          </a:prstGeom>
          <a:noFill/>
          <a:ln>
            <a:noFill/>
          </a:ln>
        </p:spPr>
      </p:pic>
      <p:pic>
        <p:nvPicPr>
          <p:cNvPr id="92" name="Google Shape;92;p1"/>
          <p:cNvPicPr preferRelativeResize="0"/>
          <p:nvPr/>
        </p:nvPicPr>
        <p:blipFill rotWithShape="1">
          <a:blip r:embed="rId3">
            <a:alphaModFix/>
          </a:blip>
          <a:srcRect/>
          <a:stretch/>
        </p:blipFill>
        <p:spPr>
          <a:xfrm>
            <a:off x="5092723" y="2399229"/>
            <a:ext cx="2006553" cy="2006553"/>
          </a:xfrm>
          <a:prstGeom prst="rect">
            <a:avLst/>
          </a:prstGeom>
          <a:noFill/>
          <a:ln>
            <a:noFill/>
          </a:ln>
        </p:spPr>
      </p:pic>
      <p:pic>
        <p:nvPicPr>
          <p:cNvPr id="93" name="Google Shape;93;p1"/>
          <p:cNvPicPr preferRelativeResize="0"/>
          <p:nvPr/>
        </p:nvPicPr>
        <p:blipFill rotWithShape="1">
          <a:blip r:embed="rId3">
            <a:alphaModFix/>
          </a:blip>
          <a:srcRect/>
          <a:stretch/>
        </p:blipFill>
        <p:spPr>
          <a:xfrm>
            <a:off x="3784820" y="1048637"/>
            <a:ext cx="4813713" cy="4813713"/>
          </a:xfrm>
          <a:prstGeom prst="rect">
            <a:avLst/>
          </a:prstGeom>
          <a:noFill/>
          <a:ln>
            <a:noFill/>
          </a:ln>
        </p:spPr>
      </p:pic>
      <p:cxnSp>
        <p:nvCxnSpPr>
          <p:cNvPr id="94" name="Google Shape;94;p1"/>
          <p:cNvCxnSpPr/>
          <p:nvPr/>
        </p:nvCxnSpPr>
        <p:spPr>
          <a:xfrm>
            <a:off x="6121136" y="65988"/>
            <a:ext cx="0" cy="2486736"/>
          </a:xfrm>
          <a:prstGeom prst="straightConnector1">
            <a:avLst/>
          </a:prstGeom>
          <a:noFill/>
          <a:ln w="19050" cap="flat" cmpd="sng">
            <a:solidFill>
              <a:schemeClr val="accent1"/>
            </a:solidFill>
            <a:prstDash val="solid"/>
            <a:miter lim="800000"/>
            <a:headEnd type="none" w="sm" len="sm"/>
            <a:tailEnd type="none" w="sm" len="sm"/>
          </a:ln>
        </p:spPr>
      </p:cxnSp>
      <p:cxnSp>
        <p:nvCxnSpPr>
          <p:cNvPr id="95" name="Google Shape;95;p1"/>
          <p:cNvCxnSpPr/>
          <p:nvPr/>
        </p:nvCxnSpPr>
        <p:spPr>
          <a:xfrm>
            <a:off x="6951215" y="3455494"/>
            <a:ext cx="2507012" cy="0"/>
          </a:xfrm>
          <a:prstGeom prst="straightConnector1">
            <a:avLst/>
          </a:prstGeom>
          <a:noFill/>
          <a:ln w="19050" cap="flat" cmpd="sng">
            <a:solidFill>
              <a:schemeClr val="accent1"/>
            </a:solidFill>
            <a:prstDash val="solid"/>
            <a:miter lim="800000"/>
            <a:headEnd type="none" w="sm" len="sm"/>
            <a:tailEnd type="none" w="sm" len="sm"/>
          </a:ln>
        </p:spPr>
      </p:cxnSp>
      <p:cxnSp>
        <p:nvCxnSpPr>
          <p:cNvPr id="96" name="Google Shape;96;p1"/>
          <p:cNvCxnSpPr/>
          <p:nvPr/>
        </p:nvCxnSpPr>
        <p:spPr>
          <a:xfrm flipH="1">
            <a:off x="6095998" y="4270159"/>
            <a:ext cx="2" cy="2338031"/>
          </a:xfrm>
          <a:prstGeom prst="straightConnector1">
            <a:avLst/>
          </a:prstGeom>
          <a:noFill/>
          <a:ln w="19050" cap="flat" cmpd="sng">
            <a:solidFill>
              <a:schemeClr val="accent1"/>
            </a:solidFill>
            <a:prstDash val="solid"/>
            <a:miter lim="800000"/>
            <a:headEnd type="none" w="sm" len="sm"/>
            <a:tailEnd type="none" w="sm" len="sm"/>
          </a:ln>
        </p:spPr>
      </p:cxnSp>
      <p:cxnSp>
        <p:nvCxnSpPr>
          <p:cNvPr id="97" name="Google Shape;97;p1"/>
          <p:cNvCxnSpPr/>
          <p:nvPr/>
        </p:nvCxnSpPr>
        <p:spPr>
          <a:xfrm>
            <a:off x="2900469" y="3327133"/>
            <a:ext cx="2346234" cy="23309"/>
          </a:xfrm>
          <a:prstGeom prst="straightConnector1">
            <a:avLst/>
          </a:prstGeom>
          <a:noFill/>
          <a:ln w="19050" cap="flat" cmpd="sng">
            <a:solidFill>
              <a:schemeClr val="accent1"/>
            </a:solidFill>
            <a:prstDash val="solid"/>
            <a:miter lim="800000"/>
            <a:headEnd type="none" w="sm" len="sm"/>
            <a:tailEnd type="none" w="sm" len="sm"/>
          </a:ln>
        </p:spPr>
      </p:cxnSp>
      <p:pic>
        <p:nvPicPr>
          <p:cNvPr id="98" name="Google Shape;98;p1"/>
          <p:cNvPicPr preferRelativeResize="0"/>
          <p:nvPr/>
        </p:nvPicPr>
        <p:blipFill rotWithShape="1">
          <a:blip r:embed="rId3">
            <a:alphaModFix/>
          </a:blip>
          <a:srcRect/>
          <a:stretch/>
        </p:blipFill>
        <p:spPr>
          <a:xfrm>
            <a:off x="4838876" y="2145382"/>
            <a:ext cx="2514245" cy="2514245"/>
          </a:xfrm>
          <a:prstGeom prst="rect">
            <a:avLst/>
          </a:prstGeom>
          <a:noFill/>
          <a:ln>
            <a:noFill/>
          </a:ln>
        </p:spPr>
      </p:pic>
      <p:pic>
        <p:nvPicPr>
          <p:cNvPr id="99" name="Google Shape;99;p1"/>
          <p:cNvPicPr preferRelativeResize="0"/>
          <p:nvPr/>
        </p:nvPicPr>
        <p:blipFill rotWithShape="1">
          <a:blip r:embed="rId4">
            <a:alphaModFix/>
          </a:blip>
          <a:srcRect/>
          <a:stretch/>
        </p:blipFill>
        <p:spPr>
          <a:xfrm>
            <a:off x="2219417" y="-621820"/>
            <a:ext cx="7944523" cy="7944523"/>
          </a:xfrm>
          <a:prstGeom prst="rect">
            <a:avLst/>
          </a:prstGeom>
          <a:noFill/>
          <a:ln>
            <a:noFill/>
          </a:ln>
        </p:spPr>
      </p:pic>
      <p:sp>
        <p:nvSpPr>
          <p:cNvPr id="100" name="Google Shape;100;p1"/>
          <p:cNvSpPr txBox="1"/>
          <p:nvPr/>
        </p:nvSpPr>
        <p:spPr>
          <a:xfrm>
            <a:off x="5500550" y="3006212"/>
            <a:ext cx="1286071"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About the indicator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1" name="Google Shape;101;p1"/>
          <p:cNvSpPr txBox="1"/>
          <p:nvPr/>
        </p:nvSpPr>
        <p:spPr>
          <a:xfrm rot="-3060856">
            <a:off x="4448999" y="1917815"/>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2" name="Google Shape;102;p1"/>
          <p:cNvSpPr txBox="1"/>
          <p:nvPr/>
        </p:nvSpPr>
        <p:spPr>
          <a:xfrm rot="3171217">
            <a:off x="6958505" y="2204320"/>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3" name="Google Shape;103;p1"/>
          <p:cNvSpPr txBox="1"/>
          <p:nvPr/>
        </p:nvSpPr>
        <p:spPr>
          <a:xfrm rot="-3056566" flipH="1">
            <a:off x="6860074" y="4291366"/>
            <a:ext cx="1091582"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104" name="Google Shape;104;p1"/>
          <p:cNvSpPr txBox="1"/>
          <p:nvPr/>
        </p:nvSpPr>
        <p:spPr>
          <a:xfrm rot="3135706">
            <a:off x="4394136" y="4046729"/>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5" name="Google Shape;105;p1"/>
          <p:cNvSpPr txBox="1"/>
          <p:nvPr/>
        </p:nvSpPr>
        <p:spPr>
          <a:xfrm>
            <a:off x="344650" y="4595475"/>
            <a:ext cx="2758200" cy="12549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chemeClr val="bg2">
                    <a:lumMod val="75000"/>
                    <a:lumOff val="25000"/>
                  </a:schemeClr>
                </a:solidFill>
                <a:effectLst/>
                <a:uLnTx/>
                <a:uFillTx/>
                <a:latin typeface="Arial"/>
                <a:cs typeface="Arial"/>
                <a:sym typeface="Arial"/>
              </a:rPr>
              <a:t>Public Expectations  </a:t>
            </a:r>
            <a:endParaRPr kumimoji="0" sz="2800" b="1" i="0" u="none" strike="noStrike" kern="0" cap="none" spc="0" normalizeH="0" baseline="0" noProof="0" dirty="0">
              <a:ln>
                <a:noFill/>
              </a:ln>
              <a:solidFill>
                <a:schemeClr val="bg2">
                  <a:lumMod val="75000"/>
                  <a:lumOff val="25000"/>
                </a:schemeClr>
              </a:solidFill>
              <a:effectLst/>
              <a:uLnTx/>
              <a:uFillTx/>
              <a:latin typeface="Arial"/>
              <a:cs typeface="Arial"/>
              <a:sym typeface="Arial"/>
            </a:endParaRPr>
          </a:p>
        </p:txBody>
      </p:sp>
      <p:sp>
        <p:nvSpPr>
          <p:cNvPr id="106" name="Google Shape;106;p1"/>
          <p:cNvSpPr txBox="1"/>
          <p:nvPr/>
        </p:nvSpPr>
        <p:spPr>
          <a:xfrm>
            <a:off x="414800" y="750550"/>
            <a:ext cx="2346300" cy="6465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chemeClr val="bg2">
                    <a:lumMod val="75000"/>
                    <a:lumOff val="25000"/>
                  </a:schemeClr>
                </a:solidFill>
                <a:effectLst/>
                <a:uLnTx/>
                <a:uFillTx/>
                <a:latin typeface="Arial"/>
                <a:cs typeface="Arial"/>
                <a:sym typeface="Arial"/>
              </a:rPr>
              <a:t>Stewardship Behaviors  </a:t>
            </a:r>
            <a:endParaRPr kumimoji="0" sz="2800" b="1" i="0" u="none" strike="noStrike" kern="0" cap="none" spc="0" normalizeH="0" baseline="0" noProof="0" dirty="0">
              <a:ln>
                <a:noFill/>
              </a:ln>
              <a:solidFill>
                <a:schemeClr val="bg2">
                  <a:lumMod val="75000"/>
                  <a:lumOff val="25000"/>
                </a:schemeClr>
              </a:solidFill>
              <a:effectLst/>
              <a:uLnTx/>
              <a:uFillTx/>
              <a:latin typeface="Arial"/>
              <a:cs typeface="Arial"/>
              <a:sym typeface="Arial"/>
            </a:endParaRPr>
          </a:p>
        </p:txBody>
      </p:sp>
      <p:sp>
        <p:nvSpPr>
          <p:cNvPr id="107" name="Google Shape;107;p1"/>
          <p:cNvSpPr txBox="1"/>
          <p:nvPr/>
        </p:nvSpPr>
        <p:spPr>
          <a:xfrm>
            <a:off x="9622250" y="943813"/>
            <a:ext cx="2507100" cy="10491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chemeClr val="bg2">
                    <a:lumMod val="50000"/>
                  </a:schemeClr>
                </a:solidFill>
                <a:effectLst/>
                <a:uLnTx/>
                <a:uFillTx/>
                <a:latin typeface="Arial"/>
                <a:cs typeface="Arial"/>
                <a:sym typeface="Arial"/>
              </a:rPr>
              <a:t>Expanding Stewardship </a:t>
            </a:r>
            <a:endParaRPr kumimoji="0" sz="2800" b="1" i="0" u="none" strike="noStrike" kern="0" cap="none" spc="0" normalizeH="0" baseline="0" noProof="0" dirty="0">
              <a:ln>
                <a:noFill/>
              </a:ln>
              <a:solidFill>
                <a:schemeClr val="bg2">
                  <a:lumMod val="50000"/>
                </a:schemeClr>
              </a:solidFill>
              <a:effectLst/>
              <a:uLnTx/>
              <a:uFillTx/>
              <a:latin typeface="Arial"/>
              <a:cs typeface="Arial"/>
              <a:sym typeface="Arial"/>
            </a:endParaRPr>
          </a:p>
        </p:txBody>
      </p:sp>
      <p:sp>
        <p:nvSpPr>
          <p:cNvPr id="108" name="Google Shape;108;p1"/>
          <p:cNvSpPr txBox="1"/>
          <p:nvPr/>
        </p:nvSpPr>
        <p:spPr>
          <a:xfrm>
            <a:off x="9772850" y="4788225"/>
            <a:ext cx="2205900" cy="8694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chemeClr val="bg2">
                    <a:lumMod val="75000"/>
                    <a:lumOff val="25000"/>
                  </a:schemeClr>
                </a:solidFill>
                <a:effectLst/>
                <a:uLnTx/>
                <a:uFillTx/>
                <a:latin typeface="Arial"/>
                <a:cs typeface="Arial"/>
                <a:sym typeface="Arial"/>
              </a:rPr>
              <a:t>Individual Attitudes</a:t>
            </a:r>
            <a:endParaRPr kumimoji="0" sz="2800" b="1" i="0" u="none" strike="noStrike" kern="0" cap="none" spc="0" normalizeH="0" baseline="0" noProof="0" dirty="0">
              <a:ln>
                <a:noFill/>
              </a:ln>
              <a:solidFill>
                <a:schemeClr val="bg2">
                  <a:lumMod val="75000"/>
                  <a:lumOff val="25000"/>
                </a:schemeClr>
              </a:solidFill>
              <a:effectLst/>
              <a:uLnTx/>
              <a:uFillTx/>
              <a:latin typeface="Arial"/>
              <a:cs typeface="Arial"/>
              <a:sym typeface="Arial"/>
            </a:endParaRPr>
          </a:p>
        </p:txBody>
      </p:sp>
      <p:sp>
        <p:nvSpPr>
          <p:cNvPr id="2" name="Arrow: Right 1">
            <a:extLst>
              <a:ext uri="{FF2B5EF4-FFF2-40B4-BE49-F238E27FC236}">
                <a16:creationId xmlns:a16="http://schemas.microsoft.com/office/drawing/2014/main" id="{C152227C-5BC7-6485-4E3D-4E0B21467B17}"/>
              </a:ext>
            </a:extLst>
          </p:cNvPr>
          <p:cNvSpPr/>
          <p:nvPr/>
        </p:nvSpPr>
        <p:spPr>
          <a:xfrm rot="2042700">
            <a:off x="2708563" y="927237"/>
            <a:ext cx="1022249" cy="56276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Arrow: Right 2">
            <a:extLst>
              <a:ext uri="{FF2B5EF4-FFF2-40B4-BE49-F238E27FC236}">
                <a16:creationId xmlns:a16="http://schemas.microsoft.com/office/drawing/2014/main" id="{85D5D209-C572-6D8B-E158-9C10E75738A0}"/>
              </a:ext>
            </a:extLst>
          </p:cNvPr>
          <p:cNvSpPr/>
          <p:nvPr/>
        </p:nvSpPr>
        <p:spPr>
          <a:xfrm rot="19542215">
            <a:off x="2637941" y="5038584"/>
            <a:ext cx="1022249" cy="56276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Arrow: Right 3">
            <a:extLst>
              <a:ext uri="{FF2B5EF4-FFF2-40B4-BE49-F238E27FC236}">
                <a16:creationId xmlns:a16="http://schemas.microsoft.com/office/drawing/2014/main" id="{71231518-F86D-169D-25B4-D7D0B03DE347}"/>
              </a:ext>
            </a:extLst>
          </p:cNvPr>
          <p:cNvSpPr/>
          <p:nvPr/>
        </p:nvSpPr>
        <p:spPr>
          <a:xfrm rot="8551652">
            <a:off x="8645488" y="988875"/>
            <a:ext cx="1022249" cy="56276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8CFBFA2A-2D85-B287-3D3A-0E4463491383}"/>
              </a:ext>
            </a:extLst>
          </p:cNvPr>
          <p:cNvSpPr/>
          <p:nvPr/>
        </p:nvSpPr>
        <p:spPr>
          <a:xfrm rot="12794726">
            <a:off x="8611937" y="5246922"/>
            <a:ext cx="1022249" cy="56276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7A9FE4C4-42B2-04AD-767D-1C8620DB73B5}"/>
              </a:ext>
            </a:extLst>
          </p:cNvPr>
          <p:cNvCxnSpPr>
            <a:cxnSpLocks/>
          </p:cNvCxnSpPr>
          <p:nvPr/>
        </p:nvCxnSpPr>
        <p:spPr>
          <a:xfrm>
            <a:off x="3544197" y="2299146"/>
            <a:ext cx="767651" cy="359396"/>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3EC6CC4-A8AA-53A6-1183-ABC8EAA2AC42}"/>
              </a:ext>
            </a:extLst>
          </p:cNvPr>
          <p:cNvCxnSpPr>
            <a:cxnSpLocks/>
          </p:cNvCxnSpPr>
          <p:nvPr/>
        </p:nvCxnSpPr>
        <p:spPr>
          <a:xfrm>
            <a:off x="4114357" y="1392449"/>
            <a:ext cx="646903" cy="623247"/>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EBDB6E9-F2BC-5312-A1C4-588F660BE675}"/>
              </a:ext>
            </a:extLst>
          </p:cNvPr>
          <p:cNvCxnSpPr>
            <a:cxnSpLocks/>
          </p:cNvCxnSpPr>
          <p:nvPr/>
        </p:nvCxnSpPr>
        <p:spPr>
          <a:xfrm>
            <a:off x="5001883" y="733249"/>
            <a:ext cx="370205" cy="828536"/>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ECD48E3-D029-4AE3-7BDB-31905BBE4706}"/>
              </a:ext>
            </a:extLst>
          </p:cNvPr>
          <p:cNvSpPr txBox="1"/>
          <p:nvPr/>
        </p:nvSpPr>
        <p:spPr>
          <a:xfrm>
            <a:off x="5245135" y="848946"/>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1</a:t>
            </a:r>
          </a:p>
        </p:txBody>
      </p:sp>
      <p:sp>
        <p:nvSpPr>
          <p:cNvPr id="23" name="TextBox 22">
            <a:extLst>
              <a:ext uri="{FF2B5EF4-FFF2-40B4-BE49-F238E27FC236}">
                <a16:creationId xmlns:a16="http://schemas.microsoft.com/office/drawing/2014/main" id="{E00FCC16-4785-5260-DB50-087B7606E786}"/>
              </a:ext>
            </a:extLst>
          </p:cNvPr>
          <p:cNvSpPr txBox="1"/>
          <p:nvPr/>
        </p:nvSpPr>
        <p:spPr>
          <a:xfrm>
            <a:off x="4401327" y="1241027"/>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2</a:t>
            </a:r>
          </a:p>
        </p:txBody>
      </p:sp>
      <p:sp>
        <p:nvSpPr>
          <p:cNvPr id="24" name="TextBox 23">
            <a:extLst>
              <a:ext uri="{FF2B5EF4-FFF2-40B4-BE49-F238E27FC236}">
                <a16:creationId xmlns:a16="http://schemas.microsoft.com/office/drawing/2014/main" id="{281C739C-92A4-37C1-CBE0-357A9021CA6A}"/>
              </a:ext>
            </a:extLst>
          </p:cNvPr>
          <p:cNvSpPr txBox="1"/>
          <p:nvPr/>
        </p:nvSpPr>
        <p:spPr>
          <a:xfrm>
            <a:off x="3735019" y="1856614"/>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3</a:t>
            </a:r>
          </a:p>
        </p:txBody>
      </p:sp>
      <p:sp>
        <p:nvSpPr>
          <p:cNvPr id="25" name="TextBox 24">
            <a:extLst>
              <a:ext uri="{FF2B5EF4-FFF2-40B4-BE49-F238E27FC236}">
                <a16:creationId xmlns:a16="http://schemas.microsoft.com/office/drawing/2014/main" id="{BEFF3AA2-8F2D-E458-5B3F-B5ED98FA5F87}"/>
              </a:ext>
            </a:extLst>
          </p:cNvPr>
          <p:cNvSpPr txBox="1"/>
          <p:nvPr/>
        </p:nvSpPr>
        <p:spPr>
          <a:xfrm>
            <a:off x="3405845" y="2730141"/>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91" name="Google Shape;91;p1"/>
          <p:cNvPicPr preferRelativeResize="0"/>
          <p:nvPr/>
        </p:nvPicPr>
        <p:blipFill rotWithShape="1">
          <a:blip r:embed="rId3">
            <a:alphaModFix/>
          </a:blip>
          <a:srcRect/>
          <a:stretch/>
        </p:blipFill>
        <p:spPr>
          <a:xfrm>
            <a:off x="2750894" y="-38280"/>
            <a:ext cx="6881567" cy="6881567"/>
          </a:xfrm>
          <a:prstGeom prst="rect">
            <a:avLst/>
          </a:prstGeom>
          <a:noFill/>
          <a:ln>
            <a:noFill/>
          </a:ln>
        </p:spPr>
      </p:pic>
      <p:pic>
        <p:nvPicPr>
          <p:cNvPr id="92" name="Google Shape;92;p1"/>
          <p:cNvPicPr preferRelativeResize="0"/>
          <p:nvPr/>
        </p:nvPicPr>
        <p:blipFill rotWithShape="1">
          <a:blip r:embed="rId3">
            <a:alphaModFix/>
          </a:blip>
          <a:srcRect/>
          <a:stretch/>
        </p:blipFill>
        <p:spPr>
          <a:xfrm>
            <a:off x="5092723" y="2399229"/>
            <a:ext cx="2006553" cy="2006553"/>
          </a:xfrm>
          <a:prstGeom prst="rect">
            <a:avLst/>
          </a:prstGeom>
          <a:noFill/>
          <a:ln>
            <a:noFill/>
          </a:ln>
        </p:spPr>
      </p:pic>
      <p:pic>
        <p:nvPicPr>
          <p:cNvPr id="93" name="Google Shape;93;p1"/>
          <p:cNvPicPr preferRelativeResize="0"/>
          <p:nvPr/>
        </p:nvPicPr>
        <p:blipFill rotWithShape="1">
          <a:blip r:embed="rId3">
            <a:alphaModFix/>
          </a:blip>
          <a:srcRect/>
          <a:stretch/>
        </p:blipFill>
        <p:spPr>
          <a:xfrm>
            <a:off x="3784820" y="1048637"/>
            <a:ext cx="4813713" cy="4813713"/>
          </a:xfrm>
          <a:prstGeom prst="rect">
            <a:avLst/>
          </a:prstGeom>
          <a:noFill/>
          <a:ln>
            <a:noFill/>
          </a:ln>
        </p:spPr>
      </p:pic>
      <p:cxnSp>
        <p:nvCxnSpPr>
          <p:cNvPr id="94" name="Google Shape;94;p1"/>
          <p:cNvCxnSpPr/>
          <p:nvPr/>
        </p:nvCxnSpPr>
        <p:spPr>
          <a:xfrm>
            <a:off x="6121136" y="65988"/>
            <a:ext cx="0" cy="2486736"/>
          </a:xfrm>
          <a:prstGeom prst="straightConnector1">
            <a:avLst/>
          </a:prstGeom>
          <a:noFill/>
          <a:ln w="19050" cap="flat" cmpd="sng">
            <a:solidFill>
              <a:schemeClr val="accent1"/>
            </a:solidFill>
            <a:prstDash val="solid"/>
            <a:miter lim="800000"/>
            <a:headEnd type="none" w="sm" len="sm"/>
            <a:tailEnd type="none" w="sm" len="sm"/>
          </a:ln>
        </p:spPr>
      </p:cxnSp>
      <p:cxnSp>
        <p:nvCxnSpPr>
          <p:cNvPr id="95" name="Google Shape;95;p1"/>
          <p:cNvCxnSpPr/>
          <p:nvPr/>
        </p:nvCxnSpPr>
        <p:spPr>
          <a:xfrm>
            <a:off x="6951215" y="3455494"/>
            <a:ext cx="2507012" cy="0"/>
          </a:xfrm>
          <a:prstGeom prst="straightConnector1">
            <a:avLst/>
          </a:prstGeom>
          <a:noFill/>
          <a:ln w="19050" cap="flat" cmpd="sng">
            <a:solidFill>
              <a:schemeClr val="accent1"/>
            </a:solidFill>
            <a:prstDash val="solid"/>
            <a:miter lim="800000"/>
            <a:headEnd type="none" w="sm" len="sm"/>
            <a:tailEnd type="none" w="sm" len="sm"/>
          </a:ln>
        </p:spPr>
      </p:cxnSp>
      <p:cxnSp>
        <p:nvCxnSpPr>
          <p:cNvPr id="96" name="Google Shape;96;p1"/>
          <p:cNvCxnSpPr/>
          <p:nvPr/>
        </p:nvCxnSpPr>
        <p:spPr>
          <a:xfrm flipH="1">
            <a:off x="6095998" y="4270159"/>
            <a:ext cx="2" cy="2338031"/>
          </a:xfrm>
          <a:prstGeom prst="straightConnector1">
            <a:avLst/>
          </a:prstGeom>
          <a:noFill/>
          <a:ln w="19050" cap="flat" cmpd="sng">
            <a:solidFill>
              <a:schemeClr val="accent1"/>
            </a:solidFill>
            <a:prstDash val="solid"/>
            <a:miter lim="800000"/>
            <a:headEnd type="none" w="sm" len="sm"/>
            <a:tailEnd type="none" w="sm" len="sm"/>
          </a:ln>
        </p:spPr>
      </p:cxnSp>
      <p:cxnSp>
        <p:nvCxnSpPr>
          <p:cNvPr id="97" name="Google Shape;97;p1"/>
          <p:cNvCxnSpPr/>
          <p:nvPr/>
        </p:nvCxnSpPr>
        <p:spPr>
          <a:xfrm>
            <a:off x="2900469" y="3327133"/>
            <a:ext cx="2346234" cy="23309"/>
          </a:xfrm>
          <a:prstGeom prst="straightConnector1">
            <a:avLst/>
          </a:prstGeom>
          <a:noFill/>
          <a:ln w="19050" cap="flat" cmpd="sng">
            <a:solidFill>
              <a:schemeClr val="accent1"/>
            </a:solidFill>
            <a:prstDash val="solid"/>
            <a:miter lim="800000"/>
            <a:headEnd type="none" w="sm" len="sm"/>
            <a:tailEnd type="none" w="sm" len="sm"/>
          </a:ln>
        </p:spPr>
      </p:cxnSp>
      <p:pic>
        <p:nvPicPr>
          <p:cNvPr id="98" name="Google Shape;98;p1"/>
          <p:cNvPicPr preferRelativeResize="0"/>
          <p:nvPr/>
        </p:nvPicPr>
        <p:blipFill rotWithShape="1">
          <a:blip r:embed="rId3">
            <a:alphaModFix/>
          </a:blip>
          <a:srcRect/>
          <a:stretch/>
        </p:blipFill>
        <p:spPr>
          <a:xfrm>
            <a:off x="4838876" y="2145382"/>
            <a:ext cx="2514245" cy="2514245"/>
          </a:xfrm>
          <a:prstGeom prst="rect">
            <a:avLst/>
          </a:prstGeom>
          <a:noFill/>
          <a:ln>
            <a:noFill/>
          </a:ln>
        </p:spPr>
      </p:pic>
      <p:pic>
        <p:nvPicPr>
          <p:cNvPr id="99" name="Google Shape;99;p1"/>
          <p:cNvPicPr preferRelativeResize="0"/>
          <p:nvPr/>
        </p:nvPicPr>
        <p:blipFill rotWithShape="1">
          <a:blip r:embed="rId4">
            <a:alphaModFix/>
          </a:blip>
          <a:srcRect/>
          <a:stretch/>
        </p:blipFill>
        <p:spPr>
          <a:xfrm>
            <a:off x="2219417" y="-621820"/>
            <a:ext cx="7944523" cy="7944523"/>
          </a:xfrm>
          <a:prstGeom prst="rect">
            <a:avLst/>
          </a:prstGeom>
          <a:noFill/>
          <a:ln>
            <a:noFill/>
          </a:ln>
        </p:spPr>
      </p:pic>
      <p:sp>
        <p:nvSpPr>
          <p:cNvPr id="101" name="Google Shape;101;p1"/>
          <p:cNvSpPr txBox="1"/>
          <p:nvPr/>
        </p:nvSpPr>
        <p:spPr>
          <a:xfrm rot="-3060856">
            <a:off x="4448999" y="1917815"/>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6" name="Google Shape;106;p1"/>
          <p:cNvSpPr txBox="1"/>
          <p:nvPr/>
        </p:nvSpPr>
        <p:spPr>
          <a:xfrm>
            <a:off x="414800" y="750550"/>
            <a:ext cx="2346300" cy="6465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chemeClr val="bg2">
                    <a:lumMod val="75000"/>
                    <a:lumOff val="25000"/>
                  </a:schemeClr>
                </a:solidFill>
                <a:effectLst/>
                <a:uLnTx/>
                <a:uFillTx/>
                <a:latin typeface="Arial"/>
                <a:cs typeface="Arial"/>
                <a:sym typeface="Arial"/>
              </a:rPr>
              <a:t>Stewardship Behaviors  </a:t>
            </a:r>
            <a:endParaRPr kumimoji="0" sz="2800" b="1" i="0" u="none" strike="noStrike" kern="0" cap="none" spc="0" normalizeH="0" baseline="0" noProof="0" dirty="0">
              <a:ln>
                <a:noFill/>
              </a:ln>
              <a:solidFill>
                <a:schemeClr val="bg2">
                  <a:lumMod val="75000"/>
                  <a:lumOff val="25000"/>
                </a:schemeClr>
              </a:solidFill>
              <a:effectLst/>
              <a:uLnTx/>
              <a:uFillTx/>
              <a:latin typeface="Arial"/>
              <a:cs typeface="Arial"/>
              <a:sym typeface="Arial"/>
            </a:endParaRPr>
          </a:p>
        </p:txBody>
      </p:sp>
      <p:sp>
        <p:nvSpPr>
          <p:cNvPr id="2" name="Arrow: Right 1">
            <a:extLst>
              <a:ext uri="{FF2B5EF4-FFF2-40B4-BE49-F238E27FC236}">
                <a16:creationId xmlns:a16="http://schemas.microsoft.com/office/drawing/2014/main" id="{C152227C-5BC7-6485-4E3D-4E0B21467B17}"/>
              </a:ext>
            </a:extLst>
          </p:cNvPr>
          <p:cNvSpPr/>
          <p:nvPr/>
        </p:nvSpPr>
        <p:spPr>
          <a:xfrm rot="2042700">
            <a:off x="2708563" y="927237"/>
            <a:ext cx="1022249" cy="56276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7A9FE4C4-42B2-04AD-767D-1C8620DB73B5}"/>
              </a:ext>
            </a:extLst>
          </p:cNvPr>
          <p:cNvCxnSpPr>
            <a:cxnSpLocks/>
          </p:cNvCxnSpPr>
          <p:nvPr/>
        </p:nvCxnSpPr>
        <p:spPr>
          <a:xfrm>
            <a:off x="3544197" y="2299146"/>
            <a:ext cx="767651" cy="359396"/>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3EC6CC4-A8AA-53A6-1183-ABC8EAA2AC42}"/>
              </a:ext>
            </a:extLst>
          </p:cNvPr>
          <p:cNvCxnSpPr>
            <a:cxnSpLocks/>
          </p:cNvCxnSpPr>
          <p:nvPr/>
        </p:nvCxnSpPr>
        <p:spPr>
          <a:xfrm>
            <a:off x="4114357" y="1392449"/>
            <a:ext cx="646903" cy="623247"/>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EBDB6E9-F2BC-5312-A1C4-588F660BE675}"/>
              </a:ext>
            </a:extLst>
          </p:cNvPr>
          <p:cNvCxnSpPr>
            <a:cxnSpLocks/>
          </p:cNvCxnSpPr>
          <p:nvPr/>
        </p:nvCxnSpPr>
        <p:spPr>
          <a:xfrm>
            <a:off x="5001883" y="733249"/>
            <a:ext cx="370205" cy="828536"/>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ECD48E3-D029-4AE3-7BDB-31905BBE4706}"/>
              </a:ext>
            </a:extLst>
          </p:cNvPr>
          <p:cNvSpPr txBox="1"/>
          <p:nvPr/>
        </p:nvSpPr>
        <p:spPr>
          <a:xfrm>
            <a:off x="5245135" y="848946"/>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1</a:t>
            </a:r>
          </a:p>
        </p:txBody>
      </p:sp>
      <p:sp>
        <p:nvSpPr>
          <p:cNvPr id="23" name="TextBox 22">
            <a:extLst>
              <a:ext uri="{FF2B5EF4-FFF2-40B4-BE49-F238E27FC236}">
                <a16:creationId xmlns:a16="http://schemas.microsoft.com/office/drawing/2014/main" id="{E00FCC16-4785-5260-DB50-087B7606E786}"/>
              </a:ext>
            </a:extLst>
          </p:cNvPr>
          <p:cNvSpPr txBox="1"/>
          <p:nvPr/>
        </p:nvSpPr>
        <p:spPr>
          <a:xfrm>
            <a:off x="4401327" y="1241027"/>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2</a:t>
            </a:r>
          </a:p>
        </p:txBody>
      </p:sp>
      <p:sp>
        <p:nvSpPr>
          <p:cNvPr id="24" name="TextBox 23">
            <a:extLst>
              <a:ext uri="{FF2B5EF4-FFF2-40B4-BE49-F238E27FC236}">
                <a16:creationId xmlns:a16="http://schemas.microsoft.com/office/drawing/2014/main" id="{281C739C-92A4-37C1-CBE0-357A9021CA6A}"/>
              </a:ext>
            </a:extLst>
          </p:cNvPr>
          <p:cNvSpPr txBox="1"/>
          <p:nvPr/>
        </p:nvSpPr>
        <p:spPr>
          <a:xfrm>
            <a:off x="3735019" y="1856614"/>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3</a:t>
            </a:r>
          </a:p>
        </p:txBody>
      </p:sp>
      <p:sp>
        <p:nvSpPr>
          <p:cNvPr id="25" name="TextBox 24">
            <a:extLst>
              <a:ext uri="{FF2B5EF4-FFF2-40B4-BE49-F238E27FC236}">
                <a16:creationId xmlns:a16="http://schemas.microsoft.com/office/drawing/2014/main" id="{BEFF3AA2-8F2D-E458-5B3F-B5ED98FA5F87}"/>
              </a:ext>
            </a:extLst>
          </p:cNvPr>
          <p:cNvSpPr txBox="1"/>
          <p:nvPr/>
        </p:nvSpPr>
        <p:spPr>
          <a:xfrm>
            <a:off x="3405845" y="2730141"/>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4</a:t>
            </a:r>
          </a:p>
        </p:txBody>
      </p:sp>
      <p:sp>
        <p:nvSpPr>
          <p:cNvPr id="8" name="TextBox 7">
            <a:extLst>
              <a:ext uri="{FF2B5EF4-FFF2-40B4-BE49-F238E27FC236}">
                <a16:creationId xmlns:a16="http://schemas.microsoft.com/office/drawing/2014/main" id="{BCDB1923-C6C9-8BA9-71BD-3199EA3EAF4E}"/>
              </a:ext>
            </a:extLst>
          </p:cNvPr>
          <p:cNvSpPr txBox="1"/>
          <p:nvPr/>
        </p:nvSpPr>
        <p:spPr>
          <a:xfrm>
            <a:off x="6239960" y="599478"/>
            <a:ext cx="5729287" cy="6001643"/>
          </a:xfrm>
          <a:prstGeom prst="rect">
            <a:avLst/>
          </a:prstGeom>
          <a:solidFill>
            <a:srgbClr val="DCEAF7">
              <a:alpha val="94902"/>
            </a:srgbClr>
          </a:solidFill>
        </p:spPr>
        <p:txBody>
          <a:bodyPr wrap="square" rtlCol="0" anchor="ctr">
            <a:spAutoFit/>
          </a:bodyPr>
          <a:lstStyle/>
          <a:p>
            <a:r>
              <a:rPr lang="en-US" sz="3600" b="1" dirty="0">
                <a:latin typeface="Calibri" panose="020F0502020204030204" pitchFamily="34" charset="0"/>
                <a:cs typeface="Calibri" panose="020F0502020204030204" pitchFamily="34" charset="0"/>
              </a:rPr>
              <a:t>Categories:</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Improving</a:t>
            </a:r>
          </a:p>
          <a:p>
            <a:pPr marL="228600"/>
            <a:r>
              <a:rPr lang="en-US" sz="1200" dirty="0">
                <a:latin typeface="Calibri" panose="020F0502020204030204" pitchFamily="34" charset="0"/>
                <a:cs typeface="Calibri" panose="020F0502020204030204" pitchFamily="34" charset="0"/>
              </a:rPr>
              <a:t>Conservation landscaping</a:t>
            </a:r>
          </a:p>
          <a:p>
            <a:pPr marL="228600"/>
            <a:r>
              <a:rPr lang="en-US" sz="1200" dirty="0">
                <a:latin typeface="Calibri" panose="020F0502020204030204" pitchFamily="34" charset="0"/>
                <a:cs typeface="Calibri" panose="020F0502020204030204" pitchFamily="34" charset="0"/>
              </a:rPr>
              <a:t>Rain barrel connected</a:t>
            </a:r>
          </a:p>
          <a:p>
            <a:pPr marL="228600"/>
            <a:r>
              <a:rPr lang="en-US" sz="1200" dirty="0">
                <a:latin typeface="Calibri" panose="020F0502020204030204" pitchFamily="34" charset="0"/>
                <a:cs typeface="Calibri" panose="020F0502020204030204" pitchFamily="34" charset="0"/>
              </a:rPr>
              <a:t>Dog waste</a:t>
            </a:r>
          </a:p>
          <a:p>
            <a:pPr marL="228600"/>
            <a:r>
              <a:rPr lang="en-US" sz="1200" dirty="0">
                <a:latin typeface="Calibri" panose="020F0502020204030204" pitchFamily="34" charset="0"/>
                <a:cs typeface="Calibri" panose="020F0502020204030204" pitchFamily="34" charset="0"/>
              </a:rPr>
              <a:t>Rain garden</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Poised to improve</a:t>
            </a:r>
          </a:p>
          <a:p>
            <a:pPr marL="228600"/>
            <a:r>
              <a:rPr lang="en-US" sz="1200" dirty="0">
                <a:latin typeface="Calibri" panose="020F0502020204030204" pitchFamily="34" charset="0"/>
                <a:cs typeface="Calibri" panose="020F0502020204030204" pitchFamily="34" charset="0"/>
              </a:rPr>
              <a:t>Choosing native plants</a:t>
            </a:r>
          </a:p>
          <a:p>
            <a:pPr marL="228600"/>
            <a:r>
              <a:rPr lang="en-US" sz="1200" dirty="0">
                <a:latin typeface="Calibri" panose="020F0502020204030204" pitchFamily="34" charset="0"/>
                <a:cs typeface="Calibri" panose="020F0502020204030204" pitchFamily="34" charset="0"/>
              </a:rPr>
              <a:t>Fewer disposable plastic water bottles</a:t>
            </a:r>
          </a:p>
          <a:p>
            <a:pPr marL="228600"/>
            <a:r>
              <a:rPr lang="en-US" sz="1200" dirty="0">
                <a:latin typeface="Calibri" panose="020F0502020204030204" pitchFamily="34" charset="0"/>
                <a:cs typeface="Calibri" panose="020F0502020204030204" pitchFamily="34" charset="0"/>
              </a:rPr>
              <a:t>Fewer disposable plastic bags</a:t>
            </a:r>
          </a:p>
          <a:p>
            <a:pPr marL="228600"/>
            <a:r>
              <a:rPr lang="en-US" sz="1200" dirty="0">
                <a:latin typeface="Calibri" panose="020F0502020204030204" pitchFamily="34" charset="0"/>
                <a:cs typeface="Calibri" panose="020F0502020204030204" pitchFamily="34" charset="0"/>
              </a:rPr>
              <a:t>Consider adding the impact of interventions (the “A” questions)</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Holding steady (at a good level)</a:t>
            </a:r>
          </a:p>
          <a:p>
            <a:pPr marL="228600"/>
            <a:r>
              <a:rPr lang="en-US" sz="1200" dirty="0">
                <a:latin typeface="Calibri" panose="020F0502020204030204" pitchFamily="34" charset="0"/>
                <a:cs typeface="Calibri" panose="020F0502020204030204" pitchFamily="34" charset="0"/>
              </a:rPr>
              <a:t>Septic serviced</a:t>
            </a:r>
          </a:p>
          <a:p>
            <a:pPr marL="228600"/>
            <a:r>
              <a:rPr lang="en-US" sz="1200" dirty="0">
                <a:latin typeface="Calibri" panose="020F0502020204030204" pitchFamily="34" charset="0"/>
                <a:cs typeface="Calibri" panose="020F0502020204030204" pitchFamily="34" charset="0"/>
              </a:rPr>
              <a:t>Plant a tree</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Worsening (moving in the wrong direction)</a:t>
            </a:r>
          </a:p>
          <a:p>
            <a:pPr marL="228600"/>
            <a:r>
              <a:rPr lang="en-US" sz="1200" dirty="0">
                <a:latin typeface="Calibri" panose="020F0502020204030204" pitchFamily="34" charset="0"/>
                <a:cs typeface="Calibri" panose="020F0502020204030204" pitchFamily="34" charset="0"/>
              </a:rPr>
              <a:t>Use pesticides</a:t>
            </a:r>
          </a:p>
          <a:p>
            <a:pPr marL="228600"/>
            <a:r>
              <a:rPr lang="en-US" sz="1200" dirty="0">
                <a:latin typeface="Calibri" panose="020F0502020204030204" pitchFamily="34" charset="0"/>
                <a:cs typeface="Calibri" panose="020F0502020204030204" pitchFamily="34" charset="0"/>
              </a:rPr>
              <a:t>Use herbicides</a:t>
            </a:r>
          </a:p>
          <a:p>
            <a:pPr marL="228600"/>
            <a:r>
              <a:rPr lang="en-US" sz="1200" dirty="0">
                <a:latin typeface="Calibri" panose="020F0502020204030204" pitchFamily="34" charset="0"/>
                <a:cs typeface="Calibri" panose="020F0502020204030204" pitchFamily="34" charset="0"/>
              </a:rPr>
              <a:t>Medicine down the drain</a:t>
            </a:r>
          </a:p>
          <a:p>
            <a:pPr marL="228600"/>
            <a:r>
              <a:rPr lang="en-US" sz="1200" dirty="0">
                <a:latin typeface="Calibri" panose="020F0502020204030204" pitchFamily="34" charset="0"/>
                <a:cs typeface="Calibri" panose="020F0502020204030204" pitchFamily="34" charset="0"/>
              </a:rPr>
              <a:t>Littering</a:t>
            </a:r>
          </a:p>
        </p:txBody>
      </p:sp>
      <p:sp>
        <p:nvSpPr>
          <p:cNvPr id="3" name="TextBox 2">
            <a:extLst>
              <a:ext uri="{FF2B5EF4-FFF2-40B4-BE49-F238E27FC236}">
                <a16:creationId xmlns:a16="http://schemas.microsoft.com/office/drawing/2014/main" id="{B446F812-DFE3-B786-F1C6-68762880DE06}"/>
              </a:ext>
            </a:extLst>
          </p:cNvPr>
          <p:cNvSpPr txBox="1"/>
          <p:nvPr/>
        </p:nvSpPr>
        <p:spPr>
          <a:xfrm>
            <a:off x="246399" y="4181474"/>
            <a:ext cx="5595748" cy="2092881"/>
          </a:xfrm>
          <a:prstGeom prst="rect">
            <a:avLst/>
          </a:prstGeom>
          <a:solidFill>
            <a:schemeClr val="accent6">
              <a:lumMod val="20000"/>
              <a:lumOff val="80000"/>
              <a:alpha val="94902"/>
            </a:schemeClr>
          </a:solidFill>
        </p:spPr>
        <p:txBody>
          <a:bodyPr wrap="square" rtlCol="0" anchor="ctr">
            <a:spAutoFit/>
          </a:bodyPr>
          <a:lstStyle/>
          <a:p>
            <a:r>
              <a:rPr lang="en-US" sz="3600" b="1" dirty="0">
                <a:latin typeface="Calibri" panose="020F0502020204030204" pitchFamily="34" charset="0"/>
                <a:cs typeface="Calibri" panose="020F0502020204030204" pitchFamily="34" charset="0"/>
              </a:rPr>
              <a:t>Action:</a:t>
            </a:r>
          </a:p>
          <a:p>
            <a:pPr>
              <a:spcBef>
                <a:spcPts val="1200"/>
              </a:spcBef>
            </a:pPr>
            <a:r>
              <a:rPr lang="en-US" sz="2800" dirty="0">
                <a:latin typeface="Calibri" panose="020F0502020204030204" pitchFamily="34" charset="0"/>
                <a:cs typeface="Calibri" panose="020F0502020204030204" pitchFamily="34" charset="0"/>
              </a:rPr>
              <a:t>Drive practitioners to ChesapeakeBehaviorChange.org </a:t>
            </a:r>
          </a:p>
          <a:p>
            <a:r>
              <a:rPr lang="en-US" sz="2800" dirty="0">
                <a:latin typeface="Calibri" panose="020F0502020204030204" pitchFamily="34" charset="0"/>
                <a:cs typeface="Calibri" panose="020F0502020204030204" pitchFamily="34" charset="0"/>
              </a:rPr>
              <a:t>for best practices, data, case studies.</a:t>
            </a:r>
          </a:p>
        </p:txBody>
      </p:sp>
    </p:spTree>
    <p:extLst>
      <p:ext uri="{BB962C8B-B14F-4D97-AF65-F5344CB8AC3E}">
        <p14:creationId xmlns:p14="http://schemas.microsoft.com/office/powerpoint/2010/main" val="3264811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91" name="Google Shape;91;p1"/>
          <p:cNvPicPr preferRelativeResize="0"/>
          <p:nvPr/>
        </p:nvPicPr>
        <p:blipFill rotWithShape="1">
          <a:blip r:embed="rId3">
            <a:alphaModFix/>
          </a:blip>
          <a:srcRect/>
          <a:stretch/>
        </p:blipFill>
        <p:spPr>
          <a:xfrm>
            <a:off x="2750894" y="-38280"/>
            <a:ext cx="6881567" cy="6881567"/>
          </a:xfrm>
          <a:prstGeom prst="rect">
            <a:avLst/>
          </a:prstGeom>
          <a:noFill/>
          <a:ln>
            <a:noFill/>
          </a:ln>
        </p:spPr>
      </p:pic>
      <p:pic>
        <p:nvPicPr>
          <p:cNvPr id="92" name="Google Shape;92;p1"/>
          <p:cNvPicPr preferRelativeResize="0"/>
          <p:nvPr/>
        </p:nvPicPr>
        <p:blipFill rotWithShape="1">
          <a:blip r:embed="rId3">
            <a:alphaModFix/>
          </a:blip>
          <a:srcRect/>
          <a:stretch/>
        </p:blipFill>
        <p:spPr>
          <a:xfrm>
            <a:off x="5092723" y="2399229"/>
            <a:ext cx="2006553" cy="2006553"/>
          </a:xfrm>
          <a:prstGeom prst="rect">
            <a:avLst/>
          </a:prstGeom>
          <a:noFill/>
          <a:ln>
            <a:noFill/>
          </a:ln>
        </p:spPr>
      </p:pic>
      <p:pic>
        <p:nvPicPr>
          <p:cNvPr id="93" name="Google Shape;93;p1"/>
          <p:cNvPicPr preferRelativeResize="0"/>
          <p:nvPr/>
        </p:nvPicPr>
        <p:blipFill rotWithShape="1">
          <a:blip r:embed="rId3">
            <a:alphaModFix/>
          </a:blip>
          <a:srcRect/>
          <a:stretch/>
        </p:blipFill>
        <p:spPr>
          <a:xfrm>
            <a:off x="3784820" y="1048637"/>
            <a:ext cx="4813713" cy="4813713"/>
          </a:xfrm>
          <a:prstGeom prst="rect">
            <a:avLst/>
          </a:prstGeom>
          <a:noFill/>
          <a:ln>
            <a:noFill/>
          </a:ln>
        </p:spPr>
      </p:pic>
      <p:cxnSp>
        <p:nvCxnSpPr>
          <p:cNvPr id="94" name="Google Shape;94;p1"/>
          <p:cNvCxnSpPr/>
          <p:nvPr/>
        </p:nvCxnSpPr>
        <p:spPr>
          <a:xfrm>
            <a:off x="6121136" y="65988"/>
            <a:ext cx="0" cy="2486736"/>
          </a:xfrm>
          <a:prstGeom prst="straightConnector1">
            <a:avLst/>
          </a:prstGeom>
          <a:noFill/>
          <a:ln w="19050" cap="flat" cmpd="sng">
            <a:solidFill>
              <a:schemeClr val="accent1"/>
            </a:solidFill>
            <a:prstDash val="solid"/>
            <a:miter lim="800000"/>
            <a:headEnd type="none" w="sm" len="sm"/>
            <a:tailEnd type="none" w="sm" len="sm"/>
          </a:ln>
        </p:spPr>
      </p:cxnSp>
      <p:cxnSp>
        <p:nvCxnSpPr>
          <p:cNvPr id="95" name="Google Shape;95;p1"/>
          <p:cNvCxnSpPr/>
          <p:nvPr/>
        </p:nvCxnSpPr>
        <p:spPr>
          <a:xfrm>
            <a:off x="6951215" y="3455494"/>
            <a:ext cx="2507012" cy="0"/>
          </a:xfrm>
          <a:prstGeom prst="straightConnector1">
            <a:avLst/>
          </a:prstGeom>
          <a:noFill/>
          <a:ln w="19050" cap="flat" cmpd="sng">
            <a:solidFill>
              <a:schemeClr val="accent1"/>
            </a:solidFill>
            <a:prstDash val="solid"/>
            <a:miter lim="800000"/>
            <a:headEnd type="none" w="sm" len="sm"/>
            <a:tailEnd type="none" w="sm" len="sm"/>
          </a:ln>
        </p:spPr>
      </p:cxnSp>
      <p:cxnSp>
        <p:nvCxnSpPr>
          <p:cNvPr id="96" name="Google Shape;96;p1"/>
          <p:cNvCxnSpPr/>
          <p:nvPr/>
        </p:nvCxnSpPr>
        <p:spPr>
          <a:xfrm flipH="1">
            <a:off x="6095998" y="4270159"/>
            <a:ext cx="2" cy="2338031"/>
          </a:xfrm>
          <a:prstGeom prst="straightConnector1">
            <a:avLst/>
          </a:prstGeom>
          <a:noFill/>
          <a:ln w="19050" cap="flat" cmpd="sng">
            <a:solidFill>
              <a:schemeClr val="accent1"/>
            </a:solidFill>
            <a:prstDash val="solid"/>
            <a:miter lim="800000"/>
            <a:headEnd type="none" w="sm" len="sm"/>
            <a:tailEnd type="none" w="sm" len="sm"/>
          </a:ln>
        </p:spPr>
      </p:cxnSp>
      <p:cxnSp>
        <p:nvCxnSpPr>
          <p:cNvPr id="97" name="Google Shape;97;p1"/>
          <p:cNvCxnSpPr/>
          <p:nvPr/>
        </p:nvCxnSpPr>
        <p:spPr>
          <a:xfrm>
            <a:off x="2900469" y="3327133"/>
            <a:ext cx="2346234" cy="23309"/>
          </a:xfrm>
          <a:prstGeom prst="straightConnector1">
            <a:avLst/>
          </a:prstGeom>
          <a:noFill/>
          <a:ln w="19050" cap="flat" cmpd="sng">
            <a:solidFill>
              <a:schemeClr val="accent1"/>
            </a:solidFill>
            <a:prstDash val="solid"/>
            <a:miter lim="800000"/>
            <a:headEnd type="none" w="sm" len="sm"/>
            <a:tailEnd type="none" w="sm" len="sm"/>
          </a:ln>
        </p:spPr>
      </p:cxnSp>
      <p:pic>
        <p:nvPicPr>
          <p:cNvPr id="98" name="Google Shape;98;p1"/>
          <p:cNvPicPr preferRelativeResize="0"/>
          <p:nvPr/>
        </p:nvPicPr>
        <p:blipFill rotWithShape="1">
          <a:blip r:embed="rId3">
            <a:alphaModFix/>
          </a:blip>
          <a:srcRect/>
          <a:stretch/>
        </p:blipFill>
        <p:spPr>
          <a:xfrm>
            <a:off x="4838876" y="2145382"/>
            <a:ext cx="2514245" cy="2514245"/>
          </a:xfrm>
          <a:prstGeom prst="rect">
            <a:avLst/>
          </a:prstGeom>
          <a:noFill/>
          <a:ln>
            <a:noFill/>
          </a:ln>
        </p:spPr>
      </p:pic>
      <p:pic>
        <p:nvPicPr>
          <p:cNvPr id="99" name="Google Shape;99;p1"/>
          <p:cNvPicPr preferRelativeResize="0"/>
          <p:nvPr/>
        </p:nvPicPr>
        <p:blipFill rotWithShape="1">
          <a:blip r:embed="rId4">
            <a:alphaModFix/>
          </a:blip>
          <a:srcRect/>
          <a:stretch/>
        </p:blipFill>
        <p:spPr>
          <a:xfrm>
            <a:off x="2219417" y="-621820"/>
            <a:ext cx="7944523" cy="7944523"/>
          </a:xfrm>
          <a:prstGeom prst="rect">
            <a:avLst/>
          </a:prstGeom>
          <a:noFill/>
          <a:ln>
            <a:noFill/>
          </a:ln>
        </p:spPr>
      </p:pic>
      <p:sp>
        <p:nvSpPr>
          <p:cNvPr id="100" name="Google Shape;100;p1"/>
          <p:cNvSpPr txBox="1"/>
          <p:nvPr/>
        </p:nvSpPr>
        <p:spPr>
          <a:xfrm>
            <a:off x="5500550" y="3006212"/>
            <a:ext cx="1286071"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About the indicator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1" name="Google Shape;101;p1"/>
          <p:cNvSpPr txBox="1"/>
          <p:nvPr/>
        </p:nvSpPr>
        <p:spPr>
          <a:xfrm rot="-3060856">
            <a:off x="4448999" y="1917815"/>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2" name="Google Shape;102;p1"/>
          <p:cNvSpPr txBox="1"/>
          <p:nvPr/>
        </p:nvSpPr>
        <p:spPr>
          <a:xfrm rot="3171217">
            <a:off x="6958505" y="2204320"/>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3" name="Google Shape;103;p1"/>
          <p:cNvSpPr txBox="1"/>
          <p:nvPr/>
        </p:nvSpPr>
        <p:spPr>
          <a:xfrm rot="-3056566" flipH="1">
            <a:off x="6860074" y="4291366"/>
            <a:ext cx="1091582"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104" name="Google Shape;104;p1"/>
          <p:cNvSpPr txBox="1"/>
          <p:nvPr/>
        </p:nvSpPr>
        <p:spPr>
          <a:xfrm rot="3135706">
            <a:off x="4394136" y="4046729"/>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8" name="Google Shape;108;p1"/>
          <p:cNvSpPr txBox="1"/>
          <p:nvPr/>
        </p:nvSpPr>
        <p:spPr>
          <a:xfrm>
            <a:off x="9772850" y="4788225"/>
            <a:ext cx="2205900" cy="8694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chemeClr val="bg2">
                    <a:lumMod val="75000"/>
                    <a:lumOff val="25000"/>
                  </a:schemeClr>
                </a:solidFill>
                <a:effectLst/>
                <a:uLnTx/>
                <a:uFillTx/>
                <a:latin typeface="Arial"/>
                <a:cs typeface="Arial"/>
                <a:sym typeface="Arial"/>
              </a:rPr>
              <a:t>Individual Attitudes</a:t>
            </a:r>
            <a:endParaRPr kumimoji="0" sz="2800" b="1" i="0" u="none" strike="noStrike" kern="0" cap="none" spc="0" normalizeH="0" baseline="0" noProof="0" dirty="0">
              <a:ln>
                <a:noFill/>
              </a:ln>
              <a:solidFill>
                <a:schemeClr val="bg2">
                  <a:lumMod val="75000"/>
                  <a:lumOff val="25000"/>
                </a:schemeClr>
              </a:solidFill>
              <a:effectLst/>
              <a:uLnTx/>
              <a:uFillTx/>
              <a:latin typeface="Arial"/>
              <a:cs typeface="Arial"/>
              <a:sym typeface="Arial"/>
            </a:endParaRPr>
          </a:p>
        </p:txBody>
      </p:sp>
      <p:sp>
        <p:nvSpPr>
          <p:cNvPr id="5" name="Arrow: Right 4">
            <a:extLst>
              <a:ext uri="{FF2B5EF4-FFF2-40B4-BE49-F238E27FC236}">
                <a16:creationId xmlns:a16="http://schemas.microsoft.com/office/drawing/2014/main" id="{8CFBFA2A-2D85-B287-3D3A-0E4463491383}"/>
              </a:ext>
            </a:extLst>
          </p:cNvPr>
          <p:cNvSpPr/>
          <p:nvPr/>
        </p:nvSpPr>
        <p:spPr>
          <a:xfrm rot="12794726">
            <a:off x="8611937" y="5246922"/>
            <a:ext cx="1022249" cy="56276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7A9FE4C4-42B2-04AD-767D-1C8620DB73B5}"/>
              </a:ext>
            </a:extLst>
          </p:cNvPr>
          <p:cNvCxnSpPr>
            <a:cxnSpLocks/>
          </p:cNvCxnSpPr>
          <p:nvPr/>
        </p:nvCxnSpPr>
        <p:spPr>
          <a:xfrm>
            <a:off x="3544197" y="2299146"/>
            <a:ext cx="767651" cy="359396"/>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3EC6CC4-A8AA-53A6-1183-ABC8EAA2AC42}"/>
              </a:ext>
            </a:extLst>
          </p:cNvPr>
          <p:cNvCxnSpPr>
            <a:cxnSpLocks/>
          </p:cNvCxnSpPr>
          <p:nvPr/>
        </p:nvCxnSpPr>
        <p:spPr>
          <a:xfrm>
            <a:off x="4114357" y="1392449"/>
            <a:ext cx="646903" cy="623247"/>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EBDB6E9-F2BC-5312-A1C4-588F660BE675}"/>
              </a:ext>
            </a:extLst>
          </p:cNvPr>
          <p:cNvCxnSpPr>
            <a:cxnSpLocks/>
          </p:cNvCxnSpPr>
          <p:nvPr/>
        </p:nvCxnSpPr>
        <p:spPr>
          <a:xfrm>
            <a:off x="5001883" y="733249"/>
            <a:ext cx="370205" cy="828536"/>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ECD48E3-D029-4AE3-7BDB-31905BBE4706}"/>
              </a:ext>
            </a:extLst>
          </p:cNvPr>
          <p:cNvSpPr txBox="1"/>
          <p:nvPr/>
        </p:nvSpPr>
        <p:spPr>
          <a:xfrm>
            <a:off x="5245135" y="848946"/>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1</a:t>
            </a:r>
          </a:p>
        </p:txBody>
      </p:sp>
      <p:sp>
        <p:nvSpPr>
          <p:cNvPr id="23" name="TextBox 22">
            <a:extLst>
              <a:ext uri="{FF2B5EF4-FFF2-40B4-BE49-F238E27FC236}">
                <a16:creationId xmlns:a16="http://schemas.microsoft.com/office/drawing/2014/main" id="{E00FCC16-4785-5260-DB50-087B7606E786}"/>
              </a:ext>
            </a:extLst>
          </p:cNvPr>
          <p:cNvSpPr txBox="1"/>
          <p:nvPr/>
        </p:nvSpPr>
        <p:spPr>
          <a:xfrm>
            <a:off x="4401327" y="1241027"/>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2</a:t>
            </a:r>
          </a:p>
        </p:txBody>
      </p:sp>
      <p:sp>
        <p:nvSpPr>
          <p:cNvPr id="24" name="TextBox 23">
            <a:extLst>
              <a:ext uri="{FF2B5EF4-FFF2-40B4-BE49-F238E27FC236}">
                <a16:creationId xmlns:a16="http://schemas.microsoft.com/office/drawing/2014/main" id="{281C739C-92A4-37C1-CBE0-357A9021CA6A}"/>
              </a:ext>
            </a:extLst>
          </p:cNvPr>
          <p:cNvSpPr txBox="1"/>
          <p:nvPr/>
        </p:nvSpPr>
        <p:spPr>
          <a:xfrm>
            <a:off x="3735019" y="1856614"/>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3</a:t>
            </a:r>
          </a:p>
        </p:txBody>
      </p:sp>
      <p:sp>
        <p:nvSpPr>
          <p:cNvPr id="25" name="TextBox 24">
            <a:extLst>
              <a:ext uri="{FF2B5EF4-FFF2-40B4-BE49-F238E27FC236}">
                <a16:creationId xmlns:a16="http://schemas.microsoft.com/office/drawing/2014/main" id="{BEFF3AA2-8F2D-E458-5B3F-B5ED98FA5F87}"/>
              </a:ext>
            </a:extLst>
          </p:cNvPr>
          <p:cNvSpPr txBox="1"/>
          <p:nvPr/>
        </p:nvSpPr>
        <p:spPr>
          <a:xfrm>
            <a:off x="3405845" y="2730141"/>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4</a:t>
            </a:r>
          </a:p>
        </p:txBody>
      </p:sp>
      <p:sp>
        <p:nvSpPr>
          <p:cNvPr id="6" name="TextBox 5">
            <a:extLst>
              <a:ext uri="{FF2B5EF4-FFF2-40B4-BE49-F238E27FC236}">
                <a16:creationId xmlns:a16="http://schemas.microsoft.com/office/drawing/2014/main" id="{C2561CB8-8484-EE5A-4B9F-AADF82081BCD}"/>
              </a:ext>
            </a:extLst>
          </p:cNvPr>
          <p:cNvSpPr txBox="1"/>
          <p:nvPr/>
        </p:nvSpPr>
        <p:spPr>
          <a:xfrm>
            <a:off x="366948" y="1012954"/>
            <a:ext cx="5729287" cy="4832092"/>
          </a:xfrm>
          <a:prstGeom prst="rect">
            <a:avLst/>
          </a:prstGeom>
          <a:solidFill>
            <a:srgbClr val="DCEAF7">
              <a:alpha val="94902"/>
            </a:srgbClr>
          </a:solidFill>
        </p:spPr>
        <p:txBody>
          <a:bodyPr wrap="square" rtlCol="0" anchor="ctr">
            <a:spAutoFit/>
          </a:bodyPr>
          <a:lstStyle/>
          <a:p>
            <a:r>
              <a:rPr lang="en-US" sz="3600" b="1" dirty="0">
                <a:latin typeface="Calibri" panose="020F0502020204030204" pitchFamily="34" charset="0"/>
                <a:cs typeface="Calibri" panose="020F0502020204030204" pitchFamily="34" charset="0"/>
              </a:rPr>
              <a:t>Categories:</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Personal responsibility &amp; impact</a:t>
            </a:r>
          </a:p>
          <a:p>
            <a:pPr marL="228600"/>
            <a:r>
              <a:rPr lang="en-US" sz="1200" dirty="0">
                <a:latin typeface="Calibri" panose="020F0502020204030204" pitchFamily="34" charset="0"/>
                <a:cs typeface="Calibri" panose="020F0502020204030204" pitchFamily="34" charset="0"/>
              </a:rPr>
              <a:t>My daily activities contribute to pollution. (E1)</a:t>
            </a:r>
          </a:p>
          <a:p>
            <a:pPr marL="228600"/>
            <a:r>
              <a:rPr lang="en-US" sz="1200" dirty="0">
                <a:latin typeface="Calibri" panose="020F0502020204030204" pitchFamily="34" charset="0"/>
                <a:cs typeface="Calibri" panose="020F0502020204030204" pitchFamily="34" charset="0"/>
              </a:rPr>
              <a:t>Pollution around here affects me personally. (E2)</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Intention</a:t>
            </a:r>
          </a:p>
          <a:p>
            <a:pPr marL="228600"/>
            <a:r>
              <a:rPr lang="en-US" sz="1200" dirty="0">
                <a:latin typeface="Calibri" panose="020F0502020204030204" pitchFamily="34" charset="0"/>
                <a:cs typeface="Calibri" panose="020F0502020204030204" pitchFamily="34" charset="0"/>
              </a:rPr>
              <a:t>I want to do more to help make local creeks, rivers, and lakes healthier. (E3)</a:t>
            </a:r>
          </a:p>
          <a:p>
            <a:pPr marL="228600"/>
            <a:r>
              <a:rPr lang="en-US" sz="1200" dirty="0">
                <a:latin typeface="Calibri" panose="020F0502020204030204" pitchFamily="34" charset="0"/>
                <a:cs typeface="Calibri" panose="020F0502020204030204" pitchFamily="34" charset="0"/>
              </a:rPr>
              <a:t>I know some things I can do to help reduce water pollution where I live. (E4)</a:t>
            </a:r>
          </a:p>
          <a:p>
            <a:pPr marL="228600"/>
            <a:r>
              <a:rPr lang="en-US" sz="1200" dirty="0">
                <a:latin typeface="Calibri" panose="020F0502020204030204" pitchFamily="34" charset="0"/>
                <a:cs typeface="Calibri" panose="020F0502020204030204" pitchFamily="34" charset="0"/>
              </a:rPr>
              <a:t>If people work together, water pollution around here can be fixed. (E5)</a:t>
            </a:r>
          </a:p>
          <a:p>
            <a:pPr marL="228600"/>
            <a:r>
              <a:rPr lang="en-US" sz="1200" dirty="0">
                <a:latin typeface="Calibri" panose="020F0502020204030204" pitchFamily="34" charset="0"/>
                <a:cs typeface="Calibri" panose="020F0502020204030204" pitchFamily="34" charset="0"/>
              </a:rPr>
              <a:t>If I wanted to volunteer to help the natural environment locally, I would know how to do that. (E6)</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Government efficacy</a:t>
            </a:r>
          </a:p>
          <a:p>
            <a:pPr marL="228600"/>
            <a:r>
              <a:rPr lang="en-US" sz="1200" dirty="0">
                <a:latin typeface="Calibri" panose="020F0502020204030204" pitchFamily="34" charset="0"/>
                <a:cs typeface="Calibri" panose="020F0502020204030204" pitchFamily="34" charset="0"/>
              </a:rPr>
              <a:t>I could see myself speaking out for the environment by posting to social media or talking with my neighbors. (E7)</a:t>
            </a:r>
          </a:p>
          <a:p>
            <a:pPr marL="228600" indent="-228600">
              <a:spcBef>
                <a:spcPts val="1200"/>
              </a:spcBef>
              <a:buFont typeface="Arial" panose="020B0604020202020204" pitchFamily="34" charset="0"/>
              <a:buChar char="•"/>
            </a:pPr>
            <a:r>
              <a:rPr lang="en-US" sz="2800" dirty="0">
                <a:latin typeface="Calibri" panose="020F0502020204030204" pitchFamily="34" charset="0"/>
                <a:cs typeface="Calibri" panose="020F0502020204030204" pitchFamily="34" charset="0"/>
              </a:rPr>
              <a:t>Opportunity to volunteer</a:t>
            </a:r>
          </a:p>
          <a:p>
            <a:pPr marL="228600"/>
            <a:r>
              <a:rPr lang="en-US" sz="1200" dirty="0">
                <a:latin typeface="Calibri" panose="020F0502020204030204" pitchFamily="34" charset="0"/>
                <a:cs typeface="Calibri" panose="020F0502020204030204" pitchFamily="34" charset="0"/>
              </a:rPr>
              <a:t>Can name an organization working on this (V5)</a:t>
            </a:r>
          </a:p>
        </p:txBody>
      </p:sp>
      <p:sp>
        <p:nvSpPr>
          <p:cNvPr id="2" name="TextBox 1">
            <a:extLst>
              <a:ext uri="{FF2B5EF4-FFF2-40B4-BE49-F238E27FC236}">
                <a16:creationId xmlns:a16="http://schemas.microsoft.com/office/drawing/2014/main" id="{3219AA09-DA16-55F8-6813-85376ACE9AC8}"/>
              </a:ext>
            </a:extLst>
          </p:cNvPr>
          <p:cNvSpPr txBox="1"/>
          <p:nvPr/>
        </p:nvSpPr>
        <p:spPr>
          <a:xfrm>
            <a:off x="7236519" y="2775228"/>
            <a:ext cx="4645655" cy="1231106"/>
          </a:xfrm>
          <a:prstGeom prst="rect">
            <a:avLst/>
          </a:prstGeom>
          <a:solidFill>
            <a:schemeClr val="accent6">
              <a:lumMod val="20000"/>
              <a:lumOff val="80000"/>
              <a:alpha val="94902"/>
            </a:schemeClr>
          </a:solidFill>
        </p:spPr>
        <p:txBody>
          <a:bodyPr wrap="square" rtlCol="0" anchor="ctr">
            <a:spAutoFit/>
          </a:bodyPr>
          <a:lstStyle/>
          <a:p>
            <a:r>
              <a:rPr lang="en-US" sz="3600" b="1" dirty="0">
                <a:latin typeface="Calibri" panose="020F0502020204030204" pitchFamily="34" charset="0"/>
                <a:cs typeface="Calibri" panose="020F0502020204030204" pitchFamily="34" charset="0"/>
              </a:rPr>
              <a:t>Action:</a:t>
            </a:r>
          </a:p>
          <a:p>
            <a:pPr>
              <a:spcBef>
                <a:spcPts val="1200"/>
              </a:spcBef>
            </a:pPr>
            <a:r>
              <a:rPr lang="en-US" sz="2800" dirty="0">
                <a:latin typeface="Calibri" panose="020F0502020204030204" pitchFamily="34" charset="0"/>
                <a:cs typeface="Calibri" panose="020F0502020204030204" pitchFamily="34" charset="0"/>
              </a:rPr>
              <a:t>Focus on audience segments.</a:t>
            </a:r>
          </a:p>
        </p:txBody>
      </p:sp>
    </p:spTree>
    <p:extLst>
      <p:ext uri="{BB962C8B-B14F-4D97-AF65-F5344CB8AC3E}">
        <p14:creationId xmlns:p14="http://schemas.microsoft.com/office/powerpoint/2010/main" val="2567502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91" name="Google Shape;91;p1"/>
          <p:cNvPicPr preferRelativeResize="0"/>
          <p:nvPr/>
        </p:nvPicPr>
        <p:blipFill rotWithShape="1">
          <a:blip r:embed="rId3">
            <a:alphaModFix/>
          </a:blip>
          <a:srcRect/>
          <a:stretch/>
        </p:blipFill>
        <p:spPr>
          <a:xfrm>
            <a:off x="2750894" y="-38280"/>
            <a:ext cx="6881567" cy="6881567"/>
          </a:xfrm>
          <a:prstGeom prst="rect">
            <a:avLst/>
          </a:prstGeom>
          <a:noFill/>
          <a:ln>
            <a:noFill/>
          </a:ln>
        </p:spPr>
      </p:pic>
      <p:pic>
        <p:nvPicPr>
          <p:cNvPr id="92" name="Google Shape;92;p1"/>
          <p:cNvPicPr preferRelativeResize="0"/>
          <p:nvPr/>
        </p:nvPicPr>
        <p:blipFill rotWithShape="1">
          <a:blip r:embed="rId3">
            <a:alphaModFix/>
          </a:blip>
          <a:srcRect/>
          <a:stretch/>
        </p:blipFill>
        <p:spPr>
          <a:xfrm>
            <a:off x="5092723" y="2399229"/>
            <a:ext cx="2006553" cy="2006553"/>
          </a:xfrm>
          <a:prstGeom prst="rect">
            <a:avLst/>
          </a:prstGeom>
          <a:noFill/>
          <a:ln>
            <a:noFill/>
          </a:ln>
        </p:spPr>
      </p:pic>
      <p:pic>
        <p:nvPicPr>
          <p:cNvPr id="93" name="Google Shape;93;p1"/>
          <p:cNvPicPr preferRelativeResize="0"/>
          <p:nvPr/>
        </p:nvPicPr>
        <p:blipFill rotWithShape="1">
          <a:blip r:embed="rId3">
            <a:alphaModFix/>
          </a:blip>
          <a:srcRect/>
          <a:stretch/>
        </p:blipFill>
        <p:spPr>
          <a:xfrm>
            <a:off x="3784820" y="1048637"/>
            <a:ext cx="4813713" cy="4813713"/>
          </a:xfrm>
          <a:prstGeom prst="rect">
            <a:avLst/>
          </a:prstGeom>
          <a:noFill/>
          <a:ln>
            <a:noFill/>
          </a:ln>
        </p:spPr>
      </p:pic>
      <p:cxnSp>
        <p:nvCxnSpPr>
          <p:cNvPr id="94" name="Google Shape;94;p1"/>
          <p:cNvCxnSpPr/>
          <p:nvPr/>
        </p:nvCxnSpPr>
        <p:spPr>
          <a:xfrm>
            <a:off x="6121136" y="65988"/>
            <a:ext cx="0" cy="2486736"/>
          </a:xfrm>
          <a:prstGeom prst="straightConnector1">
            <a:avLst/>
          </a:prstGeom>
          <a:noFill/>
          <a:ln w="19050" cap="flat" cmpd="sng">
            <a:solidFill>
              <a:schemeClr val="accent1"/>
            </a:solidFill>
            <a:prstDash val="solid"/>
            <a:miter lim="800000"/>
            <a:headEnd type="none" w="sm" len="sm"/>
            <a:tailEnd type="none" w="sm" len="sm"/>
          </a:ln>
        </p:spPr>
      </p:cxnSp>
      <p:cxnSp>
        <p:nvCxnSpPr>
          <p:cNvPr id="95" name="Google Shape;95;p1"/>
          <p:cNvCxnSpPr/>
          <p:nvPr/>
        </p:nvCxnSpPr>
        <p:spPr>
          <a:xfrm>
            <a:off x="6951215" y="3455494"/>
            <a:ext cx="2507012" cy="0"/>
          </a:xfrm>
          <a:prstGeom prst="straightConnector1">
            <a:avLst/>
          </a:prstGeom>
          <a:noFill/>
          <a:ln w="19050" cap="flat" cmpd="sng">
            <a:solidFill>
              <a:schemeClr val="accent1"/>
            </a:solidFill>
            <a:prstDash val="solid"/>
            <a:miter lim="800000"/>
            <a:headEnd type="none" w="sm" len="sm"/>
            <a:tailEnd type="none" w="sm" len="sm"/>
          </a:ln>
        </p:spPr>
      </p:cxnSp>
      <p:cxnSp>
        <p:nvCxnSpPr>
          <p:cNvPr id="96" name="Google Shape;96;p1"/>
          <p:cNvCxnSpPr/>
          <p:nvPr/>
        </p:nvCxnSpPr>
        <p:spPr>
          <a:xfrm flipH="1">
            <a:off x="6095998" y="4270159"/>
            <a:ext cx="2" cy="2338031"/>
          </a:xfrm>
          <a:prstGeom prst="straightConnector1">
            <a:avLst/>
          </a:prstGeom>
          <a:noFill/>
          <a:ln w="19050" cap="flat" cmpd="sng">
            <a:solidFill>
              <a:schemeClr val="accent1"/>
            </a:solidFill>
            <a:prstDash val="solid"/>
            <a:miter lim="800000"/>
            <a:headEnd type="none" w="sm" len="sm"/>
            <a:tailEnd type="none" w="sm" len="sm"/>
          </a:ln>
        </p:spPr>
      </p:cxnSp>
      <p:cxnSp>
        <p:nvCxnSpPr>
          <p:cNvPr id="97" name="Google Shape;97;p1"/>
          <p:cNvCxnSpPr/>
          <p:nvPr/>
        </p:nvCxnSpPr>
        <p:spPr>
          <a:xfrm>
            <a:off x="2900469" y="3327133"/>
            <a:ext cx="2346234" cy="23309"/>
          </a:xfrm>
          <a:prstGeom prst="straightConnector1">
            <a:avLst/>
          </a:prstGeom>
          <a:noFill/>
          <a:ln w="19050" cap="flat" cmpd="sng">
            <a:solidFill>
              <a:schemeClr val="accent1"/>
            </a:solidFill>
            <a:prstDash val="solid"/>
            <a:miter lim="800000"/>
            <a:headEnd type="none" w="sm" len="sm"/>
            <a:tailEnd type="none" w="sm" len="sm"/>
          </a:ln>
        </p:spPr>
      </p:cxnSp>
      <p:pic>
        <p:nvPicPr>
          <p:cNvPr id="98" name="Google Shape;98;p1"/>
          <p:cNvPicPr preferRelativeResize="0"/>
          <p:nvPr/>
        </p:nvPicPr>
        <p:blipFill rotWithShape="1">
          <a:blip r:embed="rId3">
            <a:alphaModFix/>
          </a:blip>
          <a:srcRect/>
          <a:stretch/>
        </p:blipFill>
        <p:spPr>
          <a:xfrm>
            <a:off x="4838876" y="2145382"/>
            <a:ext cx="2514245" cy="2514245"/>
          </a:xfrm>
          <a:prstGeom prst="rect">
            <a:avLst/>
          </a:prstGeom>
          <a:noFill/>
          <a:ln>
            <a:noFill/>
          </a:ln>
        </p:spPr>
      </p:pic>
      <p:pic>
        <p:nvPicPr>
          <p:cNvPr id="99" name="Google Shape;99;p1"/>
          <p:cNvPicPr preferRelativeResize="0"/>
          <p:nvPr/>
        </p:nvPicPr>
        <p:blipFill rotWithShape="1">
          <a:blip r:embed="rId4">
            <a:alphaModFix/>
          </a:blip>
          <a:srcRect/>
          <a:stretch/>
        </p:blipFill>
        <p:spPr>
          <a:xfrm>
            <a:off x="2219417" y="-621820"/>
            <a:ext cx="7944523" cy="7944523"/>
          </a:xfrm>
          <a:prstGeom prst="rect">
            <a:avLst/>
          </a:prstGeom>
          <a:noFill/>
          <a:ln>
            <a:noFill/>
          </a:ln>
        </p:spPr>
      </p:pic>
      <p:sp>
        <p:nvSpPr>
          <p:cNvPr id="100" name="Google Shape;100;p1"/>
          <p:cNvSpPr txBox="1"/>
          <p:nvPr/>
        </p:nvSpPr>
        <p:spPr>
          <a:xfrm>
            <a:off x="5500550" y="3006212"/>
            <a:ext cx="1286071"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About the indicator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1" name="Google Shape;101;p1"/>
          <p:cNvSpPr txBox="1"/>
          <p:nvPr/>
        </p:nvSpPr>
        <p:spPr>
          <a:xfrm rot="-3060856">
            <a:off x="4448999" y="1917815"/>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2" name="Google Shape;102;p1"/>
          <p:cNvSpPr txBox="1"/>
          <p:nvPr/>
        </p:nvSpPr>
        <p:spPr>
          <a:xfrm rot="3171217">
            <a:off x="6958505" y="2204320"/>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3" name="Google Shape;103;p1"/>
          <p:cNvSpPr txBox="1"/>
          <p:nvPr/>
        </p:nvSpPr>
        <p:spPr>
          <a:xfrm rot="-3056566" flipH="1">
            <a:off x="6860074" y="4291366"/>
            <a:ext cx="1091582"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dirty="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104" name="Google Shape;104;p1"/>
          <p:cNvSpPr txBox="1"/>
          <p:nvPr/>
        </p:nvSpPr>
        <p:spPr>
          <a:xfrm rot="3135706">
            <a:off x="4394136" y="4046729"/>
            <a:ext cx="1125609" cy="646331"/>
          </a:xfrm>
          <a:prstGeom prst="rect">
            <a:avLst/>
          </a:prstGeom>
          <a:noFill/>
          <a:ln>
            <a:noFill/>
          </a:ln>
        </p:spPr>
        <p:txBody>
          <a:bodyPr spcFirstLastPara="1" wrap="square" lIns="91425" tIns="45700" rIns="91425" bIns="45700"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0" i="0" u="none" strike="noStrike" kern="0" cap="none" spc="0" normalizeH="0" baseline="0" noProof="0">
                <a:ln>
                  <a:noFill/>
                </a:ln>
                <a:solidFill>
                  <a:srgbClr val="000000"/>
                </a:solidFill>
                <a:effectLst/>
                <a:uLnTx/>
                <a:uFillTx/>
                <a:latin typeface="Arial"/>
                <a:ea typeface="Arial"/>
                <a:cs typeface="Arial"/>
                <a:sym typeface="Arial"/>
              </a:rPr>
              <a:t>Take Action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05" name="Google Shape;105;p1"/>
          <p:cNvSpPr txBox="1"/>
          <p:nvPr/>
        </p:nvSpPr>
        <p:spPr>
          <a:xfrm>
            <a:off x="344650" y="4595475"/>
            <a:ext cx="2758200" cy="12549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1" i="0" u="none" strike="noStrike" kern="0" cap="none" spc="0" normalizeH="0" baseline="0" noProof="0" dirty="0">
                <a:ln>
                  <a:noFill/>
                </a:ln>
                <a:solidFill>
                  <a:schemeClr val="bg2">
                    <a:lumMod val="75000"/>
                    <a:lumOff val="25000"/>
                  </a:schemeClr>
                </a:solidFill>
                <a:effectLst/>
                <a:uLnTx/>
                <a:uFillTx/>
                <a:latin typeface="Arial"/>
                <a:cs typeface="Arial"/>
                <a:sym typeface="Arial"/>
              </a:rPr>
              <a:t>Public Expectations  </a:t>
            </a:r>
            <a:endParaRPr kumimoji="0" sz="2800" b="1" i="0" u="none" strike="noStrike" kern="0" cap="none" spc="0" normalizeH="0" baseline="0" noProof="0" dirty="0">
              <a:ln>
                <a:noFill/>
              </a:ln>
              <a:solidFill>
                <a:schemeClr val="bg2">
                  <a:lumMod val="75000"/>
                  <a:lumOff val="25000"/>
                </a:schemeClr>
              </a:solidFill>
              <a:effectLst/>
              <a:uLnTx/>
              <a:uFillTx/>
              <a:latin typeface="Arial"/>
              <a:cs typeface="Arial"/>
              <a:sym typeface="Arial"/>
            </a:endParaRPr>
          </a:p>
        </p:txBody>
      </p:sp>
      <p:sp>
        <p:nvSpPr>
          <p:cNvPr id="3" name="Arrow: Right 2">
            <a:extLst>
              <a:ext uri="{FF2B5EF4-FFF2-40B4-BE49-F238E27FC236}">
                <a16:creationId xmlns:a16="http://schemas.microsoft.com/office/drawing/2014/main" id="{85D5D209-C572-6D8B-E158-9C10E75738A0}"/>
              </a:ext>
            </a:extLst>
          </p:cNvPr>
          <p:cNvSpPr/>
          <p:nvPr/>
        </p:nvSpPr>
        <p:spPr>
          <a:xfrm rot="19542215">
            <a:off x="2637941" y="5038584"/>
            <a:ext cx="1022249" cy="56276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7A9FE4C4-42B2-04AD-767D-1C8620DB73B5}"/>
              </a:ext>
            </a:extLst>
          </p:cNvPr>
          <p:cNvCxnSpPr>
            <a:cxnSpLocks/>
          </p:cNvCxnSpPr>
          <p:nvPr/>
        </p:nvCxnSpPr>
        <p:spPr>
          <a:xfrm>
            <a:off x="3544197" y="2299146"/>
            <a:ext cx="767651" cy="359396"/>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3EC6CC4-A8AA-53A6-1183-ABC8EAA2AC42}"/>
              </a:ext>
            </a:extLst>
          </p:cNvPr>
          <p:cNvCxnSpPr>
            <a:cxnSpLocks/>
          </p:cNvCxnSpPr>
          <p:nvPr/>
        </p:nvCxnSpPr>
        <p:spPr>
          <a:xfrm>
            <a:off x="4114357" y="1392449"/>
            <a:ext cx="646903" cy="623247"/>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EBDB6E9-F2BC-5312-A1C4-588F660BE675}"/>
              </a:ext>
            </a:extLst>
          </p:cNvPr>
          <p:cNvCxnSpPr>
            <a:cxnSpLocks/>
          </p:cNvCxnSpPr>
          <p:nvPr/>
        </p:nvCxnSpPr>
        <p:spPr>
          <a:xfrm>
            <a:off x="5001883" y="733249"/>
            <a:ext cx="370205" cy="828536"/>
          </a:xfrm>
          <a:prstGeom prst="line">
            <a:avLst/>
          </a:prstGeom>
          <a:ln w="57150">
            <a:solidFill>
              <a:schemeClr val="bg2">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ECD48E3-D029-4AE3-7BDB-31905BBE4706}"/>
              </a:ext>
            </a:extLst>
          </p:cNvPr>
          <p:cNvSpPr txBox="1"/>
          <p:nvPr/>
        </p:nvSpPr>
        <p:spPr>
          <a:xfrm>
            <a:off x="5245135" y="848946"/>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1</a:t>
            </a:r>
          </a:p>
        </p:txBody>
      </p:sp>
      <p:sp>
        <p:nvSpPr>
          <p:cNvPr id="23" name="TextBox 22">
            <a:extLst>
              <a:ext uri="{FF2B5EF4-FFF2-40B4-BE49-F238E27FC236}">
                <a16:creationId xmlns:a16="http://schemas.microsoft.com/office/drawing/2014/main" id="{E00FCC16-4785-5260-DB50-087B7606E786}"/>
              </a:ext>
            </a:extLst>
          </p:cNvPr>
          <p:cNvSpPr txBox="1"/>
          <p:nvPr/>
        </p:nvSpPr>
        <p:spPr>
          <a:xfrm>
            <a:off x="4401327" y="1241027"/>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2</a:t>
            </a:r>
          </a:p>
        </p:txBody>
      </p:sp>
      <p:sp>
        <p:nvSpPr>
          <p:cNvPr id="24" name="TextBox 23">
            <a:extLst>
              <a:ext uri="{FF2B5EF4-FFF2-40B4-BE49-F238E27FC236}">
                <a16:creationId xmlns:a16="http://schemas.microsoft.com/office/drawing/2014/main" id="{281C739C-92A4-37C1-CBE0-357A9021CA6A}"/>
              </a:ext>
            </a:extLst>
          </p:cNvPr>
          <p:cNvSpPr txBox="1"/>
          <p:nvPr/>
        </p:nvSpPr>
        <p:spPr>
          <a:xfrm>
            <a:off x="3735019" y="1856614"/>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3</a:t>
            </a:r>
          </a:p>
        </p:txBody>
      </p:sp>
      <p:sp>
        <p:nvSpPr>
          <p:cNvPr id="25" name="TextBox 24">
            <a:extLst>
              <a:ext uri="{FF2B5EF4-FFF2-40B4-BE49-F238E27FC236}">
                <a16:creationId xmlns:a16="http://schemas.microsoft.com/office/drawing/2014/main" id="{BEFF3AA2-8F2D-E458-5B3F-B5ED98FA5F87}"/>
              </a:ext>
            </a:extLst>
          </p:cNvPr>
          <p:cNvSpPr txBox="1"/>
          <p:nvPr/>
        </p:nvSpPr>
        <p:spPr>
          <a:xfrm>
            <a:off x="3405845" y="2730141"/>
            <a:ext cx="789780" cy="415498"/>
          </a:xfrm>
          <a:prstGeom prst="rect">
            <a:avLst/>
          </a:prstGeom>
          <a:noFill/>
        </p:spPr>
        <p:txBody>
          <a:bodyPr wrap="square" rtlCol="0">
            <a:spAutoFit/>
          </a:bodyPr>
          <a:lstStyle/>
          <a:p>
            <a:pPr algn="ctr"/>
            <a:r>
              <a:rPr lang="en-US" sz="1050" b="1" dirty="0">
                <a:solidFill>
                  <a:schemeClr val="bg2">
                    <a:lumMod val="75000"/>
                    <a:lumOff val="25000"/>
                  </a:schemeClr>
                </a:solidFill>
              </a:rPr>
              <a:t>Category 4</a:t>
            </a:r>
          </a:p>
        </p:txBody>
      </p:sp>
      <p:sp>
        <p:nvSpPr>
          <p:cNvPr id="6" name="TextBox 5">
            <a:extLst>
              <a:ext uri="{FF2B5EF4-FFF2-40B4-BE49-F238E27FC236}">
                <a16:creationId xmlns:a16="http://schemas.microsoft.com/office/drawing/2014/main" id="{859B9F0B-E128-0503-C480-E594BBC861B5}"/>
              </a:ext>
            </a:extLst>
          </p:cNvPr>
          <p:cNvSpPr txBox="1"/>
          <p:nvPr/>
        </p:nvSpPr>
        <p:spPr>
          <a:xfrm>
            <a:off x="5649707" y="2091896"/>
            <a:ext cx="5907897" cy="3046988"/>
          </a:xfrm>
          <a:prstGeom prst="rect">
            <a:avLst/>
          </a:prstGeom>
          <a:solidFill>
            <a:srgbClr val="DCEAF7">
              <a:alpha val="94902"/>
            </a:srgbClr>
          </a:solidFill>
        </p:spPr>
        <p:txBody>
          <a:bodyPr wrap="square" rtlCol="0" anchor="ctr">
            <a:spAutoFit/>
          </a:bodyPr>
          <a:lstStyle/>
          <a:p>
            <a:r>
              <a:rPr lang="en-US" sz="3600" b="1" dirty="0">
                <a:latin typeface="Calibri" panose="020F0502020204030204" pitchFamily="34" charset="0"/>
                <a:cs typeface="Calibri" panose="020F0502020204030204" pitchFamily="34" charset="0"/>
              </a:rPr>
              <a:t>Categories:</a:t>
            </a:r>
          </a:p>
          <a:p>
            <a:pPr>
              <a:spcBef>
                <a:spcPts val="1200"/>
              </a:spcBef>
            </a:pPr>
            <a:r>
              <a:rPr lang="en-US" sz="2800" dirty="0">
                <a:solidFill>
                  <a:srgbClr val="000000"/>
                </a:solidFill>
                <a:latin typeface="Calibri" panose="020F0502020204030204" pitchFamily="34" charset="0"/>
                <a:cs typeface="Calibri" panose="020F0502020204030204" pitchFamily="34" charset="0"/>
              </a:rPr>
              <a:t>Personal Priority</a:t>
            </a:r>
          </a:p>
          <a:p>
            <a:r>
              <a:rPr lang="en-US" sz="1400" b="0" i="0" u="none" strike="noStrike" dirty="0">
                <a:solidFill>
                  <a:srgbClr val="000000"/>
                </a:solidFill>
                <a:effectLst/>
                <a:latin typeface="Calibri" panose="020F0502020204030204" pitchFamily="34" charset="0"/>
              </a:rPr>
              <a:t>Chesapeake Bay health among region's highest priorities (E14)</a:t>
            </a:r>
          </a:p>
          <a:p>
            <a:pPr>
              <a:spcBef>
                <a:spcPts val="1200"/>
              </a:spcBef>
            </a:pPr>
            <a:r>
              <a:rPr lang="en-US" sz="2800" dirty="0">
                <a:solidFill>
                  <a:srgbClr val="000000"/>
                </a:solidFill>
                <a:latin typeface="Calibri" panose="020F0502020204030204" pitchFamily="34" charset="0"/>
                <a:cs typeface="Calibri" panose="020F0502020204030204" pitchFamily="34" charset="0"/>
              </a:rPr>
              <a:t>Government Role</a:t>
            </a:r>
          </a:p>
          <a:p>
            <a:r>
              <a:rPr lang="en-US" sz="1400" b="0" i="0" u="none" strike="noStrike" dirty="0">
                <a:solidFill>
                  <a:srgbClr val="000000"/>
                </a:solidFill>
                <a:effectLst/>
                <a:latin typeface="Calibri" panose="020F0502020204030204" pitchFamily="34" charset="0"/>
              </a:rPr>
              <a:t>Strong government action is needed (E11)</a:t>
            </a:r>
          </a:p>
          <a:p>
            <a:pPr>
              <a:spcBef>
                <a:spcPts val="1200"/>
              </a:spcBef>
            </a:pPr>
            <a:r>
              <a:rPr lang="en-US" sz="2800" dirty="0">
                <a:solidFill>
                  <a:srgbClr val="000000"/>
                </a:solidFill>
                <a:latin typeface="Calibri" panose="020F0502020204030204" pitchFamily="34" charset="0"/>
                <a:cs typeface="Calibri" panose="020F0502020204030204" pitchFamily="34" charset="0"/>
              </a:rPr>
              <a:t>Optimism</a:t>
            </a:r>
          </a:p>
          <a:p>
            <a:r>
              <a:rPr lang="en-US" sz="1400" b="0" i="0" u="none" strike="noStrike" dirty="0">
                <a:solidFill>
                  <a:srgbClr val="000000"/>
                </a:solidFill>
                <a:effectLst/>
                <a:latin typeface="Calibri" panose="020F0502020204030204" pitchFamily="34" charset="0"/>
              </a:rPr>
              <a:t>If people work together, water pollution can be fixed (E5)</a:t>
            </a:r>
          </a:p>
        </p:txBody>
      </p:sp>
      <p:sp>
        <p:nvSpPr>
          <p:cNvPr id="2" name="TextBox 1">
            <a:extLst>
              <a:ext uri="{FF2B5EF4-FFF2-40B4-BE49-F238E27FC236}">
                <a16:creationId xmlns:a16="http://schemas.microsoft.com/office/drawing/2014/main" id="{5D853D40-83DC-E05B-8ECC-155C0ABFBDA4}"/>
              </a:ext>
            </a:extLst>
          </p:cNvPr>
          <p:cNvSpPr txBox="1"/>
          <p:nvPr/>
        </p:nvSpPr>
        <p:spPr>
          <a:xfrm>
            <a:off x="409006" y="344889"/>
            <a:ext cx="4866001" cy="3600986"/>
          </a:xfrm>
          <a:prstGeom prst="rect">
            <a:avLst/>
          </a:prstGeom>
          <a:solidFill>
            <a:schemeClr val="accent6">
              <a:lumMod val="20000"/>
              <a:lumOff val="80000"/>
              <a:alpha val="94902"/>
            </a:schemeClr>
          </a:solidFill>
        </p:spPr>
        <p:txBody>
          <a:bodyPr wrap="square" rtlCol="0" anchor="ctr">
            <a:spAutoFit/>
          </a:bodyPr>
          <a:lstStyle/>
          <a:p>
            <a:r>
              <a:rPr lang="en-US" sz="3600" b="1" dirty="0">
                <a:latin typeface="Calibri" panose="020F0502020204030204" pitchFamily="34" charset="0"/>
                <a:cs typeface="Calibri" panose="020F0502020204030204" pitchFamily="34" charset="0"/>
              </a:rPr>
              <a:t>Action:</a:t>
            </a:r>
          </a:p>
          <a:p>
            <a:pPr>
              <a:spcBef>
                <a:spcPts val="1200"/>
              </a:spcBef>
            </a:pPr>
            <a:r>
              <a:rPr lang="en-US" dirty="0">
                <a:effectLst/>
                <a:latin typeface="Calibri" panose="020F0502020204030204" pitchFamily="34" charset="0"/>
                <a:ea typeface="Times New Roman" panose="02020603050405020304" pitchFamily="18" charset="0"/>
              </a:rPr>
              <a:t>Decision makers to have sense of confidence/urgency around government action.</a:t>
            </a:r>
            <a:endParaRPr lang="en-US" dirty="0">
              <a:latin typeface="Calibri" panose="020F0502020204030204" pitchFamily="34" charset="0"/>
              <a:ea typeface="Times New Roman" panose="02020603050405020304" pitchFamily="18" charset="0"/>
            </a:endParaRPr>
          </a:p>
          <a:p>
            <a:pPr>
              <a:spcBef>
                <a:spcPts val="1200"/>
              </a:spcBef>
            </a:pPr>
            <a:r>
              <a:rPr lang="en-US" dirty="0">
                <a:effectLst/>
                <a:latin typeface="Calibri" panose="020F0502020204030204" pitchFamily="34" charset="0"/>
                <a:ea typeface="Times New Roman" panose="02020603050405020304" pitchFamily="18" charset="0"/>
              </a:rPr>
              <a:t>Encourage investment in the long-term sustainability of fed/state government, organizations, NGOs engaged in restoration effort at large. Align with the public sense of importance on this work.  </a:t>
            </a:r>
            <a:endParaRPr lang="en-US" dirty="0">
              <a:effectLst/>
              <a:latin typeface="Calibri" panose="020F0502020204030204" pitchFamily="34" charset="0"/>
              <a:ea typeface="Aptos" panose="020B0004020202020204" pitchFamily="34" charset="0"/>
            </a:endParaRPr>
          </a:p>
          <a:p>
            <a:pPr>
              <a:spcBef>
                <a:spcPts val="1200"/>
              </a:spcBef>
            </a:pPr>
            <a:r>
              <a:rPr lang="en-US" dirty="0">
                <a:effectLst/>
                <a:latin typeface="Calibri" panose="020F0502020204030204" pitchFamily="34" charset="0"/>
                <a:ea typeface="Times New Roman" panose="02020603050405020304" pitchFamily="18" charset="0"/>
              </a:rPr>
              <a:t>Focus practitioners on civic action and getting people to speak out.</a:t>
            </a:r>
            <a:endParaRPr lang="en-US" b="0"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070444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399</TotalTime>
  <Words>866</Words>
  <Application>Microsoft Office PowerPoint</Application>
  <PresentationFormat>Widescreen</PresentationFormat>
  <Paragraphs>155</Paragraphs>
  <Slides>11</Slides>
  <Notes>6</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11</vt:i4>
      </vt:variant>
    </vt:vector>
  </HeadingPairs>
  <TitlesOfParts>
    <vt:vector size="20" baseType="lpstr">
      <vt:lpstr>Aptos</vt:lpstr>
      <vt:lpstr>Aptos Display</vt:lpstr>
      <vt:lpstr>Arial</vt:lpstr>
      <vt:lpstr>Calibri</vt:lpstr>
      <vt:lpstr>Calibri Light</vt:lpstr>
      <vt:lpstr>Play</vt:lpstr>
      <vt:lpstr>Office Theme</vt:lpstr>
      <vt:lpstr>1_Office Theme</vt:lpstr>
      <vt:lpstr>2_Office Theme</vt:lpstr>
      <vt:lpstr>PowerPoint Presentation</vt:lpstr>
      <vt:lpstr>PowerPoint Presentation</vt:lpstr>
      <vt:lpstr>Changes in Stewardship Indicator Approach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Feedback!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Raabe</dc:creator>
  <cp:lastModifiedBy>Handen, Amy</cp:lastModifiedBy>
  <cp:revision>12</cp:revision>
  <dcterms:created xsi:type="dcterms:W3CDTF">2024-04-19T08:50:55Z</dcterms:created>
  <dcterms:modified xsi:type="dcterms:W3CDTF">2024-05-16T13:15:02Z</dcterms:modified>
</cp:coreProperties>
</file>