
<file path=[Content_Types].xml><?xml version="1.0" encoding="utf-8"?>
<Types xmlns="http://schemas.openxmlformats.org/package/2006/content-types">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79" r:id="rId4"/>
    <p:sldId id="257" r:id="rId5"/>
    <p:sldId id="280" r:id="rId6"/>
    <p:sldId id="281" r:id="rId7"/>
    <p:sldId id="270" r:id="rId8"/>
    <p:sldId id="287" r:id="rId9"/>
    <p:sldId id="293"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Cattell Noll" initials="LCN" lastIdx="2" clrIdx="0">
    <p:extLst>
      <p:ext uri="{19B8F6BF-5375-455C-9EA6-DF929625EA0E}">
        <p15:presenceInfo xmlns:p15="http://schemas.microsoft.com/office/powerpoint/2012/main" userId="S-1-5-21-1885476838-3233781471-200032695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766" autoAdjust="0"/>
  </p:normalViewPr>
  <p:slideViewPr>
    <p:cSldViewPr snapToGrid="0">
      <p:cViewPr varScale="1">
        <p:scale>
          <a:sx n="68" d="100"/>
          <a:sy n="68" d="100"/>
        </p:scale>
        <p:origin x="22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30945231255216E-2"/>
          <c:y val="6.0624824667626205E-2"/>
          <c:w val="0.91102587741053331"/>
          <c:h val="0.7829153764929766"/>
        </c:manualLayout>
      </c:layout>
      <c:barChart>
        <c:barDir val="col"/>
        <c:grouping val="clustered"/>
        <c:varyColors val="0"/>
        <c:ser>
          <c:idx val="0"/>
          <c:order val="0"/>
          <c:tx>
            <c:strRef>
              <c:f>'q14'!$I$2</c:f>
              <c:strCache>
                <c:ptCount val="1"/>
                <c:pt idx="0">
                  <c:v>Not sure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'q14'!$J$1:$Q$1</c:f>
              <c:strCache>
                <c:ptCount val="8"/>
                <c:pt idx="0">
                  <c:v>CBPRP</c:v>
                </c:pt>
                <c:pt idx="1">
                  <c:v>Groundwater withdrawal</c:v>
                </c:pt>
                <c:pt idx="2">
                  <c:v>Chesapeake Bay TMDL</c:v>
                </c:pt>
                <c:pt idx="3">
                  <c:v>CSO</c:v>
                </c:pt>
                <c:pt idx="4">
                  <c:v>NPDES</c:v>
                </c:pt>
                <c:pt idx="5">
                  <c:v>Local TMDL</c:v>
                </c:pt>
                <c:pt idx="6">
                  <c:v>SDWA</c:v>
                </c:pt>
                <c:pt idx="7">
                  <c:v>MS4</c:v>
                </c:pt>
              </c:strCache>
            </c:strRef>
          </c:cat>
          <c:val>
            <c:numRef>
              <c:f>'q14'!$J$2:$Q$2</c:f>
              <c:numCache>
                <c:formatCode>0%</c:formatCode>
                <c:ptCount val="8"/>
                <c:pt idx="0">
                  <c:v>0.521505376344086</c:v>
                </c:pt>
                <c:pt idx="1">
                  <c:v>0.47222222222222199</c:v>
                </c:pt>
                <c:pt idx="2">
                  <c:v>0.45604395604395598</c:v>
                </c:pt>
                <c:pt idx="3">
                  <c:v>0.45355191256830601</c:v>
                </c:pt>
                <c:pt idx="4">
                  <c:v>0.434782608695652</c:v>
                </c:pt>
                <c:pt idx="5">
                  <c:v>0.40641711229946498</c:v>
                </c:pt>
                <c:pt idx="6">
                  <c:v>0.32972972972973003</c:v>
                </c:pt>
                <c:pt idx="7">
                  <c:v>0.32085561497326198</c:v>
                </c:pt>
              </c:numCache>
            </c:numRef>
          </c:val>
          <c:extLst>
            <c:ext xmlns:c16="http://schemas.microsoft.com/office/drawing/2014/chart" uri="{C3380CC4-5D6E-409C-BE32-E72D297353CC}">
              <c16:uniqueId val="{00000000-3F3F-4901-84BF-9B4B41B99910}"/>
            </c:ext>
          </c:extLst>
        </c:ser>
        <c:dLbls>
          <c:showLegendKey val="0"/>
          <c:showVal val="0"/>
          <c:showCatName val="0"/>
          <c:showSerName val="0"/>
          <c:showPercent val="0"/>
          <c:showBubbleSize val="0"/>
        </c:dLbls>
        <c:gapWidth val="219"/>
        <c:overlap val="-27"/>
        <c:axId val="1727483280"/>
        <c:axId val="1727463312"/>
      </c:barChart>
      <c:catAx>
        <c:axId val="1727483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b" anchorCtr="0"/>
          <a:lstStyle/>
          <a:p>
            <a:pPr>
              <a:defRPr sz="1400" b="0" i="0" u="none" strike="noStrike" kern="1200" baseline="0">
                <a:solidFill>
                  <a:schemeClr val="tx1"/>
                </a:solidFill>
                <a:latin typeface="+mn-lt"/>
                <a:ea typeface="+mn-ea"/>
                <a:cs typeface="+mn-cs"/>
              </a:defRPr>
            </a:pPr>
            <a:endParaRPr lang="en-US"/>
          </a:p>
        </c:txPr>
        <c:crossAx val="1727463312"/>
        <c:crosses val="autoZero"/>
        <c:auto val="1"/>
        <c:lblAlgn val="ctr"/>
        <c:lblOffset val="100"/>
        <c:noMultiLvlLbl val="0"/>
      </c:catAx>
      <c:valAx>
        <c:axId val="1727463312"/>
        <c:scaling>
          <c:orientation val="minMax"/>
          <c:max val="1"/>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aseline="0" dirty="0">
                    <a:solidFill>
                      <a:schemeClr val="tx1"/>
                    </a:solidFill>
                  </a:rPr>
                  <a:t>‘Not Sure’ if subject to regulation (%)</a:t>
                </a:r>
                <a:endParaRPr lang="en-US" sz="1400" dirty="0">
                  <a:solidFill>
                    <a:schemeClr val="tx1"/>
                  </a:solidFill>
                </a:endParaRPr>
              </a:p>
            </c:rich>
          </c:tx>
          <c:layout>
            <c:manualLayout>
              <c:xMode val="edge"/>
              <c:yMode val="edge"/>
              <c:x val="8.5589931314419213E-4"/>
              <c:y val="0.1143244611040547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2748328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463973474918"/>
          <c:y val="3.2588042330488037E-2"/>
          <c:w val="0.82279974143998347"/>
          <c:h val="0.84815882988352709"/>
        </c:manualLayout>
      </c:layout>
      <c:barChart>
        <c:barDir val="col"/>
        <c:grouping val="clustered"/>
        <c:varyColors val="0"/>
        <c:ser>
          <c:idx val="0"/>
          <c:order val="0"/>
          <c:tx>
            <c:strRef>
              <c:f>Regs2_Summary!$B$37</c:f>
              <c:strCache>
                <c:ptCount val="1"/>
                <c:pt idx="0">
                  <c:v>Mean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Regs2_Summary!$A$38:$A$40</c:f>
              <c:strCache>
                <c:ptCount val="3"/>
                <c:pt idx="0">
                  <c:v>9,999 residents and under</c:v>
                </c:pt>
                <c:pt idx="1">
                  <c:v>10,000-99,999 residents</c:v>
                </c:pt>
                <c:pt idx="2">
                  <c:v>100,000+ residents</c:v>
                </c:pt>
              </c:strCache>
            </c:strRef>
          </c:cat>
          <c:val>
            <c:numRef>
              <c:f>Regs2_Summary!$B$38:$B$40</c:f>
              <c:numCache>
                <c:formatCode>0.0</c:formatCode>
                <c:ptCount val="3"/>
                <c:pt idx="0">
                  <c:v>4.18</c:v>
                </c:pt>
                <c:pt idx="1">
                  <c:v>3.03</c:v>
                </c:pt>
                <c:pt idx="2">
                  <c:v>2.64</c:v>
                </c:pt>
              </c:numCache>
            </c:numRef>
          </c:val>
          <c:extLst>
            <c:ext xmlns:c16="http://schemas.microsoft.com/office/drawing/2014/chart" uri="{C3380CC4-5D6E-409C-BE32-E72D297353CC}">
              <c16:uniqueId val="{00000000-B19F-452F-A6B7-D91A398ADAAE}"/>
            </c:ext>
          </c:extLst>
        </c:ser>
        <c:dLbls>
          <c:showLegendKey val="0"/>
          <c:showVal val="0"/>
          <c:showCatName val="0"/>
          <c:showSerName val="0"/>
          <c:showPercent val="0"/>
          <c:showBubbleSize val="0"/>
        </c:dLbls>
        <c:gapWidth val="219"/>
        <c:overlap val="-27"/>
        <c:axId val="1222557839"/>
        <c:axId val="1440877247"/>
      </c:barChart>
      <c:catAx>
        <c:axId val="1222557839"/>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40877247"/>
        <c:crosses val="autoZero"/>
        <c:auto val="1"/>
        <c:lblAlgn val="ctr"/>
        <c:lblOffset val="100"/>
        <c:noMultiLvlLbl val="0"/>
      </c:catAx>
      <c:valAx>
        <c:axId val="1440877247"/>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Average Number of ‘Not Sure’ Responses</a:t>
                </a:r>
              </a:p>
            </c:rich>
          </c:tx>
          <c:layout>
            <c:manualLayout>
              <c:xMode val="edge"/>
              <c:yMode val="edge"/>
              <c:x val="1.3681234068858262E-2"/>
              <c:y val="9.0968076331579981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2255783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3506874478106"/>
          <c:y val="3.1700554784126228E-2"/>
          <c:w val="0.81958724456945342"/>
          <c:h val="0.85229400149453549"/>
        </c:manualLayout>
      </c:layout>
      <c:barChart>
        <c:barDir val="col"/>
        <c:grouping val="clustered"/>
        <c:varyColors val="0"/>
        <c:ser>
          <c:idx val="0"/>
          <c:order val="0"/>
          <c:tx>
            <c:strRef>
              <c:f>Regs2_Summary!$F$37</c:f>
              <c:strCache>
                <c:ptCount val="1"/>
                <c:pt idx="0">
                  <c:v>Mean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Regs2_Summary!$E$38:$E$41</c:f>
              <c:strCache>
                <c:ptCount val="4"/>
                <c:pt idx="0">
                  <c:v>Less than 2 years</c:v>
                </c:pt>
                <c:pt idx="1">
                  <c:v>3 - 5 years</c:v>
                </c:pt>
                <c:pt idx="2">
                  <c:v>6 - 10 years</c:v>
                </c:pt>
                <c:pt idx="3">
                  <c:v>11+ years</c:v>
                </c:pt>
              </c:strCache>
            </c:strRef>
          </c:cat>
          <c:val>
            <c:numRef>
              <c:f>Regs2_Summary!$F$38:$F$41</c:f>
              <c:numCache>
                <c:formatCode>0.0</c:formatCode>
                <c:ptCount val="4"/>
                <c:pt idx="0">
                  <c:v>4.5599999999999996</c:v>
                </c:pt>
                <c:pt idx="1">
                  <c:v>3.48</c:v>
                </c:pt>
                <c:pt idx="2">
                  <c:v>3.4</c:v>
                </c:pt>
                <c:pt idx="3">
                  <c:v>2.58</c:v>
                </c:pt>
              </c:numCache>
            </c:numRef>
          </c:val>
          <c:extLst>
            <c:ext xmlns:c16="http://schemas.microsoft.com/office/drawing/2014/chart" uri="{C3380CC4-5D6E-409C-BE32-E72D297353CC}">
              <c16:uniqueId val="{00000000-BC0F-4191-8943-EABEA9DD9FA0}"/>
            </c:ext>
          </c:extLst>
        </c:ser>
        <c:dLbls>
          <c:showLegendKey val="0"/>
          <c:showVal val="0"/>
          <c:showCatName val="0"/>
          <c:showSerName val="0"/>
          <c:showPercent val="0"/>
          <c:showBubbleSize val="0"/>
        </c:dLbls>
        <c:gapWidth val="219"/>
        <c:overlap val="-27"/>
        <c:axId val="1536369471"/>
        <c:axId val="1529201103"/>
      </c:barChart>
      <c:catAx>
        <c:axId val="1536369471"/>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29201103"/>
        <c:crosses val="autoZero"/>
        <c:auto val="1"/>
        <c:lblAlgn val="ctr"/>
        <c:lblOffset val="100"/>
        <c:noMultiLvlLbl val="0"/>
      </c:catAx>
      <c:valAx>
        <c:axId val="1529201103"/>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Average Number of ‘Not Sure’ Responses</a:t>
                </a:r>
              </a:p>
            </c:rich>
          </c:tx>
          <c:layout>
            <c:manualLayout>
              <c:xMode val="edge"/>
              <c:yMode val="edge"/>
              <c:x val="6.6211872779360663E-3"/>
              <c:y val="0.1293965559340524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3636947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5403974971565"/>
          <c:y val="0.10417053188684589"/>
          <c:w val="0.8839460538332069"/>
          <c:h val="0.73986237574564584"/>
        </c:manualLayout>
      </c:layout>
      <c:barChart>
        <c:barDir val="col"/>
        <c:grouping val="clustered"/>
        <c:varyColors val="0"/>
        <c:ser>
          <c:idx val="2"/>
          <c:order val="2"/>
          <c:tx>
            <c:strRef>
              <c:f>Actions_Summary!$A$4</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Actions_Summary!$B$1:$I$1</c:f>
              <c:strCache>
                <c:ptCount val="4"/>
                <c:pt idx="0">
                  <c:v>Adopting local rules, ordinances, or regulations</c:v>
                </c:pt>
                <c:pt idx="1">
                  <c:v>Implementation/enforcement of local rules, ordinances, or regulations</c:v>
                </c:pt>
                <c:pt idx="2">
                  <c:v>On the ground projects to directly improve water quality or water resources</c:v>
                </c:pt>
                <c:pt idx="3">
                  <c:v>Apply for grants/funding to assist with projects</c:v>
                </c:pt>
              </c:strCache>
            </c:strRef>
          </c:cat>
          <c:val>
            <c:numRef>
              <c:f>Actions_Summary!$B$4:$I$4</c:f>
              <c:numCache>
                <c:formatCode>0%</c:formatCode>
                <c:ptCount val="4"/>
                <c:pt idx="0">
                  <c:v>0.49735449735449733</c:v>
                </c:pt>
                <c:pt idx="1">
                  <c:v>0.46560846560846558</c:v>
                </c:pt>
                <c:pt idx="2">
                  <c:v>0.53968253968253965</c:v>
                </c:pt>
                <c:pt idx="3">
                  <c:v>0.64021164021164023</c:v>
                </c:pt>
              </c:numCache>
            </c:numRef>
          </c:val>
          <c:extLst>
            <c:ext xmlns:c16="http://schemas.microsoft.com/office/drawing/2014/chart" uri="{C3380CC4-5D6E-409C-BE32-E72D297353CC}">
              <c16:uniqueId val="{00000000-813A-4C3F-BFE8-A5A866E4BBA1}"/>
            </c:ext>
          </c:extLst>
        </c:ser>
        <c:dLbls>
          <c:showLegendKey val="0"/>
          <c:showVal val="0"/>
          <c:showCatName val="0"/>
          <c:showSerName val="0"/>
          <c:showPercent val="0"/>
          <c:showBubbleSize val="0"/>
        </c:dLbls>
        <c:gapWidth val="219"/>
        <c:overlap val="-27"/>
        <c:axId val="1319510991"/>
        <c:axId val="1212958783"/>
        <c:extLst>
          <c:ext xmlns:c15="http://schemas.microsoft.com/office/drawing/2012/chart" uri="{02D57815-91ED-43cb-92C2-25804820EDAC}">
            <c15:filteredBarSeries>
              <c15:ser>
                <c:idx val="0"/>
                <c:order val="0"/>
                <c:tx>
                  <c:strRef>
                    <c:extLst>
                      <c:ext uri="{02D57815-91ED-43cb-92C2-25804820EDAC}">
                        <c15:formulaRef>
                          <c15:sqref>Actions_Summary!$A$2</c15:sqref>
                        </c15:formulaRef>
                      </c:ext>
                    </c:extLst>
                    <c:strCache>
                      <c:ptCount val="1"/>
                      <c:pt idx="0">
                        <c:v>1</c:v>
                      </c:pt>
                    </c:strCache>
                  </c:strRef>
                </c:tx>
                <c:spPr>
                  <a:solidFill>
                    <a:schemeClr val="accent1"/>
                  </a:solidFill>
                  <a:ln>
                    <a:noFill/>
                  </a:ln>
                  <a:effectLst/>
                </c:spPr>
                <c:invertIfNegative val="0"/>
                <c:cat>
                  <c:strRef>
                    <c:extLst>
                      <c:ext uri="{02D57815-91ED-43cb-92C2-25804820EDAC}">
                        <c15:formulaRef>
                          <c15:sqref>Actions_Summary!$B$1:$I$1</c15:sqref>
                        </c15:formulaRef>
                      </c:ext>
                    </c:extLst>
                    <c:strCache>
                      <c:ptCount val="4"/>
                      <c:pt idx="0">
                        <c:v>Adopting local rules, ordinances, or regulations</c:v>
                      </c:pt>
                      <c:pt idx="1">
                        <c:v>Implementation/enforcement of local rules, ordinances, or regulations</c:v>
                      </c:pt>
                      <c:pt idx="2">
                        <c:v>On the ground projects to directly improve water quality or water resources</c:v>
                      </c:pt>
                      <c:pt idx="3">
                        <c:v>Apply for grants/funding to assist with projects</c:v>
                      </c:pt>
                    </c:strCache>
                  </c:strRef>
                </c:cat>
                <c:val>
                  <c:numRef>
                    <c:extLst>
                      <c:ext uri="{02D57815-91ED-43cb-92C2-25804820EDAC}">
                        <c15:formulaRef>
                          <c15:sqref>Actions_Summary!$B$2:$I$2</c15:sqref>
                        </c15:formulaRef>
                      </c:ext>
                    </c:extLst>
                    <c:numCache>
                      <c:formatCode>General</c:formatCode>
                      <c:ptCount val="4"/>
                      <c:pt idx="0">
                        <c:v>94</c:v>
                      </c:pt>
                      <c:pt idx="1">
                        <c:v>88</c:v>
                      </c:pt>
                      <c:pt idx="2">
                        <c:v>102</c:v>
                      </c:pt>
                      <c:pt idx="3">
                        <c:v>121</c:v>
                      </c:pt>
                    </c:numCache>
                  </c:numRef>
                </c:val>
                <c:extLst>
                  <c:ext xmlns:c16="http://schemas.microsoft.com/office/drawing/2014/chart" uri="{C3380CC4-5D6E-409C-BE32-E72D297353CC}">
                    <c16:uniqueId val="{00000001-813A-4C3F-BFE8-A5A866E4BBA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Actions_Summary!$A$3</c15:sqref>
                        </c15:formulaRef>
                      </c:ext>
                    </c:extLst>
                    <c:strCache>
                      <c:ptCount val="1"/>
                      <c:pt idx="0">
                        <c:v>Total</c:v>
                      </c:pt>
                    </c:strCache>
                  </c:strRef>
                </c:tx>
                <c:spPr>
                  <a:solidFill>
                    <a:schemeClr val="accent2"/>
                  </a:solidFill>
                  <a:ln>
                    <a:noFill/>
                  </a:ln>
                  <a:effectLst/>
                </c:spPr>
                <c:invertIfNegative val="0"/>
                <c:cat>
                  <c:strRef>
                    <c:extLst>
                      <c:ext xmlns:c15="http://schemas.microsoft.com/office/drawing/2012/chart" uri="{02D57815-91ED-43cb-92C2-25804820EDAC}">
                        <c15:formulaRef>
                          <c15:sqref>Actions_Summary!$B$1:$I$1</c15:sqref>
                        </c15:formulaRef>
                      </c:ext>
                    </c:extLst>
                    <c:strCache>
                      <c:ptCount val="4"/>
                      <c:pt idx="0">
                        <c:v>Adopting local rules, ordinances, or regulations</c:v>
                      </c:pt>
                      <c:pt idx="1">
                        <c:v>Implementation/enforcement of local rules, ordinances, or regulations</c:v>
                      </c:pt>
                      <c:pt idx="2">
                        <c:v>On the ground projects to directly improve water quality or water resources</c:v>
                      </c:pt>
                      <c:pt idx="3">
                        <c:v>Apply for grants/funding to assist with projects</c:v>
                      </c:pt>
                    </c:strCache>
                  </c:strRef>
                </c:cat>
                <c:val>
                  <c:numRef>
                    <c:extLst>
                      <c:ext xmlns:c15="http://schemas.microsoft.com/office/drawing/2012/chart" uri="{02D57815-91ED-43cb-92C2-25804820EDAC}">
                        <c15:formulaRef>
                          <c15:sqref>Actions_Summary!$B$3:$I$3</c15:sqref>
                        </c15:formulaRef>
                      </c:ext>
                    </c:extLst>
                    <c:numCache>
                      <c:formatCode>General</c:formatCode>
                      <c:ptCount val="4"/>
                      <c:pt idx="0">
                        <c:v>189</c:v>
                      </c:pt>
                      <c:pt idx="1">
                        <c:v>189</c:v>
                      </c:pt>
                      <c:pt idx="2">
                        <c:v>189</c:v>
                      </c:pt>
                      <c:pt idx="3">
                        <c:v>189</c:v>
                      </c:pt>
                    </c:numCache>
                  </c:numRef>
                </c:val>
                <c:extLst xmlns:c15="http://schemas.microsoft.com/office/drawing/2012/chart">
                  <c:ext xmlns:c16="http://schemas.microsoft.com/office/drawing/2014/chart" uri="{C3380CC4-5D6E-409C-BE32-E72D297353CC}">
                    <c16:uniqueId val="{00000002-813A-4C3F-BFE8-A5A866E4BBA1}"/>
                  </c:ext>
                </c:extLst>
              </c15:ser>
            </c15:filteredBarSeries>
          </c:ext>
        </c:extLst>
      </c:barChart>
      <c:catAx>
        <c:axId val="1319510991"/>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12958783"/>
        <c:crosses val="autoZero"/>
        <c:auto val="1"/>
        <c:lblAlgn val="ctr"/>
        <c:lblOffset val="100"/>
        <c:noMultiLvlLbl val="0"/>
      </c:catAx>
      <c:valAx>
        <c:axId val="1212958783"/>
        <c:scaling>
          <c:orientation val="minMax"/>
          <c:max val="1"/>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Percentage of</a:t>
                </a:r>
                <a:r>
                  <a:rPr lang="en-US" sz="1400" baseline="0" dirty="0">
                    <a:solidFill>
                      <a:schemeClr val="tx1"/>
                    </a:solidFill>
                  </a:rPr>
                  <a:t> Respondents that reported action in the last three years</a:t>
                </a:r>
                <a:endParaRPr lang="en-US" sz="1400" dirty="0">
                  <a:solidFill>
                    <a:schemeClr val="tx1"/>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19510991"/>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3EBFD-7062-4346-8AD4-D3F9561543EB}"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FB3E9-6F7B-4143-92EB-F203B8DD496C}" type="slidenum">
              <a:rPr lang="en-US" smtClean="0"/>
              <a:t>‹#›</a:t>
            </a:fld>
            <a:endParaRPr lang="en-US"/>
          </a:p>
        </p:txBody>
      </p:sp>
    </p:spTree>
    <p:extLst>
      <p:ext uri="{BB962C8B-B14F-4D97-AF65-F5344CB8AC3E}">
        <p14:creationId xmlns:p14="http://schemas.microsoft.com/office/powerpoint/2010/main" val="239620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Officials defined as ‘local elected officials, appointed officials and senior staff’, but with a strong focus on local elected officials. ELS 2015 recommended focusing on local elected officials because ‘they expressed the greatest need for information’</a:t>
            </a:r>
          </a:p>
          <a:p>
            <a:endParaRPr lang="en-US" dirty="0"/>
          </a:p>
          <a:p>
            <a:r>
              <a:rPr lang="en-US" dirty="0"/>
              <a:t>Capacity = technical ability or access to a person with technical ability to implement local conservation actions</a:t>
            </a:r>
          </a:p>
          <a:p>
            <a:endParaRPr lang="en-US" dirty="0"/>
          </a:p>
          <a:p>
            <a:r>
              <a:rPr lang="en-US" dirty="0"/>
              <a:t>Goal of this overall work: create a baseline understanding of local official knowledge and capacity and track changes over time</a:t>
            </a:r>
          </a:p>
        </p:txBody>
      </p:sp>
      <p:sp>
        <p:nvSpPr>
          <p:cNvPr id="4" name="Slide Number Placeholder 3"/>
          <p:cNvSpPr>
            <a:spLocks noGrp="1"/>
          </p:cNvSpPr>
          <p:nvPr>
            <p:ph type="sldNum" sz="quarter" idx="5"/>
          </p:nvPr>
        </p:nvSpPr>
        <p:spPr/>
        <p:txBody>
          <a:bodyPr/>
          <a:lstStyle/>
          <a:p>
            <a:fld id="{4B6F6858-5122-4749-B6A7-9ABC1582838D}" type="slidenum">
              <a:rPr lang="en-US" smtClean="0"/>
              <a:t>2</a:t>
            </a:fld>
            <a:endParaRPr lang="en-US"/>
          </a:p>
        </p:txBody>
      </p:sp>
    </p:spTree>
    <p:extLst>
      <p:ext uri="{BB962C8B-B14F-4D97-AF65-F5344CB8AC3E}">
        <p14:creationId xmlns:p14="http://schemas.microsoft.com/office/powerpoint/2010/main" val="335394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Nisbet, M. C., &amp; </a:t>
            </a:r>
            <a:r>
              <a:rPr lang="en-US" sz="1200" b="0" i="0" kern="1200" dirty="0" err="1">
                <a:solidFill>
                  <a:schemeClr val="tx1"/>
                </a:solidFill>
                <a:effectLst/>
                <a:latin typeface="+mn-lt"/>
                <a:ea typeface="+mn-ea"/>
                <a:cs typeface="+mn-cs"/>
              </a:rPr>
              <a:t>Scheufele</a:t>
            </a:r>
            <a:r>
              <a:rPr lang="en-US" sz="1200" b="0" i="0" kern="1200" dirty="0">
                <a:solidFill>
                  <a:schemeClr val="tx1"/>
                </a:solidFill>
                <a:effectLst/>
                <a:latin typeface="+mn-lt"/>
                <a:ea typeface="+mn-ea"/>
                <a:cs typeface="+mn-cs"/>
              </a:rPr>
              <a:t>, D. A. (2009). What's next for science communication? Promising directions and lingering distractions. </a:t>
            </a:r>
            <a:r>
              <a:rPr lang="en-US" sz="1200" b="0" i="1" kern="1200" dirty="0">
                <a:solidFill>
                  <a:schemeClr val="tx1"/>
                </a:solidFill>
                <a:effectLst/>
                <a:latin typeface="+mn-lt"/>
                <a:ea typeface="+mn-ea"/>
                <a:cs typeface="+mn-cs"/>
              </a:rPr>
              <a:t>American journal of botany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96</a:t>
            </a:r>
            <a:r>
              <a:rPr lang="en-US" sz="1200" b="0" i="0" kern="1200" dirty="0">
                <a:solidFill>
                  <a:schemeClr val="tx1"/>
                </a:solidFill>
                <a:effectLst/>
                <a:latin typeface="+mn-lt"/>
                <a:ea typeface="+mn-ea"/>
                <a:cs typeface="+mn-cs"/>
              </a:rPr>
              <a:t>(10), 1767-1778.</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AJZEN, I. &amp; FISHBEIN, M. (1980) </a:t>
            </a:r>
            <a:r>
              <a:rPr lang="en-US" sz="1200" b="0" i="1" u="none" strike="noStrike" kern="1200" baseline="0" dirty="0">
                <a:solidFill>
                  <a:schemeClr val="tx1"/>
                </a:solidFill>
                <a:latin typeface="+mn-lt"/>
                <a:ea typeface="+mn-ea"/>
                <a:cs typeface="+mn-cs"/>
              </a:rPr>
              <a:t>Understanding Attitudes and Predicting Social Behavior </a:t>
            </a:r>
            <a:r>
              <a:rPr lang="en-US" sz="1200" b="0" i="0" u="none" strike="noStrike" kern="1200" baseline="0" dirty="0">
                <a:solidFill>
                  <a:schemeClr val="tx1"/>
                </a:solidFill>
                <a:latin typeface="+mn-lt"/>
                <a:ea typeface="+mn-ea"/>
                <a:cs typeface="+mn-cs"/>
              </a:rPr>
              <a:t>(Englewood</a:t>
            </a:r>
          </a:p>
          <a:p>
            <a:r>
              <a:rPr lang="en-US" sz="1200" b="0" i="0" u="none" strike="noStrike" kern="1200" baseline="0" dirty="0">
                <a:solidFill>
                  <a:schemeClr val="tx1"/>
                </a:solidFill>
                <a:latin typeface="+mn-lt"/>
                <a:ea typeface="+mn-ea"/>
                <a:cs typeface="+mn-cs"/>
              </a:rPr>
              <a:t>Cliffs, NJ, Prentice Hall).</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3. </a:t>
            </a:r>
            <a:r>
              <a:rPr lang="en-US" sz="1200" b="0" i="0" kern="1200" dirty="0" err="1">
                <a:solidFill>
                  <a:schemeClr val="tx1"/>
                </a:solidFill>
                <a:effectLst/>
                <a:latin typeface="+mn-lt"/>
                <a:ea typeface="+mn-ea"/>
                <a:cs typeface="+mn-cs"/>
              </a:rPr>
              <a:t>Kollmuss</a:t>
            </a:r>
            <a:r>
              <a:rPr lang="en-US" sz="1200" b="0" i="0" kern="1200" dirty="0">
                <a:solidFill>
                  <a:schemeClr val="tx1"/>
                </a:solidFill>
                <a:effectLst/>
                <a:latin typeface="+mn-lt"/>
                <a:ea typeface="+mn-ea"/>
                <a:cs typeface="+mn-cs"/>
              </a:rPr>
              <a:t>, A., &amp; Agyeman, J. (2002). Mind the gap: why do people act environmentally and what are the barriers to pro-environmental behavior?. </a:t>
            </a:r>
            <a:r>
              <a:rPr lang="en-US" sz="1200" b="0" i="1" kern="1200" dirty="0">
                <a:solidFill>
                  <a:schemeClr val="tx1"/>
                </a:solidFill>
                <a:effectLst/>
                <a:latin typeface="+mn-lt"/>
                <a:ea typeface="+mn-ea"/>
                <a:cs typeface="+mn-cs"/>
              </a:rPr>
              <a:t>Environmental education research</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8</a:t>
            </a:r>
            <a:r>
              <a:rPr lang="en-US" sz="1200" b="0" i="0" kern="1200" dirty="0">
                <a:solidFill>
                  <a:schemeClr val="tx1"/>
                </a:solidFill>
                <a:effectLst/>
                <a:latin typeface="+mn-lt"/>
                <a:ea typeface="+mn-ea"/>
                <a:cs typeface="+mn-cs"/>
              </a:rPr>
              <a:t>(3), 239-260.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4. </a:t>
            </a:r>
            <a:r>
              <a:rPr lang="en-US" sz="1200" b="0" i="0" kern="1200" dirty="0" err="1">
                <a:solidFill>
                  <a:schemeClr val="tx1"/>
                </a:solidFill>
                <a:effectLst/>
                <a:latin typeface="+mn-lt"/>
                <a:ea typeface="+mn-ea"/>
                <a:cs typeface="+mn-cs"/>
              </a:rPr>
              <a:t>Maibach</a:t>
            </a:r>
            <a:r>
              <a:rPr lang="en-US" sz="1200" b="0" i="0" kern="1200" dirty="0">
                <a:solidFill>
                  <a:schemeClr val="tx1"/>
                </a:solidFill>
                <a:effectLst/>
                <a:latin typeface="+mn-lt"/>
                <a:ea typeface="+mn-ea"/>
                <a:cs typeface="+mn-cs"/>
              </a:rPr>
              <a:t>, E. (1993). Social marketing for the environment: Using information campaigns to promote environmental awareness and behavior change. </a:t>
            </a:r>
            <a:r>
              <a:rPr lang="en-US" sz="1200" b="0" i="1" kern="1200" dirty="0">
                <a:solidFill>
                  <a:schemeClr val="tx1"/>
                </a:solidFill>
                <a:effectLst/>
                <a:latin typeface="+mn-lt"/>
                <a:ea typeface="+mn-ea"/>
                <a:cs typeface="+mn-cs"/>
              </a:rPr>
              <a:t>Health promotion international</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8</a:t>
            </a:r>
            <a:r>
              <a:rPr lang="en-US" sz="1200" b="0" i="0" kern="1200" dirty="0">
                <a:solidFill>
                  <a:schemeClr val="tx1"/>
                </a:solidFill>
                <a:effectLst/>
                <a:latin typeface="+mn-lt"/>
                <a:ea typeface="+mn-ea"/>
                <a:cs typeface="+mn-cs"/>
              </a:rPr>
              <a:t>(3), 209-224.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5. McKenzie-Mohr, D. (2011). </a:t>
            </a:r>
            <a:r>
              <a:rPr lang="en-US" sz="1200" b="0" i="1" kern="1200" dirty="0">
                <a:solidFill>
                  <a:schemeClr val="tx1"/>
                </a:solidFill>
                <a:effectLst/>
                <a:latin typeface="+mn-lt"/>
                <a:ea typeface="+mn-ea"/>
                <a:cs typeface="+mn-cs"/>
              </a:rPr>
              <a:t>Fostering sustainable behavior: An introduction to community-based social marketing</a:t>
            </a:r>
            <a:r>
              <a:rPr lang="en-US" sz="1200" b="0" i="0" kern="1200" dirty="0">
                <a:solidFill>
                  <a:schemeClr val="tx1"/>
                </a:solidFill>
                <a:effectLst/>
                <a:latin typeface="+mn-lt"/>
                <a:ea typeface="+mn-ea"/>
                <a:cs typeface="+mn-cs"/>
              </a:rPr>
              <a:t>. New society publishers.</a:t>
            </a:r>
          </a:p>
          <a:p>
            <a:endParaRPr lang="en-US" dirty="0"/>
          </a:p>
        </p:txBody>
      </p:sp>
      <p:sp>
        <p:nvSpPr>
          <p:cNvPr id="4" name="Slide Number Placeholder 3"/>
          <p:cNvSpPr>
            <a:spLocks noGrp="1"/>
          </p:cNvSpPr>
          <p:nvPr>
            <p:ph type="sldNum" sz="quarter" idx="5"/>
          </p:nvPr>
        </p:nvSpPr>
        <p:spPr/>
        <p:txBody>
          <a:bodyPr/>
          <a:lstStyle/>
          <a:p>
            <a:fld id="{31DFB3E9-6F7B-4143-92EB-F203B8DD496C}" type="slidenum">
              <a:rPr lang="en-US" smtClean="0"/>
              <a:t>3</a:t>
            </a:fld>
            <a:endParaRPr lang="en-US"/>
          </a:p>
        </p:txBody>
      </p:sp>
    </p:spTree>
    <p:extLst>
      <p:ext uri="{BB962C8B-B14F-4D97-AF65-F5344CB8AC3E}">
        <p14:creationId xmlns:p14="http://schemas.microsoft.com/office/powerpoint/2010/main" val="258308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Rogers, E. M. (1962). </a:t>
            </a:r>
            <a:r>
              <a:rPr lang="en-US" sz="1200" b="0" i="1" kern="1200" dirty="0">
                <a:solidFill>
                  <a:schemeClr val="tx1"/>
                </a:solidFill>
                <a:effectLst/>
                <a:latin typeface="+mn-lt"/>
                <a:ea typeface="+mn-ea"/>
                <a:cs typeface="+mn-cs"/>
              </a:rPr>
              <a:t>Diffusion of innovations.</a:t>
            </a:r>
            <a:r>
              <a:rPr lang="en-US" sz="1200" b="0" i="0" kern="1200" dirty="0">
                <a:solidFill>
                  <a:schemeClr val="tx1"/>
                </a:solidFill>
                <a:effectLst/>
                <a:latin typeface="+mn-lt"/>
                <a:ea typeface="+mn-ea"/>
                <a:cs typeface="+mn-cs"/>
              </a:rPr>
              <a:t> New York: Free Press of Glencoe.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1DFB3E9-6F7B-4143-92EB-F203B8DD496C}" type="slidenum">
              <a:rPr lang="en-US" smtClean="0"/>
              <a:t>4</a:t>
            </a:fld>
            <a:endParaRPr lang="en-US"/>
          </a:p>
        </p:txBody>
      </p:sp>
    </p:spTree>
    <p:extLst>
      <p:ext uri="{BB962C8B-B14F-4D97-AF65-F5344CB8AC3E}">
        <p14:creationId xmlns:p14="http://schemas.microsoft.com/office/powerpoint/2010/main" val="124637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ELS 2015 </a:t>
            </a:r>
            <a:r>
              <a:rPr lang="en-US" dirty="0">
                <a:sym typeface="Wingdings" panose="05000000000000000000" pitchFamily="2" charset="2"/>
              </a:rPr>
              <a:t> https://www.chesapeakebay.net/documents/Chesapeake_Watershed_Local_Leadership_Development_Program.pdf</a:t>
            </a:r>
          </a:p>
          <a:p>
            <a:endParaRPr lang="en-US" dirty="0">
              <a:sym typeface="Wingdings" panose="05000000000000000000" pitchFamily="2" charset="2"/>
            </a:endParaRPr>
          </a:p>
          <a:p>
            <a:r>
              <a:rPr lang="en-US" dirty="0">
                <a:sym typeface="Wingdings" panose="05000000000000000000" pitchFamily="2" charset="2"/>
              </a:rPr>
              <a:t>2. </a:t>
            </a:r>
            <a:r>
              <a:rPr lang="en-US" dirty="0" err="1">
                <a:sym typeface="Wingdings" panose="05000000000000000000" pitchFamily="2" charset="2"/>
              </a:rPr>
              <a:t>Ecologix</a:t>
            </a:r>
            <a:r>
              <a:rPr lang="en-US" dirty="0">
                <a:sym typeface="Wingdings" panose="05000000000000000000" pitchFamily="2" charset="2"/>
              </a:rPr>
              <a:t> 2017  https://www.chesapeakebay.net/documents/EcoLogix_Group_final_report_Strategic_Outreach_Education_Program_for_Local_Elected_Officials__8-17.pdf</a:t>
            </a:r>
          </a:p>
          <a:p>
            <a:endParaRPr lang="en-US" dirty="0">
              <a:sym typeface="Wingdings" panose="05000000000000000000" pitchFamily="2" charset="2"/>
            </a:endParaRPr>
          </a:p>
          <a:p>
            <a:r>
              <a:rPr lang="en-US" dirty="0">
                <a:sym typeface="Wingdings" panose="05000000000000000000" pitchFamily="2" charset="2"/>
              </a:rPr>
              <a:t>3. Uncommon Insights 2022  https://d18lev1ok5leia.cloudfront.net/chesapeakebay/documents/local_leadership_baseline_survey_initial_findings.pdf</a:t>
            </a:r>
          </a:p>
          <a:p>
            <a:endParaRPr lang="en-US" dirty="0">
              <a:sym typeface="Wingdings" panose="05000000000000000000" pitchFamily="2" charset="2"/>
            </a:endParaRPr>
          </a:p>
          <a:p>
            <a:r>
              <a:rPr lang="en-US" dirty="0">
                <a:sym typeface="Wingdings" panose="05000000000000000000" pitchFamily="2" charset="2"/>
              </a:rPr>
              <a:t>BOTH projects #1 and #2 recommended a survey (project #3)</a:t>
            </a:r>
            <a:endParaRPr lang="en-US" dirty="0"/>
          </a:p>
        </p:txBody>
      </p:sp>
      <p:sp>
        <p:nvSpPr>
          <p:cNvPr id="4" name="Slide Number Placeholder 3"/>
          <p:cNvSpPr>
            <a:spLocks noGrp="1"/>
          </p:cNvSpPr>
          <p:nvPr>
            <p:ph type="sldNum" sz="quarter" idx="5"/>
          </p:nvPr>
        </p:nvSpPr>
        <p:spPr/>
        <p:txBody>
          <a:bodyPr/>
          <a:lstStyle/>
          <a:p>
            <a:fld id="{31DFB3E9-6F7B-4143-92EB-F203B8DD496C}" type="slidenum">
              <a:rPr lang="en-US" smtClean="0"/>
              <a:t>5</a:t>
            </a:fld>
            <a:endParaRPr lang="en-US"/>
          </a:p>
        </p:txBody>
      </p:sp>
    </p:spTree>
    <p:extLst>
      <p:ext uri="{BB962C8B-B14F-4D97-AF65-F5344CB8AC3E}">
        <p14:creationId xmlns:p14="http://schemas.microsoft.com/office/powerpoint/2010/main" val="284592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Cheng, T., </a:t>
            </a:r>
            <a:r>
              <a:rPr lang="en-US" sz="1200" b="0" i="0" kern="1200" dirty="0" err="1">
                <a:solidFill>
                  <a:schemeClr val="tx1"/>
                </a:solidFill>
                <a:effectLst/>
                <a:latin typeface="+mn-lt"/>
                <a:ea typeface="+mn-ea"/>
                <a:cs typeface="+mn-cs"/>
              </a:rPr>
              <a:t>Woon</a:t>
            </a:r>
            <a:r>
              <a:rPr lang="en-US" sz="1200" b="0" i="0" kern="1200" dirty="0">
                <a:solidFill>
                  <a:schemeClr val="tx1"/>
                </a:solidFill>
                <a:effectLst/>
                <a:latin typeface="+mn-lt"/>
                <a:ea typeface="+mn-ea"/>
                <a:cs typeface="+mn-cs"/>
              </a:rPr>
              <a:t>, D. K., &amp; Lynes, J. K. (2011). The use of message framing in the promotion of environmentally sustainable behaviors. </a:t>
            </a:r>
            <a:r>
              <a:rPr lang="en-US" sz="1200" b="0" i="1" kern="1200" dirty="0">
                <a:solidFill>
                  <a:schemeClr val="tx1"/>
                </a:solidFill>
                <a:effectLst/>
                <a:latin typeface="+mn-lt"/>
                <a:ea typeface="+mn-ea"/>
                <a:cs typeface="+mn-cs"/>
              </a:rPr>
              <a:t>Social Marketing Quarterly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17</a:t>
            </a:r>
            <a:r>
              <a:rPr lang="en-US" sz="1200" b="0" i="0" kern="1200" dirty="0">
                <a:solidFill>
                  <a:schemeClr val="tx1"/>
                </a:solidFill>
                <a:effectLst/>
                <a:latin typeface="+mn-lt"/>
                <a:ea typeface="+mn-ea"/>
                <a:cs typeface="+mn-cs"/>
              </a:rPr>
              <a:t>(2), 48-62.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a:t>
            </a:r>
            <a:r>
              <a:rPr lang="en-US" sz="1200" b="0" i="0" kern="1200" dirty="0" err="1">
                <a:solidFill>
                  <a:schemeClr val="tx1"/>
                </a:solidFill>
                <a:effectLst/>
                <a:latin typeface="+mn-lt"/>
                <a:ea typeface="+mn-ea"/>
                <a:cs typeface="+mn-cs"/>
              </a:rPr>
              <a:t>Pornpitakpan</a:t>
            </a:r>
            <a:r>
              <a:rPr lang="en-US" sz="1200" b="0" i="0" kern="1200" dirty="0">
                <a:solidFill>
                  <a:schemeClr val="tx1"/>
                </a:solidFill>
                <a:effectLst/>
                <a:latin typeface="+mn-lt"/>
                <a:ea typeface="+mn-ea"/>
                <a:cs typeface="+mn-cs"/>
              </a:rPr>
              <a:t>, C. (2004). The persuasiveness of source credibility: A critical review of five decades' evidence. </a:t>
            </a:r>
            <a:r>
              <a:rPr lang="en-US" sz="1200" b="0" i="1" kern="1200" dirty="0">
                <a:solidFill>
                  <a:schemeClr val="tx1"/>
                </a:solidFill>
                <a:effectLst/>
                <a:latin typeface="+mn-lt"/>
                <a:ea typeface="+mn-ea"/>
                <a:cs typeface="+mn-cs"/>
              </a:rPr>
              <a:t>Journal of applied social psychology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34</a:t>
            </a:r>
            <a:r>
              <a:rPr lang="en-US" sz="1200" b="0" i="0" kern="1200" dirty="0">
                <a:solidFill>
                  <a:schemeClr val="tx1"/>
                </a:solidFill>
                <a:effectLst/>
                <a:latin typeface="+mn-lt"/>
                <a:ea typeface="+mn-ea"/>
                <a:cs typeface="+mn-cs"/>
              </a:rPr>
              <a:t>(2), 243-281.</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 McKenzie-Mohr, D., &amp; Schultz, P. W. (2014). Choosing effective behavior change tools. </a:t>
            </a:r>
            <a:r>
              <a:rPr lang="en-US" sz="1200" b="0" i="1" kern="1200" dirty="0">
                <a:solidFill>
                  <a:schemeClr val="tx1"/>
                </a:solidFill>
                <a:effectLst/>
                <a:latin typeface="+mn-lt"/>
                <a:ea typeface="+mn-ea"/>
                <a:cs typeface="+mn-cs"/>
              </a:rPr>
              <a:t>Social Marketing Quarterly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20</a:t>
            </a:r>
            <a:r>
              <a:rPr lang="en-US" sz="1200" b="0" i="0" kern="1200" dirty="0">
                <a:solidFill>
                  <a:schemeClr val="tx1"/>
                </a:solidFill>
                <a:effectLst/>
                <a:latin typeface="+mn-lt"/>
                <a:ea typeface="+mn-ea"/>
                <a:cs typeface="+mn-cs"/>
              </a:rPr>
              <a:t>(1), 35-46.</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4. Schuster, L., </a:t>
            </a:r>
            <a:r>
              <a:rPr lang="en-US" sz="1200" b="0" i="0" kern="1200" dirty="0" err="1">
                <a:solidFill>
                  <a:schemeClr val="tx1"/>
                </a:solidFill>
                <a:effectLst/>
                <a:latin typeface="+mn-lt"/>
                <a:ea typeface="+mn-ea"/>
                <a:cs typeface="+mn-cs"/>
              </a:rPr>
              <a:t>Kubacki</a:t>
            </a:r>
            <a:r>
              <a:rPr lang="en-US" sz="1200" b="0" i="0" kern="1200" dirty="0">
                <a:solidFill>
                  <a:schemeClr val="tx1"/>
                </a:solidFill>
                <a:effectLst/>
                <a:latin typeface="+mn-lt"/>
                <a:ea typeface="+mn-ea"/>
                <a:cs typeface="+mn-cs"/>
              </a:rPr>
              <a:t>, K., &amp; Rundle-Thiele, S. (2016). Community-based social marketing: effects on social norms. </a:t>
            </a:r>
            <a:r>
              <a:rPr lang="en-US" sz="1200" b="0" i="1" kern="1200" dirty="0">
                <a:solidFill>
                  <a:schemeClr val="tx1"/>
                </a:solidFill>
                <a:effectLst/>
                <a:latin typeface="+mn-lt"/>
                <a:ea typeface="+mn-ea"/>
                <a:cs typeface="+mn-cs"/>
              </a:rPr>
              <a:t>Journal of Social Marketing</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5. </a:t>
            </a:r>
            <a:r>
              <a:rPr lang="en-US" sz="1200" b="0" i="0" kern="1200" dirty="0" err="1">
                <a:solidFill>
                  <a:schemeClr val="tx1"/>
                </a:solidFill>
                <a:effectLst/>
                <a:latin typeface="+mn-lt"/>
                <a:ea typeface="+mn-ea"/>
                <a:cs typeface="+mn-cs"/>
              </a:rPr>
              <a:t>Einsiedel</a:t>
            </a:r>
            <a:r>
              <a:rPr lang="en-US" sz="1200" b="0" i="0" kern="1200" dirty="0">
                <a:solidFill>
                  <a:schemeClr val="tx1"/>
                </a:solidFill>
                <a:effectLst/>
                <a:latin typeface="+mn-lt"/>
                <a:ea typeface="+mn-ea"/>
                <a:cs typeface="+mn-cs"/>
              </a:rPr>
              <a:t>, E. F. (2008). Public participation and dialogue. In </a:t>
            </a:r>
            <a:r>
              <a:rPr lang="en-US" sz="1200" b="0" i="1" kern="1200" dirty="0">
                <a:solidFill>
                  <a:schemeClr val="tx1"/>
                </a:solidFill>
                <a:effectLst/>
                <a:latin typeface="+mn-lt"/>
                <a:ea typeface="+mn-ea"/>
                <a:cs typeface="+mn-cs"/>
              </a:rPr>
              <a:t>Handbook of public communication of science and technology</a:t>
            </a:r>
            <a:r>
              <a:rPr lang="en-US" sz="1200" b="0" i="0" kern="1200" dirty="0">
                <a:solidFill>
                  <a:schemeClr val="tx1"/>
                </a:solidFill>
                <a:effectLst/>
                <a:latin typeface="+mn-lt"/>
                <a:ea typeface="+mn-ea"/>
                <a:cs typeface="+mn-cs"/>
              </a:rPr>
              <a:t> (pp. 187-198). Routledge.</a:t>
            </a:r>
          </a:p>
          <a:p>
            <a:endParaRPr lang="en-US" dirty="0"/>
          </a:p>
        </p:txBody>
      </p:sp>
      <p:sp>
        <p:nvSpPr>
          <p:cNvPr id="4" name="Slide Number Placeholder 3"/>
          <p:cNvSpPr>
            <a:spLocks noGrp="1"/>
          </p:cNvSpPr>
          <p:nvPr>
            <p:ph type="sldNum" sz="quarter" idx="5"/>
          </p:nvPr>
        </p:nvSpPr>
        <p:spPr/>
        <p:txBody>
          <a:bodyPr/>
          <a:lstStyle/>
          <a:p>
            <a:fld id="{31DFB3E9-6F7B-4143-92EB-F203B8DD496C}" type="slidenum">
              <a:rPr lang="en-US" smtClean="0"/>
              <a:t>6</a:t>
            </a:fld>
            <a:endParaRPr lang="en-US"/>
          </a:p>
        </p:txBody>
      </p:sp>
    </p:spTree>
    <p:extLst>
      <p:ext uri="{BB962C8B-B14F-4D97-AF65-F5344CB8AC3E}">
        <p14:creationId xmlns:p14="http://schemas.microsoft.com/office/powerpoint/2010/main" val="267582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mn-lt"/>
              </a:rPr>
              <a:t>Staff time (CBP, LLWG members, Subject matter experts, trusted source staff, speakers etc.)</a:t>
            </a:r>
          </a:p>
          <a:p>
            <a:pPr marL="0" indent="0">
              <a:buFont typeface="Arial" panose="020B0604020202020204" pitchFamily="34" charset="0"/>
              <a:buNone/>
            </a:pPr>
            <a:endParaRPr lang="en-US" sz="1200" dirty="0">
              <a:latin typeface="+mn-lt"/>
            </a:endParaRPr>
          </a:p>
          <a:p>
            <a:pPr marL="0" indent="0">
              <a:buFont typeface="Arial" panose="020B0604020202020204" pitchFamily="34" charset="0"/>
              <a:buNone/>
            </a:pPr>
            <a:r>
              <a:rPr lang="en-US" sz="1200" dirty="0">
                <a:latin typeface="+mn-lt"/>
              </a:rPr>
              <a:t>Travel Costs (gas mileage, bus, food, conference reg. etc.)</a:t>
            </a:r>
          </a:p>
          <a:p>
            <a:pPr marL="0" indent="0">
              <a:buFont typeface="Arial" panose="020B0604020202020204" pitchFamily="34" charset="0"/>
              <a:buNone/>
            </a:pPr>
            <a:endParaRPr lang="en-US" sz="1200" dirty="0">
              <a:latin typeface="+mn-lt"/>
            </a:endParaRPr>
          </a:p>
          <a:p>
            <a:pPr marL="0" indent="0">
              <a:buFont typeface="Arial" panose="020B0604020202020204" pitchFamily="34" charset="0"/>
              <a:buNone/>
            </a:pPr>
            <a:r>
              <a:rPr lang="en-US" sz="1200" dirty="0">
                <a:latin typeface="+mn-lt"/>
              </a:rPr>
              <a:t>Contractual Costs (consultants etc.)</a:t>
            </a:r>
          </a:p>
          <a:p>
            <a:endParaRPr lang="en-US" dirty="0"/>
          </a:p>
        </p:txBody>
      </p:sp>
      <p:sp>
        <p:nvSpPr>
          <p:cNvPr id="4" name="Slide Number Placeholder 3"/>
          <p:cNvSpPr>
            <a:spLocks noGrp="1"/>
          </p:cNvSpPr>
          <p:nvPr>
            <p:ph type="sldNum" sz="quarter" idx="5"/>
          </p:nvPr>
        </p:nvSpPr>
        <p:spPr/>
        <p:txBody>
          <a:bodyPr/>
          <a:lstStyle/>
          <a:p>
            <a:fld id="{31DFB3E9-6F7B-4143-92EB-F203B8DD496C}" type="slidenum">
              <a:rPr lang="en-US" smtClean="0"/>
              <a:t>7</a:t>
            </a:fld>
            <a:endParaRPr lang="en-US"/>
          </a:p>
        </p:txBody>
      </p:sp>
    </p:spTree>
    <p:extLst>
      <p:ext uri="{BB962C8B-B14F-4D97-AF65-F5344CB8AC3E}">
        <p14:creationId xmlns:p14="http://schemas.microsoft.com/office/powerpoint/2010/main" val="216323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Newly elected officials (less than 2 years) were more likely to say they were ‘not sure’ if their community was subject to regulation.</a:t>
            </a:r>
          </a:p>
          <a:p>
            <a:endParaRPr lang="en-US" dirty="0"/>
          </a:p>
          <a:p>
            <a:pPr>
              <a:spcBef>
                <a:spcPts val="0"/>
              </a:spcBef>
              <a:spcAft>
                <a:spcPts val="0"/>
              </a:spcAft>
            </a:pPr>
            <a:r>
              <a:rPr lang="en-US" sz="1200" dirty="0">
                <a:solidFill>
                  <a:schemeClr val="tx1"/>
                </a:solidFill>
              </a:rPr>
              <a:t>14) Which of the following rules or regulations is your community subject to? If you are not sure if your community is subject to these rules or regulations, please select not sure.</a:t>
            </a:r>
          </a:p>
          <a:p>
            <a:pPr>
              <a:spcBef>
                <a:spcPts val="0"/>
              </a:spcBef>
              <a:spcAft>
                <a:spcPts val="0"/>
              </a:spcAft>
            </a:pPr>
            <a:r>
              <a:rPr lang="en-US" sz="1200" i="1" dirty="0">
                <a:solidFill>
                  <a:schemeClr val="tx1"/>
                </a:solidFill>
              </a:rPr>
              <a:t>	Subject to ( )   Not subject to ( )  Not sure ( )</a:t>
            </a:r>
          </a:p>
          <a:p>
            <a:pPr marL="285750" indent="-285750">
              <a:spcBef>
                <a:spcPts val="0"/>
              </a:spcBef>
              <a:spcAft>
                <a:spcPts val="0"/>
              </a:spcAft>
              <a:buFont typeface="Arial" panose="020B0604020202020204" pitchFamily="34" charset="0"/>
              <a:buChar char="•"/>
            </a:pPr>
            <a:r>
              <a:rPr lang="en-US" sz="1200" dirty="0">
                <a:solidFill>
                  <a:schemeClr val="tx1"/>
                </a:solidFill>
              </a:rPr>
              <a:t>NPDES (National Pollution Discharge Elimination System)</a:t>
            </a:r>
          </a:p>
          <a:p>
            <a:pPr marL="285750" indent="-285750">
              <a:spcBef>
                <a:spcPts val="0"/>
              </a:spcBef>
              <a:spcAft>
                <a:spcPts val="0"/>
              </a:spcAft>
              <a:buFont typeface="Arial" panose="020B0604020202020204" pitchFamily="34" charset="0"/>
              <a:buChar char="•"/>
            </a:pPr>
            <a:r>
              <a:rPr lang="en-US" sz="1200" dirty="0">
                <a:solidFill>
                  <a:schemeClr val="tx1"/>
                </a:solidFill>
              </a:rPr>
              <a:t>MS4 (Municipal Separate Storm Sewer Systems)	</a:t>
            </a:r>
          </a:p>
          <a:p>
            <a:pPr marL="285750" indent="-285750">
              <a:spcBef>
                <a:spcPts val="0"/>
              </a:spcBef>
              <a:spcAft>
                <a:spcPts val="0"/>
              </a:spcAft>
              <a:buFont typeface="Arial" panose="020B0604020202020204" pitchFamily="34" charset="0"/>
              <a:buChar char="•"/>
            </a:pPr>
            <a:r>
              <a:rPr lang="en-US" sz="1200" dirty="0">
                <a:solidFill>
                  <a:schemeClr val="tx1"/>
                </a:solidFill>
              </a:rPr>
              <a:t>CSO (Combined Sewer Overflows)</a:t>
            </a:r>
          </a:p>
          <a:p>
            <a:pPr marL="285750" indent="-285750">
              <a:spcBef>
                <a:spcPts val="0"/>
              </a:spcBef>
              <a:spcAft>
                <a:spcPts val="0"/>
              </a:spcAft>
              <a:buFont typeface="Arial" panose="020B0604020202020204" pitchFamily="34" charset="0"/>
              <a:buChar char="•"/>
            </a:pPr>
            <a:r>
              <a:rPr lang="en-US" sz="1200" dirty="0">
                <a:solidFill>
                  <a:schemeClr val="tx1"/>
                </a:solidFill>
              </a:rPr>
              <a:t>Chesapeake Bay TMDL (Total Maximum Daily Load)</a:t>
            </a:r>
          </a:p>
          <a:p>
            <a:pPr marL="285750" indent="-285750">
              <a:spcBef>
                <a:spcPts val="0"/>
              </a:spcBef>
              <a:spcAft>
                <a:spcPts val="0"/>
              </a:spcAft>
              <a:buFont typeface="Arial" panose="020B0604020202020204" pitchFamily="34" charset="0"/>
              <a:buChar char="•"/>
            </a:pPr>
            <a:r>
              <a:rPr lang="en-US" sz="1200" dirty="0">
                <a:solidFill>
                  <a:schemeClr val="tx1"/>
                </a:solidFill>
              </a:rPr>
              <a:t>Local TMDL (Total Maximum Daily Load)</a:t>
            </a:r>
          </a:p>
          <a:p>
            <a:pPr marL="285750" indent="-285750">
              <a:spcBef>
                <a:spcPts val="0"/>
              </a:spcBef>
              <a:spcAft>
                <a:spcPts val="0"/>
              </a:spcAft>
              <a:buFont typeface="Arial" panose="020B0604020202020204" pitchFamily="34" charset="0"/>
              <a:buChar char="•"/>
            </a:pPr>
            <a:r>
              <a:rPr lang="en-US" sz="1200" dirty="0">
                <a:solidFill>
                  <a:schemeClr val="tx1"/>
                </a:solidFill>
              </a:rPr>
              <a:t>CBPRP (Chesapeake Bay Pollutant Reduction Plan)</a:t>
            </a:r>
          </a:p>
          <a:p>
            <a:pPr marL="285750" indent="-285750">
              <a:spcBef>
                <a:spcPts val="0"/>
              </a:spcBef>
              <a:spcAft>
                <a:spcPts val="0"/>
              </a:spcAft>
              <a:buFont typeface="Arial" panose="020B0604020202020204" pitchFamily="34" charset="0"/>
              <a:buChar char="•"/>
            </a:pPr>
            <a:r>
              <a:rPr lang="en-US" sz="1200" dirty="0">
                <a:solidFill>
                  <a:schemeClr val="tx1"/>
                </a:solidFill>
              </a:rPr>
              <a:t>SDWA (Safe Drinking Water)</a:t>
            </a:r>
          </a:p>
          <a:p>
            <a:pPr marL="285750" indent="-285750">
              <a:spcBef>
                <a:spcPts val="0"/>
              </a:spcBef>
              <a:spcAft>
                <a:spcPts val="0"/>
              </a:spcAft>
              <a:buFont typeface="Arial" panose="020B0604020202020204" pitchFamily="34" charset="0"/>
              <a:buChar char="•"/>
            </a:pPr>
            <a:r>
              <a:rPr lang="en-US" sz="1200" dirty="0">
                <a:solidFill>
                  <a:schemeClr val="tx1"/>
                </a:solidFill>
              </a:rPr>
              <a:t>Groundwater withdrawal restriction permits</a:t>
            </a:r>
            <a:endParaRPr lang="en-US" dirty="0"/>
          </a:p>
        </p:txBody>
      </p:sp>
      <p:sp>
        <p:nvSpPr>
          <p:cNvPr id="4" name="Slide Number Placeholder 3"/>
          <p:cNvSpPr>
            <a:spLocks noGrp="1"/>
          </p:cNvSpPr>
          <p:nvPr>
            <p:ph type="sldNum" sz="quarter" idx="5"/>
          </p:nvPr>
        </p:nvSpPr>
        <p:spPr/>
        <p:txBody>
          <a:bodyPr/>
          <a:lstStyle/>
          <a:p>
            <a:fld id="{31DFB3E9-6F7B-4143-92EB-F203B8DD496C}" type="slidenum">
              <a:rPr lang="en-US" smtClean="0"/>
              <a:t>8</a:t>
            </a:fld>
            <a:endParaRPr lang="en-US"/>
          </a:p>
        </p:txBody>
      </p:sp>
    </p:spTree>
    <p:extLst>
      <p:ext uri="{BB962C8B-B14F-4D97-AF65-F5344CB8AC3E}">
        <p14:creationId xmlns:p14="http://schemas.microsoft.com/office/powerpoint/2010/main" val="285676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dirty="0">
                <a:solidFill>
                  <a:schemeClr val="tx1"/>
                </a:solidFill>
              </a:rPr>
              <a:t>14) Which of the following rules or regulations is your community subject to? If you are not sure if your community is subject to these rules or regulations, please select not sure.</a:t>
            </a:r>
          </a:p>
          <a:p>
            <a:pPr>
              <a:spcBef>
                <a:spcPts val="0"/>
              </a:spcBef>
              <a:spcAft>
                <a:spcPts val="0"/>
              </a:spcAft>
            </a:pPr>
            <a:r>
              <a:rPr lang="en-US" sz="1200" i="1" dirty="0">
                <a:solidFill>
                  <a:schemeClr val="tx1"/>
                </a:solidFill>
              </a:rPr>
              <a:t>	Subject to ( )   Not subject to ( )  Not sure ( )</a:t>
            </a:r>
          </a:p>
          <a:p>
            <a:pPr marL="285750" indent="-285750">
              <a:spcBef>
                <a:spcPts val="0"/>
              </a:spcBef>
              <a:spcAft>
                <a:spcPts val="0"/>
              </a:spcAft>
              <a:buFont typeface="Arial" panose="020B0604020202020204" pitchFamily="34" charset="0"/>
              <a:buChar char="•"/>
            </a:pPr>
            <a:r>
              <a:rPr lang="en-US" sz="1200" dirty="0">
                <a:solidFill>
                  <a:schemeClr val="tx1"/>
                </a:solidFill>
              </a:rPr>
              <a:t>NPDES (National Pollution Discharge Elimination System)</a:t>
            </a:r>
          </a:p>
          <a:p>
            <a:pPr marL="285750" indent="-285750">
              <a:spcBef>
                <a:spcPts val="0"/>
              </a:spcBef>
              <a:spcAft>
                <a:spcPts val="0"/>
              </a:spcAft>
              <a:buFont typeface="Arial" panose="020B0604020202020204" pitchFamily="34" charset="0"/>
              <a:buChar char="•"/>
            </a:pPr>
            <a:r>
              <a:rPr lang="en-US" sz="1200" dirty="0">
                <a:solidFill>
                  <a:schemeClr val="tx1"/>
                </a:solidFill>
              </a:rPr>
              <a:t>MS4 (Municipal Separate Storm Sewer Systems)	</a:t>
            </a:r>
          </a:p>
          <a:p>
            <a:pPr marL="285750" indent="-285750">
              <a:spcBef>
                <a:spcPts val="0"/>
              </a:spcBef>
              <a:spcAft>
                <a:spcPts val="0"/>
              </a:spcAft>
              <a:buFont typeface="Arial" panose="020B0604020202020204" pitchFamily="34" charset="0"/>
              <a:buChar char="•"/>
            </a:pPr>
            <a:r>
              <a:rPr lang="en-US" sz="1200" dirty="0">
                <a:solidFill>
                  <a:schemeClr val="tx1"/>
                </a:solidFill>
              </a:rPr>
              <a:t>CSO (Combined Sewer Overflows)</a:t>
            </a:r>
          </a:p>
          <a:p>
            <a:pPr marL="285750" indent="-285750">
              <a:spcBef>
                <a:spcPts val="0"/>
              </a:spcBef>
              <a:spcAft>
                <a:spcPts val="0"/>
              </a:spcAft>
              <a:buFont typeface="Arial" panose="020B0604020202020204" pitchFamily="34" charset="0"/>
              <a:buChar char="•"/>
            </a:pPr>
            <a:r>
              <a:rPr lang="en-US" sz="1200" dirty="0">
                <a:solidFill>
                  <a:schemeClr val="tx1"/>
                </a:solidFill>
              </a:rPr>
              <a:t>Chesapeake Bay TMDL (Total Maximum Daily Load)</a:t>
            </a:r>
          </a:p>
          <a:p>
            <a:pPr marL="285750" indent="-285750">
              <a:spcBef>
                <a:spcPts val="0"/>
              </a:spcBef>
              <a:spcAft>
                <a:spcPts val="0"/>
              </a:spcAft>
              <a:buFont typeface="Arial" panose="020B0604020202020204" pitchFamily="34" charset="0"/>
              <a:buChar char="•"/>
            </a:pPr>
            <a:r>
              <a:rPr lang="en-US" sz="1200" dirty="0">
                <a:solidFill>
                  <a:schemeClr val="tx1"/>
                </a:solidFill>
              </a:rPr>
              <a:t>Local TMDL (Total Maximum Daily Load)</a:t>
            </a:r>
          </a:p>
          <a:p>
            <a:pPr marL="285750" indent="-285750">
              <a:spcBef>
                <a:spcPts val="0"/>
              </a:spcBef>
              <a:spcAft>
                <a:spcPts val="0"/>
              </a:spcAft>
              <a:buFont typeface="Arial" panose="020B0604020202020204" pitchFamily="34" charset="0"/>
              <a:buChar char="•"/>
            </a:pPr>
            <a:r>
              <a:rPr lang="en-US" sz="1200" dirty="0">
                <a:solidFill>
                  <a:schemeClr val="tx1"/>
                </a:solidFill>
              </a:rPr>
              <a:t>CBPRP (Chesapeake Bay Pollutant Reduction Plan)</a:t>
            </a:r>
          </a:p>
          <a:p>
            <a:pPr marL="285750" indent="-285750">
              <a:spcBef>
                <a:spcPts val="0"/>
              </a:spcBef>
              <a:spcAft>
                <a:spcPts val="0"/>
              </a:spcAft>
              <a:buFont typeface="Arial" panose="020B0604020202020204" pitchFamily="34" charset="0"/>
              <a:buChar char="•"/>
            </a:pPr>
            <a:r>
              <a:rPr lang="en-US" sz="1200" dirty="0">
                <a:solidFill>
                  <a:schemeClr val="tx1"/>
                </a:solidFill>
              </a:rPr>
              <a:t>SDWA (Safe Drinking Water)</a:t>
            </a:r>
          </a:p>
          <a:p>
            <a:pPr marL="285750" indent="-285750">
              <a:spcBef>
                <a:spcPts val="0"/>
              </a:spcBef>
              <a:spcAft>
                <a:spcPts val="0"/>
              </a:spcAft>
              <a:buFont typeface="Arial" panose="020B0604020202020204" pitchFamily="34" charset="0"/>
              <a:buChar char="•"/>
            </a:pPr>
            <a:r>
              <a:rPr lang="en-US" sz="1200" dirty="0">
                <a:solidFill>
                  <a:schemeClr val="tx1"/>
                </a:solidFill>
              </a:rPr>
              <a:t>Groundwater withdrawal restriction permits</a:t>
            </a:r>
            <a:endParaRPr lang="en-US" dirty="0"/>
          </a:p>
        </p:txBody>
      </p:sp>
      <p:sp>
        <p:nvSpPr>
          <p:cNvPr id="4" name="Slide Number Placeholder 3"/>
          <p:cNvSpPr>
            <a:spLocks noGrp="1"/>
          </p:cNvSpPr>
          <p:nvPr>
            <p:ph type="sldNum" sz="quarter" idx="5"/>
          </p:nvPr>
        </p:nvSpPr>
        <p:spPr/>
        <p:txBody>
          <a:bodyPr/>
          <a:lstStyle/>
          <a:p>
            <a:fld id="{31DFB3E9-6F7B-4143-92EB-F203B8DD496C}" type="slidenum">
              <a:rPr lang="en-US" smtClean="0"/>
              <a:t>9</a:t>
            </a:fld>
            <a:endParaRPr lang="en-US"/>
          </a:p>
        </p:txBody>
      </p:sp>
    </p:spTree>
    <p:extLst>
      <p:ext uri="{BB962C8B-B14F-4D97-AF65-F5344CB8AC3E}">
        <p14:creationId xmlns:p14="http://schemas.microsoft.com/office/powerpoint/2010/main" val="198016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dirty="0">
                <a:solidFill>
                  <a:schemeClr val="tx1"/>
                </a:solidFill>
              </a:rPr>
              <a:t>17) In the last three years, which of the following has your community undertaken related to water quality or water resources? Please check all that apply.</a:t>
            </a:r>
          </a:p>
          <a:p>
            <a:pPr>
              <a:spcBef>
                <a:spcPts val="0"/>
              </a:spcBef>
              <a:spcAft>
                <a:spcPts val="0"/>
              </a:spcAft>
            </a:pPr>
            <a:r>
              <a:rPr lang="en-US" sz="1200" dirty="0">
                <a:solidFill>
                  <a:schemeClr val="tx1"/>
                </a:solidFill>
              </a:rPr>
              <a:t>[ ] Community outreach efforts</a:t>
            </a:r>
          </a:p>
          <a:p>
            <a:pPr>
              <a:spcBef>
                <a:spcPts val="0"/>
              </a:spcBef>
              <a:spcAft>
                <a:spcPts val="0"/>
              </a:spcAft>
            </a:pPr>
            <a:r>
              <a:rPr lang="en-US" sz="1200" dirty="0">
                <a:solidFill>
                  <a:schemeClr val="tx1"/>
                </a:solidFill>
              </a:rPr>
              <a:t>[ ] Public meetings or public discussions</a:t>
            </a:r>
          </a:p>
          <a:p>
            <a:pPr>
              <a:spcBef>
                <a:spcPts val="0"/>
              </a:spcBef>
              <a:spcAft>
                <a:spcPts val="0"/>
              </a:spcAft>
            </a:pPr>
            <a:r>
              <a:rPr lang="en-US" sz="1200" dirty="0">
                <a:solidFill>
                  <a:schemeClr val="tx1"/>
                </a:solidFill>
              </a:rPr>
              <a:t>[ ] Adopting local rules, ordinances, or regulations</a:t>
            </a:r>
          </a:p>
          <a:p>
            <a:pPr>
              <a:spcBef>
                <a:spcPts val="0"/>
              </a:spcBef>
              <a:spcAft>
                <a:spcPts val="0"/>
              </a:spcAft>
            </a:pPr>
            <a:r>
              <a:rPr lang="en-US" sz="1200" dirty="0">
                <a:solidFill>
                  <a:schemeClr val="tx1"/>
                </a:solidFill>
              </a:rPr>
              <a:t>[ ] Implementation/enforcement of local rules, ordinances, or regulations</a:t>
            </a:r>
          </a:p>
          <a:p>
            <a:pPr>
              <a:spcBef>
                <a:spcPts val="0"/>
              </a:spcBef>
              <a:spcAft>
                <a:spcPts val="0"/>
              </a:spcAft>
            </a:pPr>
            <a:r>
              <a:rPr lang="en-US" sz="1200" dirty="0">
                <a:solidFill>
                  <a:schemeClr val="tx1"/>
                </a:solidFill>
              </a:rPr>
              <a:t>[ ] “On the ground” projects to directly improve water quality or water resources</a:t>
            </a:r>
          </a:p>
          <a:p>
            <a:pPr>
              <a:spcBef>
                <a:spcPts val="0"/>
              </a:spcBef>
              <a:spcAft>
                <a:spcPts val="0"/>
              </a:spcAft>
            </a:pPr>
            <a:r>
              <a:rPr lang="en-US" sz="1200" dirty="0">
                <a:solidFill>
                  <a:schemeClr val="tx1"/>
                </a:solidFill>
              </a:rPr>
              <a:t>[ ] Developing a comprehensive plan</a:t>
            </a:r>
          </a:p>
          <a:p>
            <a:pPr>
              <a:spcBef>
                <a:spcPts val="0"/>
              </a:spcBef>
              <a:spcAft>
                <a:spcPts val="0"/>
              </a:spcAft>
            </a:pPr>
            <a:r>
              <a:rPr lang="en-US" sz="1200" dirty="0">
                <a:solidFill>
                  <a:schemeClr val="tx1"/>
                </a:solidFill>
              </a:rPr>
              <a:t>[ ] Apply for grants/funding to assist with projects</a:t>
            </a:r>
          </a:p>
          <a:p>
            <a:pPr>
              <a:spcBef>
                <a:spcPts val="0"/>
              </a:spcBef>
              <a:spcAft>
                <a:spcPts val="0"/>
              </a:spcAft>
            </a:pPr>
            <a:r>
              <a:rPr lang="en-US" sz="1200" dirty="0">
                <a:solidFill>
                  <a:schemeClr val="tx1"/>
                </a:solidFill>
              </a:rPr>
              <a:t>[ ] Formation of an advisory council or citizen advisory committee</a:t>
            </a:r>
          </a:p>
          <a:p>
            <a:pPr>
              <a:spcBef>
                <a:spcPts val="0"/>
              </a:spcBef>
              <a:spcAft>
                <a:spcPts val="0"/>
              </a:spcAft>
            </a:pPr>
            <a:r>
              <a:rPr lang="en-US" sz="1200" dirty="0">
                <a:solidFill>
                  <a:schemeClr val="tx1"/>
                </a:solidFill>
              </a:rPr>
              <a:t>[ ] Other - Write In: _________________________________________________</a:t>
            </a:r>
          </a:p>
          <a:p>
            <a:pPr>
              <a:spcBef>
                <a:spcPts val="0"/>
              </a:spcBef>
              <a:spcAft>
                <a:spcPts val="0"/>
              </a:spcAft>
            </a:pPr>
            <a:r>
              <a:rPr lang="en-US" sz="1200" dirty="0">
                <a:solidFill>
                  <a:schemeClr val="tx1"/>
                </a:solidFill>
              </a:rPr>
              <a:t>[ ] None of the above</a:t>
            </a:r>
          </a:p>
          <a:p>
            <a:endParaRPr lang="en-US" dirty="0"/>
          </a:p>
        </p:txBody>
      </p:sp>
      <p:sp>
        <p:nvSpPr>
          <p:cNvPr id="4" name="Slide Number Placeholder 3"/>
          <p:cNvSpPr>
            <a:spLocks noGrp="1"/>
          </p:cNvSpPr>
          <p:nvPr>
            <p:ph type="sldNum" sz="quarter" idx="5"/>
          </p:nvPr>
        </p:nvSpPr>
        <p:spPr/>
        <p:txBody>
          <a:bodyPr/>
          <a:lstStyle/>
          <a:p>
            <a:fld id="{31DFB3E9-6F7B-4143-92EB-F203B8DD496C}" type="slidenum">
              <a:rPr lang="en-US" smtClean="0"/>
              <a:t>10</a:t>
            </a:fld>
            <a:endParaRPr lang="en-US"/>
          </a:p>
        </p:txBody>
      </p:sp>
    </p:spTree>
    <p:extLst>
      <p:ext uri="{BB962C8B-B14F-4D97-AF65-F5344CB8AC3E}">
        <p14:creationId xmlns:p14="http://schemas.microsoft.com/office/powerpoint/2010/main" val="57395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9603-8FFB-42E5-A159-06A59B7FA0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8BB045-467D-4C3E-8853-3F442D040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58BB6F-65A0-4796-8155-535808863B63}"/>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5" name="Footer Placeholder 4">
            <a:extLst>
              <a:ext uri="{FF2B5EF4-FFF2-40B4-BE49-F238E27FC236}">
                <a16:creationId xmlns:a16="http://schemas.microsoft.com/office/drawing/2014/main" id="{4628E52E-C9A0-43BB-9340-2B220EFDA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5679E-4DA7-455B-B218-00479F793A80}"/>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136253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8237-E9E9-4370-BB1C-5804E53C64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EF8DBB-4B67-4AE7-916C-3BA838F10D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EA91D-AF62-41BE-AE86-D56E16ED401A}"/>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5" name="Footer Placeholder 4">
            <a:extLst>
              <a:ext uri="{FF2B5EF4-FFF2-40B4-BE49-F238E27FC236}">
                <a16:creationId xmlns:a16="http://schemas.microsoft.com/office/drawing/2014/main" id="{8E6D73E2-0718-449F-B126-54EC0BA64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46AEB-5DFC-44BE-BE7B-260B4831E3EC}"/>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21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EE9065-64DE-4F52-B826-8CF52C24DD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82F7BB-8895-48A8-A6F0-8E8D855082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A78BC-87F7-42FB-BE00-8685E388BD83}"/>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5" name="Footer Placeholder 4">
            <a:extLst>
              <a:ext uri="{FF2B5EF4-FFF2-40B4-BE49-F238E27FC236}">
                <a16:creationId xmlns:a16="http://schemas.microsoft.com/office/drawing/2014/main" id="{2D0EB980-027F-43AC-9093-9030C9CAA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030B3-B739-4596-AC40-CDB2835E9769}"/>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202701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BEFF-6AE9-4429-ABB8-2D04F43865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E0BAB-CE13-4841-9EDD-0BC8CAB2E4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3B4A6-E8D5-4A10-81FC-EB875AC64CE2}"/>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5" name="Footer Placeholder 4">
            <a:extLst>
              <a:ext uri="{FF2B5EF4-FFF2-40B4-BE49-F238E27FC236}">
                <a16:creationId xmlns:a16="http://schemas.microsoft.com/office/drawing/2014/main" id="{EC06937A-BD30-4596-9668-59BA00870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F917A-DD9E-44CB-8BF4-30AC7154CAF7}"/>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175923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97BC-9533-41A4-8E41-7A4207D72E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3EE621-2FE1-481B-BA9B-3B27D5C4C6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F202F6-2DAE-445B-86E1-B9A16EA4EEE1}"/>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5" name="Footer Placeholder 4">
            <a:extLst>
              <a:ext uri="{FF2B5EF4-FFF2-40B4-BE49-F238E27FC236}">
                <a16:creationId xmlns:a16="http://schemas.microsoft.com/office/drawing/2014/main" id="{DE33D535-B85A-44FA-8942-8FE5E1F21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40AB2-2395-4E33-B161-99B40EBDB8C6}"/>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359319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6E43-A85E-4095-BF87-05327231A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5E6D00-368B-4210-81A0-5F5D883EED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7E41EF-AC95-4B9D-9F1D-3EC9AEA697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3B0F8B-9EAA-4F97-B701-8DA9849E3B45}"/>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6" name="Footer Placeholder 5">
            <a:extLst>
              <a:ext uri="{FF2B5EF4-FFF2-40B4-BE49-F238E27FC236}">
                <a16:creationId xmlns:a16="http://schemas.microsoft.com/office/drawing/2014/main" id="{A20E7129-2B3C-44C3-A7B1-5BFA8E3EB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A0EC5-EE72-43ED-8733-E817D97FC87F}"/>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203534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F51F-1143-4F13-905C-70AFE8AA74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00769F-E4DA-4884-8C64-148E94F1B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B39213-6FEC-474C-8765-BC3A7C467B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693CE7-A0F8-44B6-96C4-B28D4156A8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6E3E90-2342-4224-A853-53E886552C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1A9137-9A37-42AC-B2E4-BE54380DA829}"/>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8" name="Footer Placeholder 7">
            <a:extLst>
              <a:ext uri="{FF2B5EF4-FFF2-40B4-BE49-F238E27FC236}">
                <a16:creationId xmlns:a16="http://schemas.microsoft.com/office/drawing/2014/main" id="{7F91D89A-EFC4-447F-95C4-86932596BB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78416E-5204-4A24-AA90-EEC08EE4A99B}"/>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133878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A73B-BF2E-436B-AA12-F53D76CDBF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67E87D-B950-49D9-BD1E-DE7D7A226982}"/>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4" name="Footer Placeholder 3">
            <a:extLst>
              <a:ext uri="{FF2B5EF4-FFF2-40B4-BE49-F238E27FC236}">
                <a16:creationId xmlns:a16="http://schemas.microsoft.com/office/drawing/2014/main" id="{08371A85-1FFA-4FF6-B637-DCD6F6F8A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AE68E6-1A46-4FE6-8009-CE92A9F71C77}"/>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136599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A303E-DD2B-4112-8129-3577E6691D24}"/>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3" name="Footer Placeholder 2">
            <a:extLst>
              <a:ext uri="{FF2B5EF4-FFF2-40B4-BE49-F238E27FC236}">
                <a16:creationId xmlns:a16="http://schemas.microsoft.com/office/drawing/2014/main" id="{5CE65E37-598D-4F42-B6B5-8E7C78485E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6D2622-F65C-4EA5-AE0A-6F1A2CF1DEF2}"/>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90641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7199-28D8-4C4D-A45D-FFB7338AD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68DCA-D3CB-4374-90D3-58BB1365DB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C07521-FDB0-401F-98A4-FD397766F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83F089-160F-439C-86B3-5384E1B9D7AD}"/>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6" name="Footer Placeholder 5">
            <a:extLst>
              <a:ext uri="{FF2B5EF4-FFF2-40B4-BE49-F238E27FC236}">
                <a16:creationId xmlns:a16="http://schemas.microsoft.com/office/drawing/2014/main" id="{6106AAF2-355E-413F-A638-2AC48D79E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F0756-5DA5-48FD-8FFC-09E1473CF795}"/>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281713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E35F-5BC2-4FE4-9C07-99813782B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DAEB82-23F7-432C-825A-4A838498C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4EDF2F-DAD9-4076-9EC6-C501EDDE6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20F584-FE4E-4D70-A050-AB86451463CF}"/>
              </a:ext>
            </a:extLst>
          </p:cNvPr>
          <p:cNvSpPr>
            <a:spLocks noGrp="1"/>
          </p:cNvSpPr>
          <p:nvPr>
            <p:ph type="dt" sz="half" idx="10"/>
          </p:nvPr>
        </p:nvSpPr>
        <p:spPr/>
        <p:txBody>
          <a:bodyPr/>
          <a:lstStyle/>
          <a:p>
            <a:fld id="{A26DEA92-89A6-4560-A4BE-5417F6521E9D}" type="datetimeFigureOut">
              <a:rPr lang="en-US" smtClean="0"/>
              <a:t>10/18/2022</a:t>
            </a:fld>
            <a:endParaRPr lang="en-US"/>
          </a:p>
        </p:txBody>
      </p:sp>
      <p:sp>
        <p:nvSpPr>
          <p:cNvPr id="6" name="Footer Placeholder 5">
            <a:extLst>
              <a:ext uri="{FF2B5EF4-FFF2-40B4-BE49-F238E27FC236}">
                <a16:creationId xmlns:a16="http://schemas.microsoft.com/office/drawing/2014/main" id="{419CE51A-3C0C-422D-81E9-CBBD6B733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C214D0-C440-45E5-8A91-4D5A9309C0BB}"/>
              </a:ext>
            </a:extLst>
          </p:cNvPr>
          <p:cNvSpPr>
            <a:spLocks noGrp="1"/>
          </p:cNvSpPr>
          <p:nvPr>
            <p:ph type="sldNum" sz="quarter" idx="12"/>
          </p:nvPr>
        </p:nvSpPr>
        <p:spPr/>
        <p:txBody>
          <a:bodyPr/>
          <a:lstStyle/>
          <a:p>
            <a:fld id="{8A606070-C2DF-444A-90C4-1CA226EFF032}" type="slidenum">
              <a:rPr lang="en-US" smtClean="0"/>
              <a:t>‹#›</a:t>
            </a:fld>
            <a:endParaRPr lang="en-US"/>
          </a:p>
        </p:txBody>
      </p:sp>
    </p:spTree>
    <p:extLst>
      <p:ext uri="{BB962C8B-B14F-4D97-AF65-F5344CB8AC3E}">
        <p14:creationId xmlns:p14="http://schemas.microsoft.com/office/powerpoint/2010/main" val="44676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0AD5F-0EC8-4344-BBE8-F4AB66EBB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9A1A9-849F-4A17-9511-A73BA8E9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9F2A9-7618-474E-BDA7-7A76CA2FA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DEA92-89A6-4560-A4BE-5417F6521E9D}" type="datetimeFigureOut">
              <a:rPr lang="en-US" smtClean="0"/>
              <a:t>10/18/2022</a:t>
            </a:fld>
            <a:endParaRPr lang="en-US"/>
          </a:p>
        </p:txBody>
      </p:sp>
      <p:sp>
        <p:nvSpPr>
          <p:cNvPr id="5" name="Footer Placeholder 4">
            <a:extLst>
              <a:ext uri="{FF2B5EF4-FFF2-40B4-BE49-F238E27FC236}">
                <a16:creationId xmlns:a16="http://schemas.microsoft.com/office/drawing/2014/main" id="{2D5FAF7D-22C7-4E92-AF2D-29B0E454F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286905-A05A-4937-AB23-EA206DA4D3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06070-C2DF-444A-90C4-1CA226EFF032}" type="slidenum">
              <a:rPr lang="en-US" smtClean="0"/>
              <a:t>‹#›</a:t>
            </a:fld>
            <a:endParaRPr lang="en-US"/>
          </a:p>
        </p:txBody>
      </p:sp>
    </p:spTree>
    <p:extLst>
      <p:ext uri="{BB962C8B-B14F-4D97-AF65-F5344CB8AC3E}">
        <p14:creationId xmlns:p14="http://schemas.microsoft.com/office/powerpoint/2010/main" val="718560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6944-D463-47E3-B85A-023FB64C77DE}"/>
              </a:ext>
            </a:extLst>
          </p:cNvPr>
          <p:cNvSpPr>
            <a:spLocks noGrp="1"/>
          </p:cNvSpPr>
          <p:nvPr>
            <p:ph type="ctrTitle"/>
          </p:nvPr>
        </p:nvSpPr>
        <p:spPr/>
        <p:txBody>
          <a:bodyPr/>
          <a:lstStyle/>
          <a:p>
            <a:r>
              <a:rPr lang="en-US" b="1" dirty="0"/>
              <a:t>Local Leadership Outcome</a:t>
            </a:r>
          </a:p>
        </p:txBody>
      </p:sp>
      <p:sp>
        <p:nvSpPr>
          <p:cNvPr id="3" name="Subtitle 2">
            <a:extLst>
              <a:ext uri="{FF2B5EF4-FFF2-40B4-BE49-F238E27FC236}">
                <a16:creationId xmlns:a16="http://schemas.microsoft.com/office/drawing/2014/main" id="{1B3DB98D-1C67-4D81-B6D0-81C92E826E32}"/>
              </a:ext>
            </a:extLst>
          </p:cNvPr>
          <p:cNvSpPr>
            <a:spLocks noGrp="1"/>
          </p:cNvSpPr>
          <p:nvPr>
            <p:ph type="subTitle" idx="1"/>
          </p:nvPr>
        </p:nvSpPr>
        <p:spPr/>
        <p:txBody>
          <a:bodyPr/>
          <a:lstStyle/>
          <a:p>
            <a:r>
              <a:rPr lang="en-US" dirty="0"/>
              <a:t>Conceptual Model</a:t>
            </a:r>
          </a:p>
        </p:txBody>
      </p:sp>
    </p:spTree>
    <p:extLst>
      <p:ext uri="{BB962C8B-B14F-4D97-AF65-F5344CB8AC3E}">
        <p14:creationId xmlns:p14="http://schemas.microsoft.com/office/powerpoint/2010/main" val="82097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9D4502D-BFCD-4BCA-91CC-2DF7D1F6FC05}"/>
              </a:ext>
            </a:extLst>
          </p:cNvPr>
          <p:cNvGraphicFramePr>
            <a:graphicFrameLocks/>
          </p:cNvGraphicFramePr>
          <p:nvPr>
            <p:extLst>
              <p:ext uri="{D42A27DB-BD31-4B8C-83A1-F6EECF244321}">
                <p14:modId xmlns:p14="http://schemas.microsoft.com/office/powerpoint/2010/main" val="2623603690"/>
              </p:ext>
            </p:extLst>
          </p:nvPr>
        </p:nvGraphicFramePr>
        <p:xfrm>
          <a:off x="240145" y="1286934"/>
          <a:ext cx="11508510" cy="542767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4731DCAB-78BC-4C99-B90E-B2A32D5B0DE8}"/>
              </a:ext>
            </a:extLst>
          </p:cNvPr>
          <p:cNvSpPr>
            <a:spLocks noGrp="1"/>
          </p:cNvSpPr>
          <p:nvPr>
            <p:ph type="title"/>
          </p:nvPr>
        </p:nvSpPr>
        <p:spPr>
          <a:xfrm>
            <a:off x="838200" y="365126"/>
            <a:ext cx="10515600" cy="921808"/>
          </a:xfrm>
        </p:spPr>
        <p:txBody>
          <a:bodyPr>
            <a:normAutofit/>
          </a:bodyPr>
          <a:lstStyle/>
          <a:p>
            <a:r>
              <a:rPr lang="en-US" b="1" u="sng" dirty="0"/>
              <a:t>Possible Indicator #2: Reported Actions</a:t>
            </a:r>
          </a:p>
        </p:txBody>
      </p:sp>
    </p:spTree>
    <p:extLst>
      <p:ext uri="{BB962C8B-B14F-4D97-AF65-F5344CB8AC3E}">
        <p14:creationId xmlns:p14="http://schemas.microsoft.com/office/powerpoint/2010/main" val="318700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7ACFE5C-31CD-4089-AFD7-6FC4A2FCB56A}"/>
              </a:ext>
            </a:extLst>
          </p:cNvPr>
          <p:cNvSpPr/>
          <p:nvPr/>
        </p:nvSpPr>
        <p:spPr>
          <a:xfrm>
            <a:off x="2469546" y="525272"/>
            <a:ext cx="7075507" cy="12190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105295E-CD57-4DDF-B5C7-21D6A2F6A5B0}"/>
              </a:ext>
            </a:extLst>
          </p:cNvPr>
          <p:cNvSpPr/>
          <p:nvPr/>
        </p:nvSpPr>
        <p:spPr>
          <a:xfrm>
            <a:off x="670807" y="2181726"/>
            <a:ext cx="10850386" cy="34169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738B4-E32D-44B7-BF06-5CF20A744E83}"/>
              </a:ext>
            </a:extLst>
          </p:cNvPr>
          <p:cNvSpPr>
            <a:spLocks noGrp="1"/>
          </p:cNvSpPr>
          <p:nvPr>
            <p:ph type="title"/>
          </p:nvPr>
        </p:nvSpPr>
        <p:spPr>
          <a:xfrm>
            <a:off x="847252" y="461102"/>
            <a:ext cx="10515600" cy="1325563"/>
          </a:xfrm>
        </p:spPr>
        <p:txBody>
          <a:bodyPr/>
          <a:lstStyle/>
          <a:p>
            <a:pPr algn="ctr"/>
            <a:r>
              <a:rPr lang="en-US" b="1" dirty="0"/>
              <a:t>Local Leadership Outcome</a:t>
            </a:r>
          </a:p>
        </p:txBody>
      </p:sp>
      <p:sp>
        <p:nvSpPr>
          <p:cNvPr id="3" name="Content Placeholder 2">
            <a:extLst>
              <a:ext uri="{FF2B5EF4-FFF2-40B4-BE49-F238E27FC236}">
                <a16:creationId xmlns:a16="http://schemas.microsoft.com/office/drawing/2014/main" id="{D5176BBC-C61C-4EED-8B58-E3195EAE704F}"/>
              </a:ext>
            </a:extLst>
          </p:cNvPr>
          <p:cNvSpPr>
            <a:spLocks noGrp="1"/>
          </p:cNvSpPr>
          <p:nvPr>
            <p:ph idx="1"/>
          </p:nvPr>
        </p:nvSpPr>
        <p:spPr>
          <a:xfrm>
            <a:off x="1005593" y="2941666"/>
            <a:ext cx="10515600" cy="3551209"/>
          </a:xfrm>
        </p:spPr>
        <p:txBody>
          <a:bodyPr>
            <a:normAutofit/>
          </a:bodyPr>
          <a:lstStyle/>
          <a:p>
            <a:pPr marL="0" indent="0" algn="ctr">
              <a:buNone/>
            </a:pPr>
            <a:r>
              <a:rPr lang="en-US" sz="3200" i="1" dirty="0"/>
              <a:t>Continually increase the knowledge and capacity of local officials on issues related to water resources and in the implementation of economic and policy incentives that will support local conservation actions.</a:t>
            </a:r>
          </a:p>
        </p:txBody>
      </p:sp>
      <p:sp>
        <p:nvSpPr>
          <p:cNvPr id="4" name="Oval 3">
            <a:extLst>
              <a:ext uri="{FF2B5EF4-FFF2-40B4-BE49-F238E27FC236}">
                <a16:creationId xmlns:a16="http://schemas.microsoft.com/office/drawing/2014/main" id="{8000582E-365A-4748-8A3D-B5AE544C3EA0}"/>
              </a:ext>
            </a:extLst>
          </p:cNvPr>
          <p:cNvSpPr/>
          <p:nvPr/>
        </p:nvSpPr>
        <p:spPr>
          <a:xfrm>
            <a:off x="5586682" y="2840998"/>
            <a:ext cx="1912690" cy="696287"/>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4FA3EBFA-F524-4A0E-8C18-0457AC75817F}"/>
              </a:ext>
            </a:extLst>
          </p:cNvPr>
          <p:cNvSpPr/>
          <p:nvPr/>
        </p:nvSpPr>
        <p:spPr>
          <a:xfrm>
            <a:off x="8163500" y="2840998"/>
            <a:ext cx="1558954" cy="696287"/>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E765D54-4F5B-4AFC-B3B2-EA87249853CF}"/>
              </a:ext>
            </a:extLst>
          </p:cNvPr>
          <p:cNvSpPr/>
          <p:nvPr/>
        </p:nvSpPr>
        <p:spPr>
          <a:xfrm>
            <a:off x="1302702" y="3753302"/>
            <a:ext cx="2832683" cy="648050"/>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680846F-4A9D-4843-84E4-481F55A81FD6}"/>
              </a:ext>
            </a:extLst>
          </p:cNvPr>
          <p:cNvSpPr txBox="1"/>
          <p:nvPr/>
        </p:nvSpPr>
        <p:spPr>
          <a:xfrm>
            <a:off x="6341692" y="2295334"/>
            <a:ext cx="629174" cy="646331"/>
          </a:xfrm>
          <a:prstGeom prst="rect">
            <a:avLst/>
          </a:prstGeom>
          <a:noFill/>
        </p:spPr>
        <p:txBody>
          <a:bodyPr wrap="square" rtlCol="0">
            <a:spAutoFit/>
          </a:bodyPr>
          <a:lstStyle/>
          <a:p>
            <a:r>
              <a:rPr lang="en-US" sz="3600" b="1" dirty="0">
                <a:solidFill>
                  <a:schemeClr val="accent4"/>
                </a:solidFill>
              </a:rPr>
              <a:t>1</a:t>
            </a:r>
          </a:p>
        </p:txBody>
      </p:sp>
      <p:sp>
        <p:nvSpPr>
          <p:cNvPr id="8" name="TextBox 7">
            <a:extLst>
              <a:ext uri="{FF2B5EF4-FFF2-40B4-BE49-F238E27FC236}">
                <a16:creationId xmlns:a16="http://schemas.microsoft.com/office/drawing/2014/main" id="{0BD5B2D7-AD49-45FF-9323-64388E08C950}"/>
              </a:ext>
            </a:extLst>
          </p:cNvPr>
          <p:cNvSpPr txBox="1"/>
          <p:nvPr/>
        </p:nvSpPr>
        <p:spPr>
          <a:xfrm>
            <a:off x="8731855" y="2295335"/>
            <a:ext cx="629174" cy="646331"/>
          </a:xfrm>
          <a:prstGeom prst="rect">
            <a:avLst/>
          </a:prstGeom>
          <a:noFill/>
        </p:spPr>
        <p:txBody>
          <a:bodyPr wrap="square" rtlCol="0">
            <a:spAutoFit/>
          </a:bodyPr>
          <a:lstStyle/>
          <a:p>
            <a:r>
              <a:rPr lang="en-US" sz="3600" b="1" dirty="0">
                <a:solidFill>
                  <a:schemeClr val="accent5">
                    <a:lumMod val="75000"/>
                  </a:schemeClr>
                </a:solidFill>
              </a:rPr>
              <a:t>2</a:t>
            </a:r>
          </a:p>
        </p:txBody>
      </p:sp>
      <p:sp>
        <p:nvSpPr>
          <p:cNvPr id="9" name="TextBox 8">
            <a:extLst>
              <a:ext uri="{FF2B5EF4-FFF2-40B4-BE49-F238E27FC236}">
                <a16:creationId xmlns:a16="http://schemas.microsoft.com/office/drawing/2014/main" id="{4FA0ED1B-76FB-45D2-9793-1871B1263B01}"/>
              </a:ext>
            </a:extLst>
          </p:cNvPr>
          <p:cNvSpPr txBox="1"/>
          <p:nvPr/>
        </p:nvSpPr>
        <p:spPr>
          <a:xfrm>
            <a:off x="847252" y="3748918"/>
            <a:ext cx="629174" cy="646331"/>
          </a:xfrm>
          <a:prstGeom prst="rect">
            <a:avLst/>
          </a:prstGeom>
          <a:noFill/>
        </p:spPr>
        <p:txBody>
          <a:bodyPr wrap="square" rtlCol="0">
            <a:spAutoFit/>
          </a:bodyPr>
          <a:lstStyle/>
          <a:p>
            <a:r>
              <a:rPr lang="en-US" sz="3600" b="1" dirty="0">
                <a:solidFill>
                  <a:schemeClr val="accent6">
                    <a:lumMod val="75000"/>
                  </a:schemeClr>
                </a:solidFill>
              </a:rPr>
              <a:t>3</a:t>
            </a:r>
          </a:p>
        </p:txBody>
      </p:sp>
    </p:spTree>
    <p:extLst>
      <p:ext uri="{BB962C8B-B14F-4D97-AF65-F5344CB8AC3E}">
        <p14:creationId xmlns:p14="http://schemas.microsoft.com/office/powerpoint/2010/main" val="226477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A3BC-E876-4242-A7CE-1843FBB4BCFF}"/>
              </a:ext>
            </a:extLst>
          </p:cNvPr>
          <p:cNvSpPr>
            <a:spLocks noGrp="1"/>
          </p:cNvSpPr>
          <p:nvPr>
            <p:ph type="title"/>
          </p:nvPr>
        </p:nvSpPr>
        <p:spPr/>
        <p:txBody>
          <a:bodyPr/>
          <a:lstStyle/>
          <a:p>
            <a:r>
              <a:rPr lang="en-US" b="1" u="sng" dirty="0"/>
              <a:t>Behavior Change Theory</a:t>
            </a:r>
          </a:p>
        </p:txBody>
      </p:sp>
      <p:sp>
        <p:nvSpPr>
          <p:cNvPr id="3" name="Content Placeholder 2">
            <a:extLst>
              <a:ext uri="{FF2B5EF4-FFF2-40B4-BE49-F238E27FC236}">
                <a16:creationId xmlns:a16="http://schemas.microsoft.com/office/drawing/2014/main" id="{A9A9CD0E-39A6-4725-BE26-BB5D2DC82698}"/>
              </a:ext>
            </a:extLst>
          </p:cNvPr>
          <p:cNvSpPr>
            <a:spLocks noGrp="1"/>
          </p:cNvSpPr>
          <p:nvPr>
            <p:ph idx="1"/>
          </p:nvPr>
        </p:nvSpPr>
        <p:spPr>
          <a:xfrm>
            <a:off x="596900" y="1690688"/>
            <a:ext cx="11239500" cy="4981575"/>
          </a:xfrm>
        </p:spPr>
        <p:txBody>
          <a:bodyPr>
            <a:normAutofit/>
          </a:bodyPr>
          <a:lstStyle/>
          <a:p>
            <a:r>
              <a:rPr lang="en-US" sz="2400" dirty="0">
                <a:solidFill>
                  <a:schemeClr val="accent4"/>
                </a:solidFill>
              </a:rPr>
              <a:t>Knowledge </a:t>
            </a:r>
            <a:r>
              <a:rPr lang="en-US" sz="2400" dirty="0"/>
              <a:t>is important, but not enough on it’s own</a:t>
            </a:r>
            <a:r>
              <a:rPr lang="en-US" sz="2400" baseline="30000" dirty="0"/>
              <a:t>1</a:t>
            </a:r>
            <a:endParaRPr lang="en-US" sz="2400" dirty="0"/>
          </a:p>
          <a:p>
            <a:endParaRPr lang="en-US" sz="1000" dirty="0"/>
          </a:p>
          <a:p>
            <a:r>
              <a:rPr lang="en-US" sz="2400" dirty="0">
                <a:sym typeface="Wingdings" panose="05000000000000000000" pitchFamily="2" charset="2"/>
              </a:rPr>
              <a:t>Attitudes/beliefs are important, but often not enough on their own</a:t>
            </a:r>
            <a:r>
              <a:rPr lang="en-US" sz="2400" baseline="30000" dirty="0">
                <a:sym typeface="Wingdings" panose="05000000000000000000" pitchFamily="2" charset="2"/>
              </a:rPr>
              <a:t>2</a:t>
            </a:r>
            <a:endParaRPr lang="en-US" sz="2400" dirty="0">
              <a:sym typeface="Wingdings" panose="05000000000000000000" pitchFamily="2" charset="2"/>
            </a:endParaRPr>
          </a:p>
          <a:p>
            <a:endParaRPr lang="en-US" sz="1000" dirty="0">
              <a:sym typeface="Wingdings" panose="05000000000000000000" pitchFamily="2" charset="2"/>
            </a:endParaRPr>
          </a:p>
          <a:p>
            <a:r>
              <a:rPr lang="en-US" sz="2400" dirty="0">
                <a:sym typeface="Wingdings" panose="05000000000000000000" pitchFamily="2" charset="2"/>
              </a:rPr>
              <a:t>Behavior change is complicated and influenced by </a:t>
            </a:r>
            <a:r>
              <a:rPr lang="en-US" sz="2400" u="sng" dirty="0">
                <a:sym typeface="Wingdings" panose="05000000000000000000" pitchFamily="2" charset="2"/>
              </a:rPr>
              <a:t>many</a:t>
            </a:r>
            <a:r>
              <a:rPr lang="en-US" sz="2400" dirty="0">
                <a:sym typeface="Wingdings" panose="05000000000000000000" pitchFamily="2" charset="2"/>
              </a:rPr>
              <a:t> variables including </a:t>
            </a:r>
            <a:r>
              <a:rPr lang="en-US" sz="2400" dirty="0">
                <a:solidFill>
                  <a:schemeClr val="accent5">
                    <a:lumMod val="75000"/>
                  </a:schemeClr>
                </a:solidFill>
                <a:sym typeface="Wingdings" panose="05000000000000000000" pitchFamily="2" charset="2"/>
              </a:rPr>
              <a:t>capacity</a:t>
            </a:r>
            <a:r>
              <a:rPr lang="en-US" sz="2400" baseline="30000" dirty="0">
                <a:sym typeface="Wingdings" panose="05000000000000000000" pitchFamily="2" charset="2"/>
              </a:rPr>
              <a:t>3</a:t>
            </a:r>
            <a:endParaRPr lang="en-US" sz="2400" dirty="0">
              <a:sym typeface="Wingdings" panose="05000000000000000000" pitchFamily="2" charset="2"/>
            </a:endParaRPr>
          </a:p>
          <a:p>
            <a:endParaRPr lang="en-US" sz="1000" dirty="0">
              <a:sym typeface="Wingdings" panose="05000000000000000000" pitchFamily="2" charset="2"/>
            </a:endParaRPr>
          </a:p>
          <a:p>
            <a:r>
              <a:rPr lang="en-US" sz="2400" dirty="0">
                <a:sym typeface="Wingdings" panose="05000000000000000000" pitchFamily="2" charset="2"/>
              </a:rPr>
              <a:t>Specific audiences have a unique set of variables that influence </a:t>
            </a:r>
            <a:r>
              <a:rPr lang="en-US" sz="2400" dirty="0">
                <a:solidFill>
                  <a:schemeClr val="accent6">
                    <a:lumMod val="75000"/>
                  </a:schemeClr>
                </a:solidFill>
                <a:sym typeface="Wingdings" panose="05000000000000000000" pitchFamily="2" charset="2"/>
              </a:rPr>
              <a:t>behavior</a:t>
            </a:r>
            <a:r>
              <a:rPr lang="en-US" sz="2400" baseline="30000" dirty="0">
                <a:sym typeface="Wingdings" panose="05000000000000000000" pitchFamily="2" charset="2"/>
              </a:rPr>
              <a:t>4</a:t>
            </a:r>
          </a:p>
          <a:p>
            <a:endParaRPr lang="en-US" sz="1000" dirty="0">
              <a:sym typeface="Wingdings" panose="05000000000000000000" pitchFamily="2" charset="2"/>
            </a:endParaRPr>
          </a:p>
          <a:p>
            <a:r>
              <a:rPr lang="en-US" sz="2400" dirty="0">
                <a:solidFill>
                  <a:srgbClr val="C00000"/>
                </a:solidFill>
                <a:sym typeface="Wingdings" panose="05000000000000000000" pitchFamily="2" charset="2"/>
              </a:rPr>
              <a:t>Takeaways: </a:t>
            </a:r>
          </a:p>
          <a:p>
            <a:pPr lvl="1"/>
            <a:r>
              <a:rPr lang="en-US" u="sng" dirty="0">
                <a:solidFill>
                  <a:srgbClr val="C00000"/>
                </a:solidFill>
                <a:sym typeface="Wingdings" panose="05000000000000000000" pitchFamily="2" charset="2"/>
              </a:rPr>
              <a:t>Audience research </a:t>
            </a:r>
            <a:r>
              <a:rPr lang="en-US" dirty="0">
                <a:solidFill>
                  <a:srgbClr val="C00000"/>
                </a:solidFill>
                <a:sym typeface="Wingdings" panose="05000000000000000000" pitchFamily="2" charset="2"/>
              </a:rPr>
              <a:t>is essential to understand variables that influence </a:t>
            </a:r>
            <a:r>
              <a:rPr lang="en-US" dirty="0">
                <a:solidFill>
                  <a:schemeClr val="accent6">
                    <a:lumMod val="75000"/>
                  </a:schemeClr>
                </a:solidFill>
                <a:sym typeface="Wingdings" panose="05000000000000000000" pitchFamily="2" charset="2"/>
              </a:rPr>
              <a:t>behaviors</a:t>
            </a:r>
            <a:r>
              <a:rPr lang="en-US" baseline="30000" dirty="0">
                <a:solidFill>
                  <a:srgbClr val="C00000"/>
                </a:solidFill>
                <a:sym typeface="Wingdings" panose="05000000000000000000" pitchFamily="2" charset="2"/>
              </a:rPr>
              <a:t>5</a:t>
            </a:r>
            <a:endParaRPr lang="en-US" dirty="0">
              <a:solidFill>
                <a:srgbClr val="C00000"/>
              </a:solidFill>
              <a:sym typeface="Wingdings" panose="05000000000000000000" pitchFamily="2" charset="2"/>
            </a:endParaRPr>
          </a:p>
          <a:p>
            <a:pPr lvl="1"/>
            <a:r>
              <a:rPr lang="en-US" u="sng" dirty="0">
                <a:solidFill>
                  <a:srgbClr val="C00000"/>
                </a:solidFill>
                <a:sym typeface="Wingdings" panose="05000000000000000000" pitchFamily="2" charset="2"/>
              </a:rPr>
              <a:t>Evidence-based strategies </a:t>
            </a:r>
            <a:r>
              <a:rPr lang="en-US" dirty="0">
                <a:solidFill>
                  <a:srgbClr val="C00000"/>
                </a:solidFill>
                <a:sym typeface="Wingdings" panose="05000000000000000000" pitchFamily="2" charset="2"/>
              </a:rPr>
              <a:t>can be applied to foster </a:t>
            </a:r>
            <a:r>
              <a:rPr lang="en-US" dirty="0">
                <a:solidFill>
                  <a:schemeClr val="accent6">
                    <a:lumMod val="75000"/>
                  </a:schemeClr>
                </a:solidFill>
                <a:sym typeface="Wingdings" panose="05000000000000000000" pitchFamily="2" charset="2"/>
              </a:rPr>
              <a:t>behavior</a:t>
            </a:r>
            <a:r>
              <a:rPr lang="en-US" dirty="0">
                <a:sym typeface="Wingdings" panose="05000000000000000000" pitchFamily="2" charset="2"/>
              </a:rPr>
              <a:t> </a:t>
            </a:r>
            <a:r>
              <a:rPr lang="en-US" dirty="0">
                <a:solidFill>
                  <a:srgbClr val="C00000"/>
                </a:solidFill>
                <a:sym typeface="Wingdings" panose="05000000000000000000" pitchFamily="2" charset="2"/>
              </a:rPr>
              <a:t>change</a:t>
            </a:r>
            <a:r>
              <a:rPr lang="en-US" baseline="30000" dirty="0">
                <a:solidFill>
                  <a:srgbClr val="C00000"/>
                </a:solidFill>
                <a:sym typeface="Wingdings" panose="05000000000000000000" pitchFamily="2" charset="2"/>
              </a:rPr>
              <a:t>5</a:t>
            </a:r>
            <a:endParaRPr lang="en-US" dirty="0">
              <a:solidFill>
                <a:srgbClr val="C00000"/>
              </a:solidFill>
              <a:sym typeface="Wingdings" panose="05000000000000000000" pitchFamily="2" charset="2"/>
            </a:endParaRPr>
          </a:p>
          <a:p>
            <a:pPr marL="0" indent="0">
              <a:buNone/>
            </a:pPr>
            <a:endParaRPr lang="en-US" sz="2400" dirty="0">
              <a:sym typeface="Wingdings" panose="05000000000000000000" pitchFamily="2" charset="2"/>
            </a:endParaRPr>
          </a:p>
          <a:p>
            <a:pPr marL="0" indent="0">
              <a:buNone/>
            </a:pPr>
            <a:endParaRPr lang="en-US" sz="3200" dirty="0">
              <a:solidFill>
                <a:srgbClr val="0070C0"/>
              </a:solidFill>
              <a:sym typeface="Wingdings" panose="05000000000000000000" pitchFamily="2" charset="2"/>
            </a:endParaRPr>
          </a:p>
          <a:p>
            <a:endParaRPr lang="en-US" sz="3200" dirty="0">
              <a:sym typeface="Wingdings" panose="05000000000000000000" pitchFamily="2" charset="2"/>
            </a:endParaRPr>
          </a:p>
          <a:p>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372760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DD884B-F90E-46DC-B1DC-F1A3B2FE7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60" y="1706456"/>
            <a:ext cx="13642761" cy="4240318"/>
          </a:xfrm>
          <a:prstGeom prst="rect">
            <a:avLst/>
          </a:prstGeom>
        </p:spPr>
      </p:pic>
      <p:sp>
        <p:nvSpPr>
          <p:cNvPr id="2" name="Title 1">
            <a:extLst>
              <a:ext uri="{FF2B5EF4-FFF2-40B4-BE49-F238E27FC236}">
                <a16:creationId xmlns:a16="http://schemas.microsoft.com/office/drawing/2014/main" id="{C8DD3DE0-8760-4FB1-B89F-B21F1F436113}"/>
              </a:ext>
            </a:extLst>
          </p:cNvPr>
          <p:cNvSpPr>
            <a:spLocks noGrp="1"/>
          </p:cNvSpPr>
          <p:nvPr>
            <p:ph type="title"/>
          </p:nvPr>
        </p:nvSpPr>
        <p:spPr>
          <a:xfrm>
            <a:off x="505326" y="365126"/>
            <a:ext cx="10848474" cy="850064"/>
          </a:xfrm>
        </p:spPr>
        <p:txBody>
          <a:bodyPr/>
          <a:lstStyle/>
          <a:p>
            <a:r>
              <a:rPr lang="en-US" b="1" u="sng" dirty="0"/>
              <a:t>Diffusion of Innovation Theory</a:t>
            </a:r>
          </a:p>
        </p:txBody>
      </p:sp>
      <p:cxnSp>
        <p:nvCxnSpPr>
          <p:cNvPr id="9" name="Straight Arrow Connector 8">
            <a:extLst>
              <a:ext uri="{FF2B5EF4-FFF2-40B4-BE49-F238E27FC236}">
                <a16:creationId xmlns:a16="http://schemas.microsoft.com/office/drawing/2014/main" id="{18941134-ECF8-4E7E-887D-4C128A18DE7E}"/>
              </a:ext>
            </a:extLst>
          </p:cNvPr>
          <p:cNvCxnSpPr>
            <a:cxnSpLocks/>
          </p:cNvCxnSpPr>
          <p:nvPr/>
        </p:nvCxnSpPr>
        <p:spPr>
          <a:xfrm>
            <a:off x="1244600" y="6055882"/>
            <a:ext cx="29972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7D4484-471A-44D5-BE0A-EA943AEA42F1}"/>
              </a:ext>
            </a:extLst>
          </p:cNvPr>
          <p:cNvSpPr txBox="1"/>
          <p:nvPr/>
        </p:nvSpPr>
        <p:spPr>
          <a:xfrm>
            <a:off x="2082800" y="6231264"/>
            <a:ext cx="1320800" cy="523220"/>
          </a:xfrm>
          <a:prstGeom prst="rect">
            <a:avLst/>
          </a:prstGeom>
          <a:noFill/>
        </p:spPr>
        <p:txBody>
          <a:bodyPr wrap="square" rtlCol="0">
            <a:spAutoFit/>
          </a:bodyPr>
          <a:lstStyle/>
          <a:p>
            <a:r>
              <a:rPr lang="en-US" sz="2800" dirty="0"/>
              <a:t>Tell Me</a:t>
            </a:r>
          </a:p>
        </p:txBody>
      </p:sp>
      <p:cxnSp>
        <p:nvCxnSpPr>
          <p:cNvPr id="12" name="Straight Arrow Connector 11">
            <a:extLst>
              <a:ext uri="{FF2B5EF4-FFF2-40B4-BE49-F238E27FC236}">
                <a16:creationId xmlns:a16="http://schemas.microsoft.com/office/drawing/2014/main" id="{5E0F0373-3AD1-4ABC-A1FE-7A611FC899F4}"/>
              </a:ext>
            </a:extLst>
          </p:cNvPr>
          <p:cNvCxnSpPr>
            <a:cxnSpLocks/>
          </p:cNvCxnSpPr>
          <p:nvPr/>
        </p:nvCxnSpPr>
        <p:spPr>
          <a:xfrm>
            <a:off x="8242300" y="6044242"/>
            <a:ext cx="29972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444142-24C9-4F26-874D-0BDE363F8DDF}"/>
              </a:ext>
            </a:extLst>
          </p:cNvPr>
          <p:cNvSpPr txBox="1"/>
          <p:nvPr/>
        </p:nvSpPr>
        <p:spPr>
          <a:xfrm>
            <a:off x="8959850" y="6176430"/>
            <a:ext cx="1562100" cy="523220"/>
          </a:xfrm>
          <a:prstGeom prst="rect">
            <a:avLst/>
          </a:prstGeom>
          <a:noFill/>
        </p:spPr>
        <p:txBody>
          <a:bodyPr wrap="square" rtlCol="0">
            <a:spAutoFit/>
          </a:bodyPr>
          <a:lstStyle/>
          <a:p>
            <a:r>
              <a:rPr lang="en-US" sz="2800" dirty="0"/>
              <a:t>Make Me</a:t>
            </a:r>
          </a:p>
        </p:txBody>
      </p:sp>
      <p:sp>
        <p:nvSpPr>
          <p:cNvPr id="14" name="Oval 13">
            <a:extLst>
              <a:ext uri="{FF2B5EF4-FFF2-40B4-BE49-F238E27FC236}">
                <a16:creationId xmlns:a16="http://schemas.microsoft.com/office/drawing/2014/main" id="{5B19458E-1D19-481D-B0B3-A0E91F7CE91D}"/>
              </a:ext>
            </a:extLst>
          </p:cNvPr>
          <p:cNvSpPr/>
          <p:nvPr/>
        </p:nvSpPr>
        <p:spPr>
          <a:xfrm>
            <a:off x="4089400" y="1815571"/>
            <a:ext cx="4419602" cy="42403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TextBox 14">
            <a:extLst>
              <a:ext uri="{FF2B5EF4-FFF2-40B4-BE49-F238E27FC236}">
                <a16:creationId xmlns:a16="http://schemas.microsoft.com/office/drawing/2014/main" id="{1B856758-D4C1-4912-B221-80B5629E702A}"/>
              </a:ext>
            </a:extLst>
          </p:cNvPr>
          <p:cNvSpPr txBox="1"/>
          <p:nvPr/>
        </p:nvSpPr>
        <p:spPr>
          <a:xfrm>
            <a:off x="7162804" y="1444846"/>
            <a:ext cx="4673596" cy="523220"/>
          </a:xfrm>
          <a:prstGeom prst="rect">
            <a:avLst/>
          </a:prstGeom>
          <a:noFill/>
        </p:spPr>
        <p:txBody>
          <a:bodyPr wrap="square" rtlCol="0">
            <a:spAutoFit/>
          </a:bodyPr>
          <a:lstStyle/>
          <a:p>
            <a:r>
              <a:rPr lang="en-US" sz="2800" dirty="0">
                <a:solidFill>
                  <a:srgbClr val="C00000"/>
                </a:solidFill>
              </a:rPr>
              <a:t>Help me </a:t>
            </a:r>
            <a:r>
              <a:rPr lang="en-US" sz="2800" dirty="0">
                <a:solidFill>
                  <a:srgbClr val="C00000"/>
                </a:solidFill>
                <a:sym typeface="Wingdings" panose="05000000000000000000" pitchFamily="2" charset="2"/>
              </a:rPr>
              <a:t> </a:t>
            </a:r>
            <a:r>
              <a:rPr lang="en-US" sz="2800" dirty="0">
                <a:solidFill>
                  <a:srgbClr val="C00000"/>
                </a:solidFill>
              </a:rPr>
              <a:t>primary audience</a:t>
            </a:r>
          </a:p>
        </p:txBody>
      </p:sp>
    </p:spTree>
    <p:extLst>
      <p:ext uri="{BB962C8B-B14F-4D97-AF65-F5344CB8AC3E}">
        <p14:creationId xmlns:p14="http://schemas.microsoft.com/office/powerpoint/2010/main" val="20047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D66C-E195-49A4-AF00-24D719207182}"/>
              </a:ext>
            </a:extLst>
          </p:cNvPr>
          <p:cNvSpPr>
            <a:spLocks noGrp="1"/>
          </p:cNvSpPr>
          <p:nvPr>
            <p:ph type="title"/>
          </p:nvPr>
        </p:nvSpPr>
        <p:spPr>
          <a:xfrm>
            <a:off x="838200" y="365125"/>
            <a:ext cx="10731500" cy="1325563"/>
          </a:xfrm>
        </p:spPr>
        <p:txBody>
          <a:bodyPr/>
          <a:lstStyle/>
          <a:p>
            <a:r>
              <a:rPr lang="en-US" b="1" u="sng" dirty="0"/>
              <a:t>Audience Research</a:t>
            </a:r>
          </a:p>
        </p:txBody>
      </p:sp>
      <p:sp>
        <p:nvSpPr>
          <p:cNvPr id="3" name="Content Placeholder 2">
            <a:extLst>
              <a:ext uri="{FF2B5EF4-FFF2-40B4-BE49-F238E27FC236}">
                <a16:creationId xmlns:a16="http://schemas.microsoft.com/office/drawing/2014/main" id="{06C3BBDB-897D-47C2-AA1E-47C8FF12DBF8}"/>
              </a:ext>
            </a:extLst>
          </p:cNvPr>
          <p:cNvSpPr>
            <a:spLocks noGrp="1"/>
          </p:cNvSpPr>
          <p:nvPr>
            <p:ph idx="1"/>
          </p:nvPr>
        </p:nvSpPr>
        <p:spPr>
          <a:xfrm>
            <a:off x="425450" y="1690688"/>
            <a:ext cx="11341100" cy="4614863"/>
          </a:xfrm>
        </p:spPr>
        <p:txBody>
          <a:bodyPr>
            <a:normAutofit/>
          </a:bodyPr>
          <a:lstStyle/>
          <a:p>
            <a:r>
              <a:rPr lang="en-US" sz="2400" dirty="0">
                <a:sym typeface="Wingdings" panose="05000000000000000000" pitchFamily="2" charset="2"/>
              </a:rPr>
              <a:t>Identified a lack of 1) basic watershed </a:t>
            </a:r>
            <a:r>
              <a:rPr lang="en-US" sz="2400" dirty="0">
                <a:solidFill>
                  <a:schemeClr val="accent4"/>
                </a:solidFill>
                <a:sym typeface="Wingdings" panose="05000000000000000000" pitchFamily="2" charset="2"/>
              </a:rPr>
              <a:t>knowledge</a:t>
            </a:r>
            <a:r>
              <a:rPr lang="en-US" sz="2400" dirty="0">
                <a:sym typeface="Wingdings" panose="05000000000000000000" pitchFamily="2" charset="2"/>
              </a:rPr>
              <a:t> and 2) technical </a:t>
            </a:r>
            <a:r>
              <a:rPr lang="en-US" sz="2400" dirty="0">
                <a:solidFill>
                  <a:schemeClr val="accent5">
                    <a:lumMod val="75000"/>
                  </a:schemeClr>
                </a:solidFill>
                <a:sym typeface="Wingdings" panose="05000000000000000000" pitchFamily="2" charset="2"/>
              </a:rPr>
              <a:t>capacity</a:t>
            </a:r>
            <a:r>
              <a:rPr lang="en-US" sz="2400" dirty="0">
                <a:sym typeface="Wingdings" panose="05000000000000000000" pitchFamily="2" charset="2"/>
              </a:rPr>
              <a:t> as major barriers</a:t>
            </a:r>
            <a:r>
              <a:rPr lang="en-US" sz="2400" baseline="30000" dirty="0">
                <a:sym typeface="Wingdings" panose="05000000000000000000" pitchFamily="2" charset="2"/>
              </a:rPr>
              <a:t>1</a:t>
            </a:r>
            <a:endParaRPr lang="en-US" sz="2400" dirty="0">
              <a:sym typeface="Wingdings" panose="05000000000000000000" pitchFamily="2" charset="2"/>
            </a:endParaRPr>
          </a:p>
          <a:p>
            <a:endParaRPr lang="en-US" sz="1000" dirty="0">
              <a:sym typeface="Wingdings" panose="05000000000000000000" pitchFamily="2" charset="2"/>
            </a:endParaRPr>
          </a:p>
          <a:p>
            <a:r>
              <a:rPr lang="en-US" sz="2400" dirty="0">
                <a:sym typeface="Wingdings" panose="05000000000000000000" pitchFamily="2" charset="2"/>
              </a:rPr>
              <a:t>Identified local official priorities of economic development, public health and safety, infrastructure maintenance and finance and education</a:t>
            </a:r>
            <a:r>
              <a:rPr lang="en-US" sz="2400" baseline="30000" dirty="0">
                <a:sym typeface="Wingdings" panose="05000000000000000000" pitchFamily="2" charset="2"/>
              </a:rPr>
              <a:t>2</a:t>
            </a:r>
            <a:endParaRPr lang="en-US" sz="2400" dirty="0">
              <a:sym typeface="Wingdings" panose="05000000000000000000" pitchFamily="2" charset="2"/>
            </a:endParaRPr>
          </a:p>
          <a:p>
            <a:endParaRPr lang="en-US" sz="1000" dirty="0">
              <a:sym typeface="Wingdings" panose="05000000000000000000" pitchFamily="2" charset="2"/>
            </a:endParaRPr>
          </a:p>
          <a:p>
            <a:r>
              <a:rPr lang="en-US" sz="2400" dirty="0">
                <a:sym typeface="Wingdings" panose="05000000000000000000" pitchFamily="2" charset="2"/>
              </a:rPr>
              <a:t>Identified local officials from smaller communities and newly elected officials as lacking the most </a:t>
            </a:r>
            <a:r>
              <a:rPr lang="en-US" sz="2400" dirty="0">
                <a:solidFill>
                  <a:schemeClr val="accent4"/>
                </a:solidFill>
                <a:sym typeface="Wingdings" panose="05000000000000000000" pitchFamily="2" charset="2"/>
              </a:rPr>
              <a:t>knowledge</a:t>
            </a:r>
            <a:r>
              <a:rPr lang="en-US" sz="2400" dirty="0">
                <a:sym typeface="Wingdings" panose="05000000000000000000" pitchFamily="2" charset="2"/>
              </a:rPr>
              <a:t> and </a:t>
            </a:r>
            <a:r>
              <a:rPr lang="en-US" sz="2400" dirty="0">
                <a:solidFill>
                  <a:schemeClr val="accent5">
                    <a:lumMod val="75000"/>
                  </a:schemeClr>
                </a:solidFill>
                <a:sym typeface="Wingdings" panose="05000000000000000000" pitchFamily="2" charset="2"/>
              </a:rPr>
              <a:t>capacity</a:t>
            </a:r>
            <a:r>
              <a:rPr lang="en-US" sz="2400" baseline="30000" dirty="0">
                <a:sym typeface="Wingdings" panose="05000000000000000000" pitchFamily="2" charset="2"/>
              </a:rPr>
              <a:t>3</a:t>
            </a:r>
          </a:p>
          <a:p>
            <a:endParaRPr lang="en-US" sz="1000" dirty="0">
              <a:sym typeface="Wingdings" panose="05000000000000000000" pitchFamily="2" charset="2"/>
            </a:endParaRPr>
          </a:p>
          <a:p>
            <a:endParaRPr lang="en-US" dirty="0">
              <a:solidFill>
                <a:srgbClr val="0070C0"/>
              </a:solidFill>
              <a:sym typeface="Wingdings" panose="05000000000000000000" pitchFamily="2" charset="2"/>
            </a:endParaRPr>
          </a:p>
          <a:p>
            <a:endParaRPr lang="en-US" dirty="0"/>
          </a:p>
        </p:txBody>
      </p:sp>
    </p:spTree>
    <p:extLst>
      <p:ext uri="{BB962C8B-B14F-4D97-AF65-F5344CB8AC3E}">
        <p14:creationId xmlns:p14="http://schemas.microsoft.com/office/powerpoint/2010/main" val="29208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A370C8-8B79-4480-B5F5-3F95DEBDC375}"/>
              </a:ext>
            </a:extLst>
          </p:cNvPr>
          <p:cNvSpPr txBox="1">
            <a:spLocks/>
          </p:cNvSpPr>
          <p:nvPr/>
        </p:nvSpPr>
        <p:spPr>
          <a:xfrm>
            <a:off x="838201" y="365125"/>
            <a:ext cx="113537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Evidence-based Behavior Change Strategies</a:t>
            </a:r>
          </a:p>
        </p:txBody>
      </p:sp>
      <p:sp>
        <p:nvSpPr>
          <p:cNvPr id="7" name="Content Placeholder 2">
            <a:extLst>
              <a:ext uri="{FF2B5EF4-FFF2-40B4-BE49-F238E27FC236}">
                <a16:creationId xmlns:a16="http://schemas.microsoft.com/office/drawing/2014/main" id="{E189F28F-5069-4D04-9088-E0E277C754FE}"/>
              </a:ext>
            </a:extLst>
          </p:cNvPr>
          <p:cNvSpPr txBox="1">
            <a:spLocks/>
          </p:cNvSpPr>
          <p:nvPr/>
        </p:nvSpPr>
        <p:spPr>
          <a:xfrm>
            <a:off x="838201" y="1690688"/>
            <a:ext cx="10833094"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ym typeface="Wingdings" panose="05000000000000000000" pitchFamily="2" charset="2"/>
              </a:rPr>
              <a:t>Message Framing</a:t>
            </a:r>
            <a:r>
              <a:rPr lang="en-US" sz="2400" baseline="30000" dirty="0">
                <a:sym typeface="Wingdings" panose="05000000000000000000" pitchFamily="2" charset="2"/>
              </a:rPr>
              <a:t>1</a:t>
            </a:r>
            <a:r>
              <a:rPr lang="en-US" sz="2400" dirty="0">
                <a:sym typeface="Wingdings" panose="05000000000000000000" pitchFamily="2" charset="2"/>
              </a:rPr>
              <a:t> – tailoring information to an audience increases </a:t>
            </a:r>
            <a:r>
              <a:rPr lang="en-US" sz="2400" dirty="0">
                <a:solidFill>
                  <a:schemeClr val="accent4"/>
                </a:solidFill>
                <a:sym typeface="Wingdings" panose="05000000000000000000" pitchFamily="2" charset="2"/>
              </a:rPr>
              <a:t>knowledge</a:t>
            </a:r>
          </a:p>
          <a:p>
            <a:endParaRPr lang="en-US" sz="1000" dirty="0">
              <a:sym typeface="Wingdings" panose="05000000000000000000" pitchFamily="2" charset="2"/>
            </a:endParaRPr>
          </a:p>
          <a:p>
            <a:r>
              <a:rPr lang="en-US" sz="2400" dirty="0">
                <a:sym typeface="Wingdings" panose="05000000000000000000" pitchFamily="2" charset="2"/>
              </a:rPr>
              <a:t>Trusted Sources</a:t>
            </a:r>
            <a:r>
              <a:rPr lang="en-US" sz="2400" baseline="30000" dirty="0">
                <a:sym typeface="Wingdings" panose="05000000000000000000" pitchFamily="2" charset="2"/>
              </a:rPr>
              <a:t>2</a:t>
            </a:r>
            <a:r>
              <a:rPr lang="en-US" sz="2400" dirty="0">
                <a:sym typeface="Wingdings" panose="05000000000000000000" pitchFamily="2" charset="2"/>
              </a:rPr>
              <a:t> – hearing about a </a:t>
            </a:r>
            <a:r>
              <a:rPr lang="en-US" sz="2400" dirty="0">
                <a:solidFill>
                  <a:schemeClr val="accent6">
                    <a:lumMod val="75000"/>
                  </a:schemeClr>
                </a:solidFill>
                <a:sym typeface="Wingdings" panose="05000000000000000000" pitchFamily="2" charset="2"/>
              </a:rPr>
              <a:t>behavior</a:t>
            </a:r>
            <a:r>
              <a:rPr lang="en-US" sz="2400" dirty="0">
                <a:sym typeface="Wingdings" panose="05000000000000000000" pitchFamily="2" charset="2"/>
              </a:rPr>
              <a:t> from a creditable source</a:t>
            </a:r>
          </a:p>
          <a:p>
            <a:endParaRPr lang="en-US" sz="1000" dirty="0">
              <a:sym typeface="Wingdings" panose="05000000000000000000" pitchFamily="2" charset="2"/>
            </a:endParaRPr>
          </a:p>
          <a:p>
            <a:r>
              <a:rPr lang="en-US" sz="2400" dirty="0">
                <a:sym typeface="Wingdings" panose="05000000000000000000" pitchFamily="2" charset="2"/>
              </a:rPr>
              <a:t>Social Diffusion</a:t>
            </a:r>
            <a:r>
              <a:rPr lang="en-US" sz="2400" baseline="30000" dirty="0">
                <a:sym typeface="Wingdings" panose="05000000000000000000" pitchFamily="2" charset="2"/>
              </a:rPr>
              <a:t>3</a:t>
            </a:r>
            <a:r>
              <a:rPr lang="en-US" sz="2400" dirty="0">
                <a:sym typeface="Wingdings" panose="05000000000000000000" pitchFamily="2" charset="2"/>
              </a:rPr>
              <a:t> – hearing a peer tell you about a </a:t>
            </a:r>
            <a:r>
              <a:rPr lang="en-US" sz="2400" dirty="0">
                <a:solidFill>
                  <a:schemeClr val="accent6">
                    <a:lumMod val="75000"/>
                  </a:schemeClr>
                </a:solidFill>
                <a:sym typeface="Wingdings" panose="05000000000000000000" pitchFamily="2" charset="2"/>
              </a:rPr>
              <a:t>behavior</a:t>
            </a:r>
          </a:p>
          <a:p>
            <a:endParaRPr lang="en-US" sz="1000" dirty="0">
              <a:sym typeface="Wingdings" panose="05000000000000000000" pitchFamily="2" charset="2"/>
            </a:endParaRPr>
          </a:p>
          <a:p>
            <a:r>
              <a:rPr lang="en-US" sz="2400" dirty="0">
                <a:sym typeface="Wingdings" panose="05000000000000000000" pitchFamily="2" charset="2"/>
              </a:rPr>
              <a:t>Social Norms</a:t>
            </a:r>
            <a:r>
              <a:rPr lang="en-US" sz="2400" baseline="30000" dirty="0">
                <a:sym typeface="Wingdings" panose="05000000000000000000" pitchFamily="2" charset="2"/>
              </a:rPr>
              <a:t>4</a:t>
            </a:r>
            <a:r>
              <a:rPr lang="en-US" sz="2400" dirty="0">
                <a:sym typeface="Wingdings" panose="05000000000000000000" pitchFamily="2" charset="2"/>
              </a:rPr>
              <a:t> – seeing others engage in a </a:t>
            </a:r>
            <a:r>
              <a:rPr lang="en-US" sz="2400" dirty="0">
                <a:solidFill>
                  <a:schemeClr val="accent6">
                    <a:lumMod val="75000"/>
                  </a:schemeClr>
                </a:solidFill>
                <a:sym typeface="Wingdings" panose="05000000000000000000" pitchFamily="2" charset="2"/>
              </a:rPr>
              <a:t>behavior</a:t>
            </a:r>
          </a:p>
          <a:p>
            <a:endParaRPr lang="en-US" sz="1000" dirty="0">
              <a:sym typeface="Wingdings" panose="05000000000000000000" pitchFamily="2" charset="2"/>
            </a:endParaRPr>
          </a:p>
          <a:p>
            <a:r>
              <a:rPr lang="en-US" sz="2400" dirty="0">
                <a:sym typeface="Wingdings" panose="05000000000000000000" pitchFamily="2" charset="2"/>
              </a:rPr>
              <a:t>Dialogue</a:t>
            </a:r>
            <a:r>
              <a:rPr lang="en-US" sz="2400" baseline="30000" dirty="0">
                <a:sym typeface="Wingdings" panose="05000000000000000000" pitchFamily="2" charset="2"/>
              </a:rPr>
              <a:t>5</a:t>
            </a:r>
            <a:r>
              <a:rPr lang="en-US" sz="2400" dirty="0">
                <a:sym typeface="Wingdings" panose="05000000000000000000" pitchFamily="2" charset="2"/>
              </a:rPr>
              <a:t> – open and honest conversation can increase </a:t>
            </a:r>
            <a:r>
              <a:rPr lang="en-US" sz="2400" dirty="0">
                <a:solidFill>
                  <a:schemeClr val="accent4"/>
                </a:solidFill>
                <a:sym typeface="Wingdings" panose="05000000000000000000" pitchFamily="2" charset="2"/>
              </a:rPr>
              <a:t>knowledge</a:t>
            </a:r>
          </a:p>
          <a:p>
            <a:endParaRPr lang="en-US" sz="1000" dirty="0">
              <a:sym typeface="Wingdings" panose="05000000000000000000" pitchFamily="2" charset="2"/>
            </a:endParaRPr>
          </a:p>
          <a:p>
            <a:endParaRPr lang="en-US" dirty="0">
              <a:solidFill>
                <a:srgbClr val="0070C0"/>
              </a:solidFill>
              <a:sym typeface="Wingdings" panose="05000000000000000000" pitchFamily="2" charset="2"/>
            </a:endParaRPr>
          </a:p>
          <a:p>
            <a:endParaRPr lang="en-US" dirty="0"/>
          </a:p>
        </p:txBody>
      </p:sp>
    </p:spTree>
    <p:extLst>
      <p:ext uri="{BB962C8B-B14F-4D97-AF65-F5344CB8AC3E}">
        <p14:creationId xmlns:p14="http://schemas.microsoft.com/office/powerpoint/2010/main" val="16292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BF4E-408C-4D8E-B969-7598A701EF2C}"/>
              </a:ext>
            </a:extLst>
          </p:cNvPr>
          <p:cNvSpPr>
            <a:spLocks noGrp="1"/>
          </p:cNvSpPr>
          <p:nvPr>
            <p:ph type="title"/>
          </p:nvPr>
        </p:nvSpPr>
        <p:spPr>
          <a:xfrm>
            <a:off x="548833" y="133631"/>
            <a:ext cx="10515600" cy="964345"/>
          </a:xfrm>
        </p:spPr>
        <p:txBody>
          <a:bodyPr>
            <a:normAutofit/>
          </a:bodyPr>
          <a:lstStyle/>
          <a:p>
            <a:r>
              <a:rPr lang="en-US" b="1" u="sng" dirty="0"/>
              <a:t>Logic Model</a:t>
            </a:r>
          </a:p>
        </p:txBody>
      </p:sp>
      <p:graphicFrame>
        <p:nvGraphicFramePr>
          <p:cNvPr id="6" name="Table 5">
            <a:extLst>
              <a:ext uri="{FF2B5EF4-FFF2-40B4-BE49-F238E27FC236}">
                <a16:creationId xmlns:a16="http://schemas.microsoft.com/office/drawing/2014/main" id="{AF8D41B7-AEC3-4053-BD3B-88C4A9A495CA}"/>
              </a:ext>
            </a:extLst>
          </p:cNvPr>
          <p:cNvGraphicFramePr>
            <a:graphicFrameLocks noGrp="1"/>
          </p:cNvGraphicFramePr>
          <p:nvPr>
            <p:extLst>
              <p:ext uri="{D42A27DB-BD31-4B8C-83A1-F6EECF244321}">
                <p14:modId xmlns:p14="http://schemas.microsoft.com/office/powerpoint/2010/main" val="458042590"/>
              </p:ext>
            </p:extLst>
          </p:nvPr>
        </p:nvGraphicFramePr>
        <p:xfrm>
          <a:off x="181338" y="1055089"/>
          <a:ext cx="11829324" cy="4754880"/>
        </p:xfrm>
        <a:graphic>
          <a:graphicData uri="http://schemas.openxmlformats.org/drawingml/2006/table">
            <a:tbl>
              <a:tblPr firstRow="1" bandRow="1">
                <a:tableStyleId>{2D5ABB26-0587-4C30-8999-92F81FD0307C}</a:tableStyleId>
              </a:tblPr>
              <a:tblGrid>
                <a:gridCol w="1386206">
                  <a:extLst>
                    <a:ext uri="{9D8B030D-6E8A-4147-A177-3AD203B41FA5}">
                      <a16:colId xmlns:a16="http://schemas.microsoft.com/office/drawing/2014/main" val="2486320593"/>
                    </a:ext>
                  </a:extLst>
                </a:gridCol>
                <a:gridCol w="3748035">
                  <a:extLst>
                    <a:ext uri="{9D8B030D-6E8A-4147-A177-3AD203B41FA5}">
                      <a16:colId xmlns:a16="http://schemas.microsoft.com/office/drawing/2014/main" val="2837305782"/>
                    </a:ext>
                  </a:extLst>
                </a:gridCol>
                <a:gridCol w="1828800">
                  <a:extLst>
                    <a:ext uri="{9D8B030D-6E8A-4147-A177-3AD203B41FA5}">
                      <a16:colId xmlns:a16="http://schemas.microsoft.com/office/drawing/2014/main" val="17562991"/>
                    </a:ext>
                  </a:extLst>
                </a:gridCol>
                <a:gridCol w="1637880">
                  <a:extLst>
                    <a:ext uri="{9D8B030D-6E8A-4147-A177-3AD203B41FA5}">
                      <a16:colId xmlns:a16="http://schemas.microsoft.com/office/drawing/2014/main" val="1688569637"/>
                    </a:ext>
                  </a:extLst>
                </a:gridCol>
                <a:gridCol w="1487157">
                  <a:extLst>
                    <a:ext uri="{9D8B030D-6E8A-4147-A177-3AD203B41FA5}">
                      <a16:colId xmlns:a16="http://schemas.microsoft.com/office/drawing/2014/main" val="1763790228"/>
                    </a:ext>
                  </a:extLst>
                </a:gridCol>
                <a:gridCol w="1741246">
                  <a:extLst>
                    <a:ext uri="{9D8B030D-6E8A-4147-A177-3AD203B41FA5}">
                      <a16:colId xmlns:a16="http://schemas.microsoft.com/office/drawing/2014/main" val="3908275741"/>
                    </a:ext>
                  </a:extLst>
                </a:gridCol>
              </a:tblGrid>
              <a:tr h="370840">
                <a:tc>
                  <a:txBody>
                    <a:bodyPr/>
                    <a:lstStyle/>
                    <a:p>
                      <a:pPr algn="ctr"/>
                      <a:r>
                        <a:rPr lang="en-US" sz="1800" dirty="0">
                          <a:latin typeface="+mn-lt"/>
                        </a:rPr>
                        <a:t>Inputs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mn-lt"/>
                        </a:rPr>
                        <a:t>Activities </a:t>
                      </a:r>
                    </a:p>
                    <a:p>
                      <a:pPr algn="ctr"/>
                      <a:r>
                        <a:rPr lang="en-US" sz="1800" dirty="0">
                          <a:latin typeface="+mn-lt"/>
                        </a:rPr>
                        <a:t>(</a:t>
                      </a:r>
                      <a:r>
                        <a:rPr lang="en-US" sz="1800" i="1" dirty="0">
                          <a:latin typeface="+mn-lt"/>
                        </a:rPr>
                        <a:t>Management Action</a:t>
                      </a:r>
                      <a:r>
                        <a:rPr lang="en-US" sz="1800" dirty="0">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mn-lt"/>
                        </a:rPr>
                        <a:t>Evidence based strategies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mn-lt"/>
                        </a:rPr>
                        <a:t>Outputs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mn-lt"/>
                        </a:rPr>
                        <a:t>Primary Outcome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mn-lt"/>
                        </a:rPr>
                        <a:t>Secondary Outcome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8230376"/>
                  </a:ext>
                </a:extLst>
              </a:tr>
              <a:tr h="448056">
                <a:tc rowSpan="6">
                  <a:txBody>
                    <a:bodyPr/>
                    <a:lstStyle/>
                    <a:p>
                      <a:pPr marL="0" indent="0">
                        <a:buFont typeface="Arial" panose="020B0604020202020204" pitchFamily="34" charset="0"/>
                        <a:buNone/>
                      </a:pPr>
                      <a:r>
                        <a:rPr lang="en-US" sz="1800" dirty="0">
                          <a:latin typeface="+mn-lt"/>
                        </a:rPr>
                        <a:t>Staff time</a:t>
                      </a:r>
                    </a:p>
                    <a:p>
                      <a:pPr marL="0" indent="0">
                        <a:buFont typeface="Arial" panose="020B0604020202020204" pitchFamily="34" charset="0"/>
                        <a:buNone/>
                      </a:pPr>
                      <a:endParaRPr lang="en-US" sz="1800" dirty="0">
                        <a:latin typeface="+mn-lt"/>
                      </a:endParaRPr>
                    </a:p>
                    <a:p>
                      <a:pPr marL="0" indent="0">
                        <a:buFont typeface="Arial" panose="020B0604020202020204" pitchFamily="34" charset="0"/>
                        <a:buNone/>
                      </a:pPr>
                      <a:r>
                        <a:rPr lang="en-US" sz="1800" dirty="0">
                          <a:latin typeface="+mn-lt"/>
                        </a:rPr>
                        <a:t>Travel Costs</a:t>
                      </a:r>
                    </a:p>
                    <a:p>
                      <a:pPr marL="0" indent="0">
                        <a:buFont typeface="Arial" panose="020B0604020202020204" pitchFamily="34" charset="0"/>
                        <a:buNone/>
                      </a:pPr>
                      <a:endParaRPr lang="en-US" sz="1800" dirty="0">
                        <a:latin typeface="+mn-lt"/>
                      </a:endParaRPr>
                    </a:p>
                    <a:p>
                      <a:pPr marL="0" indent="0">
                        <a:buFont typeface="Arial" panose="020B0604020202020204" pitchFamily="34" charset="0"/>
                        <a:buNone/>
                      </a:pPr>
                      <a:r>
                        <a:rPr lang="en-US" sz="1800" dirty="0">
                          <a:latin typeface="+mn-lt"/>
                        </a:rPr>
                        <a:t>Contractual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1800" dirty="0">
                          <a:latin typeface="+mn-lt"/>
                        </a:rPr>
                        <a:t>Peer to Peer Learning Exchange Tours </a:t>
                      </a:r>
                    </a:p>
                    <a:p>
                      <a:pPr marL="0" indent="0">
                        <a:buFont typeface="Arial" panose="020B0604020202020204" pitchFamily="34" charset="0"/>
                        <a:buNone/>
                      </a:pPr>
                      <a:r>
                        <a:rPr lang="en-US" sz="1800" dirty="0">
                          <a:latin typeface="+mn-lt"/>
                        </a:rPr>
                        <a:t>(</a:t>
                      </a:r>
                      <a:r>
                        <a:rPr lang="en-US" sz="1800" i="1" dirty="0">
                          <a:latin typeface="+mn-lt"/>
                        </a:rPr>
                        <a:t>MA 3.1</a:t>
                      </a:r>
                      <a:r>
                        <a:rPr lang="en-US" sz="1800"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mn-lt"/>
                        </a:rPr>
                        <a:t>Social Diffusion</a:t>
                      </a:r>
                    </a:p>
                    <a:p>
                      <a:pPr algn="l" fontAlgn="b"/>
                      <a:r>
                        <a:rPr lang="en-US" sz="1800" b="0" i="0" u="none" strike="noStrike" dirty="0">
                          <a:solidFill>
                            <a:srgbClr val="000000"/>
                          </a:solidFill>
                          <a:effectLst/>
                          <a:latin typeface="+mn-lt"/>
                        </a:rPr>
                        <a:t>Dialogue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l" fontAlgn="b"/>
                      <a:r>
                        <a:rPr lang="en-US" sz="1800" b="0" i="0" u="none" strike="noStrike" dirty="0">
                          <a:solidFill>
                            <a:srgbClr val="000000"/>
                          </a:solidFill>
                          <a:effectLst/>
                          <a:latin typeface="+mn-lt"/>
                        </a:rPr>
                        <a:t>number of officials that attend training and education programs</a:t>
                      </a:r>
                    </a:p>
                    <a:p>
                      <a:pPr algn="l" fontAlgn="b"/>
                      <a:endParaRPr lang="en-US" sz="1800" b="0" i="0" u="none" strike="noStrike" dirty="0">
                        <a:solidFill>
                          <a:srgbClr val="000000"/>
                        </a:solidFill>
                        <a:effectLst/>
                        <a:latin typeface="+mn-lt"/>
                      </a:endParaRPr>
                    </a:p>
                    <a:p>
                      <a:pPr algn="l" fontAlgn="b"/>
                      <a:r>
                        <a:rPr lang="en-US" sz="1800" b="0" i="0" u="none" strike="noStrike" dirty="0">
                          <a:solidFill>
                            <a:srgbClr val="000000"/>
                          </a:solidFill>
                          <a:effectLst/>
                          <a:latin typeface="+mn-lt"/>
                        </a:rPr>
                        <a:t>post-training program evaluation</a:t>
                      </a:r>
                    </a:p>
                    <a:p>
                      <a:pPr algn="l" fontAlgn="b"/>
                      <a:endParaRPr lang="en-US" sz="1800" b="0" i="0" u="none" strike="noStrike" dirty="0">
                        <a:solidFill>
                          <a:srgbClr val="000000"/>
                        </a:solidFill>
                        <a:effectLst/>
                        <a:latin typeface="+mn-lt"/>
                      </a:endParaRPr>
                    </a:p>
                    <a:p>
                      <a:pPr algn="l" fontAlgn="b"/>
                      <a:endParaRPr lang="en-US" sz="1800" b="0" i="0" u="none" strike="noStrike" dirty="0">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l" fontAlgn="b"/>
                      <a:r>
                        <a:rPr lang="en-US" sz="1800" b="0" i="0" u="none" strike="noStrike" dirty="0">
                          <a:solidFill>
                            <a:srgbClr val="000000"/>
                          </a:solidFill>
                          <a:effectLst/>
                          <a:latin typeface="+mn-lt"/>
                        </a:rPr>
                        <a:t>Increased</a:t>
                      </a:r>
                      <a:r>
                        <a:rPr lang="en-US" sz="1800" b="0" i="0" u="none" strike="noStrike" dirty="0">
                          <a:solidFill>
                            <a:schemeClr val="accent4"/>
                          </a:solidFill>
                          <a:effectLst/>
                          <a:latin typeface="+mn-lt"/>
                        </a:rPr>
                        <a:t> knowledge </a:t>
                      </a:r>
                      <a:r>
                        <a:rPr lang="en-US" sz="1800" b="0" i="0" u="none" strike="noStrike" dirty="0">
                          <a:solidFill>
                            <a:srgbClr val="000000"/>
                          </a:solidFill>
                          <a:effectLst/>
                          <a:latin typeface="+mn-lt"/>
                        </a:rPr>
                        <a:t>and </a:t>
                      </a:r>
                      <a:r>
                        <a:rPr lang="en-US" sz="1800" b="0" i="0" u="none" strike="noStrike" dirty="0">
                          <a:solidFill>
                            <a:schemeClr val="accent1"/>
                          </a:solidFill>
                          <a:effectLst/>
                          <a:latin typeface="+mn-lt"/>
                        </a:rPr>
                        <a:t>capacity</a:t>
                      </a:r>
                      <a:r>
                        <a:rPr lang="en-US" sz="1800" b="0" i="0" u="none" strike="noStrike" dirty="0">
                          <a:solidFill>
                            <a:srgbClr val="000000"/>
                          </a:solidFill>
                          <a:effectLst/>
                          <a:latin typeface="+mn-lt"/>
                        </a:rPr>
                        <a:t> of local officials on issues related to water resources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l" fontAlgn="b"/>
                      <a:r>
                        <a:rPr lang="en-US" sz="1800" b="0" i="0" u="none" strike="noStrike" dirty="0">
                          <a:solidFill>
                            <a:schemeClr val="accent6">
                              <a:lumMod val="75000"/>
                            </a:schemeClr>
                          </a:solidFill>
                          <a:effectLst/>
                          <a:latin typeface="+mn-lt"/>
                        </a:rPr>
                        <a:t>Implementation</a:t>
                      </a:r>
                      <a:r>
                        <a:rPr lang="en-US" sz="1800" b="0" i="0" u="none" strike="noStrike" dirty="0">
                          <a:solidFill>
                            <a:srgbClr val="000000"/>
                          </a:solidFill>
                          <a:effectLst/>
                          <a:latin typeface="+mn-lt"/>
                        </a:rPr>
                        <a:t> of economic and policy incentives that support local conservation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707660"/>
                  </a:ext>
                </a:extLst>
              </a:tr>
              <a:tr h="448056">
                <a:tc vMerge="1">
                  <a:txBody>
                    <a:bodyPr/>
                    <a:lstStyle/>
                    <a:p>
                      <a:endParaRPr lang="en-US"/>
                    </a:p>
                  </a:txBody>
                  <a:tcPr/>
                </a:tc>
                <a:tc>
                  <a:txBody>
                    <a:bodyPr/>
                    <a:lstStyle/>
                    <a:p>
                      <a:pPr marL="0" indent="0">
                        <a:buFont typeface="Arial" panose="020B0604020202020204" pitchFamily="34" charset="0"/>
                        <a:buNone/>
                      </a:pPr>
                      <a:r>
                        <a:rPr lang="en-US" sz="1800" dirty="0">
                          <a:latin typeface="+mn-lt"/>
                        </a:rPr>
                        <a:t>Conference Panels </a:t>
                      </a:r>
                    </a:p>
                    <a:p>
                      <a:pPr marL="0" indent="0">
                        <a:buFont typeface="Arial" panose="020B0604020202020204" pitchFamily="34" charset="0"/>
                        <a:buNone/>
                      </a:pPr>
                      <a:r>
                        <a:rPr lang="en-US" sz="1800" dirty="0">
                          <a:latin typeface="+mn-lt"/>
                        </a:rPr>
                        <a:t>(</a:t>
                      </a:r>
                      <a:r>
                        <a:rPr lang="en-US" sz="1800" i="1" dirty="0">
                          <a:latin typeface="+mn-lt"/>
                        </a:rPr>
                        <a:t>MA 2.2, 2.3, 2.4</a:t>
                      </a:r>
                      <a:r>
                        <a:rPr lang="en-US" sz="1800"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mn-lt"/>
                        </a:rPr>
                        <a:t>Social Diffusion</a:t>
                      </a:r>
                    </a:p>
                    <a:p>
                      <a:pPr algn="l" fontAlgn="b"/>
                      <a:r>
                        <a:rPr lang="en-US" sz="1800" b="0" i="0" u="none" strike="noStrike" dirty="0">
                          <a:solidFill>
                            <a:srgbClr val="000000"/>
                          </a:solidFill>
                          <a:effectLst/>
                          <a:latin typeface="+mn-lt"/>
                        </a:rPr>
                        <a:t>Message Framing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55405842"/>
                  </a:ext>
                </a:extLst>
              </a:tr>
              <a:tr h="448056">
                <a:tc vMerge="1">
                  <a:txBody>
                    <a:bodyPr/>
                    <a:lstStyle/>
                    <a:p>
                      <a:endParaRPr lang="en-US"/>
                    </a:p>
                  </a:txBody>
                  <a:tcPr/>
                </a:tc>
                <a:tc>
                  <a:txBody>
                    <a:bodyPr/>
                    <a:lstStyle/>
                    <a:p>
                      <a:pPr marL="0" indent="0">
                        <a:buFont typeface="Arial" panose="020B0604020202020204" pitchFamily="34" charset="0"/>
                        <a:buNone/>
                      </a:pPr>
                      <a:r>
                        <a:rPr lang="en-US" sz="1800" dirty="0">
                          <a:latin typeface="+mn-lt"/>
                        </a:rPr>
                        <a:t>Magazine/Blog Articles </a:t>
                      </a:r>
                    </a:p>
                    <a:p>
                      <a:pPr marL="0" indent="0">
                        <a:buFont typeface="Arial" panose="020B0604020202020204" pitchFamily="34" charset="0"/>
                        <a:buNone/>
                      </a:pPr>
                      <a:r>
                        <a:rPr lang="en-US" sz="1800" dirty="0">
                          <a:latin typeface="+mn-lt"/>
                        </a:rPr>
                        <a:t>(</a:t>
                      </a:r>
                      <a:r>
                        <a:rPr lang="en-US" sz="1800" i="1" dirty="0">
                          <a:latin typeface="+mn-lt"/>
                        </a:rPr>
                        <a:t>MA 2.2, 2.3, 2.4</a:t>
                      </a:r>
                      <a:r>
                        <a:rPr lang="en-US" sz="1800"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mn-lt"/>
                        </a:rPr>
                        <a:t>Social Norms</a:t>
                      </a:r>
                    </a:p>
                    <a:p>
                      <a:pPr algn="l" fontAlgn="b"/>
                      <a:r>
                        <a:rPr lang="en-US" sz="1800" b="0" i="0" u="none" strike="noStrike" dirty="0">
                          <a:solidFill>
                            <a:srgbClr val="000000"/>
                          </a:solidFill>
                          <a:effectLst/>
                          <a:latin typeface="+mn-lt"/>
                        </a:rPr>
                        <a:t>Trusted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27011157"/>
                  </a:ext>
                </a:extLst>
              </a:tr>
              <a:tr h="629737">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indent="0">
                        <a:buFont typeface="Arial" panose="020B0604020202020204" pitchFamily="34" charset="0"/>
                        <a:buNone/>
                      </a:pPr>
                      <a:r>
                        <a:rPr lang="en-US" sz="1800" dirty="0">
                          <a:latin typeface="+mn-lt"/>
                        </a:rPr>
                        <a:t>Roundtable discussions</a:t>
                      </a:r>
                    </a:p>
                    <a:p>
                      <a:pPr marL="0" indent="0">
                        <a:buFont typeface="Arial" panose="020B0604020202020204" pitchFamily="34" charset="0"/>
                        <a:buNone/>
                      </a:pPr>
                      <a:r>
                        <a:rPr lang="en-US" sz="1800" dirty="0">
                          <a:latin typeface="+mn-lt"/>
                        </a:rPr>
                        <a:t>(</a:t>
                      </a:r>
                      <a:r>
                        <a:rPr lang="en-US" sz="1800" i="1" dirty="0">
                          <a:latin typeface="+mn-lt"/>
                        </a:rPr>
                        <a:t>MA 2.2, 2.3, 2.4</a:t>
                      </a:r>
                      <a:r>
                        <a:rPr lang="en-US" sz="1800"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mn-lt"/>
                        </a:rPr>
                        <a:t>Dialogue</a:t>
                      </a:r>
                    </a:p>
                    <a:p>
                      <a:pPr algn="l" fontAlgn="b"/>
                      <a:r>
                        <a:rPr lang="en-US" sz="1800" b="0" i="0" u="none" strike="noStrike" dirty="0">
                          <a:solidFill>
                            <a:srgbClr val="000000"/>
                          </a:solidFill>
                          <a:effectLst/>
                          <a:latin typeface="+mn-lt"/>
                        </a:rPr>
                        <a:t>Trusted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60247283"/>
                  </a:ext>
                </a:extLst>
              </a:tr>
              <a:tr h="534924">
                <a:tc vMerge="1">
                  <a:txBody>
                    <a:bodyPr/>
                    <a:lstStyle/>
                    <a:p>
                      <a:endParaRPr lang="en-US"/>
                    </a:p>
                  </a:txBody>
                  <a:tcPr/>
                </a:tc>
                <a:tc>
                  <a:txBody>
                    <a:bodyPr/>
                    <a:lstStyle/>
                    <a:p>
                      <a:pPr marL="0" indent="0">
                        <a:buFont typeface="Arial" panose="020B0604020202020204" pitchFamily="34" charset="0"/>
                        <a:buNone/>
                      </a:pPr>
                      <a:r>
                        <a:rPr lang="en-US" sz="1800" dirty="0">
                          <a:latin typeface="+mn-lt"/>
                        </a:rPr>
                        <a:t>Webinars </a:t>
                      </a:r>
                    </a:p>
                    <a:p>
                      <a:pPr marL="0" indent="0">
                        <a:buFont typeface="Arial" panose="020B0604020202020204" pitchFamily="34" charset="0"/>
                        <a:buNone/>
                      </a:pPr>
                      <a:r>
                        <a:rPr lang="en-US" sz="1800" dirty="0">
                          <a:latin typeface="+mn-lt"/>
                        </a:rPr>
                        <a:t>(</a:t>
                      </a:r>
                      <a:r>
                        <a:rPr lang="en-US" sz="1800" i="1" dirty="0">
                          <a:latin typeface="+mn-lt"/>
                        </a:rPr>
                        <a:t>MA 2.2, 2.3, 2.4</a:t>
                      </a:r>
                      <a:r>
                        <a:rPr lang="en-US" sz="1800"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mn-lt"/>
                        </a:rPr>
                        <a:t>Trusted Sources</a:t>
                      </a:r>
                    </a:p>
                    <a:p>
                      <a:pPr algn="l" fontAlgn="b"/>
                      <a:r>
                        <a:rPr lang="en-US" sz="1800" b="0" i="0" u="none" strike="noStrike" dirty="0">
                          <a:solidFill>
                            <a:srgbClr val="000000"/>
                          </a:solidFill>
                          <a:effectLst/>
                          <a:latin typeface="+mn-lt"/>
                        </a:rPr>
                        <a:t>Social Norms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36314819"/>
                  </a:ext>
                </a:extLst>
              </a:tr>
              <a:tr h="534924">
                <a:tc vMerge="1">
                  <a:txBody>
                    <a:bodyPr/>
                    <a:lstStyle/>
                    <a:p>
                      <a:endParaRPr lang="en-US"/>
                    </a:p>
                  </a:txBody>
                  <a:tcPr/>
                </a:tc>
                <a:tc>
                  <a:txBody>
                    <a:bodyPr/>
                    <a:lstStyle/>
                    <a:p>
                      <a:pPr marL="0" indent="0">
                        <a:buFont typeface="Arial" panose="020B0604020202020204" pitchFamily="34" charset="0"/>
                        <a:buNone/>
                      </a:pPr>
                      <a:r>
                        <a:rPr lang="en-US" sz="1800" dirty="0">
                          <a:latin typeface="+mn-lt"/>
                        </a:rPr>
                        <a:t>A Local Government Guide to the Chesapeake Bay </a:t>
                      </a:r>
                    </a:p>
                    <a:p>
                      <a:pPr marL="0" indent="0">
                        <a:buFont typeface="Arial" panose="020B0604020202020204" pitchFamily="34" charset="0"/>
                        <a:buNone/>
                      </a:pPr>
                      <a:r>
                        <a:rPr lang="en-US" sz="1800" dirty="0">
                          <a:latin typeface="+mn-lt"/>
                        </a:rPr>
                        <a:t>(MA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mn-lt"/>
                        </a:rPr>
                        <a:t>Message Framing</a:t>
                      </a:r>
                    </a:p>
                    <a:p>
                      <a:pPr algn="l" fontAlgn="b"/>
                      <a:r>
                        <a:rPr lang="en-US" sz="1800" b="0" i="0" u="none" strike="noStrike" dirty="0">
                          <a:solidFill>
                            <a:srgbClr val="000000"/>
                          </a:solidFill>
                          <a:effectLst/>
                          <a:latin typeface="+mn-lt"/>
                        </a:rPr>
                        <a:t>Social Norms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42872831"/>
                  </a:ext>
                </a:extLst>
              </a:tr>
            </a:tbl>
          </a:graphicData>
        </a:graphic>
      </p:graphicFrame>
    </p:spTree>
    <p:extLst>
      <p:ext uri="{BB962C8B-B14F-4D97-AF65-F5344CB8AC3E}">
        <p14:creationId xmlns:p14="http://schemas.microsoft.com/office/powerpoint/2010/main" val="353809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16BE-0A1A-44AD-9F56-A6A3251D653A}"/>
              </a:ext>
            </a:extLst>
          </p:cNvPr>
          <p:cNvSpPr>
            <a:spLocks noGrp="1"/>
          </p:cNvSpPr>
          <p:nvPr>
            <p:ph type="title"/>
          </p:nvPr>
        </p:nvSpPr>
        <p:spPr>
          <a:xfrm>
            <a:off x="393699" y="245052"/>
            <a:ext cx="11379200" cy="981075"/>
          </a:xfrm>
        </p:spPr>
        <p:txBody>
          <a:bodyPr/>
          <a:lstStyle/>
          <a:p>
            <a:r>
              <a:rPr lang="en-US" b="1" u="sng" dirty="0"/>
              <a:t>Possible Indicator #1a: Knowledge of Regulations</a:t>
            </a:r>
          </a:p>
        </p:txBody>
      </p:sp>
      <p:graphicFrame>
        <p:nvGraphicFramePr>
          <p:cNvPr id="4" name="Content Placeholder 6">
            <a:extLst>
              <a:ext uri="{FF2B5EF4-FFF2-40B4-BE49-F238E27FC236}">
                <a16:creationId xmlns:a16="http://schemas.microsoft.com/office/drawing/2014/main" id="{622C4F22-336D-4982-ACE7-AF1B5EF2DAC7}"/>
              </a:ext>
            </a:extLst>
          </p:cNvPr>
          <p:cNvGraphicFramePr>
            <a:graphicFrameLocks/>
          </p:cNvGraphicFramePr>
          <p:nvPr>
            <p:extLst>
              <p:ext uri="{D42A27DB-BD31-4B8C-83A1-F6EECF244321}">
                <p14:modId xmlns:p14="http://schemas.microsoft.com/office/powerpoint/2010/main" val="2183058783"/>
              </p:ext>
            </p:extLst>
          </p:nvPr>
        </p:nvGraphicFramePr>
        <p:xfrm>
          <a:off x="201432" y="1514926"/>
          <a:ext cx="11763735" cy="52438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38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49A0AF0-1067-4DCB-9957-666DC8FEB0CF}"/>
              </a:ext>
            </a:extLst>
          </p:cNvPr>
          <p:cNvGraphicFramePr>
            <a:graphicFrameLocks/>
          </p:cNvGraphicFramePr>
          <p:nvPr>
            <p:extLst>
              <p:ext uri="{D42A27DB-BD31-4B8C-83A1-F6EECF244321}">
                <p14:modId xmlns:p14="http://schemas.microsoft.com/office/powerpoint/2010/main" val="468560261"/>
              </p:ext>
            </p:extLst>
          </p:nvPr>
        </p:nvGraphicFramePr>
        <p:xfrm>
          <a:off x="193965" y="1348436"/>
          <a:ext cx="5643564" cy="5278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5A13C19-F117-4BCA-BFC8-597378D6B4BE}"/>
              </a:ext>
            </a:extLst>
          </p:cNvPr>
          <p:cNvGraphicFramePr>
            <a:graphicFrameLocks/>
          </p:cNvGraphicFramePr>
          <p:nvPr>
            <p:extLst>
              <p:ext uri="{D42A27DB-BD31-4B8C-83A1-F6EECF244321}">
                <p14:modId xmlns:p14="http://schemas.microsoft.com/office/powerpoint/2010/main" val="3355785929"/>
              </p:ext>
            </p:extLst>
          </p:nvPr>
        </p:nvGraphicFramePr>
        <p:xfrm>
          <a:off x="6096000" y="1200655"/>
          <a:ext cx="5754255" cy="5426435"/>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FC256A02-C166-4AD8-92D2-BBF4F7BC9F42}"/>
              </a:ext>
            </a:extLst>
          </p:cNvPr>
          <p:cNvSpPr>
            <a:spLocks noGrp="1"/>
          </p:cNvSpPr>
          <p:nvPr>
            <p:ph type="title"/>
          </p:nvPr>
        </p:nvSpPr>
        <p:spPr>
          <a:xfrm>
            <a:off x="406400" y="219580"/>
            <a:ext cx="11379200" cy="981075"/>
          </a:xfrm>
        </p:spPr>
        <p:txBody>
          <a:bodyPr/>
          <a:lstStyle/>
          <a:p>
            <a:r>
              <a:rPr lang="en-US" b="1" u="sng" dirty="0"/>
              <a:t>Possible Indicator #1b: Knowledge of Regulations</a:t>
            </a:r>
          </a:p>
        </p:txBody>
      </p:sp>
    </p:spTree>
    <p:extLst>
      <p:ext uri="{BB962C8B-B14F-4D97-AF65-F5344CB8AC3E}">
        <p14:creationId xmlns:p14="http://schemas.microsoft.com/office/powerpoint/2010/main" val="2671107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35293</TotalTime>
  <Words>1426</Words>
  <Application>Microsoft Office PowerPoint</Application>
  <PresentationFormat>Widescreen</PresentationFormat>
  <Paragraphs>172</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Local Leadership Outcome</vt:lpstr>
      <vt:lpstr>Local Leadership Outcome</vt:lpstr>
      <vt:lpstr>Behavior Change Theory</vt:lpstr>
      <vt:lpstr>Diffusion of Innovation Theory</vt:lpstr>
      <vt:lpstr>Audience Research</vt:lpstr>
      <vt:lpstr>PowerPoint Presentation</vt:lpstr>
      <vt:lpstr>Logic Model</vt:lpstr>
      <vt:lpstr>Possible Indicator #1a: Knowledge of Regulations</vt:lpstr>
      <vt:lpstr>Possible Indicator #1b: Knowledge of Regulations</vt:lpstr>
      <vt:lpstr>Possible Indicator #2: Reported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Leadership Outcome</dc:title>
  <dc:creator>Laura Cattell Noll</dc:creator>
  <cp:lastModifiedBy>Laura Cattell Noll</cp:lastModifiedBy>
  <cp:revision>245</cp:revision>
  <dcterms:created xsi:type="dcterms:W3CDTF">2022-06-30T20:33:32Z</dcterms:created>
  <dcterms:modified xsi:type="dcterms:W3CDTF">2022-10-20T14:35:34Z</dcterms:modified>
</cp:coreProperties>
</file>