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4"/>
    <p:sldMasterId id="2147484272" r:id="rId5"/>
    <p:sldMasterId id="2147484302" r:id="rId6"/>
    <p:sldMasterId id="2147484354" r:id="rId7"/>
    <p:sldMasterId id="2147484379" r:id="rId8"/>
    <p:sldMasterId id="2147484405" r:id="rId9"/>
  </p:sldMasterIdLst>
  <p:notesMasterIdLst>
    <p:notesMasterId r:id="rId34"/>
  </p:notesMasterIdLst>
  <p:handoutMasterIdLst>
    <p:handoutMasterId r:id="rId35"/>
  </p:handoutMasterIdLst>
  <p:sldIdLst>
    <p:sldId id="286" r:id="rId10"/>
    <p:sldId id="351" r:id="rId11"/>
    <p:sldId id="317" r:id="rId12"/>
    <p:sldId id="437" r:id="rId13"/>
    <p:sldId id="381" r:id="rId14"/>
    <p:sldId id="362" r:id="rId15"/>
    <p:sldId id="623" r:id="rId16"/>
    <p:sldId id="604" r:id="rId17"/>
    <p:sldId id="420" r:id="rId18"/>
    <p:sldId id="337" r:id="rId19"/>
    <p:sldId id="372" r:id="rId20"/>
    <p:sldId id="320" r:id="rId21"/>
    <p:sldId id="361" r:id="rId22"/>
    <p:sldId id="338" r:id="rId23"/>
    <p:sldId id="433" r:id="rId24"/>
    <p:sldId id="379" r:id="rId25"/>
    <p:sldId id="617" r:id="rId26"/>
    <p:sldId id="364" r:id="rId27"/>
    <p:sldId id="618" r:id="rId28"/>
    <p:sldId id="614" r:id="rId29"/>
    <p:sldId id="367" r:id="rId30"/>
    <p:sldId id="376" r:id="rId31"/>
    <p:sldId id="619" r:id="rId32"/>
    <p:sldId id="340" r:id="rId33"/>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CECEC"/>
    <a:srgbClr val="FCAE3B"/>
    <a:srgbClr val="50771B"/>
    <a:srgbClr val="C19859"/>
    <a:srgbClr val="82786F"/>
    <a:srgbClr val="663830"/>
    <a:srgbClr val="3E6682"/>
    <a:srgbClr val="705C38"/>
    <a:srgbClr val="6E87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87457" autoAdjust="0"/>
  </p:normalViewPr>
  <p:slideViewPr>
    <p:cSldViewPr snapToGrid="0">
      <p:cViewPr varScale="1">
        <p:scale>
          <a:sx n="114" d="100"/>
          <a:sy n="114" d="100"/>
        </p:scale>
        <p:origin x="1524" y="84"/>
      </p:cViewPr>
      <p:guideLst>
        <p:guide orient="horz" pos="2160"/>
        <p:guide pos="2880"/>
      </p:guideLst>
    </p:cSldViewPr>
  </p:slideViewPr>
  <p:outlineViewPr>
    <p:cViewPr>
      <p:scale>
        <a:sx n="33" d="100"/>
        <a:sy n="33" d="100"/>
      </p:scale>
      <p:origin x="0" y="-25248"/>
    </p:cViewPr>
  </p:outlineViewPr>
  <p:notesTextViewPr>
    <p:cViewPr>
      <p:scale>
        <a:sx n="100" d="100"/>
        <a:sy n="100" d="100"/>
      </p:scale>
      <p:origin x="0" y="0"/>
    </p:cViewPr>
  </p:notesTextViewPr>
  <p:notesViewPr>
    <p:cSldViewPr snapToGrid="0">
      <p:cViewPr varScale="1">
        <p:scale>
          <a:sx n="77" d="100"/>
          <a:sy n="77" d="100"/>
        </p:scale>
        <p:origin x="2794"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61A2DE62-24B0-4972-852B-4785B8FCBE77}" type="datetimeFigureOut">
              <a:rPr lang="en-US"/>
              <a:pPr/>
              <a:t>5/8/2024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603F1684-B626-4C74-9731-CBE8CE5003E4}" type="slidenum">
              <a:rPr lang="en-US"/>
              <a:pPr/>
              <a:t>‹#›</a:t>
            </a:fld>
            <a:endParaRPr lang="en-US"/>
          </a:p>
        </p:txBody>
      </p:sp>
    </p:spTree>
    <p:extLst>
      <p:ext uri="{BB962C8B-B14F-4D97-AF65-F5344CB8AC3E}">
        <p14:creationId xmlns:p14="http://schemas.microsoft.com/office/powerpoint/2010/main" val="3629653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9ADC5788-3AFA-4451-BC67-BFEEAB944D67}" type="datetimeFigureOut">
              <a:rPr lang="en-US"/>
              <a:pPr/>
              <a:t>5/8/2024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06A0A3C6-4E22-46FB-836F-CA2C48EC4DC1}" type="slidenum">
              <a:rPr lang="en-US"/>
              <a:pPr/>
              <a:t>‹#›</a:t>
            </a:fld>
            <a:endParaRPr lang="en-US"/>
          </a:p>
        </p:txBody>
      </p:sp>
    </p:spTree>
    <p:extLst>
      <p:ext uri="{BB962C8B-B14F-4D97-AF65-F5344CB8AC3E}">
        <p14:creationId xmlns:p14="http://schemas.microsoft.com/office/powerpoint/2010/main" val="204033704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0A3C6-4E22-46FB-836F-CA2C48EC4DC1}" type="slidenum">
              <a:rPr lang="en-US" smtClean="0"/>
              <a:pPr/>
              <a:t>8</a:t>
            </a:fld>
            <a:endParaRPr lang="en-US"/>
          </a:p>
        </p:txBody>
      </p:sp>
    </p:spTree>
    <p:extLst>
      <p:ext uri="{BB962C8B-B14F-4D97-AF65-F5344CB8AC3E}">
        <p14:creationId xmlns:p14="http://schemas.microsoft.com/office/powerpoint/2010/main" val="4250460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ＭＳ Ｐゴシック" charset="0"/>
                <a:cs typeface="ＭＳ Ｐゴシック" charset="0"/>
              </a:rPr>
              <a:t>City of Laurel is leading the Patuxent River Watershed Hazard Mitigation Partnership which consists of members from the City of Laurel, Howard, Anne Arundel and Prince George’s Counties, USGS, MEMA, MDE, and MD Dept Planning,  in completing a flood evaluation for the Patuxent river. The City and the Partnership reached to USACE to assist in updating the existing flood mapping and develop flood risk reduction alternatives. The City of Laurel  lead partnering meeting with USACE and the Patuxent River Watershed Hazard Mitigation Partnership before and during the project.  This partnership led to FEMA providing separate funding for the H&amp;H portion of this study.</a:t>
            </a:r>
          </a:p>
          <a:p>
            <a:r>
              <a:rPr lang="en-US" sz="1200" kern="1200" dirty="0">
                <a:solidFill>
                  <a:schemeClr val="tx1"/>
                </a:solidFill>
                <a:effectLst/>
                <a:latin typeface="Arial" pitchFamily="34" charset="0"/>
                <a:ea typeface="ＭＳ Ｐゴシック" charset="0"/>
                <a:cs typeface="ＭＳ Ｐゴシック" charset="0"/>
              </a:rPr>
              <a:t> </a:t>
            </a:r>
          </a:p>
          <a:p>
            <a:r>
              <a:rPr lang="en-US" sz="1200" kern="1200" dirty="0">
                <a:solidFill>
                  <a:schemeClr val="tx1"/>
                </a:solidFill>
                <a:effectLst/>
                <a:latin typeface="Arial" pitchFamily="34" charset="0"/>
                <a:ea typeface="ＭＳ Ｐゴシック" charset="0"/>
                <a:cs typeface="ＭＳ Ｐゴシック" charset="0"/>
              </a:rPr>
              <a:t>FEMA provided 93k to USACE to complete the hydrology and hydraulics, USACE completed the field work, data collection, modeling and development of alternatives.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0E77CE-6D02-4388-ACEC-AA6E6C64E714}"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269302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12</a:t>
            </a:fld>
            <a:endParaRPr lang="en-US"/>
          </a:p>
        </p:txBody>
      </p:sp>
    </p:spTree>
    <p:extLst>
      <p:ext uri="{BB962C8B-B14F-4D97-AF65-F5344CB8AC3E}">
        <p14:creationId xmlns:p14="http://schemas.microsoft.com/office/powerpoint/2010/main" val="3939842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Section 205 can be used for early warning systems and such</a:t>
            </a:r>
          </a:p>
        </p:txBody>
      </p:sp>
      <p:sp>
        <p:nvSpPr>
          <p:cNvPr id="4" name="Slide Number Placeholder 3"/>
          <p:cNvSpPr>
            <a:spLocks noGrp="1"/>
          </p:cNvSpPr>
          <p:nvPr>
            <p:ph type="sldNum" sz="quarter" idx="5"/>
          </p:nvPr>
        </p:nvSpPr>
        <p:spPr/>
        <p:txBody>
          <a:bodyPr/>
          <a:lstStyle/>
          <a:p>
            <a:fld id="{06A0A3C6-4E22-46FB-836F-CA2C48EC4DC1}" type="slidenum">
              <a:rPr lang="en-US" smtClean="0"/>
              <a:pPr/>
              <a:t>17</a:t>
            </a:fld>
            <a:endParaRPr lang="en-US"/>
          </a:p>
        </p:txBody>
      </p:sp>
    </p:spTree>
    <p:extLst>
      <p:ext uri="{BB962C8B-B14F-4D97-AF65-F5344CB8AC3E}">
        <p14:creationId xmlns:p14="http://schemas.microsoft.com/office/powerpoint/2010/main" val="799533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itchFamily="34"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06A0A3C6-4E22-46FB-836F-CA2C48EC4DC1}" type="slidenum">
              <a:rPr lang="en-US" smtClean="0"/>
              <a:pPr/>
              <a:t>22</a:t>
            </a:fld>
            <a:endParaRPr lang="en-US"/>
          </a:p>
        </p:txBody>
      </p:sp>
    </p:spTree>
    <p:extLst>
      <p:ext uri="{BB962C8B-B14F-4D97-AF65-F5344CB8AC3E}">
        <p14:creationId xmlns:p14="http://schemas.microsoft.com/office/powerpoint/2010/main" val="2600812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202702" y="165779"/>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r>
              <a:rPr lang="en-US"/>
              <a:t>File Name</a:t>
            </a:r>
            <a:endParaRPr lang="en-US" dirty="0"/>
          </a:p>
        </p:txBody>
      </p:sp>
      <p:sp>
        <p:nvSpPr>
          <p:cNvPr id="10" name="TextBox 9"/>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224210217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41654730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a:solidFill>
                  <a:srgbClr val="83847A"/>
                </a:solidFill>
              </a:rPr>
              <a:t>File Name</a:t>
            </a: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solidFill>
                  <a:srgbClr val="83847A"/>
                </a:solidFill>
              </a:rPr>
              <a:pPr/>
              <a:t>‹#›</a:t>
            </a:fld>
            <a:endParaRPr lang="en-US" dirty="0">
              <a:solidFill>
                <a:srgbClr val="83847A"/>
              </a:solidFill>
            </a:endParaRPr>
          </a:p>
        </p:txBody>
      </p:sp>
    </p:spTree>
    <p:extLst>
      <p:ext uri="{BB962C8B-B14F-4D97-AF65-F5344CB8AC3E}">
        <p14:creationId xmlns:p14="http://schemas.microsoft.com/office/powerpoint/2010/main" val="7984309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a:solidFill>
                  <a:srgbClr val="FFFFFF">
                    <a:lumMod val="95000"/>
                  </a:srgbClr>
                </a:solidFill>
              </a:rPr>
              <a:t>File Name</a:t>
            </a: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solidFill>
                  <a:srgbClr val="FFFFFF">
                    <a:lumMod val="95000"/>
                  </a:srgbClr>
                </a:solidFill>
              </a:rPr>
              <a:pPr/>
              <a:t>‹#›</a:t>
            </a:fld>
            <a:endParaRPr lang="en-US">
              <a:solidFill>
                <a:srgbClr val="FFFFFF">
                  <a:lumMod val="95000"/>
                </a:srgbClr>
              </a:solidFill>
            </a:endParaRPr>
          </a:p>
        </p:txBody>
      </p:sp>
    </p:spTree>
    <p:extLst>
      <p:ext uri="{BB962C8B-B14F-4D97-AF65-F5344CB8AC3E}">
        <p14:creationId xmlns:p14="http://schemas.microsoft.com/office/powerpoint/2010/main" val="34400724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29572426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6AAB4012-DD1B-4E39-A1F2-EAE52825513D}" type="slidenum">
              <a:rPr lang="en-US" altLang="en-US"/>
              <a:pPr/>
              <a:t>‹#›</a:t>
            </a:fld>
            <a:endParaRPr lang="en-US" altLang="en-US" dirty="0"/>
          </a:p>
        </p:txBody>
      </p:sp>
    </p:spTree>
    <p:extLst>
      <p:ext uri="{BB962C8B-B14F-4D97-AF65-F5344CB8AC3E}">
        <p14:creationId xmlns:p14="http://schemas.microsoft.com/office/powerpoint/2010/main" val="12868024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3886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3886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C288D173-1B90-416E-9695-551853B8219D}" type="slidenum">
              <a:rPr lang="en-US"/>
              <a:pPr>
                <a:defRPr/>
              </a:pPr>
              <a:t>‹#›</a:t>
            </a:fld>
            <a:endParaRPr lang="en-US" dirty="0"/>
          </a:p>
        </p:txBody>
      </p:sp>
    </p:spTree>
    <p:extLst>
      <p:ext uri="{BB962C8B-B14F-4D97-AF65-F5344CB8AC3E}">
        <p14:creationId xmlns:p14="http://schemas.microsoft.com/office/powerpoint/2010/main" val="39532153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8468794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9294401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3048906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609711583"/>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4011151078"/>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5886496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89942512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5834379"/>
            <a:ext cx="6353175"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dirty="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304800" y="942975"/>
            <a:ext cx="8382000" cy="4761228"/>
          </a:xfrm>
        </p:spPr>
        <p:txBody>
          <a:bodyPr/>
          <a:lstStyle/>
          <a:p>
            <a:endParaRPr lang="en-US"/>
          </a:p>
        </p:txBody>
      </p:sp>
    </p:spTree>
    <p:extLst>
      <p:ext uri="{BB962C8B-B14F-4D97-AF65-F5344CB8AC3E}">
        <p14:creationId xmlns:p14="http://schemas.microsoft.com/office/powerpoint/2010/main" val="4271219309"/>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34643695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4572000" y="1230511"/>
            <a:ext cx="4114800" cy="663266"/>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304800" y="1230511"/>
            <a:ext cx="4114800" cy="666241"/>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20334710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26955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5" y="1225550"/>
            <a:ext cx="55911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37193990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3048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45720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0"/>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8839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4572000" y="942975"/>
            <a:ext cx="4114800" cy="663266"/>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7" name="Text Placeholder 3"/>
          <p:cNvSpPr>
            <a:spLocks noGrp="1"/>
          </p:cNvSpPr>
          <p:nvPr>
            <p:ph type="body" sz="quarter" idx="13"/>
          </p:nvPr>
        </p:nvSpPr>
        <p:spPr>
          <a:xfrm>
            <a:off x="304800" y="942975"/>
            <a:ext cx="4114800" cy="666241"/>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35589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3048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4398179"/>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304800" y="942975"/>
            <a:ext cx="26955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5" y="942975"/>
            <a:ext cx="55911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2033403"/>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3048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6"/>
          </p:nvPr>
        </p:nvSpPr>
        <p:spPr>
          <a:xfrm>
            <a:off x="45720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18"/>
          </p:nvPr>
        </p:nvSpPr>
        <p:spPr>
          <a:xfrm>
            <a:off x="3048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19"/>
          </p:nvPr>
        </p:nvSpPr>
        <p:spPr>
          <a:xfrm>
            <a:off x="45720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5"/>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43586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30504399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304800" y="3687763"/>
            <a:ext cx="83820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18815607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6161988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11015717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406267122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8102492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a:solidFill>
                  <a:srgbClr val="83847A"/>
                </a:solidFill>
              </a:rPr>
              <a:t>File Name</a:t>
            </a: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solidFill>
                  <a:srgbClr val="83847A"/>
                </a:solidFill>
              </a:rPr>
              <a:pPr/>
              <a:t>‹#›</a:t>
            </a:fld>
            <a:endParaRPr lang="en-US" dirty="0">
              <a:solidFill>
                <a:srgbClr val="83847A"/>
              </a:solidFill>
            </a:endParaRPr>
          </a:p>
        </p:txBody>
      </p:sp>
    </p:spTree>
    <p:extLst>
      <p:ext uri="{BB962C8B-B14F-4D97-AF65-F5344CB8AC3E}">
        <p14:creationId xmlns:p14="http://schemas.microsoft.com/office/powerpoint/2010/main" val="42898291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a:solidFill>
                  <a:srgbClr val="FFFFFF">
                    <a:lumMod val="95000"/>
                  </a:srgbClr>
                </a:solidFill>
              </a:rPr>
              <a:t>File Name</a:t>
            </a: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solidFill>
                  <a:srgbClr val="FFFFFF">
                    <a:lumMod val="95000"/>
                  </a:srgbClr>
                </a:solidFill>
              </a:rPr>
              <a:pPr/>
              <a:t>‹#›</a:t>
            </a:fld>
            <a:endParaRPr lang="en-US">
              <a:solidFill>
                <a:srgbClr val="FFFFFF">
                  <a:lumMod val="95000"/>
                </a:srgbClr>
              </a:solidFill>
            </a:endParaRPr>
          </a:p>
        </p:txBody>
      </p:sp>
    </p:spTree>
    <p:extLst>
      <p:ext uri="{BB962C8B-B14F-4D97-AF65-F5344CB8AC3E}">
        <p14:creationId xmlns:p14="http://schemas.microsoft.com/office/powerpoint/2010/main" val="5472359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2141124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601279489"/>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702481296"/>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5834379"/>
            <a:ext cx="6353175"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dirty="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304800" y="942975"/>
            <a:ext cx="8382000" cy="4761228"/>
          </a:xfrm>
        </p:spPr>
        <p:txBody>
          <a:bodyPr/>
          <a:lstStyle/>
          <a:p>
            <a:endParaRPr lang="en-US"/>
          </a:p>
        </p:txBody>
      </p:sp>
    </p:spTree>
    <p:extLst>
      <p:ext uri="{BB962C8B-B14F-4D97-AF65-F5344CB8AC3E}">
        <p14:creationId xmlns:p14="http://schemas.microsoft.com/office/powerpoint/2010/main" val="279750143"/>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endParaRPr lang="en-US" dirty="0"/>
          </a:p>
        </p:txBody>
      </p:sp>
    </p:spTree>
    <p:extLst>
      <p:ext uri="{BB962C8B-B14F-4D97-AF65-F5344CB8AC3E}">
        <p14:creationId xmlns:p14="http://schemas.microsoft.com/office/powerpoint/2010/main" val="1035961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4572000" y="1230511"/>
            <a:ext cx="4114800" cy="663266"/>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304800" y="1230511"/>
            <a:ext cx="4114800" cy="666241"/>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endParaRPr lang="en-US" dirty="0"/>
          </a:p>
        </p:txBody>
      </p:sp>
    </p:spTree>
    <p:extLst>
      <p:ext uri="{BB962C8B-B14F-4D97-AF65-F5344CB8AC3E}">
        <p14:creationId xmlns:p14="http://schemas.microsoft.com/office/powerpoint/2010/main" val="2302574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26955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5" y="1225550"/>
            <a:ext cx="55911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endParaRPr lang="en-US" dirty="0"/>
          </a:p>
        </p:txBody>
      </p:sp>
    </p:spTree>
    <p:extLst>
      <p:ext uri="{BB962C8B-B14F-4D97-AF65-F5344CB8AC3E}">
        <p14:creationId xmlns:p14="http://schemas.microsoft.com/office/powerpoint/2010/main" val="290629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3048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45720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0"/>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00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202702" y="165779"/>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r>
              <a:rPr lang="en-US" dirty="0"/>
              <a:t>File Name</a:t>
            </a:r>
          </a:p>
        </p:txBody>
      </p:sp>
    </p:spTree>
    <p:extLst>
      <p:ext uri="{BB962C8B-B14F-4D97-AF65-F5344CB8AC3E}">
        <p14:creationId xmlns:p14="http://schemas.microsoft.com/office/powerpoint/2010/main" val="383626453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4572000" y="942975"/>
            <a:ext cx="4114800" cy="663266"/>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7" name="Text Placeholder 3"/>
          <p:cNvSpPr>
            <a:spLocks noGrp="1"/>
          </p:cNvSpPr>
          <p:nvPr>
            <p:ph type="body" sz="quarter" idx="13"/>
          </p:nvPr>
        </p:nvSpPr>
        <p:spPr>
          <a:xfrm>
            <a:off x="304800" y="942975"/>
            <a:ext cx="4114800" cy="666241"/>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347378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3048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725981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304800" y="942975"/>
            <a:ext cx="26955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5" y="942975"/>
            <a:ext cx="55911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930706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3048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6"/>
          </p:nvPr>
        </p:nvSpPr>
        <p:spPr>
          <a:xfrm>
            <a:off x="45720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18"/>
          </p:nvPr>
        </p:nvSpPr>
        <p:spPr>
          <a:xfrm>
            <a:off x="3048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19"/>
          </p:nvPr>
        </p:nvSpPr>
        <p:spPr>
          <a:xfrm>
            <a:off x="45720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5"/>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6130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304800" y="3687763"/>
            <a:ext cx="83820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2482338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1947747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1913359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144544639"/>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2631490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a:t>File Name</a:t>
            </a: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pPr/>
              <a:t>‹#›</a:t>
            </a:fld>
            <a:endParaRPr lang="en-US" dirty="0"/>
          </a:p>
        </p:txBody>
      </p:sp>
    </p:spTree>
    <p:extLst>
      <p:ext uri="{BB962C8B-B14F-4D97-AF65-F5344CB8AC3E}">
        <p14:creationId xmlns:p14="http://schemas.microsoft.com/office/powerpoint/2010/main" val="291676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202702" y="161925"/>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
        <p:nvSpPr>
          <p:cNvPr id="12" name="TextBox 11"/>
          <p:cNvSpPr txBox="1"/>
          <p:nvPr userDrawn="1"/>
        </p:nvSpPr>
        <p:spPr>
          <a:xfrm>
            <a:off x="457200" y="5516644"/>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404371891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a:t>File Name</a:t>
            </a: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pPr/>
              <a:t>‹#›</a:t>
            </a:fld>
            <a:endParaRPr lang="en-US"/>
          </a:p>
        </p:txBody>
      </p:sp>
    </p:spTree>
    <p:extLst>
      <p:ext uri="{BB962C8B-B14F-4D97-AF65-F5344CB8AC3E}">
        <p14:creationId xmlns:p14="http://schemas.microsoft.com/office/powerpoint/2010/main" val="1309827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File Name</a:t>
            </a:r>
            <a:endParaRPr lang="en-US" dirty="0"/>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1940219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C288D173-1B90-416E-9695-551853B8219D}" type="slidenum">
              <a:rPr lang="en-US"/>
              <a:pPr>
                <a:defRPr/>
              </a:pPr>
              <a:t>‹#›</a:t>
            </a:fld>
            <a:endParaRPr lang="en-US" dirty="0"/>
          </a:p>
        </p:txBody>
      </p:sp>
    </p:spTree>
    <p:extLst>
      <p:ext uri="{BB962C8B-B14F-4D97-AF65-F5344CB8AC3E}">
        <p14:creationId xmlns:p14="http://schemas.microsoft.com/office/powerpoint/2010/main" val="12011999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7738354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4524966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699186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30196857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17006242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868606779"/>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1" y="5834379"/>
            <a:ext cx="6353175" cy="328296"/>
          </a:xfrm>
          <a:prstGeom prst="rect">
            <a:avLst/>
          </a:prstGeom>
          <a:noFill/>
          <a:ln w="9525">
            <a:noFill/>
            <a:miter lim="800000"/>
            <a:headEnd/>
            <a:tailEnd/>
          </a:ln>
        </p:spPr>
        <p:txBody>
          <a:bodyPr lIns="91440" tIns="0" numCol="1"/>
          <a:lstStyle>
            <a:lvl1pPr marL="0" indent="0">
              <a:buNone/>
              <a:defRPr sz="1200">
                <a:solidFill>
                  <a:schemeClr val="tx1">
                    <a:lumMod val="75000"/>
                    <a:lumOff val="25000"/>
                  </a:schemeClr>
                </a:solidFill>
              </a:defRPr>
            </a:lvl1pPr>
            <a:lvl2pPr>
              <a:defRPr sz="1800">
                <a:solidFill>
                  <a:srgbClr val="83847A"/>
                </a:solidFill>
              </a:defRPr>
            </a:lvl2pPr>
            <a:lvl3pPr>
              <a:defRPr sz="1500">
                <a:solidFill>
                  <a:srgbClr val="83847A"/>
                </a:solidFill>
              </a:defRPr>
            </a:lvl3pPr>
            <a:lvl4pPr>
              <a:defRPr sz="1500">
                <a:solidFill>
                  <a:srgbClr val="83847A"/>
                </a:solidFill>
              </a:defRPr>
            </a:lvl4pPr>
            <a:lvl5pPr>
              <a:defRPr sz="1500">
                <a:solidFill>
                  <a:srgbClr val="83847A"/>
                </a:solidFill>
              </a:defRPr>
            </a:lvl5pPr>
          </a:lstStyle>
          <a:p>
            <a:pPr lvl="0"/>
            <a:r>
              <a:rPr lang="en-US" noProof="0" dirty="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304800" y="942975"/>
            <a:ext cx="8382000" cy="4761228"/>
          </a:xfrm>
        </p:spPr>
        <p:txBody>
          <a:bodyPr/>
          <a:lstStyle/>
          <a:p>
            <a:endParaRPr lang="en-US"/>
          </a:p>
        </p:txBody>
      </p:sp>
    </p:spTree>
    <p:extLst>
      <p:ext uri="{BB962C8B-B14F-4D97-AF65-F5344CB8AC3E}">
        <p14:creationId xmlns:p14="http://schemas.microsoft.com/office/powerpoint/2010/main" val="881136859"/>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202702" y="161925"/>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Tree>
    <p:extLst>
      <p:ext uri="{BB962C8B-B14F-4D97-AF65-F5344CB8AC3E}">
        <p14:creationId xmlns:p14="http://schemas.microsoft.com/office/powerpoint/2010/main" val="234097429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3153958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4572000" y="1230511"/>
            <a:ext cx="41148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304800" y="1230513"/>
            <a:ext cx="41148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981200"/>
            <a:ext cx="41148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3336863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1" y="1225550"/>
            <a:ext cx="2695575"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6" y="1225550"/>
            <a:ext cx="5591175"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1125083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304800" y="3597275"/>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4572000" y="3597275"/>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2"/>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839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4572000" y="942975"/>
            <a:ext cx="41148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7" name="Text Placeholder 3"/>
          <p:cNvSpPr>
            <a:spLocks noGrp="1"/>
          </p:cNvSpPr>
          <p:nvPr>
            <p:ph type="body" sz="quarter" idx="13"/>
          </p:nvPr>
        </p:nvSpPr>
        <p:spPr>
          <a:xfrm>
            <a:off x="304800" y="942977"/>
            <a:ext cx="41148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1693664"/>
            <a:ext cx="41148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585821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304800" y="942977"/>
            <a:ext cx="41148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942977"/>
            <a:ext cx="41148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0800627"/>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304801" y="942977"/>
            <a:ext cx="2695575"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6" y="942977"/>
            <a:ext cx="5591175"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5934937"/>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304800" y="942975"/>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6"/>
          </p:nvPr>
        </p:nvSpPr>
        <p:spPr>
          <a:xfrm>
            <a:off x="4572000" y="942975"/>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18"/>
          </p:nvPr>
        </p:nvSpPr>
        <p:spPr>
          <a:xfrm>
            <a:off x="304800" y="3459480"/>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19"/>
          </p:nvPr>
        </p:nvSpPr>
        <p:spPr>
          <a:xfrm>
            <a:off x="4572000" y="3459480"/>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7"/>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053835"/>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7188115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2007125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a:t>Click to edit Master text styles</a:t>
            </a:r>
          </a:p>
        </p:txBody>
      </p:sp>
      <p:sp>
        <p:nvSpPr>
          <p:cNvPr id="2" name="Title 1"/>
          <p:cNvSpPr>
            <a:spLocks noGrp="1"/>
          </p:cNvSpPr>
          <p:nvPr>
            <p:ph type="title"/>
          </p:nvPr>
        </p:nvSpPr>
        <p:spPr>
          <a:xfrm>
            <a:off x="457200" y="419100"/>
            <a:ext cx="6858000" cy="25527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
        <p:nvSpPr>
          <p:cNvPr id="14" name="TextBox 13"/>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240777824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3575410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537582126"/>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21968507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a:solidFill>
                  <a:srgbClr val="83847A"/>
                </a:solidFill>
              </a:rPr>
              <a:t>File Name</a:t>
            </a: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solidFill>
                  <a:srgbClr val="83847A"/>
                </a:solidFill>
              </a:rPr>
              <a:pPr/>
              <a:t>‹#›</a:t>
            </a:fld>
            <a:endParaRPr lang="en-US" dirty="0">
              <a:solidFill>
                <a:srgbClr val="83847A"/>
              </a:solidFill>
            </a:endParaRPr>
          </a:p>
        </p:txBody>
      </p:sp>
    </p:spTree>
    <p:extLst>
      <p:ext uri="{BB962C8B-B14F-4D97-AF65-F5344CB8AC3E}">
        <p14:creationId xmlns:p14="http://schemas.microsoft.com/office/powerpoint/2010/main" val="23970722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a:solidFill>
                  <a:srgbClr val="FFFFFF">
                    <a:lumMod val="95000"/>
                  </a:srgbClr>
                </a:solidFill>
              </a:rPr>
              <a:t>File Name</a:t>
            </a: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solidFill>
                  <a:srgbClr val="FFFFFF">
                    <a:lumMod val="95000"/>
                  </a:srgbClr>
                </a:solidFill>
              </a:rPr>
              <a:pPr/>
              <a:t>‹#›</a:t>
            </a:fld>
            <a:endParaRPr lang="en-US">
              <a:solidFill>
                <a:srgbClr val="FFFFFF">
                  <a:lumMod val="95000"/>
                </a:srgbClr>
              </a:solidFill>
            </a:endParaRPr>
          </a:p>
        </p:txBody>
      </p:sp>
    </p:spTree>
    <p:extLst>
      <p:ext uri="{BB962C8B-B14F-4D97-AF65-F5344CB8AC3E}">
        <p14:creationId xmlns:p14="http://schemas.microsoft.com/office/powerpoint/2010/main" val="459887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443334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6AAB4012-DD1B-4E39-A1F2-EAE52825513D}" type="slidenum">
              <a:rPr lang="en-US" altLang="en-US"/>
              <a:pPr/>
              <a:t>‹#›</a:t>
            </a:fld>
            <a:endParaRPr lang="en-US" altLang="en-US" dirty="0"/>
          </a:p>
        </p:txBody>
      </p:sp>
    </p:spTree>
    <p:extLst>
      <p:ext uri="{BB962C8B-B14F-4D97-AF65-F5344CB8AC3E}">
        <p14:creationId xmlns:p14="http://schemas.microsoft.com/office/powerpoint/2010/main" val="7256128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554045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8006028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18349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a:t>Click to edit Master text styles</a:t>
            </a:r>
          </a:p>
        </p:txBody>
      </p:sp>
      <p:sp>
        <p:nvSpPr>
          <p:cNvPr id="2" name="Title 1"/>
          <p:cNvSpPr>
            <a:spLocks noGrp="1"/>
          </p:cNvSpPr>
          <p:nvPr>
            <p:ph type="title"/>
          </p:nvPr>
        </p:nvSpPr>
        <p:spPr>
          <a:xfrm>
            <a:off x="457200" y="419100"/>
            <a:ext cx="6858000" cy="25527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Tree>
    <p:extLst>
      <p:ext uri="{BB962C8B-B14F-4D97-AF65-F5344CB8AC3E}">
        <p14:creationId xmlns:p14="http://schemas.microsoft.com/office/powerpoint/2010/main" val="161035747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838051575"/>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077169728"/>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931015"/>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1" y="5834379"/>
            <a:ext cx="6353175" cy="328296"/>
          </a:xfrm>
          <a:prstGeom prst="rect">
            <a:avLst/>
          </a:prstGeom>
          <a:noFill/>
          <a:ln w="9525">
            <a:noFill/>
            <a:miter lim="800000"/>
            <a:headEnd/>
            <a:tailEnd/>
          </a:ln>
        </p:spPr>
        <p:txBody>
          <a:bodyPr lIns="91440" tIns="0" numCol="1"/>
          <a:lstStyle>
            <a:lvl1pPr marL="0" indent="0">
              <a:buNone/>
              <a:defRPr sz="1200">
                <a:solidFill>
                  <a:schemeClr val="tx1">
                    <a:lumMod val="75000"/>
                    <a:lumOff val="25000"/>
                  </a:schemeClr>
                </a:solidFill>
              </a:defRPr>
            </a:lvl1pPr>
            <a:lvl2pPr>
              <a:defRPr sz="1800">
                <a:solidFill>
                  <a:srgbClr val="83847A"/>
                </a:solidFill>
              </a:defRPr>
            </a:lvl2pPr>
            <a:lvl3pPr>
              <a:defRPr sz="1500">
                <a:solidFill>
                  <a:srgbClr val="83847A"/>
                </a:solidFill>
              </a:defRPr>
            </a:lvl3pPr>
            <a:lvl4pPr>
              <a:defRPr sz="1500">
                <a:solidFill>
                  <a:srgbClr val="83847A"/>
                </a:solidFill>
              </a:defRPr>
            </a:lvl4pPr>
            <a:lvl5pPr>
              <a:defRPr sz="1500">
                <a:solidFill>
                  <a:srgbClr val="83847A"/>
                </a:solidFill>
              </a:defRPr>
            </a:lvl5pPr>
          </a:lstStyle>
          <a:p>
            <a:pPr lvl="0"/>
            <a:r>
              <a:rPr lang="en-US" noProof="0" dirty="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304800" y="942975"/>
            <a:ext cx="8382000" cy="4761228"/>
          </a:xfrm>
        </p:spPr>
        <p:txBody>
          <a:bodyPr/>
          <a:lstStyle/>
          <a:p>
            <a:endParaRPr lang="en-US"/>
          </a:p>
        </p:txBody>
      </p:sp>
    </p:spTree>
    <p:extLst>
      <p:ext uri="{BB962C8B-B14F-4D97-AF65-F5344CB8AC3E}">
        <p14:creationId xmlns:p14="http://schemas.microsoft.com/office/powerpoint/2010/main" val="361350025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5721712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4572000" y="1230511"/>
            <a:ext cx="41148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304800" y="1230513"/>
            <a:ext cx="41148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981200"/>
            <a:ext cx="41148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19462618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1" y="1225550"/>
            <a:ext cx="2695575"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6" y="1225550"/>
            <a:ext cx="5591175"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31148704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304800" y="3597275"/>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4572000" y="3597275"/>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2"/>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6619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4572000" y="942975"/>
            <a:ext cx="41148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7" name="Text Placeholder 3"/>
          <p:cNvSpPr>
            <a:spLocks noGrp="1"/>
          </p:cNvSpPr>
          <p:nvPr>
            <p:ph type="body" sz="quarter" idx="13"/>
          </p:nvPr>
        </p:nvSpPr>
        <p:spPr>
          <a:xfrm>
            <a:off x="304800" y="942977"/>
            <a:ext cx="41148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1693664"/>
            <a:ext cx="41148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6424903"/>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304800" y="942977"/>
            <a:ext cx="41148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942977"/>
            <a:ext cx="41148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3760798"/>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
        <p:nvSpPr>
          <p:cNvPr id="14" name="TextBox 13"/>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3444214839"/>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304801" y="942977"/>
            <a:ext cx="2695575"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6" y="942977"/>
            <a:ext cx="5591175"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433974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304800" y="942975"/>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6"/>
          </p:nvPr>
        </p:nvSpPr>
        <p:spPr>
          <a:xfrm>
            <a:off x="4572000" y="942975"/>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18"/>
          </p:nvPr>
        </p:nvSpPr>
        <p:spPr>
          <a:xfrm>
            <a:off x="304800" y="3459480"/>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19"/>
          </p:nvPr>
        </p:nvSpPr>
        <p:spPr>
          <a:xfrm>
            <a:off x="4572000" y="3459480"/>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7"/>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87995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21418250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12326541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6219308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46964696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34201302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a:solidFill>
                  <a:srgbClr val="83847A"/>
                </a:solidFill>
              </a:rPr>
              <a:t>File Name</a:t>
            </a: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solidFill>
                  <a:srgbClr val="83847A"/>
                </a:solidFill>
              </a:rPr>
              <a:pPr/>
              <a:t>‹#›</a:t>
            </a:fld>
            <a:endParaRPr lang="en-US" dirty="0">
              <a:solidFill>
                <a:srgbClr val="83847A"/>
              </a:solidFill>
            </a:endParaRPr>
          </a:p>
        </p:txBody>
      </p:sp>
    </p:spTree>
    <p:extLst>
      <p:ext uri="{BB962C8B-B14F-4D97-AF65-F5344CB8AC3E}">
        <p14:creationId xmlns:p14="http://schemas.microsoft.com/office/powerpoint/2010/main" val="1180691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a:solidFill>
                  <a:srgbClr val="FFFFFF">
                    <a:lumMod val="95000"/>
                  </a:srgbClr>
                </a:solidFill>
              </a:rPr>
              <a:t>File Name</a:t>
            </a: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solidFill>
                  <a:srgbClr val="FFFFFF">
                    <a:lumMod val="95000"/>
                  </a:srgbClr>
                </a:solidFill>
              </a:rPr>
              <a:pPr/>
              <a:t>‹#›</a:t>
            </a:fld>
            <a:endParaRPr lang="en-US">
              <a:solidFill>
                <a:srgbClr val="FFFFFF">
                  <a:lumMod val="95000"/>
                </a:srgbClr>
              </a:solidFill>
            </a:endParaRPr>
          </a:p>
        </p:txBody>
      </p:sp>
    </p:spTree>
    <p:extLst>
      <p:ext uri="{BB962C8B-B14F-4D97-AF65-F5344CB8AC3E}">
        <p14:creationId xmlns:p14="http://schemas.microsoft.com/office/powerpoint/2010/main" val="37470863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1151663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Tree>
    <p:extLst>
      <p:ext uri="{BB962C8B-B14F-4D97-AF65-F5344CB8AC3E}">
        <p14:creationId xmlns:p14="http://schemas.microsoft.com/office/powerpoint/2010/main" val="3342659469"/>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9438946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2385680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367903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96644642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52246678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416306662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1" y="5834379"/>
            <a:ext cx="6353175" cy="328296"/>
          </a:xfrm>
          <a:prstGeom prst="rect">
            <a:avLst/>
          </a:prstGeom>
          <a:noFill/>
          <a:ln w="9525">
            <a:noFill/>
            <a:miter lim="800000"/>
            <a:headEnd/>
            <a:tailEnd/>
          </a:ln>
        </p:spPr>
        <p:txBody>
          <a:bodyPr lIns="91440" tIns="0" numCol="1"/>
          <a:lstStyle>
            <a:lvl1pPr marL="0" indent="0">
              <a:buNone/>
              <a:defRPr sz="1200">
                <a:solidFill>
                  <a:schemeClr val="tx1">
                    <a:lumMod val="75000"/>
                    <a:lumOff val="25000"/>
                  </a:schemeClr>
                </a:solidFill>
              </a:defRPr>
            </a:lvl1pPr>
            <a:lvl2pPr>
              <a:defRPr sz="1800">
                <a:solidFill>
                  <a:srgbClr val="83847A"/>
                </a:solidFill>
              </a:defRPr>
            </a:lvl2pPr>
            <a:lvl3pPr>
              <a:defRPr sz="1500">
                <a:solidFill>
                  <a:srgbClr val="83847A"/>
                </a:solidFill>
              </a:defRPr>
            </a:lvl3pPr>
            <a:lvl4pPr>
              <a:defRPr sz="1500">
                <a:solidFill>
                  <a:srgbClr val="83847A"/>
                </a:solidFill>
              </a:defRPr>
            </a:lvl4pPr>
            <a:lvl5pPr>
              <a:defRPr sz="1500">
                <a:solidFill>
                  <a:srgbClr val="83847A"/>
                </a:solidFill>
              </a:defRPr>
            </a:lvl5pPr>
          </a:lstStyle>
          <a:p>
            <a:pPr lvl="0"/>
            <a:r>
              <a:rPr lang="en-US" noProof="0" dirty="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304800" y="942975"/>
            <a:ext cx="8382000" cy="4761228"/>
          </a:xfrm>
        </p:spPr>
        <p:txBody>
          <a:bodyPr/>
          <a:lstStyle/>
          <a:p>
            <a:endParaRPr lang="en-US"/>
          </a:p>
        </p:txBody>
      </p:sp>
    </p:spTree>
    <p:extLst>
      <p:ext uri="{BB962C8B-B14F-4D97-AF65-F5344CB8AC3E}">
        <p14:creationId xmlns:p14="http://schemas.microsoft.com/office/powerpoint/2010/main" val="2845402157"/>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19425280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4572000" y="1230511"/>
            <a:ext cx="41148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304800" y="1230513"/>
            <a:ext cx="41148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981200"/>
            <a:ext cx="41148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31363296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1" y="1225550"/>
            <a:ext cx="2695575"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6" y="1225550"/>
            <a:ext cx="5591175"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3700892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2378203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304800" y="3597275"/>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4572000" y="3597275"/>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2"/>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0861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4572000" y="942975"/>
            <a:ext cx="41148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7" name="Text Placeholder 3"/>
          <p:cNvSpPr>
            <a:spLocks noGrp="1"/>
          </p:cNvSpPr>
          <p:nvPr>
            <p:ph type="body" sz="quarter" idx="13"/>
          </p:nvPr>
        </p:nvSpPr>
        <p:spPr>
          <a:xfrm>
            <a:off x="304800" y="942977"/>
            <a:ext cx="41148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1693664"/>
            <a:ext cx="41148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8187537"/>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304800" y="942977"/>
            <a:ext cx="41148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942977"/>
            <a:ext cx="41148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5866324"/>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304801" y="942977"/>
            <a:ext cx="2695575"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6" y="942977"/>
            <a:ext cx="5591175"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739410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304800" y="942975"/>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6"/>
          </p:nvPr>
        </p:nvSpPr>
        <p:spPr>
          <a:xfrm>
            <a:off x="4572000" y="942975"/>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18"/>
          </p:nvPr>
        </p:nvSpPr>
        <p:spPr>
          <a:xfrm>
            <a:off x="304800" y="3459480"/>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19"/>
          </p:nvPr>
        </p:nvSpPr>
        <p:spPr>
          <a:xfrm>
            <a:off x="4572000" y="3459480"/>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7"/>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896014"/>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33433374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34027814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22894383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706449585"/>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3555096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image" Target="../media/image1.png"/><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image" Target="../media/image2.pn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image" Target="../media/image1.png"/><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image" Target="../media/image7.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image" Target="../media/image2.png"/><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image" Target="../media/image5.png"/><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image" Target="../media/image1.png"/><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theme" Target="../theme/theme4.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image" Target="../media/image7.png"/><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theme" Target="../theme/theme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image" Target="../media/image2.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image" Target="../media/image5.png"/><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image" Target="../media/image1.png"/><Relationship Id="rId30"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image" Target="../media/image8.png"/><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image" Target="../media/image1.png"/><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theme" Target="../theme/theme6.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image" Target="../media/image9.png"/><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10"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5" name="Slide Number Placeholder 5"/>
          <p:cNvSpPr>
            <a:spLocks noGrp="1"/>
          </p:cNvSpPr>
          <p:nvPr>
            <p:ph type="sldNum" sz="quarter" idx="4"/>
          </p:nvPr>
        </p:nvSpPr>
        <p:spPr>
          <a:xfrm>
            <a:off x="8305799" y="228600"/>
            <a:ext cx="733425" cy="365125"/>
          </a:xfrm>
          <a:prstGeom prst="rect">
            <a:avLst/>
          </a:prstGeom>
        </p:spPr>
        <p:txBody>
          <a:bodyPr/>
          <a:lstStyle>
            <a:lvl1pPr algn="r">
              <a:defRPr sz="1000">
                <a:solidFill>
                  <a:schemeClr val="bg1"/>
                </a:solidFill>
              </a:defRPr>
            </a:lvl1pPr>
          </a:lstStyle>
          <a:p>
            <a:fld id="{0D0E9D3B-CB56-40AE-B0A9-8DA5E1AEFDB7}" type="slidenum">
              <a:rPr lang="en-US" smtClean="0"/>
              <a:pPr/>
              <a:t>‹#›</a:t>
            </a:fld>
            <a:endParaRPr lang="en-US" dirty="0"/>
          </a:p>
        </p:txBody>
      </p:sp>
      <p:sp>
        <p:nvSpPr>
          <p:cNvPr id="18" name="Title Placeholder 17"/>
          <p:cNvSpPr>
            <a:spLocks noGrp="1"/>
          </p:cNvSpPr>
          <p:nvPr>
            <p:ph type="title"/>
          </p:nvPr>
        </p:nvSpPr>
        <p:spPr>
          <a:xfrm>
            <a:off x="457200" y="419100"/>
            <a:ext cx="6858000" cy="25527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19" name="Text Placeholder 18"/>
          <p:cNvSpPr>
            <a:spLocks noGrp="1"/>
          </p:cNvSpPr>
          <p:nvPr>
            <p:ph type="body" idx="1"/>
          </p:nvPr>
        </p:nvSpPr>
        <p:spPr>
          <a:xfrm>
            <a:off x="457200" y="3200400"/>
            <a:ext cx="6858000" cy="1562100"/>
          </a:xfrm>
          <a:prstGeom prst="rect">
            <a:avLst/>
          </a:prstGeom>
        </p:spPr>
        <p:txBody>
          <a:bodyPr vert="horz" lIns="91440" tIns="45720" rIns="91440" bIns="45720" rtlCol="0">
            <a:normAutofit/>
          </a:bodyPr>
          <a:lstStyle/>
          <a:p>
            <a:pPr lvl="0"/>
            <a:r>
              <a:rPr lang="en-US" dirty="0"/>
              <a:t>Click to edit Master text styles</a:t>
            </a:r>
          </a:p>
        </p:txBody>
      </p:sp>
      <p:sp>
        <p:nvSpPr>
          <p:cNvPr id="20" name="Footer Placeholder 19"/>
          <p:cNvSpPr>
            <a:spLocks noGrp="1"/>
          </p:cNvSpPr>
          <p:nvPr>
            <p:ph type="ftr" sz="quarter" idx="3"/>
          </p:nvPr>
        </p:nvSpPr>
        <p:spPr>
          <a:xfrm>
            <a:off x="123825" y="6356350"/>
            <a:ext cx="3160713" cy="365125"/>
          </a:xfrm>
          <a:prstGeom prst="rect">
            <a:avLst/>
          </a:prstGeom>
        </p:spPr>
        <p:txBody>
          <a:bodyPr vert="horz" lIns="91440" tIns="45720" rIns="91440" bIns="45720" rtlCol="0" anchor="ctr"/>
          <a:lstStyle>
            <a:lvl1pPr algn="l">
              <a:defRPr sz="1000">
                <a:solidFill>
                  <a:schemeClr val="bg1"/>
                </a:solidFill>
              </a:defRPr>
            </a:lvl1pPr>
          </a:lstStyle>
          <a:p>
            <a:r>
              <a:rPr lang="en-US"/>
              <a:t>File Name</a:t>
            </a:r>
            <a:endParaRPr lang="en-US" dirty="0"/>
          </a:p>
        </p:txBody>
      </p:sp>
      <p:sp>
        <p:nvSpPr>
          <p:cNvPr id="25" name="Rectangle 24"/>
          <p:cNvSpPr/>
          <p:nvPr userDrawn="1"/>
        </p:nvSpPr>
        <p:spPr>
          <a:xfrm>
            <a:off x="2009775" y="1707600"/>
            <a:ext cx="558800"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217</a:t>
            </a:r>
          </a:p>
          <a:p>
            <a:pPr algn="ctr">
              <a:defRPr/>
            </a:pPr>
            <a:r>
              <a:rPr lang="en-US" sz="1000" dirty="0">
                <a:solidFill>
                  <a:schemeClr val="tx1"/>
                </a:solidFill>
              </a:rPr>
              <a:t>217</a:t>
            </a:r>
          </a:p>
          <a:p>
            <a:pPr algn="ctr">
              <a:defRPr/>
            </a:pPr>
            <a:r>
              <a:rPr lang="en-US" sz="1000" dirty="0">
                <a:solidFill>
                  <a:schemeClr val="tx1"/>
                </a:solidFill>
              </a:rPr>
              <a:t>217</a:t>
            </a:r>
          </a:p>
        </p:txBody>
      </p:sp>
      <p:sp>
        <p:nvSpPr>
          <p:cNvPr id="26" name="Rectangle 25"/>
          <p:cNvSpPr/>
          <p:nvPr userDrawn="1"/>
        </p:nvSpPr>
        <p:spPr>
          <a:xfrm>
            <a:off x="2730500" y="1707600"/>
            <a:ext cx="558800"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200</a:t>
            </a:r>
          </a:p>
          <a:p>
            <a:pPr algn="ctr">
              <a:defRPr/>
            </a:pPr>
            <a:r>
              <a:rPr lang="en-US" sz="1000" dirty="0">
                <a:solidFill>
                  <a:schemeClr val="tx1"/>
                </a:solidFill>
              </a:rPr>
              <a:t>200</a:t>
            </a:r>
          </a:p>
          <a:p>
            <a:pPr algn="ctr">
              <a:defRPr/>
            </a:pPr>
            <a:r>
              <a:rPr lang="en-US" sz="1000" dirty="0">
                <a:solidFill>
                  <a:schemeClr val="tx1"/>
                </a:solidFill>
              </a:rPr>
              <a:t>200</a:t>
            </a:r>
          </a:p>
        </p:txBody>
      </p:sp>
      <p:sp>
        <p:nvSpPr>
          <p:cNvPr id="27" name="Rectangle 26"/>
          <p:cNvSpPr/>
          <p:nvPr userDrawn="1"/>
        </p:nvSpPr>
        <p:spPr>
          <a:xfrm>
            <a:off x="568325" y="2394599"/>
            <a:ext cx="557213"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255</a:t>
            </a:r>
          </a:p>
          <a:p>
            <a:pPr algn="ctr">
              <a:defRPr/>
            </a:pPr>
            <a:r>
              <a:rPr lang="en-US" sz="1000" dirty="0">
                <a:solidFill>
                  <a:schemeClr val="tx1"/>
                </a:solidFill>
              </a:rPr>
              <a:t>255</a:t>
            </a:r>
          </a:p>
          <a:p>
            <a:pPr algn="ctr">
              <a:defRPr/>
            </a:pPr>
            <a:r>
              <a:rPr lang="en-US" sz="1000" dirty="0">
                <a:solidFill>
                  <a:schemeClr val="tx1"/>
                </a:solidFill>
              </a:rPr>
              <a:t>255</a:t>
            </a:r>
          </a:p>
        </p:txBody>
      </p:sp>
      <p:sp>
        <p:nvSpPr>
          <p:cNvPr id="28" name="Rectangle 27"/>
          <p:cNvSpPr/>
          <p:nvPr userDrawn="1"/>
        </p:nvSpPr>
        <p:spPr>
          <a:xfrm>
            <a:off x="1289050" y="2394599"/>
            <a:ext cx="557213"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bg1"/>
                </a:solidFill>
              </a:rPr>
              <a:t>0</a:t>
            </a:r>
          </a:p>
          <a:p>
            <a:pPr algn="ctr">
              <a:defRPr/>
            </a:pPr>
            <a:r>
              <a:rPr lang="en-US" sz="1000" dirty="0">
                <a:solidFill>
                  <a:schemeClr val="bg1"/>
                </a:solidFill>
              </a:rPr>
              <a:t>0</a:t>
            </a:r>
          </a:p>
          <a:p>
            <a:pPr algn="ctr">
              <a:defRPr/>
            </a:pPr>
            <a:r>
              <a:rPr lang="en-US" sz="1000" dirty="0">
                <a:solidFill>
                  <a:schemeClr val="bg1"/>
                </a:solidFill>
              </a:rPr>
              <a:t>0</a:t>
            </a:r>
          </a:p>
        </p:txBody>
      </p:sp>
      <p:sp>
        <p:nvSpPr>
          <p:cNvPr id="29" name="Rectangle 28"/>
          <p:cNvSpPr/>
          <p:nvPr userDrawn="1"/>
        </p:nvSpPr>
        <p:spPr>
          <a:xfrm>
            <a:off x="2009775" y="2394599"/>
            <a:ext cx="558800"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163</a:t>
            </a:r>
          </a:p>
          <a:p>
            <a:pPr algn="ctr">
              <a:defRPr/>
            </a:pPr>
            <a:r>
              <a:rPr lang="en-US" sz="1000" dirty="0">
                <a:solidFill>
                  <a:schemeClr val="tx1"/>
                </a:solidFill>
              </a:rPr>
              <a:t>163</a:t>
            </a:r>
          </a:p>
          <a:p>
            <a:pPr algn="ctr">
              <a:defRPr/>
            </a:pPr>
            <a:r>
              <a:rPr lang="en-US" sz="1000" dirty="0">
                <a:solidFill>
                  <a:schemeClr val="tx1"/>
                </a:solidFill>
              </a:rPr>
              <a:t>163</a:t>
            </a:r>
          </a:p>
        </p:txBody>
      </p:sp>
      <p:sp>
        <p:nvSpPr>
          <p:cNvPr id="30" name="Rectangle 29"/>
          <p:cNvSpPr/>
          <p:nvPr userDrawn="1"/>
        </p:nvSpPr>
        <p:spPr>
          <a:xfrm>
            <a:off x="2730500" y="2394599"/>
            <a:ext cx="558800"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bg1"/>
                </a:solidFill>
              </a:rPr>
              <a:t>131</a:t>
            </a:r>
          </a:p>
          <a:p>
            <a:pPr algn="ctr">
              <a:defRPr/>
            </a:pPr>
            <a:r>
              <a:rPr lang="en-US" sz="1000" dirty="0">
                <a:solidFill>
                  <a:schemeClr val="bg1"/>
                </a:solidFill>
              </a:rPr>
              <a:t>132</a:t>
            </a:r>
          </a:p>
          <a:p>
            <a:pPr algn="ctr">
              <a:defRPr/>
            </a:pPr>
            <a:r>
              <a:rPr lang="en-US" sz="1000" dirty="0">
                <a:solidFill>
                  <a:schemeClr val="bg1"/>
                </a:solidFill>
              </a:rPr>
              <a:t>122</a:t>
            </a:r>
          </a:p>
        </p:txBody>
      </p:sp>
      <p:sp>
        <p:nvSpPr>
          <p:cNvPr id="31" name="Rectangle 30"/>
          <p:cNvSpPr/>
          <p:nvPr userDrawn="1"/>
        </p:nvSpPr>
        <p:spPr>
          <a:xfrm>
            <a:off x="3451225" y="2394599"/>
            <a:ext cx="558800"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239</a:t>
            </a:r>
          </a:p>
          <a:p>
            <a:pPr algn="ctr">
              <a:defRPr/>
            </a:pPr>
            <a:r>
              <a:rPr lang="en-US" sz="1000" dirty="0">
                <a:solidFill>
                  <a:schemeClr val="tx1"/>
                </a:solidFill>
              </a:rPr>
              <a:t>65</a:t>
            </a:r>
          </a:p>
          <a:p>
            <a:pPr algn="ctr">
              <a:defRPr/>
            </a:pPr>
            <a:r>
              <a:rPr lang="en-US" sz="1000" dirty="0">
                <a:solidFill>
                  <a:schemeClr val="tx1"/>
                </a:solidFill>
              </a:rPr>
              <a:t>53</a:t>
            </a:r>
          </a:p>
        </p:txBody>
      </p:sp>
      <p:sp>
        <p:nvSpPr>
          <p:cNvPr id="32" name="Rectangle 31"/>
          <p:cNvSpPr/>
          <p:nvPr userDrawn="1"/>
        </p:nvSpPr>
        <p:spPr>
          <a:xfrm>
            <a:off x="4171950" y="2394599"/>
            <a:ext cx="558800"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110</a:t>
            </a:r>
          </a:p>
          <a:p>
            <a:pPr algn="ctr">
              <a:defRPr/>
            </a:pPr>
            <a:r>
              <a:rPr lang="en-US" sz="1000" dirty="0">
                <a:solidFill>
                  <a:schemeClr val="tx1"/>
                </a:solidFill>
              </a:rPr>
              <a:t>135</a:t>
            </a:r>
          </a:p>
          <a:p>
            <a:pPr algn="ctr">
              <a:defRPr/>
            </a:pPr>
            <a:r>
              <a:rPr lang="en-US" sz="1000" dirty="0">
                <a:solidFill>
                  <a:schemeClr val="tx1"/>
                </a:solidFill>
              </a:rPr>
              <a:t>120</a:t>
            </a:r>
          </a:p>
        </p:txBody>
      </p:sp>
      <p:sp>
        <p:nvSpPr>
          <p:cNvPr id="33" name="Rectangle 32"/>
          <p:cNvSpPr/>
          <p:nvPr userDrawn="1"/>
        </p:nvSpPr>
        <p:spPr>
          <a:xfrm>
            <a:off x="4892675" y="2394599"/>
            <a:ext cx="558800"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112</a:t>
            </a:r>
          </a:p>
          <a:p>
            <a:pPr algn="ctr">
              <a:defRPr/>
            </a:pPr>
            <a:r>
              <a:rPr lang="en-US" sz="1000" dirty="0">
                <a:solidFill>
                  <a:schemeClr val="tx1"/>
                </a:solidFill>
              </a:rPr>
              <a:t>92</a:t>
            </a:r>
          </a:p>
          <a:p>
            <a:pPr algn="ctr">
              <a:defRPr/>
            </a:pPr>
            <a:r>
              <a:rPr lang="en-US" sz="1000" dirty="0">
                <a:solidFill>
                  <a:schemeClr val="tx1"/>
                </a:solidFill>
              </a:rPr>
              <a:t>56</a:t>
            </a:r>
          </a:p>
        </p:txBody>
      </p:sp>
      <p:sp>
        <p:nvSpPr>
          <p:cNvPr id="34" name="Rectangle 33"/>
          <p:cNvSpPr/>
          <p:nvPr userDrawn="1"/>
        </p:nvSpPr>
        <p:spPr>
          <a:xfrm>
            <a:off x="5613400" y="2394599"/>
            <a:ext cx="558800"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62</a:t>
            </a:r>
          </a:p>
          <a:p>
            <a:pPr algn="ctr">
              <a:defRPr/>
            </a:pPr>
            <a:r>
              <a:rPr lang="en-US" sz="1000" dirty="0">
                <a:solidFill>
                  <a:schemeClr val="tx1"/>
                </a:solidFill>
              </a:rPr>
              <a:t>102</a:t>
            </a:r>
          </a:p>
          <a:p>
            <a:pPr algn="ctr">
              <a:defRPr/>
            </a:pPr>
            <a:r>
              <a:rPr lang="en-US" sz="1000" dirty="0">
                <a:solidFill>
                  <a:schemeClr val="tx1"/>
                </a:solidFill>
              </a:rPr>
              <a:t>130</a:t>
            </a:r>
          </a:p>
        </p:txBody>
      </p:sp>
      <p:sp>
        <p:nvSpPr>
          <p:cNvPr id="35" name="Rectangle 34"/>
          <p:cNvSpPr/>
          <p:nvPr userDrawn="1"/>
        </p:nvSpPr>
        <p:spPr>
          <a:xfrm>
            <a:off x="6334125" y="2394599"/>
            <a:ext cx="558800"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bg1"/>
                </a:solidFill>
              </a:rPr>
              <a:t>102</a:t>
            </a:r>
          </a:p>
          <a:p>
            <a:pPr algn="ctr">
              <a:defRPr/>
            </a:pPr>
            <a:r>
              <a:rPr lang="en-US" sz="1000" dirty="0">
                <a:solidFill>
                  <a:schemeClr val="bg1"/>
                </a:solidFill>
              </a:rPr>
              <a:t>56</a:t>
            </a:r>
          </a:p>
          <a:p>
            <a:pPr algn="ctr">
              <a:defRPr/>
            </a:pPr>
            <a:r>
              <a:rPr lang="en-US" sz="1000" dirty="0">
                <a:solidFill>
                  <a:schemeClr val="bg1"/>
                </a:solidFill>
              </a:rPr>
              <a:t>48</a:t>
            </a:r>
          </a:p>
        </p:txBody>
      </p:sp>
      <p:sp>
        <p:nvSpPr>
          <p:cNvPr id="36" name="Rectangle 35"/>
          <p:cNvSpPr/>
          <p:nvPr userDrawn="1"/>
        </p:nvSpPr>
        <p:spPr>
          <a:xfrm>
            <a:off x="7054850" y="2394599"/>
            <a:ext cx="558800"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130</a:t>
            </a:r>
          </a:p>
          <a:p>
            <a:pPr algn="ctr">
              <a:defRPr/>
            </a:pPr>
            <a:r>
              <a:rPr lang="en-US" sz="1000" dirty="0">
                <a:solidFill>
                  <a:schemeClr val="tx1"/>
                </a:solidFill>
              </a:rPr>
              <a:t>120</a:t>
            </a:r>
          </a:p>
          <a:p>
            <a:pPr algn="ctr">
              <a:defRPr/>
            </a:pPr>
            <a:r>
              <a:rPr lang="en-US" sz="1000" dirty="0">
                <a:solidFill>
                  <a:schemeClr val="tx1"/>
                </a:solidFill>
              </a:rPr>
              <a:t>111</a:t>
            </a:r>
          </a:p>
        </p:txBody>
      </p:sp>
      <p:sp>
        <p:nvSpPr>
          <p:cNvPr id="37" name="Rectangle 36"/>
          <p:cNvSpPr/>
          <p:nvPr userDrawn="1"/>
        </p:nvSpPr>
        <p:spPr>
          <a:xfrm>
            <a:off x="1289050" y="1707600"/>
            <a:ext cx="558800"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237</a:t>
            </a:r>
          </a:p>
          <a:p>
            <a:pPr algn="ctr">
              <a:defRPr/>
            </a:pPr>
            <a:r>
              <a:rPr lang="en-US" sz="1000" dirty="0">
                <a:solidFill>
                  <a:schemeClr val="tx1"/>
                </a:solidFill>
              </a:rPr>
              <a:t>237</a:t>
            </a:r>
          </a:p>
          <a:p>
            <a:pPr algn="ctr">
              <a:defRPr/>
            </a:pPr>
            <a:r>
              <a:rPr lang="en-US" sz="1000" dirty="0">
                <a:solidFill>
                  <a:schemeClr val="tx1"/>
                </a:solidFill>
              </a:rPr>
              <a:t>237</a:t>
            </a:r>
          </a:p>
        </p:txBody>
      </p:sp>
      <p:sp>
        <p:nvSpPr>
          <p:cNvPr id="54" name="Rectangle 53"/>
          <p:cNvSpPr/>
          <p:nvPr userDrawn="1"/>
        </p:nvSpPr>
        <p:spPr>
          <a:xfrm>
            <a:off x="4171950" y="1707600"/>
            <a:ext cx="558800"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80</a:t>
            </a:r>
          </a:p>
          <a:p>
            <a:pPr algn="ctr">
              <a:defRPr/>
            </a:pPr>
            <a:r>
              <a:rPr lang="en-US" sz="1000" dirty="0">
                <a:solidFill>
                  <a:schemeClr val="tx1"/>
                </a:solidFill>
              </a:rPr>
              <a:t>119</a:t>
            </a:r>
          </a:p>
          <a:p>
            <a:pPr algn="ctr">
              <a:defRPr/>
            </a:pPr>
            <a:r>
              <a:rPr lang="en-US" sz="1000" dirty="0">
                <a:solidFill>
                  <a:schemeClr val="tx1"/>
                </a:solidFill>
              </a:rPr>
              <a:t>27</a:t>
            </a:r>
          </a:p>
        </p:txBody>
      </p:sp>
      <p:sp>
        <p:nvSpPr>
          <p:cNvPr id="55" name="Rectangle 54"/>
          <p:cNvSpPr/>
          <p:nvPr userDrawn="1"/>
        </p:nvSpPr>
        <p:spPr>
          <a:xfrm>
            <a:off x="4892675" y="1707600"/>
            <a:ext cx="558800"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252</a:t>
            </a:r>
          </a:p>
          <a:p>
            <a:pPr algn="ctr">
              <a:defRPr/>
            </a:pPr>
            <a:r>
              <a:rPr lang="en-US" sz="1000" dirty="0">
                <a:solidFill>
                  <a:schemeClr val="tx1"/>
                </a:solidFill>
              </a:rPr>
              <a:t>174</a:t>
            </a:r>
          </a:p>
          <a:p>
            <a:pPr algn="ctr">
              <a:defRPr/>
            </a:pPr>
            <a:r>
              <a:rPr lang="en-US" sz="1000" dirty="0">
                <a:solidFill>
                  <a:schemeClr val="tx1"/>
                </a:solidFill>
              </a:rPr>
              <a:t>.59</a:t>
            </a:r>
          </a:p>
        </p:txBody>
      </p:sp>
      <p:pic>
        <p:nvPicPr>
          <p:cNvPr id="58" name="Picture 6"/>
          <p:cNvPicPr>
            <a:picLocks noChangeAspect="1"/>
          </p:cNvPicPr>
          <p:nvPr userDrawn="1"/>
        </p:nvPicPr>
        <p:blipFill>
          <a:blip r:embed="rId11"/>
          <a:srcRect/>
          <a:stretch>
            <a:fillRect/>
          </a:stretch>
        </p:blipFill>
        <p:spPr bwMode="auto">
          <a:xfrm>
            <a:off x="4559300" y="3416300"/>
            <a:ext cx="19050" cy="3175"/>
          </a:xfrm>
          <a:prstGeom prst="rect">
            <a:avLst/>
          </a:prstGeom>
          <a:noFill/>
          <a:ln w="9525">
            <a:noFill/>
            <a:miter lim="800000"/>
            <a:headEnd/>
            <a:tailEnd/>
          </a:ln>
        </p:spPr>
      </p:pic>
      <p:pic>
        <p:nvPicPr>
          <p:cNvPr id="24" name="Picture 18"/>
          <p:cNvPicPr>
            <a:picLocks noChangeAspect="1"/>
          </p:cNvPicPr>
          <p:nvPr userDrawn="1"/>
        </p:nvPicPr>
        <p:blipFill rotWithShape="1">
          <a:blip r:embed="rId12" cstate="email">
            <a:extLst>
              <a:ext uri="{28A0092B-C50C-407E-A947-70E740481C1C}">
                <a14:useLocalDpi xmlns:a14="http://schemas.microsoft.com/office/drawing/2010/main"/>
              </a:ext>
            </a:extLst>
          </a:blip>
          <a:srcRect/>
          <a:stretch/>
        </p:blipFill>
        <p:spPr bwMode="auto">
          <a:xfrm>
            <a:off x="7158038" y="5285203"/>
            <a:ext cx="1595437" cy="1482725"/>
          </a:xfrm>
          <a:prstGeom prst="rect">
            <a:avLst/>
          </a:prstGeom>
          <a:noFill/>
          <a:ln w="9525">
            <a:noFill/>
            <a:miter lim="800000"/>
            <a:headEnd/>
            <a:tailEnd/>
          </a:ln>
        </p:spPr>
      </p:pic>
      <p:pic>
        <p:nvPicPr>
          <p:cNvPr id="39" name="Picture 38"/>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5357006" y="5570953"/>
            <a:ext cx="1197513" cy="907785"/>
          </a:xfrm>
          <a:prstGeom prst="rect">
            <a:avLst/>
          </a:prstGeom>
        </p:spPr>
      </p:pic>
    </p:spTree>
    <p:extLst>
      <p:ext uri="{BB962C8B-B14F-4D97-AF65-F5344CB8AC3E}">
        <p14:creationId xmlns:p14="http://schemas.microsoft.com/office/powerpoint/2010/main" val="2919789318"/>
      </p:ext>
    </p:extLst>
  </p:cSld>
  <p:clrMap bg1="lt1" tx1="dk1" bg2="lt2" tx2="dk2" accent1="accent1" accent2="accent2" accent3="accent3" accent4="accent4" accent5="accent5" accent6="accent6" hlink="hlink" folHlink="folHlink"/>
  <p:sldLayoutIdLst>
    <p:sldLayoutId id="2147484251" r:id="rId1"/>
    <p:sldLayoutId id="2147484296" r:id="rId2"/>
    <p:sldLayoutId id="2147484252" r:id="rId3"/>
    <p:sldLayoutId id="2147484297" r:id="rId4"/>
    <p:sldLayoutId id="2147484253" r:id="rId5"/>
    <p:sldLayoutId id="2147484298" r:id="rId6"/>
    <p:sldLayoutId id="2147484254" r:id="rId7"/>
    <p:sldLayoutId id="2147484299" r:id="rId8"/>
  </p:sldLayoutIdLst>
  <p:hf hdr="0" dt="0"/>
  <p:txStyles>
    <p:titleStyle>
      <a:lvl1pPr algn="l" defTabSz="914400" rtl="0" eaLnBrk="1" latinLnBrk="0" hangingPunct="1">
        <a:lnSpc>
          <a:spcPct val="100000"/>
        </a:lnSpc>
        <a:spcBef>
          <a:spcPct val="0"/>
        </a:spcBef>
        <a:buNone/>
        <a:defRPr sz="36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5ACBF0"/>
          </p15:clr>
        </p15:guide>
        <p15:guide id="2" pos="4608"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6"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ounded Rectangle 10"/>
          <p:cNvSpPr/>
          <p:nvPr userDrawn="1"/>
        </p:nvSpPr>
        <p:spPr>
          <a:xfrm>
            <a:off x="184152" y="165462"/>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7" name="Picture 33"/>
          <p:cNvPicPr>
            <a:picLocks noChangeAspect="1"/>
          </p:cNvPicPr>
          <p:nvPr/>
        </p:nvPicPr>
        <p:blipFill>
          <a:blip r:embed="rId27" cstate="email">
            <a:extLst>
              <a:ext uri="{28A0092B-C50C-407E-A947-70E740481C1C}">
                <a14:useLocalDpi xmlns:a14="http://schemas.microsoft.com/office/drawing/2010/main"/>
              </a:ext>
            </a:extLst>
          </a:blip>
          <a:srcRect/>
          <a:stretch>
            <a:fillRect/>
          </a:stretch>
        </p:blipFill>
        <p:spPr bwMode="auto">
          <a:xfrm>
            <a:off x="7924800" y="5815668"/>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9986" y="6470426"/>
            <a:ext cx="2900362"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a:t>File Name</a:t>
            </a:r>
          </a:p>
        </p:txBody>
      </p:sp>
      <p:sp>
        <p:nvSpPr>
          <p:cNvPr id="6" name="Slide Number Placeholder 5"/>
          <p:cNvSpPr>
            <a:spLocks noGrp="1"/>
          </p:cNvSpPr>
          <p:nvPr>
            <p:ph type="sldNum" sz="quarter" idx="4"/>
          </p:nvPr>
        </p:nvSpPr>
        <p:spPr>
          <a:xfrm>
            <a:off x="8305799" y="228600"/>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fld id="{139BD942-CC14-44A4-87FB-46239297AFE5}" type="slidenum">
              <a:rPr lang="en-US" smtClean="0"/>
              <a:pPr/>
              <a:t>‹#›</a:t>
            </a:fld>
            <a:endParaRPr lang="en-US" dirty="0"/>
          </a:p>
        </p:txBody>
      </p:sp>
      <p:pic>
        <p:nvPicPr>
          <p:cNvPr id="1033" name="Picture 6"/>
          <p:cNvPicPr>
            <a:picLocks noChangeAspect="1"/>
          </p:cNvPicPr>
          <p:nvPr/>
        </p:nvPicPr>
        <p:blipFill>
          <a:blip r:embed="rId28"/>
          <a:srcRect/>
          <a:stretch>
            <a:fillRect/>
          </a:stretch>
        </p:blipFill>
        <p:spPr bwMode="auto">
          <a:xfrm>
            <a:off x="4559300" y="3416300"/>
            <a:ext cx="19050" cy="3175"/>
          </a:xfrm>
          <a:prstGeom prst="rect">
            <a:avLst/>
          </a:prstGeom>
          <a:noFill/>
          <a:ln w="9525">
            <a:noFill/>
            <a:miter lim="800000"/>
            <a:headEnd/>
            <a:tailEnd/>
          </a:ln>
        </p:spPr>
      </p:pic>
      <p:pic>
        <p:nvPicPr>
          <p:cNvPr id="18" name="Picture 17"/>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6745540" y="6027335"/>
            <a:ext cx="761571" cy="577315"/>
          </a:xfrm>
          <a:prstGeom prst="rect">
            <a:avLst/>
          </a:prstGeom>
        </p:spPr>
      </p:pic>
    </p:spTree>
    <p:extLst>
      <p:ext uri="{BB962C8B-B14F-4D97-AF65-F5344CB8AC3E}">
        <p14:creationId xmlns:p14="http://schemas.microsoft.com/office/powerpoint/2010/main" val="3506813200"/>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 id="2147484285" r:id="rId13"/>
    <p:sldLayoutId id="2147484286" r:id="rId14"/>
    <p:sldLayoutId id="2147484287" r:id="rId15"/>
    <p:sldLayoutId id="2147484288" r:id="rId16"/>
    <p:sldLayoutId id="2147484289" r:id="rId17"/>
    <p:sldLayoutId id="2147484290" r:id="rId18"/>
    <p:sldLayoutId id="2147484291" r:id="rId19"/>
    <p:sldLayoutId id="2147484292" r:id="rId20"/>
    <p:sldLayoutId id="2147484293" r:id="rId21"/>
    <p:sldLayoutId id="2147484300" r:id="rId22"/>
    <p:sldLayoutId id="2147484294" r:id="rId23"/>
    <p:sldLayoutId id="2147484301" r:id="rId24"/>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5ACBF0"/>
          </p15:clr>
        </p15:guide>
        <p15:guide id="2" pos="5472"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6"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ounded Rectangle 10"/>
          <p:cNvSpPr/>
          <p:nvPr userDrawn="1"/>
        </p:nvSpPr>
        <p:spPr>
          <a:xfrm>
            <a:off x="184153" y="165464"/>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83847A"/>
              </a:solidFill>
            </a:endParaRPr>
          </a:p>
        </p:txBody>
      </p:sp>
      <p:pic>
        <p:nvPicPr>
          <p:cNvPr id="1027" name="Picture 33"/>
          <p:cNvPicPr>
            <a:picLocks noChangeAspect="1"/>
          </p:cNvPicPr>
          <p:nvPr/>
        </p:nvPicPr>
        <p:blipFill>
          <a:blip r:embed="rId27" cstate="email">
            <a:extLst>
              <a:ext uri="{28A0092B-C50C-407E-A947-70E740481C1C}">
                <a14:useLocalDpi xmlns:a14="http://schemas.microsoft.com/office/drawing/2010/main"/>
              </a:ext>
            </a:extLst>
          </a:blip>
          <a:srcRect/>
          <a:stretch>
            <a:fillRect/>
          </a:stretch>
        </p:blipFill>
        <p:spPr bwMode="auto">
          <a:xfrm>
            <a:off x="7924801" y="5815670"/>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9987" y="6470428"/>
            <a:ext cx="2900362" cy="217493"/>
          </a:xfrm>
          <a:prstGeom prst="rect">
            <a:avLst/>
          </a:prstGeom>
        </p:spPr>
        <p:txBody>
          <a:bodyPr vert="horz" lIns="91440" tIns="45720" rIns="91440" bIns="45720" rtlCol="0" anchor="ctr"/>
          <a:lstStyle>
            <a:lvl1pPr algn="l" fontAlgn="auto">
              <a:spcBef>
                <a:spcPts val="0"/>
              </a:spcBef>
              <a:spcAft>
                <a:spcPts val="0"/>
              </a:spcAft>
              <a:defRPr sz="750">
                <a:solidFill>
                  <a:schemeClr val="tx1">
                    <a:tint val="75000"/>
                  </a:schemeClr>
                </a:solidFill>
                <a:latin typeface="Arial" pitchFamily="34" charset="0"/>
                <a:ea typeface="+mn-ea"/>
                <a:cs typeface="Arial" pitchFamily="34" charset="0"/>
              </a:defRPr>
            </a:lvl1pPr>
          </a:lstStyle>
          <a:p>
            <a:pPr>
              <a:defRPr/>
            </a:pPr>
            <a:r>
              <a:rPr lang="en-US" dirty="0">
                <a:solidFill>
                  <a:srgbClr val="000000">
                    <a:tint val="75000"/>
                  </a:srgbClr>
                </a:solidFill>
              </a:rPr>
              <a:t>File Name</a:t>
            </a:r>
          </a:p>
        </p:txBody>
      </p:sp>
      <p:sp>
        <p:nvSpPr>
          <p:cNvPr id="6" name="Slide Number Placeholder 5"/>
          <p:cNvSpPr>
            <a:spLocks noGrp="1"/>
          </p:cNvSpPr>
          <p:nvPr>
            <p:ph type="sldNum" sz="quarter" idx="4"/>
          </p:nvPr>
        </p:nvSpPr>
        <p:spPr>
          <a:xfrm>
            <a:off x="8305800" y="228602"/>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750">
                <a:solidFill>
                  <a:srgbClr val="898989"/>
                </a:solidFill>
                <a:cs typeface="Arial" pitchFamily="34" charset="0"/>
              </a:defRPr>
            </a:lvl1pPr>
          </a:lstStyle>
          <a:p>
            <a:fld id="{139BD942-CC14-44A4-87FB-46239297AFE5}" type="slidenum">
              <a:rPr lang="en-US" smtClean="0">
                <a:latin typeface="Arial"/>
              </a:rPr>
              <a:pPr/>
              <a:t>‹#›</a:t>
            </a:fld>
            <a:endParaRPr lang="en-US" dirty="0">
              <a:latin typeface="Arial"/>
            </a:endParaRPr>
          </a:p>
        </p:txBody>
      </p:sp>
      <p:pic>
        <p:nvPicPr>
          <p:cNvPr id="1033" name="Picture 6"/>
          <p:cNvPicPr>
            <a:picLocks noChangeAspect="1"/>
          </p:cNvPicPr>
          <p:nvPr/>
        </p:nvPicPr>
        <p:blipFill>
          <a:blip r:embed="rId28"/>
          <a:srcRect/>
          <a:stretch>
            <a:fillRect/>
          </a:stretch>
        </p:blipFill>
        <p:spPr bwMode="auto">
          <a:xfrm>
            <a:off x="4559300" y="3416302"/>
            <a:ext cx="19050" cy="3175"/>
          </a:xfrm>
          <a:prstGeom prst="rect">
            <a:avLst/>
          </a:prstGeom>
          <a:noFill/>
          <a:ln w="9525">
            <a:noFill/>
            <a:miter lim="800000"/>
            <a:headEnd/>
            <a:tailEnd/>
          </a:ln>
        </p:spPr>
      </p:pic>
      <p:pic>
        <p:nvPicPr>
          <p:cNvPr id="18" name="Picture 17"/>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6745541" y="6027337"/>
            <a:ext cx="761571" cy="577315"/>
          </a:xfrm>
          <a:prstGeom prst="rect">
            <a:avLst/>
          </a:prstGeom>
        </p:spPr>
      </p:pic>
    </p:spTree>
    <p:extLst>
      <p:ext uri="{BB962C8B-B14F-4D97-AF65-F5344CB8AC3E}">
        <p14:creationId xmlns:p14="http://schemas.microsoft.com/office/powerpoint/2010/main" val="2870498378"/>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 id="2147484316" r:id="rId14"/>
    <p:sldLayoutId id="2147484317" r:id="rId15"/>
    <p:sldLayoutId id="2147484318" r:id="rId16"/>
    <p:sldLayoutId id="2147484319" r:id="rId17"/>
    <p:sldLayoutId id="2147484320" r:id="rId18"/>
    <p:sldLayoutId id="2147484321" r:id="rId19"/>
    <p:sldLayoutId id="2147484322" r:id="rId20"/>
    <p:sldLayoutId id="2147484323" r:id="rId21"/>
    <p:sldLayoutId id="2147484324" r:id="rId22"/>
    <p:sldLayoutId id="2147484325" r:id="rId23"/>
    <p:sldLayoutId id="2147484326" r:id="rId24"/>
  </p:sldLayoutIdLst>
  <p:hf hdr="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p:titleStyle>
    <p:body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5"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ounded Rectangle 10"/>
          <p:cNvSpPr/>
          <p:nvPr userDrawn="1"/>
        </p:nvSpPr>
        <p:spPr>
          <a:xfrm>
            <a:off x="184153" y="165464"/>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83847A"/>
              </a:solidFill>
            </a:endParaRPr>
          </a:p>
        </p:txBody>
      </p:sp>
      <p:pic>
        <p:nvPicPr>
          <p:cNvPr id="1027" name="Picture 33"/>
          <p:cNvPicPr>
            <a:picLocks noChangeAspect="1"/>
          </p:cNvPicPr>
          <p:nvPr/>
        </p:nvPicPr>
        <p:blipFill>
          <a:blip r:embed="rId26" cstate="email">
            <a:extLst>
              <a:ext uri="{28A0092B-C50C-407E-A947-70E740481C1C}">
                <a14:useLocalDpi xmlns:a14="http://schemas.microsoft.com/office/drawing/2010/main"/>
              </a:ext>
            </a:extLst>
          </a:blip>
          <a:srcRect/>
          <a:stretch>
            <a:fillRect/>
          </a:stretch>
        </p:blipFill>
        <p:spPr bwMode="auto">
          <a:xfrm>
            <a:off x="7924801" y="5815670"/>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9987" y="6470428"/>
            <a:ext cx="2900362" cy="217493"/>
          </a:xfrm>
          <a:prstGeom prst="rect">
            <a:avLst/>
          </a:prstGeom>
        </p:spPr>
        <p:txBody>
          <a:bodyPr vert="horz" lIns="91440" tIns="45720" rIns="91440" bIns="45720" rtlCol="0" anchor="ctr"/>
          <a:lstStyle>
            <a:lvl1pPr algn="l" fontAlgn="auto">
              <a:spcBef>
                <a:spcPts val="0"/>
              </a:spcBef>
              <a:spcAft>
                <a:spcPts val="0"/>
              </a:spcAft>
              <a:defRPr sz="750">
                <a:solidFill>
                  <a:schemeClr val="tx1">
                    <a:tint val="75000"/>
                  </a:schemeClr>
                </a:solidFill>
                <a:latin typeface="Arial" pitchFamily="34" charset="0"/>
                <a:ea typeface="+mn-ea"/>
                <a:cs typeface="Arial" pitchFamily="34" charset="0"/>
              </a:defRPr>
            </a:lvl1pPr>
          </a:lstStyle>
          <a:p>
            <a:pPr>
              <a:defRPr/>
            </a:pPr>
            <a:r>
              <a:rPr lang="en-US" dirty="0">
                <a:solidFill>
                  <a:srgbClr val="000000">
                    <a:tint val="75000"/>
                  </a:srgbClr>
                </a:solidFill>
              </a:rPr>
              <a:t>File Name</a:t>
            </a:r>
          </a:p>
        </p:txBody>
      </p:sp>
      <p:sp>
        <p:nvSpPr>
          <p:cNvPr id="6" name="Slide Number Placeholder 5"/>
          <p:cNvSpPr>
            <a:spLocks noGrp="1"/>
          </p:cNvSpPr>
          <p:nvPr>
            <p:ph type="sldNum" sz="quarter" idx="4"/>
          </p:nvPr>
        </p:nvSpPr>
        <p:spPr>
          <a:xfrm>
            <a:off x="8305800" y="228602"/>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750">
                <a:solidFill>
                  <a:srgbClr val="898989"/>
                </a:solidFill>
                <a:cs typeface="Arial" pitchFamily="34" charset="0"/>
              </a:defRPr>
            </a:lvl1pPr>
          </a:lstStyle>
          <a:p>
            <a:fld id="{139BD942-CC14-44A4-87FB-46239297AFE5}" type="slidenum">
              <a:rPr lang="en-US" smtClean="0">
                <a:latin typeface="Arial"/>
              </a:rPr>
              <a:pPr/>
              <a:t>‹#›</a:t>
            </a:fld>
            <a:endParaRPr lang="en-US" dirty="0">
              <a:latin typeface="Arial"/>
            </a:endParaRPr>
          </a:p>
        </p:txBody>
      </p:sp>
      <p:pic>
        <p:nvPicPr>
          <p:cNvPr id="1033" name="Picture 6"/>
          <p:cNvPicPr>
            <a:picLocks noChangeAspect="1"/>
          </p:cNvPicPr>
          <p:nvPr/>
        </p:nvPicPr>
        <p:blipFill>
          <a:blip r:embed="rId27"/>
          <a:srcRect/>
          <a:stretch>
            <a:fillRect/>
          </a:stretch>
        </p:blipFill>
        <p:spPr bwMode="auto">
          <a:xfrm>
            <a:off x="4559300" y="3416302"/>
            <a:ext cx="19050" cy="3175"/>
          </a:xfrm>
          <a:prstGeom prst="rect">
            <a:avLst/>
          </a:prstGeom>
          <a:noFill/>
          <a:ln w="9525">
            <a:noFill/>
            <a:miter lim="800000"/>
            <a:headEnd/>
            <a:tailEnd/>
          </a:ln>
        </p:spPr>
      </p:pic>
      <p:pic>
        <p:nvPicPr>
          <p:cNvPr id="18" name="Picture 17"/>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6745541" y="6027337"/>
            <a:ext cx="761571" cy="577315"/>
          </a:xfrm>
          <a:prstGeom prst="rect">
            <a:avLst/>
          </a:prstGeom>
        </p:spPr>
      </p:pic>
    </p:spTree>
    <p:extLst>
      <p:ext uri="{BB962C8B-B14F-4D97-AF65-F5344CB8AC3E}">
        <p14:creationId xmlns:p14="http://schemas.microsoft.com/office/powerpoint/2010/main" val="1348423835"/>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 id="2147484369" r:id="rId15"/>
    <p:sldLayoutId id="2147484370" r:id="rId16"/>
    <p:sldLayoutId id="2147484371" r:id="rId17"/>
    <p:sldLayoutId id="2147484372" r:id="rId18"/>
    <p:sldLayoutId id="2147484373" r:id="rId19"/>
    <p:sldLayoutId id="2147484374" r:id="rId20"/>
    <p:sldLayoutId id="2147484375" r:id="rId21"/>
    <p:sldLayoutId id="2147484376" r:id="rId22"/>
    <p:sldLayoutId id="2147484377" r:id="rId23"/>
  </p:sldLayoutIdLst>
  <p:hf hdr="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p:titleStyle>
    <p:body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7"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ounded Rectangle 10"/>
          <p:cNvSpPr/>
          <p:nvPr userDrawn="1"/>
        </p:nvSpPr>
        <p:spPr>
          <a:xfrm>
            <a:off x="184153" y="165464"/>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83847A"/>
              </a:solidFill>
            </a:endParaRPr>
          </a:p>
        </p:txBody>
      </p:sp>
      <p:pic>
        <p:nvPicPr>
          <p:cNvPr id="1027" name="Picture 33"/>
          <p:cNvPicPr>
            <a:picLocks noChangeAspect="1"/>
          </p:cNvPicPr>
          <p:nvPr/>
        </p:nvPicPr>
        <p:blipFill>
          <a:blip r:embed="rId28" cstate="email">
            <a:extLst>
              <a:ext uri="{28A0092B-C50C-407E-A947-70E740481C1C}">
                <a14:useLocalDpi xmlns:a14="http://schemas.microsoft.com/office/drawing/2010/main"/>
              </a:ext>
            </a:extLst>
          </a:blip>
          <a:srcRect/>
          <a:stretch>
            <a:fillRect/>
          </a:stretch>
        </p:blipFill>
        <p:spPr bwMode="auto">
          <a:xfrm>
            <a:off x="7924801" y="5815670"/>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9987" y="6470428"/>
            <a:ext cx="2900362" cy="217493"/>
          </a:xfrm>
          <a:prstGeom prst="rect">
            <a:avLst/>
          </a:prstGeom>
        </p:spPr>
        <p:txBody>
          <a:bodyPr vert="horz" lIns="91440" tIns="45720" rIns="91440" bIns="45720" rtlCol="0" anchor="ctr"/>
          <a:lstStyle>
            <a:lvl1pPr algn="l" fontAlgn="auto">
              <a:spcBef>
                <a:spcPts val="0"/>
              </a:spcBef>
              <a:spcAft>
                <a:spcPts val="0"/>
              </a:spcAft>
              <a:defRPr sz="750">
                <a:solidFill>
                  <a:schemeClr val="tx1">
                    <a:tint val="75000"/>
                  </a:schemeClr>
                </a:solidFill>
                <a:latin typeface="Arial" pitchFamily="34" charset="0"/>
                <a:ea typeface="+mn-ea"/>
                <a:cs typeface="Arial" pitchFamily="34" charset="0"/>
              </a:defRPr>
            </a:lvl1pPr>
          </a:lstStyle>
          <a:p>
            <a:pPr>
              <a:defRPr/>
            </a:pPr>
            <a:r>
              <a:rPr lang="en-US" dirty="0">
                <a:solidFill>
                  <a:srgbClr val="000000">
                    <a:tint val="75000"/>
                  </a:srgbClr>
                </a:solidFill>
              </a:rPr>
              <a:t>File Name</a:t>
            </a:r>
          </a:p>
        </p:txBody>
      </p:sp>
      <p:sp>
        <p:nvSpPr>
          <p:cNvPr id="6" name="Slide Number Placeholder 5"/>
          <p:cNvSpPr>
            <a:spLocks noGrp="1"/>
          </p:cNvSpPr>
          <p:nvPr>
            <p:ph type="sldNum" sz="quarter" idx="4"/>
          </p:nvPr>
        </p:nvSpPr>
        <p:spPr>
          <a:xfrm>
            <a:off x="8305800" y="228602"/>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750">
                <a:solidFill>
                  <a:srgbClr val="898989"/>
                </a:solidFill>
                <a:cs typeface="Arial" pitchFamily="34" charset="0"/>
              </a:defRPr>
            </a:lvl1pPr>
          </a:lstStyle>
          <a:p>
            <a:fld id="{139BD942-CC14-44A4-87FB-46239297AFE5}" type="slidenum">
              <a:rPr lang="en-US" smtClean="0">
                <a:latin typeface="Arial"/>
              </a:rPr>
              <a:pPr/>
              <a:t>‹#›</a:t>
            </a:fld>
            <a:endParaRPr lang="en-US" dirty="0">
              <a:latin typeface="Arial"/>
            </a:endParaRPr>
          </a:p>
        </p:txBody>
      </p:sp>
      <p:pic>
        <p:nvPicPr>
          <p:cNvPr id="1033" name="Picture 6"/>
          <p:cNvPicPr>
            <a:picLocks noChangeAspect="1"/>
          </p:cNvPicPr>
          <p:nvPr/>
        </p:nvPicPr>
        <p:blipFill>
          <a:blip r:embed="rId29"/>
          <a:srcRect/>
          <a:stretch>
            <a:fillRect/>
          </a:stretch>
        </p:blipFill>
        <p:spPr bwMode="auto">
          <a:xfrm>
            <a:off x="4559300" y="3416302"/>
            <a:ext cx="19050" cy="3175"/>
          </a:xfrm>
          <a:prstGeom prst="rect">
            <a:avLst/>
          </a:prstGeom>
          <a:noFill/>
          <a:ln w="9525">
            <a:noFill/>
            <a:miter lim="800000"/>
            <a:headEnd/>
            <a:tailEnd/>
          </a:ln>
        </p:spPr>
      </p:pic>
      <p:pic>
        <p:nvPicPr>
          <p:cNvPr id="18" name="Picture 17"/>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6745541" y="6027337"/>
            <a:ext cx="761571" cy="577315"/>
          </a:xfrm>
          <a:prstGeom prst="rect">
            <a:avLst/>
          </a:prstGeom>
        </p:spPr>
      </p:pic>
    </p:spTree>
    <p:extLst>
      <p:ext uri="{BB962C8B-B14F-4D97-AF65-F5344CB8AC3E}">
        <p14:creationId xmlns:p14="http://schemas.microsoft.com/office/powerpoint/2010/main" val="3220580113"/>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 id="2147484391" r:id="rId12"/>
    <p:sldLayoutId id="2147484392" r:id="rId13"/>
    <p:sldLayoutId id="2147484393" r:id="rId14"/>
    <p:sldLayoutId id="2147484394" r:id="rId15"/>
    <p:sldLayoutId id="2147484395" r:id="rId16"/>
    <p:sldLayoutId id="2147484396" r:id="rId17"/>
    <p:sldLayoutId id="2147484397" r:id="rId18"/>
    <p:sldLayoutId id="2147484398" r:id="rId19"/>
    <p:sldLayoutId id="2147484399" r:id="rId20"/>
    <p:sldLayoutId id="2147484400" r:id="rId21"/>
    <p:sldLayoutId id="2147484401" r:id="rId22"/>
    <p:sldLayoutId id="2147484402" r:id="rId23"/>
    <p:sldLayoutId id="2147484403" r:id="rId24"/>
    <p:sldLayoutId id="2147484404" r:id="rId25"/>
  </p:sldLayoutIdLst>
  <p:hf hdr="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p:titleStyle>
    <p:body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5">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0"/>
          <p:cNvSpPr/>
          <p:nvPr userDrawn="1"/>
        </p:nvSpPr>
        <p:spPr>
          <a:xfrm>
            <a:off x="184152" y="165462"/>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3847A"/>
              </a:solidFill>
            </a:endParaRPr>
          </a:p>
        </p:txBody>
      </p:sp>
      <p:pic>
        <p:nvPicPr>
          <p:cNvPr id="1027" name="Picture 33"/>
          <p:cNvPicPr>
            <a:picLocks noChangeAspect="1"/>
          </p:cNvPicPr>
          <p:nvPr/>
        </p:nvPicPr>
        <p:blipFill>
          <a:blip r:embed="rId26"/>
          <a:srcRect/>
          <a:stretch>
            <a:fillRect/>
          </a:stretch>
        </p:blipFill>
        <p:spPr bwMode="auto">
          <a:xfrm>
            <a:off x="7924800" y="5815668"/>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9986" y="6470426"/>
            <a:ext cx="2900362"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a:solidFill>
                  <a:srgbClr val="000000">
                    <a:tint val="75000"/>
                  </a:srgbClr>
                </a:solidFill>
              </a:rPr>
              <a:t>File Name</a:t>
            </a:r>
          </a:p>
        </p:txBody>
      </p:sp>
      <p:sp>
        <p:nvSpPr>
          <p:cNvPr id="6" name="Slide Number Placeholder 5"/>
          <p:cNvSpPr>
            <a:spLocks noGrp="1"/>
          </p:cNvSpPr>
          <p:nvPr>
            <p:ph type="sldNum" sz="quarter" idx="4"/>
          </p:nvPr>
        </p:nvSpPr>
        <p:spPr>
          <a:xfrm>
            <a:off x="8305799" y="228600"/>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fld id="{139BD942-CC14-44A4-87FB-46239297AFE5}" type="slidenum">
              <a:rPr lang="en-US" smtClean="0"/>
              <a:pPr/>
              <a:t>‹#›</a:t>
            </a:fld>
            <a:endParaRPr lang="en-US" dirty="0"/>
          </a:p>
        </p:txBody>
      </p:sp>
      <p:pic>
        <p:nvPicPr>
          <p:cNvPr id="1033" name="Picture 6"/>
          <p:cNvPicPr>
            <a:picLocks noChangeAspect="1"/>
          </p:cNvPicPr>
          <p:nvPr/>
        </p:nvPicPr>
        <p:blipFill>
          <a:blip r:embed="rId27"/>
          <a:srcRect/>
          <a:stretch>
            <a:fillRect/>
          </a:stretch>
        </p:blipFill>
        <p:spPr bwMode="auto">
          <a:xfrm>
            <a:off x="4559300" y="3416300"/>
            <a:ext cx="19050" cy="3175"/>
          </a:xfrm>
          <a:prstGeom prst="rect">
            <a:avLst/>
          </a:prstGeom>
          <a:noFill/>
          <a:ln w="9525">
            <a:noFill/>
            <a:miter lim="800000"/>
            <a:headEnd/>
            <a:tailEnd/>
          </a:ln>
        </p:spPr>
      </p:pic>
      <p:pic>
        <p:nvPicPr>
          <p:cNvPr id="18" name="Picture 1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745540" y="6027335"/>
            <a:ext cx="761571" cy="577315"/>
          </a:xfrm>
          <a:prstGeom prst="rect">
            <a:avLst/>
          </a:prstGeom>
        </p:spPr>
      </p:pic>
    </p:spTree>
    <p:extLst>
      <p:ext uri="{BB962C8B-B14F-4D97-AF65-F5344CB8AC3E}">
        <p14:creationId xmlns:p14="http://schemas.microsoft.com/office/powerpoint/2010/main" val="2691423476"/>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 id="2147484418" r:id="rId13"/>
    <p:sldLayoutId id="2147484419" r:id="rId14"/>
    <p:sldLayoutId id="2147484420" r:id="rId15"/>
    <p:sldLayoutId id="2147484421" r:id="rId16"/>
    <p:sldLayoutId id="2147484422" r:id="rId17"/>
    <p:sldLayoutId id="2147484423" r:id="rId18"/>
    <p:sldLayoutId id="2147484424" r:id="rId19"/>
    <p:sldLayoutId id="2147484425" r:id="rId20"/>
    <p:sldLayoutId id="2147484426" r:id="rId21"/>
    <p:sldLayoutId id="2147484427" r:id="rId22"/>
    <p:sldLayoutId id="2147484428" r:id="rId23"/>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hyperlink" Target="mailto:Stacey.m.underwood@usace.army.mil"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6.jpeg"/><Relationship Id="rId4" Type="http://schemas.openxmlformats.org/officeDocument/2006/relationships/hyperlink" Target="http://silverjackets.nfrmp.u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mailto:Andrew.a.roach@usace.army.mil"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mailto:Christopher.a.johnson@usace.army.mil" TargetMode="Externa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0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Heather.R.Cisar@usace.army.mil"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Stacey.m.underwood@usace.army.mil"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57199" y="2773284"/>
            <a:ext cx="7579454" cy="2552700"/>
          </a:xfrm>
        </p:spPr>
        <p:txBody>
          <a:bodyPr>
            <a:normAutofit fontScale="85000" lnSpcReduction="20000"/>
          </a:bodyPr>
          <a:lstStyle/>
          <a:p>
            <a:endParaRPr lang="en-US" dirty="0"/>
          </a:p>
          <a:p>
            <a:r>
              <a:rPr lang="en-US" dirty="0"/>
              <a:t>Tony Clark</a:t>
            </a:r>
          </a:p>
          <a:p>
            <a:r>
              <a:rPr lang="en-US" dirty="0"/>
              <a:t>Chief, Technical Assistance Branch, Planning Division</a:t>
            </a:r>
          </a:p>
          <a:p>
            <a:endParaRPr lang="en-US" dirty="0"/>
          </a:p>
          <a:p>
            <a:r>
              <a:rPr lang="en-US" dirty="0"/>
              <a:t>Karl Kerr</a:t>
            </a:r>
          </a:p>
          <a:p>
            <a:r>
              <a:rPr lang="en-US" dirty="0"/>
              <a:t>Planning Assistance to States (PAS) Program Manager</a:t>
            </a:r>
          </a:p>
          <a:p>
            <a:endParaRPr lang="en-US" dirty="0"/>
          </a:p>
          <a:p>
            <a:r>
              <a:rPr lang="en-US" dirty="0"/>
              <a:t>May 14, 2024</a:t>
            </a:r>
          </a:p>
          <a:p>
            <a:endParaRPr lang="en-US" dirty="0"/>
          </a:p>
        </p:txBody>
      </p:sp>
      <p:sp>
        <p:nvSpPr>
          <p:cNvPr id="2" name="Title 1"/>
          <p:cNvSpPr>
            <a:spLocks noGrp="1"/>
          </p:cNvSpPr>
          <p:nvPr>
            <p:ph type="title"/>
          </p:nvPr>
        </p:nvSpPr>
        <p:spPr>
          <a:xfrm>
            <a:off x="457199" y="419100"/>
            <a:ext cx="7579454" cy="2552700"/>
          </a:xfrm>
        </p:spPr>
        <p:txBody>
          <a:bodyPr>
            <a:normAutofit fontScale="90000"/>
          </a:bodyPr>
          <a:lstStyle/>
          <a:p>
            <a:r>
              <a:rPr lang="en-US" dirty="0"/>
              <a:t>Technical Assistance Programs for Flood Mitigation</a:t>
            </a:r>
            <a:br>
              <a:rPr lang="en-US" dirty="0"/>
            </a:br>
            <a:br>
              <a:rPr lang="en-US" dirty="0"/>
            </a:br>
            <a:r>
              <a:rPr lang="en-US" dirty="0"/>
              <a:t>U.S. Army Corps of engineers</a:t>
            </a:r>
            <a:br>
              <a:rPr lang="en-US" dirty="0"/>
            </a:br>
            <a:br>
              <a:rPr lang="en-US" dirty="0"/>
            </a:br>
            <a:br>
              <a:rPr lang="en-US" dirty="0"/>
            </a:br>
            <a:br>
              <a:rPr lang="en-US" dirty="0"/>
            </a:br>
            <a:endParaRPr lang="en-US" dirty="0"/>
          </a:p>
        </p:txBody>
      </p:sp>
      <p:sp>
        <p:nvSpPr>
          <p:cNvPr id="14339" name="Slide Number Placeholder 4"/>
          <p:cNvSpPr>
            <a:spLocks noGrp="1"/>
          </p:cNvSpPr>
          <p:nvPr>
            <p:ph type="sldNum" sz="quarter" idx="10"/>
          </p:nvPr>
        </p:nvSpPr>
        <p:spPr/>
        <p:txBody>
          <a:bodyPr/>
          <a:lstStyle/>
          <a:p>
            <a:fld id="{744B3473-5193-4AC1-9169-6977ADF2DCFC}"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82AEFE-2671-1E12-6FD9-C3719DDF0CB7}"/>
              </a:ext>
            </a:extLst>
          </p:cNvPr>
          <p:cNvPicPr>
            <a:picLocks noChangeAspect="1"/>
          </p:cNvPicPr>
          <p:nvPr/>
        </p:nvPicPr>
        <p:blipFill>
          <a:blip r:embed="rId2"/>
          <a:stretch>
            <a:fillRect/>
          </a:stretch>
        </p:blipFill>
        <p:spPr>
          <a:xfrm>
            <a:off x="304800" y="1178016"/>
            <a:ext cx="4303275" cy="3744005"/>
          </a:xfrm>
          <a:prstGeom prst="rect">
            <a:avLst/>
          </a:prstGeom>
        </p:spPr>
      </p:pic>
      <p:sp>
        <p:nvSpPr>
          <p:cNvPr id="3" name="Title 2"/>
          <p:cNvSpPr>
            <a:spLocks noGrp="1"/>
          </p:cNvSpPr>
          <p:nvPr>
            <p:ph type="title"/>
          </p:nvPr>
        </p:nvSpPr>
        <p:spPr/>
        <p:txBody>
          <a:bodyPr/>
          <a:lstStyle/>
          <a:p>
            <a:pPr algn="ctr"/>
            <a:r>
              <a:rPr lang="en-US" sz="2600" dirty="0"/>
              <a:t>PAS – FLOOD RESILIENCY STUDY FOR </a:t>
            </a:r>
            <a:br>
              <a:rPr lang="en-US" sz="2600" dirty="0"/>
            </a:br>
            <a:r>
              <a:rPr lang="en-US" sz="2600" dirty="0"/>
              <a:t>THE CITY OF FREDERICK</a:t>
            </a:r>
          </a:p>
        </p:txBody>
      </p:sp>
      <p:sp>
        <p:nvSpPr>
          <p:cNvPr id="4" name="Content Placeholder 3"/>
          <p:cNvSpPr>
            <a:spLocks noGrp="1"/>
          </p:cNvSpPr>
          <p:nvPr>
            <p:ph sz="half" idx="1"/>
          </p:nvPr>
        </p:nvSpPr>
        <p:spPr>
          <a:xfrm>
            <a:off x="950793" y="7011663"/>
            <a:ext cx="2025074" cy="1549956"/>
          </a:xfrm>
        </p:spPr>
        <p:txBody>
          <a:bodyPr/>
          <a:lstStyle/>
          <a:p>
            <a:endParaRPr lang="en-US" dirty="0"/>
          </a:p>
        </p:txBody>
      </p:sp>
      <p:sp>
        <p:nvSpPr>
          <p:cNvPr id="2" name="Slide Number Placeholder 1"/>
          <p:cNvSpPr>
            <a:spLocks noGrp="1"/>
          </p:cNvSpPr>
          <p:nvPr>
            <p:ph type="sldNum" sz="quarter" idx="10"/>
          </p:nvPr>
        </p:nvSpPr>
        <p:spPr/>
        <p:txBody>
          <a:bodyPr/>
          <a:lstStyle/>
          <a:p>
            <a:pPr>
              <a:defRPr/>
            </a:pPr>
            <a:fld id="{0AEFF9D7-C113-498B-A2EC-10409E1016C9}" type="slidenum">
              <a:rPr lang="en-US" smtClean="0"/>
              <a:pPr>
                <a:defRPr/>
              </a:pPr>
              <a:t>10</a:t>
            </a:fld>
            <a:endParaRPr lang="en-US" dirty="0"/>
          </a:p>
        </p:txBody>
      </p:sp>
      <p:sp>
        <p:nvSpPr>
          <p:cNvPr id="19" name="TextBox 18"/>
          <p:cNvSpPr txBox="1"/>
          <p:nvPr/>
        </p:nvSpPr>
        <p:spPr>
          <a:xfrm>
            <a:off x="3030471" y="3050019"/>
            <a:ext cx="2438400" cy="338554"/>
          </a:xfrm>
          <a:prstGeom prst="rect">
            <a:avLst/>
          </a:prstGeom>
          <a:noFill/>
        </p:spPr>
        <p:txBody>
          <a:bodyPr wrap="square" rtlCol="0">
            <a:spAutoFit/>
          </a:bodyPr>
          <a:lstStyle/>
          <a:p>
            <a:r>
              <a:rPr lang="en-US" sz="1600" i="1" dirty="0">
                <a:solidFill>
                  <a:schemeClr val="tx2"/>
                </a:solidFill>
              </a:rPr>
              <a:t>Stoplog Panels </a:t>
            </a:r>
          </a:p>
        </p:txBody>
      </p:sp>
      <p:sp>
        <p:nvSpPr>
          <p:cNvPr id="22" name="Rectangle 21"/>
          <p:cNvSpPr/>
          <p:nvPr/>
        </p:nvSpPr>
        <p:spPr>
          <a:xfrm>
            <a:off x="4646520" y="1081088"/>
            <a:ext cx="4241995" cy="5561908"/>
          </a:xfrm>
          <a:prstGeom prst="rect">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Content Placeholder 1"/>
          <p:cNvSpPr>
            <a:spLocks noGrp="1"/>
          </p:cNvSpPr>
          <p:nvPr/>
        </p:nvSpPr>
        <p:spPr bwMode="auto">
          <a:xfrm>
            <a:off x="4706858" y="1156429"/>
            <a:ext cx="4107656" cy="5402762"/>
          </a:xfrm>
          <a:prstGeom prst="rect">
            <a:avLst/>
          </a:prstGeom>
          <a:solidFill>
            <a:schemeClr val="bg1">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6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6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6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600">
                <a:solidFill>
                  <a:schemeClr val="tx1"/>
                </a:solidFill>
                <a:latin typeface="+mn-lt"/>
              </a:defRPr>
            </a:lvl9pPr>
          </a:lstStyle>
          <a:p>
            <a:pPr marL="0" indent="0">
              <a:buNone/>
            </a:pPr>
            <a:r>
              <a:rPr lang="en-US" sz="1400" b="1" dirty="0"/>
              <a:t>Partner: </a:t>
            </a:r>
            <a:r>
              <a:rPr lang="en-US" sz="1400" dirty="0"/>
              <a:t>City of Frederick, Maryland</a:t>
            </a:r>
          </a:p>
          <a:p>
            <a:pPr marL="0" indent="0">
              <a:buNone/>
            </a:pPr>
            <a:r>
              <a:rPr lang="en-US" sz="1400" b="1" dirty="0"/>
              <a:t>Project Description: </a:t>
            </a:r>
            <a:r>
              <a:rPr lang="en-US" sz="1400" dirty="0"/>
              <a:t> City of Frederick has experienced substantial flooding during larger storm events, like the event that occurred in May 2018, when extensive damages occurred as a result of inadequate stormwater infrastructure. </a:t>
            </a:r>
          </a:p>
          <a:p>
            <a:pPr marL="0" indent="0">
              <a:buNone/>
            </a:pPr>
            <a:endParaRPr lang="en-US" sz="1400" dirty="0"/>
          </a:p>
          <a:p>
            <a:pPr marL="0" indent="0">
              <a:buNone/>
            </a:pPr>
            <a:r>
              <a:rPr lang="en-US" sz="1400" b="1" dirty="0"/>
              <a:t>Objectives:</a:t>
            </a:r>
          </a:p>
          <a:p>
            <a:r>
              <a:rPr lang="en-US" sz="1400" dirty="0"/>
              <a:t>Complete field surveys of existing stormwater system.</a:t>
            </a:r>
          </a:p>
          <a:p>
            <a:r>
              <a:rPr lang="en-US" sz="1400" dirty="0"/>
              <a:t>Complete hydraulic and hydrologic, and stormwater modeling. </a:t>
            </a:r>
          </a:p>
          <a:p>
            <a:r>
              <a:rPr lang="en-US" sz="1400" dirty="0"/>
              <a:t>Develop conceptual alternatives to address riverine and stormwater flooding.</a:t>
            </a:r>
          </a:p>
          <a:p>
            <a:pPr marL="0" indent="0">
              <a:buNone/>
            </a:pPr>
            <a:endParaRPr lang="en-US" sz="1400" dirty="0"/>
          </a:p>
          <a:p>
            <a:pPr marL="0" lvl="1" indent="0">
              <a:buNone/>
              <a:tabLst>
                <a:tab pos="574675" algn="l"/>
              </a:tabLst>
            </a:pPr>
            <a:r>
              <a:rPr lang="en-US" sz="1400" b="1" dirty="0"/>
              <a:t>Total project costs: 		</a:t>
            </a:r>
            <a:r>
              <a:rPr lang="en-US" sz="1400" dirty="0"/>
              <a:t>$730K</a:t>
            </a:r>
          </a:p>
          <a:p>
            <a:pPr marL="0" lvl="1" indent="0">
              <a:buNone/>
              <a:tabLst>
                <a:tab pos="574675" algn="l"/>
              </a:tabLst>
            </a:pPr>
            <a:r>
              <a:rPr lang="en-US" sz="1400" b="1" dirty="0"/>
              <a:t>Federal funding: 		</a:t>
            </a:r>
            <a:r>
              <a:rPr lang="en-US" sz="1400" dirty="0"/>
              <a:t>$365K</a:t>
            </a:r>
          </a:p>
          <a:p>
            <a:pPr marL="0" lvl="1" indent="0">
              <a:buNone/>
              <a:tabLst>
                <a:tab pos="574675" algn="l"/>
              </a:tabLst>
            </a:pPr>
            <a:r>
              <a:rPr lang="en-US" sz="1400" b="1" dirty="0"/>
              <a:t>Non-Federal funding: 	</a:t>
            </a:r>
            <a:r>
              <a:rPr lang="en-US" sz="1400" dirty="0"/>
              <a:t>$365K</a:t>
            </a:r>
          </a:p>
          <a:p>
            <a:pPr marL="0" lvl="1" indent="0">
              <a:buNone/>
              <a:tabLst>
                <a:tab pos="574675" algn="l"/>
              </a:tabLst>
            </a:pPr>
            <a:endParaRPr lang="en-US" sz="1400" dirty="0"/>
          </a:p>
        </p:txBody>
      </p:sp>
    </p:spTree>
    <p:extLst>
      <p:ext uri="{BB962C8B-B14F-4D97-AF65-F5344CB8AC3E}">
        <p14:creationId xmlns:p14="http://schemas.microsoft.com/office/powerpoint/2010/main" val="881375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2600" dirty="0"/>
              <a:t>FPMS - Ellicott City, Maryland</a:t>
            </a:r>
            <a:br>
              <a:rPr lang="en-US" sz="2600" dirty="0"/>
            </a:br>
            <a:r>
              <a:rPr lang="en-US" sz="2600" dirty="0"/>
              <a:t>Non-Structural Flood Proofing</a:t>
            </a:r>
          </a:p>
        </p:txBody>
      </p:sp>
      <p:sp>
        <p:nvSpPr>
          <p:cNvPr id="4" name="Content Placeholder 3"/>
          <p:cNvSpPr>
            <a:spLocks noGrp="1"/>
          </p:cNvSpPr>
          <p:nvPr>
            <p:ph sz="half" idx="1"/>
          </p:nvPr>
        </p:nvSpPr>
        <p:spPr/>
        <p:txBody>
          <a:bodyPr/>
          <a:lstStyle/>
          <a:p>
            <a:endParaRPr lang="en-US"/>
          </a:p>
        </p:txBody>
      </p:sp>
      <p:sp>
        <p:nvSpPr>
          <p:cNvPr id="2" name="Slide Number Placeholder 1"/>
          <p:cNvSpPr>
            <a:spLocks noGrp="1"/>
          </p:cNvSpPr>
          <p:nvPr>
            <p:ph type="sldNum" sz="quarter" idx="10"/>
          </p:nvPr>
        </p:nvSpPr>
        <p:spPr/>
        <p:txBody>
          <a:bodyPr/>
          <a:lstStyle/>
          <a:p>
            <a:pPr>
              <a:defRPr/>
            </a:pPr>
            <a:fld id="{0AEFF9D7-C113-498B-A2EC-10409E1016C9}" type="slidenum">
              <a:rPr lang="en-US" smtClean="0"/>
              <a:pPr>
                <a:defRPr/>
              </a:pPr>
              <a:t>11</a:t>
            </a:fld>
            <a:endParaRPr lang="en-US" dirty="0"/>
          </a:p>
        </p:txBody>
      </p:sp>
      <p:pic>
        <p:nvPicPr>
          <p:cNvPr id="6" name="Content Placeholder 5"/>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39907" y="3493173"/>
            <a:ext cx="4038600" cy="2151816"/>
          </a:xfrm>
          <a:prstGeom prst="rect">
            <a:avLst/>
          </a:prstGeom>
          <a:ln w="19050">
            <a:solidFill>
              <a:schemeClr val="tx1"/>
            </a:solidFill>
          </a:ln>
        </p:spPr>
      </p:pic>
      <p:sp>
        <p:nvSpPr>
          <p:cNvPr id="8" name="TextBox 7"/>
          <p:cNvSpPr txBox="1"/>
          <p:nvPr/>
        </p:nvSpPr>
        <p:spPr>
          <a:xfrm>
            <a:off x="961209" y="5687118"/>
            <a:ext cx="1691754" cy="584775"/>
          </a:xfrm>
          <a:prstGeom prst="rect">
            <a:avLst/>
          </a:prstGeom>
          <a:noFill/>
        </p:spPr>
        <p:txBody>
          <a:bodyPr wrap="square" rtlCol="0">
            <a:spAutoFit/>
          </a:bodyPr>
          <a:lstStyle/>
          <a:p>
            <a:pPr algn="ctr"/>
            <a:r>
              <a:rPr lang="en-US" sz="1600" i="1" dirty="0">
                <a:solidFill>
                  <a:srgbClr val="000000"/>
                </a:solidFill>
              </a:rPr>
              <a:t>Bollards Behind Porch</a:t>
            </a:r>
          </a:p>
        </p:txBody>
      </p:sp>
      <p:sp>
        <p:nvSpPr>
          <p:cNvPr id="9" name="Right Arrow 8"/>
          <p:cNvSpPr/>
          <p:nvPr/>
        </p:nvSpPr>
        <p:spPr>
          <a:xfrm rot="16200000">
            <a:off x="1175342" y="5425886"/>
            <a:ext cx="232218" cy="152400"/>
          </a:xfrm>
          <a:prstGeom prst="rightArrow">
            <a:avLst/>
          </a:prstGeom>
          <a:solidFill>
            <a:srgbClr val="FF0000">
              <a:alpha val="89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0" name="Rectangle 9"/>
          <p:cNvSpPr/>
          <p:nvPr/>
        </p:nvSpPr>
        <p:spPr>
          <a:xfrm>
            <a:off x="3653651" y="5241041"/>
            <a:ext cx="192499" cy="257029"/>
          </a:xfrm>
          <a:prstGeom prst="rect">
            <a:avLst/>
          </a:prstGeom>
          <a:solidFill>
            <a:schemeClr val="tx1">
              <a:lumMod val="50000"/>
              <a:lumOff val="50000"/>
              <a:alpha val="89000"/>
            </a:schemeClr>
          </a:solidFill>
          <a:ln w="15875">
            <a:solidFill>
              <a:sysClr val="windowText" lastClr="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3847A"/>
              </a:solidFill>
            </a:endParaRPr>
          </a:p>
        </p:txBody>
      </p:sp>
      <p:sp>
        <p:nvSpPr>
          <p:cNvPr id="12" name="TextBox 11"/>
          <p:cNvSpPr txBox="1"/>
          <p:nvPr/>
        </p:nvSpPr>
        <p:spPr>
          <a:xfrm>
            <a:off x="3182606" y="5705421"/>
            <a:ext cx="1508880" cy="338554"/>
          </a:xfrm>
          <a:prstGeom prst="rect">
            <a:avLst/>
          </a:prstGeom>
          <a:noFill/>
        </p:spPr>
        <p:txBody>
          <a:bodyPr wrap="square" rtlCol="0">
            <a:spAutoFit/>
          </a:bodyPr>
          <a:lstStyle/>
          <a:p>
            <a:r>
              <a:rPr lang="en-US" sz="1600" i="1" dirty="0">
                <a:solidFill>
                  <a:srgbClr val="000000"/>
                </a:solidFill>
              </a:rPr>
              <a:t>Flood Door</a:t>
            </a:r>
          </a:p>
        </p:txBody>
      </p:sp>
      <p:sp>
        <p:nvSpPr>
          <p:cNvPr id="13" name="Right Arrow 12"/>
          <p:cNvSpPr/>
          <p:nvPr/>
        </p:nvSpPr>
        <p:spPr>
          <a:xfrm rot="16200000">
            <a:off x="2266898" y="5452680"/>
            <a:ext cx="232218" cy="152400"/>
          </a:xfrm>
          <a:prstGeom prst="rightArrow">
            <a:avLst/>
          </a:prstGeom>
          <a:solidFill>
            <a:srgbClr val="FF0000">
              <a:alpha val="89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4" name="Right Arrow 13"/>
          <p:cNvSpPr/>
          <p:nvPr/>
        </p:nvSpPr>
        <p:spPr>
          <a:xfrm rot="16200000">
            <a:off x="3660513" y="5526140"/>
            <a:ext cx="232218" cy="152400"/>
          </a:xfrm>
          <a:prstGeom prst="rightArrow">
            <a:avLst/>
          </a:prstGeom>
          <a:solidFill>
            <a:srgbClr val="FF0000">
              <a:alpha val="89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037" y="1293756"/>
            <a:ext cx="4071506" cy="2064601"/>
          </a:xfrm>
          <a:prstGeom prst="rect">
            <a:avLst/>
          </a:prstGeom>
          <a:solidFill>
            <a:schemeClr val="tx1"/>
          </a:solidFill>
          <a:ln w="19050">
            <a:solidFill>
              <a:schemeClr val="tx1"/>
            </a:solidFill>
          </a:ln>
          <a:effectLst/>
        </p:spPr>
      </p:pic>
      <p:sp>
        <p:nvSpPr>
          <p:cNvPr id="16" name="Right Arrow 15"/>
          <p:cNvSpPr/>
          <p:nvPr/>
        </p:nvSpPr>
        <p:spPr>
          <a:xfrm rot="12714287">
            <a:off x="2832625" y="2942733"/>
            <a:ext cx="375350" cy="172282"/>
          </a:xfrm>
          <a:prstGeom prst="rightArrow">
            <a:avLst/>
          </a:prstGeom>
          <a:solidFill>
            <a:srgbClr val="FF0000">
              <a:alpha val="89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3847A"/>
              </a:solidFill>
            </a:endParaRPr>
          </a:p>
        </p:txBody>
      </p:sp>
      <p:sp>
        <p:nvSpPr>
          <p:cNvPr id="17" name="Right Arrow 16"/>
          <p:cNvSpPr/>
          <p:nvPr/>
        </p:nvSpPr>
        <p:spPr>
          <a:xfrm rot="7266077">
            <a:off x="1984511" y="2295499"/>
            <a:ext cx="487194" cy="142662"/>
          </a:xfrm>
          <a:prstGeom prst="rightArrow">
            <a:avLst/>
          </a:prstGeom>
          <a:solidFill>
            <a:srgbClr val="FF0000">
              <a:alpha val="89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3847A"/>
              </a:solidFill>
            </a:endParaRPr>
          </a:p>
        </p:txBody>
      </p:sp>
      <p:sp>
        <p:nvSpPr>
          <p:cNvPr id="18" name="TextBox 17"/>
          <p:cNvSpPr txBox="1"/>
          <p:nvPr/>
        </p:nvSpPr>
        <p:spPr>
          <a:xfrm>
            <a:off x="2242914" y="1820336"/>
            <a:ext cx="1770345" cy="584775"/>
          </a:xfrm>
          <a:prstGeom prst="rect">
            <a:avLst/>
          </a:prstGeom>
          <a:noFill/>
        </p:spPr>
        <p:txBody>
          <a:bodyPr wrap="square" rtlCol="0">
            <a:spAutoFit/>
          </a:bodyPr>
          <a:lstStyle/>
          <a:p>
            <a:r>
              <a:rPr lang="en-US" sz="1600" i="1" dirty="0">
                <a:solidFill>
                  <a:srgbClr val="FFFFFF"/>
                </a:solidFill>
              </a:rPr>
              <a:t>Structural Window</a:t>
            </a:r>
          </a:p>
        </p:txBody>
      </p:sp>
      <p:sp>
        <p:nvSpPr>
          <p:cNvPr id="19" name="TextBox 18"/>
          <p:cNvSpPr txBox="1"/>
          <p:nvPr/>
        </p:nvSpPr>
        <p:spPr>
          <a:xfrm>
            <a:off x="3030471" y="3050019"/>
            <a:ext cx="2438400" cy="338554"/>
          </a:xfrm>
          <a:prstGeom prst="rect">
            <a:avLst/>
          </a:prstGeom>
          <a:noFill/>
        </p:spPr>
        <p:txBody>
          <a:bodyPr wrap="square" rtlCol="0">
            <a:spAutoFit/>
          </a:bodyPr>
          <a:lstStyle/>
          <a:p>
            <a:r>
              <a:rPr lang="en-US" sz="1600" i="1" dirty="0">
                <a:solidFill>
                  <a:srgbClr val="FFFFFF"/>
                </a:solidFill>
              </a:rPr>
              <a:t>Stoplog Panels </a:t>
            </a:r>
          </a:p>
        </p:txBody>
      </p:sp>
      <p:sp>
        <p:nvSpPr>
          <p:cNvPr id="22" name="Rectangle 21"/>
          <p:cNvSpPr/>
          <p:nvPr/>
        </p:nvSpPr>
        <p:spPr>
          <a:xfrm>
            <a:off x="4646520" y="1081088"/>
            <a:ext cx="4241995" cy="5266147"/>
          </a:xfrm>
          <a:prstGeom prst="rect">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3847A"/>
              </a:solidFill>
            </a:endParaRPr>
          </a:p>
        </p:txBody>
      </p:sp>
      <p:sp>
        <p:nvSpPr>
          <p:cNvPr id="23" name="Content Placeholder 1"/>
          <p:cNvSpPr>
            <a:spLocks noGrp="1"/>
          </p:cNvSpPr>
          <p:nvPr/>
        </p:nvSpPr>
        <p:spPr bwMode="auto">
          <a:xfrm>
            <a:off x="4706858" y="1156429"/>
            <a:ext cx="4107656" cy="5115464"/>
          </a:xfrm>
          <a:prstGeom prst="rect">
            <a:avLst/>
          </a:prstGeom>
          <a:solidFill>
            <a:schemeClr val="bg1">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6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6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6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600">
                <a:solidFill>
                  <a:schemeClr val="tx1"/>
                </a:solidFill>
                <a:latin typeface="+mn-lt"/>
              </a:defRPr>
            </a:lvl9pPr>
          </a:lstStyle>
          <a:p>
            <a:pPr marL="0" indent="0">
              <a:buFont typeface="Wingdings" pitchFamily="2" charset="2"/>
              <a:buNone/>
            </a:pPr>
            <a:r>
              <a:rPr lang="en-US" sz="1400" b="1" dirty="0">
                <a:solidFill>
                  <a:srgbClr val="000000"/>
                </a:solidFill>
              </a:rPr>
              <a:t>Partner: </a:t>
            </a:r>
            <a:r>
              <a:rPr lang="en-US" sz="1400" dirty="0">
                <a:solidFill>
                  <a:srgbClr val="000000"/>
                </a:solidFill>
              </a:rPr>
              <a:t>Ellicott City, MD</a:t>
            </a:r>
          </a:p>
          <a:p>
            <a:pPr marL="0" indent="0">
              <a:buFont typeface="Wingdings" pitchFamily="2" charset="2"/>
              <a:buNone/>
            </a:pPr>
            <a:endParaRPr lang="en-US" sz="1400" dirty="0">
              <a:solidFill>
                <a:srgbClr val="000000"/>
              </a:solidFill>
            </a:endParaRPr>
          </a:p>
          <a:p>
            <a:pPr marL="0" indent="0">
              <a:buFont typeface="Wingdings" pitchFamily="2" charset="2"/>
              <a:buNone/>
            </a:pPr>
            <a:r>
              <a:rPr lang="en-US" sz="1400" b="1" dirty="0">
                <a:solidFill>
                  <a:srgbClr val="000000"/>
                </a:solidFill>
              </a:rPr>
              <a:t>Project Description: </a:t>
            </a:r>
            <a:r>
              <a:rPr lang="en-US" sz="1400" dirty="0">
                <a:solidFill>
                  <a:srgbClr val="000000"/>
                </a:solidFill>
              </a:rPr>
              <a:t>After significant flooding in July 2016 and from Tropical Storm Lee in 2011, USACE partnered with Howard County, MD to explore non-structural flood proofing solutions.  </a:t>
            </a:r>
          </a:p>
          <a:p>
            <a:pPr marL="0" indent="0">
              <a:buFont typeface="Wingdings" pitchFamily="2" charset="2"/>
              <a:buNone/>
            </a:pPr>
            <a:endParaRPr lang="en-US" sz="1400" dirty="0">
              <a:solidFill>
                <a:srgbClr val="000000"/>
              </a:solidFill>
            </a:endParaRPr>
          </a:p>
          <a:p>
            <a:pPr marL="0" indent="0">
              <a:buFont typeface="Wingdings" pitchFamily="2" charset="2"/>
              <a:buNone/>
            </a:pPr>
            <a:r>
              <a:rPr lang="en-US" sz="1400" b="1" dirty="0">
                <a:solidFill>
                  <a:srgbClr val="000000"/>
                </a:solidFill>
              </a:rPr>
              <a:t>Objectives:</a:t>
            </a:r>
          </a:p>
          <a:p>
            <a:pPr marL="573088" lvl="1" indent="-339725">
              <a:buFont typeface="Wingdings" panose="05000000000000000000" pitchFamily="2" charset="2"/>
              <a:buChar char="§"/>
              <a:tabLst>
                <a:tab pos="574675" algn="l"/>
              </a:tabLst>
            </a:pPr>
            <a:r>
              <a:rPr lang="en-US" sz="1400" dirty="0">
                <a:solidFill>
                  <a:srgbClr val="000000"/>
                </a:solidFill>
              </a:rPr>
              <a:t>Data collection and building surveys</a:t>
            </a:r>
          </a:p>
          <a:p>
            <a:pPr marL="573088" lvl="1" indent="-339725">
              <a:buFont typeface="Wingdings" panose="05000000000000000000" pitchFamily="2" charset="2"/>
              <a:buChar char="§"/>
              <a:tabLst>
                <a:tab pos="574675" algn="l"/>
              </a:tabLst>
            </a:pPr>
            <a:r>
              <a:rPr lang="en-US" sz="1400" dirty="0">
                <a:solidFill>
                  <a:srgbClr val="000000"/>
                </a:solidFill>
              </a:rPr>
              <a:t>Flood proofing assessment</a:t>
            </a:r>
          </a:p>
          <a:p>
            <a:pPr marL="573088" lvl="1" indent="-339725">
              <a:spcAft>
                <a:spcPts val="600"/>
              </a:spcAft>
              <a:buFont typeface="Wingdings" panose="05000000000000000000" pitchFamily="2" charset="2"/>
              <a:buChar char="§"/>
              <a:tabLst>
                <a:tab pos="574675" algn="l"/>
              </a:tabLst>
            </a:pPr>
            <a:r>
              <a:rPr lang="en-US" sz="1400" dirty="0">
                <a:solidFill>
                  <a:srgbClr val="000000"/>
                </a:solidFill>
              </a:rPr>
              <a:t>Preliminary economic analysis</a:t>
            </a:r>
          </a:p>
          <a:p>
            <a:pPr marL="573088" lvl="1" indent="-339725">
              <a:spcAft>
                <a:spcPts val="600"/>
              </a:spcAft>
              <a:buFont typeface="Wingdings" panose="05000000000000000000" pitchFamily="2" charset="2"/>
              <a:buChar char="§"/>
              <a:tabLst>
                <a:tab pos="574675" algn="l"/>
              </a:tabLst>
            </a:pPr>
            <a:r>
              <a:rPr lang="en-US" sz="1400" dirty="0">
                <a:solidFill>
                  <a:srgbClr val="000000"/>
                </a:solidFill>
              </a:rPr>
              <a:t>Nonstructural flood proofing measures recommendations and concept sheets with artistic renderings and historic preservation considerations</a:t>
            </a:r>
          </a:p>
          <a:p>
            <a:pPr marL="573088" lvl="1" indent="-339725">
              <a:spcAft>
                <a:spcPts val="600"/>
              </a:spcAft>
              <a:buFont typeface="Wingdings" panose="05000000000000000000" pitchFamily="2" charset="2"/>
              <a:buChar char="§"/>
              <a:tabLst>
                <a:tab pos="574675" algn="l"/>
              </a:tabLst>
            </a:pPr>
            <a:r>
              <a:rPr lang="en-US" sz="1400" dirty="0">
                <a:solidFill>
                  <a:srgbClr val="000000"/>
                </a:solidFill>
              </a:rPr>
              <a:t>Public outreach and public meetings</a:t>
            </a:r>
          </a:p>
          <a:p>
            <a:pPr marL="0" lvl="1" indent="0">
              <a:buFont typeface="Arial" charset="0"/>
              <a:buNone/>
              <a:tabLst>
                <a:tab pos="574675" algn="l"/>
              </a:tabLst>
            </a:pPr>
            <a:r>
              <a:rPr lang="en-US" sz="1400" b="1" dirty="0">
                <a:solidFill>
                  <a:srgbClr val="000000"/>
                </a:solidFill>
              </a:rPr>
              <a:t>Total project cost:</a:t>
            </a:r>
            <a:r>
              <a:rPr lang="en-US" sz="1400" dirty="0">
                <a:solidFill>
                  <a:srgbClr val="000000"/>
                </a:solidFill>
              </a:rPr>
              <a:t>		$154K</a:t>
            </a:r>
          </a:p>
          <a:p>
            <a:pPr marL="0" lvl="1" indent="0">
              <a:buFont typeface="Arial" charset="0"/>
              <a:buNone/>
              <a:tabLst>
                <a:tab pos="574675" algn="l"/>
              </a:tabLst>
            </a:pPr>
            <a:r>
              <a:rPr lang="en-US" sz="1400" b="1" dirty="0">
                <a:solidFill>
                  <a:srgbClr val="000000"/>
                </a:solidFill>
              </a:rPr>
              <a:t>Federal funding: </a:t>
            </a:r>
            <a:r>
              <a:rPr lang="en-US" sz="1400" dirty="0">
                <a:solidFill>
                  <a:srgbClr val="000000"/>
                </a:solidFill>
              </a:rPr>
              <a:t>		$    4K</a:t>
            </a:r>
          </a:p>
          <a:p>
            <a:pPr marL="0" lvl="1" indent="0">
              <a:buFont typeface="Arial" charset="0"/>
              <a:buNone/>
              <a:tabLst>
                <a:tab pos="574675" algn="l"/>
              </a:tabLst>
            </a:pPr>
            <a:r>
              <a:rPr lang="en-US" sz="1400" b="1" dirty="0">
                <a:solidFill>
                  <a:srgbClr val="000000"/>
                </a:solidFill>
              </a:rPr>
              <a:t>Non-Federal funding: </a:t>
            </a:r>
            <a:r>
              <a:rPr lang="en-US" sz="1400" dirty="0">
                <a:solidFill>
                  <a:srgbClr val="000000"/>
                </a:solidFill>
              </a:rPr>
              <a:t>	$150K</a:t>
            </a:r>
          </a:p>
        </p:txBody>
      </p:sp>
    </p:spTree>
    <p:extLst>
      <p:ext uri="{BB962C8B-B14F-4D97-AF65-F5344CB8AC3E}">
        <p14:creationId xmlns:p14="http://schemas.microsoft.com/office/powerpoint/2010/main" val="1097594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Silver jackets </a:t>
            </a:r>
          </a:p>
        </p:txBody>
      </p:sp>
      <p:sp>
        <p:nvSpPr>
          <p:cNvPr id="3" name="Content Placeholder 2"/>
          <p:cNvSpPr>
            <a:spLocks noGrp="1"/>
          </p:cNvSpPr>
          <p:nvPr>
            <p:ph idx="1"/>
          </p:nvPr>
        </p:nvSpPr>
        <p:spPr>
          <a:xfrm>
            <a:off x="304800" y="1142094"/>
            <a:ext cx="8382000" cy="4718049"/>
          </a:xfrm>
        </p:spPr>
        <p:txBody>
          <a:bodyPr>
            <a:normAutofit fontScale="62500" lnSpcReduction="20000"/>
          </a:bodyPr>
          <a:lstStyle/>
          <a:p>
            <a:r>
              <a:rPr lang="en-US" b="1" dirty="0">
                <a:solidFill>
                  <a:schemeClr val="tx1"/>
                </a:solidFill>
              </a:rPr>
              <a:t>Purpose</a:t>
            </a:r>
            <a:r>
              <a:rPr lang="en-US" dirty="0">
                <a:solidFill>
                  <a:schemeClr val="tx1"/>
                </a:solidFill>
              </a:rPr>
              <a:t> – State-led, interagency federal, state and local stakeholders focused on sharing knowledge and collaborating on projects to reduce flood risk and enhance response and recovery</a:t>
            </a:r>
          </a:p>
          <a:p>
            <a:endParaRPr lang="en-US" dirty="0">
              <a:solidFill>
                <a:schemeClr val="tx1"/>
              </a:solidFill>
            </a:endParaRPr>
          </a:p>
          <a:p>
            <a:r>
              <a:rPr lang="en-US" b="1" dirty="0">
                <a:solidFill>
                  <a:schemeClr val="tx1"/>
                </a:solidFill>
              </a:rPr>
              <a:t>Types of Projects (Nonstructural)</a:t>
            </a:r>
            <a:endParaRPr lang="en-US" dirty="0">
              <a:solidFill>
                <a:schemeClr val="tx1"/>
              </a:solidFill>
            </a:endParaRPr>
          </a:p>
          <a:p>
            <a:pPr lvl="1"/>
            <a:r>
              <a:rPr lang="en-US" dirty="0">
                <a:solidFill>
                  <a:schemeClr val="tx1"/>
                </a:solidFill>
              </a:rPr>
              <a:t>Flood inundation tools and mapping, risk communication, flood risk assessments, mitigation planning, post-flood documentation, emergency table top exercises and more</a:t>
            </a:r>
          </a:p>
          <a:p>
            <a:endParaRPr lang="en-US" dirty="0">
              <a:solidFill>
                <a:schemeClr val="tx1"/>
              </a:solidFill>
            </a:endParaRPr>
          </a:p>
          <a:p>
            <a:r>
              <a:rPr lang="en-US" b="1" dirty="0">
                <a:solidFill>
                  <a:schemeClr val="tx1"/>
                </a:solidFill>
              </a:rPr>
              <a:t>Funding/Cost-Sharing</a:t>
            </a:r>
          </a:p>
          <a:p>
            <a:pPr lvl="1"/>
            <a:r>
              <a:rPr lang="en-US" dirty="0">
                <a:solidFill>
                  <a:schemeClr val="tx1"/>
                </a:solidFill>
              </a:rPr>
              <a:t>USACE accepts proposals annually; competitive; uses FPMS funding</a:t>
            </a:r>
          </a:p>
          <a:p>
            <a:pPr lvl="1"/>
            <a:r>
              <a:rPr lang="en-US" dirty="0">
                <a:solidFill>
                  <a:schemeClr val="tx1"/>
                </a:solidFill>
              </a:rPr>
              <a:t>Must be multi-agency effort</a:t>
            </a:r>
          </a:p>
          <a:p>
            <a:pPr lvl="1"/>
            <a:r>
              <a:rPr lang="en-US" dirty="0">
                <a:solidFill>
                  <a:schemeClr val="tx1"/>
                </a:solidFill>
              </a:rPr>
              <a:t>Agencies secure their own funds to participate in the project or to complete tasks</a:t>
            </a:r>
          </a:p>
          <a:p>
            <a:pPr lvl="1"/>
            <a:r>
              <a:rPr lang="en-US" b="1" dirty="0">
                <a:solidFill>
                  <a:srgbClr val="FF0000"/>
                </a:solidFill>
              </a:rPr>
              <a:t>No signed agreements between participating parties</a:t>
            </a:r>
          </a:p>
          <a:p>
            <a:endParaRPr lang="en-US" dirty="0"/>
          </a:p>
          <a:p>
            <a:r>
              <a:rPr lang="en-US" b="1" dirty="0">
                <a:solidFill>
                  <a:schemeClr val="tx1"/>
                </a:solidFill>
              </a:rPr>
              <a:t>More Information</a:t>
            </a:r>
          </a:p>
          <a:p>
            <a:pPr lvl="1"/>
            <a:r>
              <a:rPr lang="en-US" sz="2400" dirty="0">
                <a:solidFill>
                  <a:schemeClr val="tx1"/>
                </a:solidFill>
              </a:rPr>
              <a:t>Stacey Underwood, Program Manager, Baltimore District </a:t>
            </a:r>
          </a:p>
          <a:p>
            <a:pPr marL="228600" lvl="1" indent="0">
              <a:buNone/>
            </a:pPr>
            <a:r>
              <a:rPr lang="en-US" sz="2400" dirty="0">
                <a:solidFill>
                  <a:schemeClr val="tx1"/>
                </a:solidFill>
              </a:rPr>
              <a:t>	410-962-4977</a:t>
            </a:r>
            <a:r>
              <a:rPr lang="en-US" sz="2400" dirty="0"/>
              <a:t>	</a:t>
            </a:r>
          </a:p>
          <a:p>
            <a:pPr marL="228600" lvl="1" indent="0">
              <a:buNone/>
            </a:pPr>
            <a:r>
              <a:rPr lang="en-US" sz="2400" dirty="0"/>
              <a:t>	</a:t>
            </a:r>
            <a:r>
              <a:rPr lang="en-US" sz="2400" dirty="0">
                <a:hlinkClick r:id="rId3"/>
              </a:rPr>
              <a:t>Stacey.m.underwood@usace.army.mil</a:t>
            </a:r>
            <a:endParaRPr lang="en-US" sz="2400" dirty="0"/>
          </a:p>
          <a:p>
            <a:pPr lvl="1"/>
            <a:endParaRPr lang="en-US" dirty="0">
              <a:hlinkClick r:id="rId4"/>
            </a:endParaRPr>
          </a:p>
          <a:p>
            <a:pPr lvl="1"/>
            <a:r>
              <a:rPr lang="en-US" dirty="0">
                <a:hlinkClick r:id="rId4"/>
              </a:rPr>
              <a:t>http://silverjackets.nfrmp.us/</a:t>
            </a:r>
            <a:endParaRPr lang="en-US" dirty="0"/>
          </a:p>
          <a:p>
            <a:pPr lvl="1"/>
            <a:endParaRPr lang="en-US" dirty="0"/>
          </a:p>
          <a:p>
            <a:endParaRPr lang="en-US" dirty="0"/>
          </a:p>
        </p:txBody>
      </p:sp>
      <p:sp>
        <p:nvSpPr>
          <p:cNvPr id="19459" name="Slide Number Placeholder 3"/>
          <p:cNvSpPr>
            <a:spLocks noGrp="1"/>
          </p:cNvSpPr>
          <p:nvPr>
            <p:ph type="sldNum" sz="quarter" idx="11"/>
          </p:nvPr>
        </p:nvSpPr>
        <p:spPr/>
        <p:txBody>
          <a:bodyPr/>
          <a:lstStyle/>
          <a:p>
            <a:fld id="{8D7596A5-0C63-46B1-8C74-339B5B3294A6}" type="slidenum">
              <a:rPr lang="en-US" smtClean="0"/>
              <a:pPr/>
              <a:t>12</a:t>
            </a:fld>
            <a:endParaRPr lang="en-US" dirty="0"/>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19136" y="4641197"/>
            <a:ext cx="1358608" cy="1279952"/>
          </a:xfrm>
          <a:prstGeom prst="rect">
            <a:avLst/>
          </a:prstGeom>
        </p:spPr>
      </p:pic>
    </p:spTree>
    <p:extLst>
      <p:ext uri="{BB962C8B-B14F-4D97-AF65-F5344CB8AC3E}">
        <p14:creationId xmlns:p14="http://schemas.microsoft.com/office/powerpoint/2010/main" val="112229738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7525"/>
            <a:ext cx="8382000" cy="806451"/>
          </a:xfrm>
        </p:spPr>
        <p:txBody>
          <a:bodyPr/>
          <a:lstStyle/>
          <a:p>
            <a:pPr algn="ctr"/>
            <a:r>
              <a:rPr lang="en-US" dirty="0"/>
              <a:t>Silver jackets – Maryland Flood Risk outreach to underserved communities</a:t>
            </a:r>
          </a:p>
        </p:txBody>
      </p:sp>
      <p:sp>
        <p:nvSpPr>
          <p:cNvPr id="3" name="Content Placeholder 2"/>
          <p:cNvSpPr>
            <a:spLocks noGrp="1"/>
          </p:cNvSpPr>
          <p:nvPr>
            <p:ph sz="quarter" idx="10"/>
          </p:nvPr>
        </p:nvSpPr>
        <p:spPr>
          <a:prstGeom prst="rect">
            <a:avLst/>
          </a:prstGeom>
        </p:spPr>
        <p:txBody>
          <a:bodyPr/>
          <a:lstStyle/>
          <a:p>
            <a:r>
              <a:rPr lang="en-US" dirty="0"/>
              <a:t> </a:t>
            </a:r>
          </a:p>
        </p:txBody>
      </p:sp>
      <p:sp>
        <p:nvSpPr>
          <p:cNvPr id="10" name="Rectangle 9"/>
          <p:cNvSpPr/>
          <p:nvPr/>
        </p:nvSpPr>
        <p:spPr>
          <a:xfrm>
            <a:off x="4651455" y="1384328"/>
            <a:ext cx="4241995" cy="5266147"/>
          </a:xfrm>
          <a:prstGeom prst="rect">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Content Placeholder 1"/>
          <p:cNvSpPr>
            <a:spLocks noGrp="1"/>
          </p:cNvSpPr>
          <p:nvPr/>
        </p:nvSpPr>
        <p:spPr bwMode="auto">
          <a:xfrm>
            <a:off x="4718624" y="1459669"/>
            <a:ext cx="4107656" cy="5115464"/>
          </a:xfrm>
          <a:prstGeom prst="rect">
            <a:avLst/>
          </a:prstGeom>
          <a:solidFill>
            <a:schemeClr val="bg1">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6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6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6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600">
                <a:solidFill>
                  <a:schemeClr val="tx1"/>
                </a:solidFill>
                <a:latin typeface="+mn-lt"/>
              </a:defRPr>
            </a:lvl9pPr>
          </a:lstStyle>
          <a:p>
            <a:pPr marL="0" indent="0">
              <a:buNone/>
            </a:pPr>
            <a:r>
              <a:rPr lang="en-US" sz="1400" b="1" dirty="0"/>
              <a:t>Project Description: </a:t>
            </a:r>
            <a:r>
              <a:rPr lang="en-US" sz="1400" dirty="0"/>
              <a:t>Current FY24 study. This study involves conducting an analysis across the state of Maryland using one or more EJ and equity screening tools, identifying vulnerable communities based on criteria selected by the team (to include high flood risk areas), and reaching out to selected communities to identify two who are interested in undertaking this flood risk outreach effort with us.  The team will work with the communities to develop a plan that lays out their flood-related problems, needs and challenges, and recommended strategies and actions for making their community more flood resilient. </a:t>
            </a:r>
          </a:p>
          <a:p>
            <a:pPr marL="0" indent="0">
              <a:buNone/>
            </a:pPr>
            <a:endParaRPr lang="en-US" sz="1400" b="1" dirty="0"/>
          </a:p>
          <a:p>
            <a:pPr marL="0" indent="0">
              <a:buNone/>
            </a:pPr>
            <a:r>
              <a:rPr lang="en-US" sz="1400" b="1" dirty="0"/>
              <a:t>Agency Participation:</a:t>
            </a:r>
            <a:r>
              <a:rPr lang="en-US" sz="1400" dirty="0"/>
              <a:t> FEMA; NOAA – National Ocean Service; NOAA – National Weather Service; EPA; MDE; DNR, MDEM; MDOT; MD Sea Grant Extension; </a:t>
            </a:r>
          </a:p>
          <a:p>
            <a:pPr marL="0" indent="0">
              <a:buNone/>
            </a:pPr>
            <a:endParaRPr lang="en-US" sz="1400" dirty="0"/>
          </a:p>
          <a:p>
            <a:pPr marL="0" lvl="1" indent="0">
              <a:buNone/>
              <a:tabLst>
                <a:tab pos="574675" algn="l"/>
              </a:tabLst>
            </a:pPr>
            <a:r>
              <a:rPr lang="en-US" sz="1400" b="1" dirty="0"/>
              <a:t>Total project cost:</a:t>
            </a:r>
            <a:r>
              <a:rPr lang="en-US" sz="1400" dirty="0"/>
              <a:t> $135K (USACE) &amp; $200K work in-kind </a:t>
            </a:r>
          </a:p>
          <a:p>
            <a:pPr marL="0" lvl="1" indent="0">
              <a:buNone/>
              <a:tabLst>
                <a:tab pos="574675" algn="l"/>
              </a:tabLst>
            </a:pPr>
            <a:endParaRPr lang="en-US" sz="1400" dirty="0"/>
          </a:p>
        </p:txBody>
      </p:sp>
      <p:pic>
        <p:nvPicPr>
          <p:cNvPr id="1030" name="Picture 6">
            <a:extLst>
              <a:ext uri="{FF2B5EF4-FFF2-40B4-BE49-F238E27FC236}">
                <a16:creationId xmlns:a16="http://schemas.microsoft.com/office/drawing/2014/main" id="{E191B653-BC21-CDF1-7823-9C986EFE0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746" y="2273125"/>
            <a:ext cx="4114800" cy="2654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895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2600" dirty="0"/>
              <a:t>Silver jackets – non-structural</a:t>
            </a:r>
            <a:br>
              <a:rPr lang="en-US" sz="2600" dirty="0"/>
            </a:br>
            <a:r>
              <a:rPr lang="en-US" sz="2600" dirty="0"/>
              <a:t>flood proofing workshops in Pa and md</a:t>
            </a:r>
          </a:p>
        </p:txBody>
      </p:sp>
      <p:sp>
        <p:nvSpPr>
          <p:cNvPr id="4" name="Content Placeholder 3"/>
          <p:cNvSpPr>
            <a:spLocks noGrp="1"/>
          </p:cNvSpPr>
          <p:nvPr>
            <p:ph sz="half" idx="1"/>
          </p:nvPr>
        </p:nvSpPr>
        <p:spPr>
          <a:xfrm>
            <a:off x="950793" y="7011663"/>
            <a:ext cx="2025074" cy="1549956"/>
          </a:xfrm>
        </p:spPr>
        <p:txBody>
          <a:bodyPr/>
          <a:lstStyle/>
          <a:p>
            <a:endParaRPr lang="en-US" dirty="0"/>
          </a:p>
        </p:txBody>
      </p:sp>
      <p:sp>
        <p:nvSpPr>
          <p:cNvPr id="2" name="Slide Number Placeholder 1"/>
          <p:cNvSpPr>
            <a:spLocks noGrp="1"/>
          </p:cNvSpPr>
          <p:nvPr>
            <p:ph type="sldNum" sz="quarter" idx="10"/>
          </p:nvPr>
        </p:nvSpPr>
        <p:spPr/>
        <p:txBody>
          <a:bodyPr/>
          <a:lstStyle/>
          <a:p>
            <a:pPr>
              <a:defRPr/>
            </a:pPr>
            <a:fld id="{0AEFF9D7-C113-498B-A2EC-10409E1016C9}" type="slidenum">
              <a:rPr lang="en-US" smtClean="0"/>
              <a:pPr>
                <a:defRPr/>
              </a:pPr>
              <a:t>14</a:t>
            </a:fld>
            <a:endParaRPr lang="en-US" dirty="0"/>
          </a:p>
        </p:txBody>
      </p:sp>
      <p:sp>
        <p:nvSpPr>
          <p:cNvPr id="19" name="TextBox 18"/>
          <p:cNvSpPr txBox="1"/>
          <p:nvPr/>
        </p:nvSpPr>
        <p:spPr>
          <a:xfrm>
            <a:off x="3030471" y="3050019"/>
            <a:ext cx="2438400" cy="338554"/>
          </a:xfrm>
          <a:prstGeom prst="rect">
            <a:avLst/>
          </a:prstGeom>
          <a:noFill/>
        </p:spPr>
        <p:txBody>
          <a:bodyPr wrap="square" rtlCol="0">
            <a:spAutoFit/>
          </a:bodyPr>
          <a:lstStyle/>
          <a:p>
            <a:r>
              <a:rPr lang="en-US" sz="1600" i="1" dirty="0">
                <a:solidFill>
                  <a:schemeClr val="tx2"/>
                </a:solidFill>
              </a:rPr>
              <a:t>Stoplog Panels </a:t>
            </a:r>
          </a:p>
        </p:txBody>
      </p:sp>
      <p:sp>
        <p:nvSpPr>
          <p:cNvPr id="22" name="Rectangle 21"/>
          <p:cNvSpPr/>
          <p:nvPr/>
        </p:nvSpPr>
        <p:spPr>
          <a:xfrm>
            <a:off x="4149306" y="1081088"/>
            <a:ext cx="4739209" cy="5509493"/>
          </a:xfrm>
          <a:prstGeom prst="rect">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Content Placeholder 1"/>
          <p:cNvSpPr>
            <a:spLocks noGrp="1"/>
          </p:cNvSpPr>
          <p:nvPr/>
        </p:nvSpPr>
        <p:spPr bwMode="auto">
          <a:xfrm>
            <a:off x="4218317" y="1156429"/>
            <a:ext cx="4596197" cy="5347888"/>
          </a:xfrm>
          <a:prstGeom prst="rect">
            <a:avLst/>
          </a:prstGeom>
          <a:solidFill>
            <a:schemeClr val="bg1">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6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6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6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600">
                <a:solidFill>
                  <a:schemeClr val="tx1"/>
                </a:solidFill>
                <a:latin typeface="+mn-lt"/>
              </a:defRPr>
            </a:lvl9pPr>
          </a:lstStyle>
          <a:p>
            <a:pPr marL="0" indent="0">
              <a:buNone/>
            </a:pPr>
            <a:r>
              <a:rPr lang="en-US" sz="1400" b="1" dirty="0"/>
              <a:t>Project Description: </a:t>
            </a:r>
            <a:r>
              <a:rPr lang="en-US" sz="1400" dirty="0"/>
              <a:t>Through the PA and MD SJ team, a series of non-structural flood proofing workshops were held in PA and MD.  The workshops were help for local officials and the public to provide information on various types of federal and state programs available to assist communities and individuals with non-structural solutions to manage flood risk.</a:t>
            </a:r>
          </a:p>
          <a:p>
            <a:pPr marL="0" indent="0">
              <a:buNone/>
            </a:pPr>
            <a:endParaRPr lang="en-US" sz="1400" b="1" dirty="0"/>
          </a:p>
          <a:p>
            <a:pPr marL="0" indent="0">
              <a:buNone/>
            </a:pPr>
            <a:r>
              <a:rPr lang="en-US" sz="1400" b="1" dirty="0"/>
              <a:t>PA Silver Jackets Partners: </a:t>
            </a:r>
            <a:r>
              <a:rPr lang="en-US" sz="1400" dirty="0"/>
              <a:t>USACE, FEMA, PA Emergency Management Agency, PA Dept of Environment Protection, PA Dept of Community and Economic Development, PA Historic and Museum Commission</a:t>
            </a:r>
          </a:p>
          <a:p>
            <a:pPr marL="0" indent="0">
              <a:buNone/>
            </a:pPr>
            <a:endParaRPr lang="en-US" sz="1400" dirty="0"/>
          </a:p>
          <a:p>
            <a:pPr marL="0" indent="0">
              <a:buNone/>
            </a:pPr>
            <a:r>
              <a:rPr lang="en-US" sz="1400" b="1" dirty="0"/>
              <a:t>MD Silver Jackets Partners: </a:t>
            </a:r>
            <a:r>
              <a:rPr lang="en-US" sz="1400" dirty="0"/>
              <a:t>USACE, FEMA, MD Dept of Environment, MD Emergency Management Agency, MD State Highway Administration, MD Historic Trust, MD Dept of Natural Resources, and Eastern Shore Land Conservancy</a:t>
            </a:r>
          </a:p>
          <a:p>
            <a:pPr marL="0" indent="0">
              <a:buNone/>
            </a:pPr>
            <a:endParaRPr lang="en-US" sz="1400" dirty="0"/>
          </a:p>
          <a:p>
            <a:pPr marL="0" indent="0">
              <a:buNone/>
            </a:pPr>
            <a:r>
              <a:rPr lang="en-US" sz="1400" dirty="0"/>
              <a:t>PA Workshops - $32.2K USACE &amp; $25K work in-kind</a:t>
            </a:r>
          </a:p>
          <a:p>
            <a:pPr marL="0" lvl="1" indent="0">
              <a:buNone/>
              <a:tabLst>
                <a:tab pos="574675" algn="l"/>
              </a:tabLst>
            </a:pPr>
            <a:r>
              <a:rPr lang="en-US" sz="1400" dirty="0"/>
              <a:t>MD Workshops - $42K USACE &amp; $35K work in-kind</a:t>
            </a: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9486" y="1127126"/>
            <a:ext cx="3720918" cy="2582232"/>
          </a:xfrm>
          <a:prstGeom prst="rect">
            <a:avLst/>
          </a:prstGeom>
          <a:ln w="25400">
            <a:solidFill>
              <a:schemeClr val="tx1"/>
            </a:solidFill>
          </a:ln>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5834" y="3950898"/>
            <a:ext cx="3764570" cy="2632464"/>
          </a:xfrm>
          <a:prstGeom prst="rect">
            <a:avLst/>
          </a:prstGeom>
          <a:ln w="25400">
            <a:solidFill>
              <a:schemeClr val="tx1"/>
            </a:solidFill>
          </a:ln>
        </p:spPr>
      </p:pic>
    </p:spTree>
    <p:extLst>
      <p:ext uri="{BB962C8B-B14F-4D97-AF65-F5344CB8AC3E}">
        <p14:creationId xmlns:p14="http://schemas.microsoft.com/office/powerpoint/2010/main" val="1389399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lum bright="70000" contrast="-70000"/>
            <a:extLst>
              <a:ext uri="{28A0092B-C50C-407E-A947-70E740481C1C}">
                <a14:useLocalDpi xmlns:a14="http://schemas.microsoft.com/office/drawing/2010/main" val="0"/>
              </a:ext>
            </a:extLst>
          </a:blip>
          <a:srcRect/>
          <a:stretch/>
        </p:blipFill>
        <p:spPr>
          <a:xfrm>
            <a:off x="332509" y="308839"/>
            <a:ext cx="8475373" cy="5605247"/>
          </a:xfrm>
          <a:prstGeom prst="rect">
            <a:avLst/>
          </a:prstGeom>
        </p:spPr>
      </p:pic>
      <p:sp>
        <p:nvSpPr>
          <p:cNvPr id="9" name="Title 8"/>
          <p:cNvSpPr>
            <a:spLocks noGrp="1"/>
          </p:cNvSpPr>
          <p:nvPr>
            <p:ph type="title"/>
          </p:nvPr>
        </p:nvSpPr>
        <p:spPr>
          <a:xfrm>
            <a:off x="425882" y="627435"/>
            <a:ext cx="8382000" cy="618424"/>
          </a:xfrm>
        </p:spPr>
        <p:txBody>
          <a:bodyPr/>
          <a:lstStyle/>
          <a:p>
            <a:pPr algn="ctr"/>
            <a:r>
              <a:rPr lang="en-US" sz="2600" dirty="0">
                <a:latin typeface="+mn-lt"/>
                <a:cs typeface="Calibri" panose="020F0502020204030204" pitchFamily="34" charset="0"/>
              </a:rPr>
              <a:t>Cost-Share reduction FOR</a:t>
            </a:r>
            <a:br>
              <a:rPr lang="en-US" sz="2600" dirty="0">
                <a:latin typeface="+mn-lt"/>
                <a:cs typeface="Calibri" panose="020F0502020204030204" pitchFamily="34" charset="0"/>
              </a:rPr>
            </a:br>
            <a:r>
              <a:rPr lang="en-US" sz="2600" dirty="0">
                <a:latin typeface="+mn-lt"/>
                <a:cs typeface="Calibri" panose="020F0502020204030204" pitchFamily="34" charset="0"/>
              </a:rPr>
              <a:t>TERRITORIES AND </a:t>
            </a:r>
            <a:r>
              <a:rPr lang="en-US" sz="2600" dirty="0" err="1">
                <a:latin typeface="+mn-lt"/>
                <a:cs typeface="Calibri" panose="020F0502020204030204" pitchFamily="34" charset="0"/>
              </a:rPr>
              <a:t>TribAL</a:t>
            </a:r>
            <a:r>
              <a:rPr lang="en-US" sz="2600" dirty="0">
                <a:latin typeface="+mn-lt"/>
                <a:cs typeface="Calibri" panose="020F0502020204030204" pitchFamily="34" charset="0"/>
              </a:rPr>
              <a:t> NATIONS</a:t>
            </a:r>
          </a:p>
        </p:txBody>
      </p:sp>
      <p:sp>
        <p:nvSpPr>
          <p:cNvPr id="10" name="Rectangle 9"/>
          <p:cNvSpPr>
            <a:spLocks noChangeArrowheads="1"/>
          </p:cNvSpPr>
          <p:nvPr/>
        </p:nvSpPr>
        <p:spPr bwMode="auto">
          <a:xfrm>
            <a:off x="379195" y="95896"/>
            <a:ext cx="8475373" cy="7242248"/>
          </a:xfrm>
          <a:prstGeom prst="rect">
            <a:avLst/>
          </a:prstGeom>
          <a:noFill/>
          <a:ln w="9525">
            <a:noFill/>
            <a:miter lim="800000"/>
            <a:headEnd/>
            <a:tailEnd/>
          </a:ln>
          <a:effectLst>
            <a:glow rad="127000">
              <a:schemeClr val="accent1"/>
            </a:glow>
          </a:effectLst>
        </p:spPr>
        <p:txBody>
          <a:bodyPr/>
          <a:lstStyle/>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en-US" sz="2200" b="1" dirty="0">
                <a:latin typeface="+mn-lt"/>
                <a:cs typeface="Calibri" panose="020F0502020204030204" pitchFamily="34" charset="0"/>
              </a:rPr>
              <a:t>Adjusted Waiver  </a:t>
            </a:r>
          </a:p>
          <a:p>
            <a:pPr marL="800100" lvl="1" indent="-342900">
              <a:buFont typeface="Arial" panose="020B0604020202020204" pitchFamily="34" charset="0"/>
              <a:buChar char="•"/>
            </a:pPr>
            <a:r>
              <a:rPr lang="en-US" sz="2000" dirty="0">
                <a:latin typeface="+mn-lt"/>
                <a:cs typeface="Calibri" panose="020F0502020204030204" pitchFamily="34" charset="0"/>
              </a:rPr>
              <a:t>Based on inflation</a:t>
            </a:r>
          </a:p>
          <a:p>
            <a:pPr marL="800100" lvl="1" indent="-342900">
              <a:buFont typeface="Arial" panose="020B0604020202020204" pitchFamily="34" charset="0"/>
              <a:buChar char="•"/>
            </a:pPr>
            <a:r>
              <a:rPr lang="en-US" sz="2000" dirty="0">
                <a:latin typeface="+mn-lt"/>
                <a:cs typeface="Calibri" panose="020F0502020204030204" pitchFamily="34" charset="0"/>
              </a:rPr>
              <a:t>Applies to large feasibility studies or technical assistance</a:t>
            </a:r>
          </a:p>
          <a:p>
            <a:pPr marL="800100" lvl="1" indent="-342900">
              <a:buFont typeface="Arial" panose="020B0604020202020204" pitchFamily="34" charset="0"/>
              <a:buChar char="•"/>
            </a:pPr>
            <a:r>
              <a:rPr lang="en-US" sz="2000" dirty="0">
                <a:latin typeface="+mn-lt"/>
                <a:cs typeface="Calibri" panose="020F0502020204030204" pitchFamily="34" charset="0"/>
              </a:rPr>
              <a:t>$530K federal contribution starting in FY22</a:t>
            </a:r>
          </a:p>
          <a:p>
            <a:pPr marL="342900" indent="-342900">
              <a:buFont typeface="Wingdings" panose="05000000000000000000" pitchFamily="2" charset="2"/>
              <a:buChar char="Ø"/>
            </a:pPr>
            <a:endParaRPr lang="en-US" sz="2000" dirty="0">
              <a:latin typeface="+mn-lt"/>
              <a:cs typeface="Calibri" panose="020F0502020204030204" pitchFamily="34" charset="0"/>
            </a:endParaRPr>
          </a:p>
          <a:p>
            <a:pPr marL="342900" indent="-342900">
              <a:buFont typeface="Wingdings" panose="05000000000000000000" pitchFamily="2" charset="2"/>
              <a:buChar char="Ø"/>
            </a:pPr>
            <a:r>
              <a:rPr lang="en-US" sz="2200" b="1" dirty="0">
                <a:latin typeface="+mn-lt"/>
                <a:cs typeface="Calibri" panose="020F0502020204030204" pitchFamily="34" charset="0"/>
              </a:rPr>
              <a:t>Ability to Pay       </a:t>
            </a:r>
          </a:p>
          <a:p>
            <a:pPr marL="685800" lvl="1" indent="-342900">
              <a:buFont typeface="Arial" panose="020B0604020202020204" pitchFamily="34" charset="0"/>
              <a:buChar char="•"/>
            </a:pPr>
            <a:r>
              <a:rPr lang="en-US" sz="2000" dirty="0">
                <a:latin typeface="+mn-lt"/>
                <a:cs typeface="Calibri" panose="020F0502020204030204" pitchFamily="34" charset="0"/>
              </a:rPr>
              <a:t>Reduces cost-share to 10% (or 25% of a reduced project total) for EACH phase of the project</a:t>
            </a:r>
          </a:p>
          <a:p>
            <a:pPr marL="685800" lvl="1" indent="-342900">
              <a:buFont typeface="Arial" panose="020B0604020202020204" pitchFamily="34" charset="0"/>
              <a:buChar char="•"/>
            </a:pPr>
            <a:r>
              <a:rPr lang="en-US" sz="2000" dirty="0">
                <a:latin typeface="+mn-lt"/>
                <a:cs typeface="Calibri" panose="020F0502020204030204" pitchFamily="34" charset="0"/>
              </a:rPr>
              <a:t>Based on Per Capita Income</a:t>
            </a:r>
          </a:p>
          <a:p>
            <a:pPr marL="685800" lvl="1" indent="-342900">
              <a:buFont typeface="Arial" panose="020B0604020202020204" pitchFamily="34" charset="0"/>
              <a:buChar char="•"/>
            </a:pPr>
            <a:r>
              <a:rPr lang="en-US" sz="2000" dirty="0">
                <a:latin typeface="+mn-lt"/>
                <a:cs typeface="Calibri" panose="020F0502020204030204" pitchFamily="34" charset="0"/>
              </a:rPr>
              <a:t>Compare the Partner Per Capita to the rest of the Country</a:t>
            </a:r>
          </a:p>
          <a:p>
            <a:pPr marL="1204913" lvl="3" indent="-290513">
              <a:buFont typeface="Courier New" panose="02070309020205020404" pitchFamily="49" charset="0"/>
              <a:buChar char="o"/>
            </a:pPr>
            <a:r>
              <a:rPr lang="en-US" sz="1800" dirty="0">
                <a:latin typeface="+mn-lt"/>
                <a:cs typeface="Calibri" panose="020F0502020204030204" pitchFamily="34" charset="0"/>
              </a:rPr>
              <a:t>Partner’s Per Capita Income &lt; 2/3 of US Per Capita Income</a:t>
            </a:r>
          </a:p>
          <a:p>
            <a:pPr marL="1204913" lvl="3" indent="-290513">
              <a:buFont typeface="Courier New" panose="02070309020205020404" pitchFamily="49" charset="0"/>
              <a:buChar char="o"/>
            </a:pPr>
            <a:endParaRPr lang="en-US" sz="1600" dirty="0">
              <a:latin typeface="Calibri" panose="020F0502020204030204" pitchFamily="34" charset="0"/>
              <a:cs typeface="Calibri" panose="020F0502020204030204" pitchFamily="34" charset="0"/>
            </a:endParaRPr>
          </a:p>
          <a:p>
            <a:pPr marL="1204913" lvl="3" indent="-290513">
              <a:buFont typeface="Courier New" panose="02070309020205020404" pitchFamily="49" charset="0"/>
              <a:buChar char="o"/>
            </a:pPr>
            <a:endParaRPr lang="en-US" sz="160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1257300" lvl="2" indent="-342900">
              <a:buFont typeface="Wingdings" panose="05000000000000000000" pitchFamily="2" charset="2"/>
              <a:buChar char="Ø"/>
            </a:pPr>
            <a:endParaRPr lang="en-US" sz="20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561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xEl>
                                              <p:pRg st="10" end="10"/>
                                            </p:txEl>
                                          </p:spTgt>
                                        </p:tgtEl>
                                        <p:attrNameLst>
                                          <p:attrName>style.visibility</p:attrName>
                                        </p:attrNameLst>
                                      </p:cBhvr>
                                      <p:to>
                                        <p:strVal val="visible"/>
                                      </p:to>
                                    </p:set>
                                    <p:anim calcmode="lin" valueType="num">
                                      <p:cBhvr additive="base">
                                        <p:cTn id="7" dur="500" fill="hold"/>
                                        <p:tgtEl>
                                          <p:spTgt spid="10">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0" end="1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1" end="11"/>
                                            </p:txEl>
                                          </p:spTgt>
                                        </p:tgtEl>
                                        <p:attrNameLst>
                                          <p:attrName>style.visibility</p:attrName>
                                        </p:attrNameLst>
                                      </p:cBhvr>
                                      <p:to>
                                        <p:strVal val="visible"/>
                                      </p:to>
                                    </p:set>
                                    <p:anim calcmode="lin" valueType="num">
                                      <p:cBhvr additive="base">
                                        <p:cTn id="11" dur="500" fill="hold"/>
                                        <p:tgtEl>
                                          <p:spTgt spid="10">
                                            <p:txEl>
                                              <p:pRg st="11" end="1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1" end="1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anim calcmode="lin" valueType="num">
                                      <p:cBhvr additive="base">
                                        <p:cTn id="15"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anim calcmode="lin" valueType="num">
                                      <p:cBhvr additive="base">
                                        <p:cTn id="19"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anim calcmode="lin" valueType="num">
                                      <p:cBhvr additive="base">
                                        <p:cTn id="23"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anim calcmode="lin" valueType="num">
                                      <p:cBhvr additive="base">
                                        <p:cTn id="27"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xEl>
                                              <p:pRg st="12" end="12"/>
                                            </p:txEl>
                                          </p:spTgt>
                                        </p:tgtEl>
                                        <p:attrNameLst>
                                          <p:attrName>style.visibility</p:attrName>
                                        </p:attrNameLst>
                                      </p:cBhvr>
                                      <p:to>
                                        <p:strVal val="visible"/>
                                      </p:to>
                                    </p:set>
                                    <p:anim calcmode="lin" valueType="num">
                                      <p:cBhvr additive="base">
                                        <p:cTn id="31" dur="500" fill="hold"/>
                                        <p:tgtEl>
                                          <p:spTgt spid="10">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12" end="1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xEl>
                                              <p:pRg st="13" end="13"/>
                                            </p:txEl>
                                          </p:spTgt>
                                        </p:tgtEl>
                                        <p:attrNameLst>
                                          <p:attrName>style.visibility</p:attrName>
                                        </p:attrNameLst>
                                      </p:cBhvr>
                                      <p:to>
                                        <p:strVal val="visible"/>
                                      </p:to>
                                    </p:set>
                                    <p:anim calcmode="lin" valueType="num">
                                      <p:cBhvr additive="base">
                                        <p:cTn id="35" dur="500" fill="hold"/>
                                        <p:tgtEl>
                                          <p:spTgt spid="10">
                                            <p:txEl>
                                              <p:pRg st="13" end="1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13" end="1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xEl>
                                              <p:pRg st="14" end="14"/>
                                            </p:txEl>
                                          </p:spTgt>
                                        </p:tgtEl>
                                        <p:attrNameLst>
                                          <p:attrName>style.visibility</p:attrName>
                                        </p:attrNameLst>
                                      </p:cBhvr>
                                      <p:to>
                                        <p:strVal val="visible"/>
                                      </p:to>
                                    </p:set>
                                    <p:anim calcmode="lin" valueType="num">
                                      <p:cBhvr additive="base">
                                        <p:cTn id="39" dur="500" fill="hold"/>
                                        <p:tgtEl>
                                          <p:spTgt spid="10">
                                            <p:txEl>
                                              <p:pRg st="14" end="1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6" y="153669"/>
            <a:ext cx="8382000" cy="806451"/>
          </a:xfrm>
        </p:spPr>
        <p:txBody>
          <a:bodyPr/>
          <a:lstStyle/>
          <a:p>
            <a:r>
              <a:rPr lang="en-US" dirty="0">
                <a:solidFill>
                  <a:schemeClr val="tx1"/>
                </a:solidFill>
              </a:rPr>
              <a:t>Continuing authorities program (CAP)</a:t>
            </a:r>
          </a:p>
        </p:txBody>
      </p:sp>
      <p:sp>
        <p:nvSpPr>
          <p:cNvPr id="3" name="Content Placeholder 2"/>
          <p:cNvSpPr>
            <a:spLocks noGrp="1"/>
          </p:cNvSpPr>
          <p:nvPr>
            <p:ph idx="1"/>
          </p:nvPr>
        </p:nvSpPr>
        <p:spPr>
          <a:xfrm>
            <a:off x="304800" y="914400"/>
            <a:ext cx="8551864" cy="5715000"/>
          </a:xfrm>
        </p:spPr>
        <p:txBody>
          <a:bodyPr>
            <a:normAutofit fontScale="62500" lnSpcReduction="20000"/>
          </a:bodyPr>
          <a:lstStyle/>
          <a:p>
            <a:r>
              <a:rPr lang="en-US" b="1" dirty="0">
                <a:solidFill>
                  <a:schemeClr val="tx1"/>
                </a:solidFill>
              </a:rPr>
              <a:t>Purpose</a:t>
            </a:r>
            <a:r>
              <a:rPr lang="en-US" dirty="0">
                <a:solidFill>
                  <a:schemeClr val="tx1"/>
                </a:solidFill>
              </a:rPr>
              <a:t> – planning, design and construction for projects generally less than $15M</a:t>
            </a:r>
          </a:p>
          <a:p>
            <a:endParaRPr lang="en-US" dirty="0">
              <a:solidFill>
                <a:schemeClr val="tx1"/>
              </a:solidFill>
            </a:endParaRPr>
          </a:p>
          <a:p>
            <a:r>
              <a:rPr lang="en-US" b="1" dirty="0">
                <a:solidFill>
                  <a:schemeClr val="tx1"/>
                </a:solidFill>
              </a:rPr>
              <a:t>Types of Projects </a:t>
            </a:r>
            <a:endParaRPr lang="en-US" dirty="0">
              <a:solidFill>
                <a:schemeClr val="tx1"/>
              </a:solidFill>
            </a:endParaRPr>
          </a:p>
          <a:p>
            <a:pPr lvl="1"/>
            <a:r>
              <a:rPr lang="en-US" sz="2100" dirty="0">
                <a:solidFill>
                  <a:schemeClr val="tx1"/>
                </a:solidFill>
              </a:rPr>
              <a:t>Section 14:   Emergency </a:t>
            </a:r>
            <a:r>
              <a:rPr lang="en-US" sz="2100" dirty="0" err="1">
                <a:solidFill>
                  <a:schemeClr val="tx1"/>
                </a:solidFill>
              </a:rPr>
              <a:t>Streambank</a:t>
            </a:r>
            <a:r>
              <a:rPr lang="en-US" sz="2100" dirty="0">
                <a:solidFill>
                  <a:schemeClr val="tx1"/>
                </a:solidFill>
              </a:rPr>
              <a:t> and Shoreline Protection</a:t>
            </a:r>
          </a:p>
          <a:p>
            <a:pPr lvl="1"/>
            <a:r>
              <a:rPr lang="en-US" sz="2100" dirty="0">
                <a:solidFill>
                  <a:schemeClr val="tx1"/>
                </a:solidFill>
              </a:rPr>
              <a:t>Section 103: Beach Erosion and Hurricane and Storm Damage Reduction</a:t>
            </a:r>
          </a:p>
          <a:p>
            <a:pPr lvl="1"/>
            <a:r>
              <a:rPr lang="en-US" sz="2100" dirty="0">
                <a:solidFill>
                  <a:schemeClr val="tx1"/>
                </a:solidFill>
              </a:rPr>
              <a:t>Section 107: Navigation Improvements </a:t>
            </a:r>
          </a:p>
          <a:p>
            <a:pPr lvl="1"/>
            <a:r>
              <a:rPr lang="en-US" sz="2100" dirty="0">
                <a:solidFill>
                  <a:schemeClr val="tx1"/>
                </a:solidFill>
              </a:rPr>
              <a:t>Section 111:  Mitigation of Shoreline Erosion Damage caused by Federal Navigation Work</a:t>
            </a:r>
          </a:p>
          <a:p>
            <a:pPr lvl="1"/>
            <a:r>
              <a:rPr lang="en-US" sz="2100" dirty="0">
                <a:solidFill>
                  <a:schemeClr val="tx1"/>
                </a:solidFill>
              </a:rPr>
              <a:t>Section 204: Regional Sediment Management &amp; Beneficial Use of Dredged Material</a:t>
            </a:r>
          </a:p>
          <a:p>
            <a:pPr lvl="1"/>
            <a:r>
              <a:rPr lang="en-US" sz="2100" dirty="0">
                <a:solidFill>
                  <a:schemeClr val="tx1"/>
                </a:solidFill>
              </a:rPr>
              <a:t>Section 205: Flood Risk Management </a:t>
            </a:r>
          </a:p>
          <a:p>
            <a:pPr lvl="1"/>
            <a:r>
              <a:rPr lang="en-US" sz="2100" dirty="0">
                <a:solidFill>
                  <a:schemeClr val="tx1"/>
                </a:solidFill>
              </a:rPr>
              <a:t>Section 206: Aquatic Ecosystem Restoration</a:t>
            </a:r>
          </a:p>
          <a:p>
            <a:pPr lvl="1"/>
            <a:r>
              <a:rPr lang="en-US" sz="2100" dirty="0">
                <a:solidFill>
                  <a:schemeClr val="tx1"/>
                </a:solidFill>
              </a:rPr>
              <a:t>Section 208: Snagging &amp; Clearing for Flood Risk Management </a:t>
            </a:r>
          </a:p>
          <a:p>
            <a:pPr lvl="1"/>
            <a:r>
              <a:rPr lang="en-US" sz="2100" dirty="0">
                <a:solidFill>
                  <a:schemeClr val="tx1"/>
                </a:solidFill>
              </a:rPr>
              <a:t>Section 1135: Project Modifications for Improvement to the Environment </a:t>
            </a:r>
          </a:p>
          <a:p>
            <a:pPr lvl="1"/>
            <a:endParaRPr lang="en-US" sz="2100" dirty="0">
              <a:solidFill>
                <a:schemeClr val="tx1"/>
              </a:solidFill>
            </a:endParaRPr>
          </a:p>
          <a:p>
            <a:r>
              <a:rPr lang="en-US" b="1" dirty="0">
                <a:solidFill>
                  <a:schemeClr val="tx1"/>
                </a:solidFill>
              </a:rPr>
              <a:t>Funding/Cost-Sharing</a:t>
            </a:r>
          </a:p>
          <a:p>
            <a:pPr lvl="1"/>
            <a:r>
              <a:rPr lang="en-US" dirty="0">
                <a:solidFill>
                  <a:schemeClr val="tx1"/>
                </a:solidFill>
              </a:rPr>
              <a:t>Varies </a:t>
            </a:r>
          </a:p>
          <a:p>
            <a:pPr lvl="1"/>
            <a:r>
              <a:rPr lang="en-US" dirty="0">
                <a:solidFill>
                  <a:schemeClr val="tx1"/>
                </a:solidFill>
              </a:rPr>
              <a:t>Non-federal share may include in-kind services</a:t>
            </a:r>
          </a:p>
          <a:p>
            <a:endParaRPr lang="en-US" dirty="0">
              <a:solidFill>
                <a:schemeClr val="tx1"/>
              </a:solidFill>
            </a:endParaRPr>
          </a:p>
          <a:p>
            <a:r>
              <a:rPr lang="en-US" b="1" dirty="0">
                <a:solidFill>
                  <a:schemeClr val="tx1"/>
                </a:solidFill>
              </a:rPr>
              <a:t>How to Get Started?  What’s Required?</a:t>
            </a:r>
          </a:p>
          <a:p>
            <a:pPr lvl="1"/>
            <a:r>
              <a:rPr lang="en-US" dirty="0">
                <a:solidFill>
                  <a:schemeClr val="tx1"/>
                </a:solidFill>
              </a:rPr>
              <a:t>Contract the Program Manager, Andrew Roach (</a:t>
            </a:r>
            <a:r>
              <a:rPr lang="en-US" dirty="0">
                <a:solidFill>
                  <a:schemeClr val="tx1"/>
                </a:solidFill>
                <a:hlinkClick r:id="rId2"/>
              </a:rPr>
              <a:t>Andrew.a.roach@usace.army.mil</a:t>
            </a:r>
            <a:r>
              <a:rPr lang="en-US" dirty="0">
                <a:solidFill>
                  <a:schemeClr val="tx1"/>
                </a:solidFill>
              </a:rPr>
              <a:t>)</a:t>
            </a:r>
          </a:p>
          <a:p>
            <a:pPr lvl="1"/>
            <a:r>
              <a:rPr lang="en-US" dirty="0">
                <a:solidFill>
                  <a:schemeClr val="tx1"/>
                </a:solidFill>
              </a:rPr>
              <a:t>Provide a Letter of Intent (examples located on CAP website below)</a:t>
            </a:r>
          </a:p>
          <a:p>
            <a:pPr lvl="1"/>
            <a:r>
              <a:rPr lang="en-US" dirty="0">
                <a:solidFill>
                  <a:schemeClr val="tx1"/>
                </a:solidFill>
              </a:rPr>
              <a:t>Sign a feasibility cost-sharing agreement (located on website)</a:t>
            </a:r>
          </a:p>
          <a:p>
            <a:pPr marL="228600" lvl="1" indent="0">
              <a:buNone/>
            </a:pPr>
            <a:endParaRPr lang="en-US" b="1" dirty="0">
              <a:solidFill>
                <a:schemeClr val="tx1"/>
              </a:solidFill>
            </a:endParaRPr>
          </a:p>
          <a:p>
            <a:r>
              <a:rPr lang="en-US" b="1" dirty="0">
                <a:solidFill>
                  <a:schemeClr val="tx1"/>
                </a:solidFill>
              </a:rPr>
              <a:t>More Information</a:t>
            </a:r>
          </a:p>
          <a:p>
            <a:pPr lvl="1"/>
            <a:r>
              <a:rPr lang="en-US" dirty="0"/>
              <a:t> </a:t>
            </a:r>
            <a:r>
              <a:rPr lang="en-US" dirty="0">
                <a:solidFill>
                  <a:srgbClr val="2525FF"/>
                </a:solidFill>
              </a:rPr>
              <a:t>http://www.nab.usace.army.mil/Missions/Civil-Works/cap/</a:t>
            </a:r>
            <a:endParaRPr lang="en-US" dirty="0">
              <a:solidFill>
                <a:schemeClr val="tx1"/>
              </a:solidFill>
            </a:endParaRPr>
          </a:p>
          <a:p>
            <a:pPr marL="228600" lvl="1" indent="0">
              <a:buNone/>
            </a:pPr>
            <a:endParaRPr lang="en-US" dirty="0">
              <a:solidFill>
                <a:schemeClr val="tx1"/>
              </a:solidFill>
            </a:endParaRPr>
          </a:p>
        </p:txBody>
      </p:sp>
      <p:sp>
        <p:nvSpPr>
          <p:cNvPr id="19459" name="Slide Number Placeholder 3"/>
          <p:cNvSpPr>
            <a:spLocks noGrp="1"/>
          </p:cNvSpPr>
          <p:nvPr>
            <p:ph type="sldNum" sz="quarter" idx="11"/>
          </p:nvPr>
        </p:nvSpPr>
        <p:spPr/>
        <p:txBody>
          <a:bodyPr/>
          <a:lstStyle/>
          <a:p>
            <a:fld id="{8D7596A5-0C63-46B1-8C74-339B5B3294A6}" type="slidenum">
              <a:rPr lang="en-US" smtClean="0"/>
              <a:pPr/>
              <a:t>16</a:t>
            </a:fld>
            <a:endParaRPr lang="en-US"/>
          </a:p>
        </p:txBody>
      </p:sp>
      <p:pic>
        <p:nvPicPr>
          <p:cNvPr id="4" name="Picture 3">
            <a:extLst>
              <a:ext uri="{FF2B5EF4-FFF2-40B4-BE49-F238E27FC236}">
                <a16:creationId xmlns:a16="http://schemas.microsoft.com/office/drawing/2014/main" id="{1B496FA9-D35D-F310-38F9-64246C3D0A74}"/>
              </a:ext>
            </a:extLst>
          </p:cNvPr>
          <p:cNvPicPr>
            <a:picLocks noChangeAspect="1"/>
          </p:cNvPicPr>
          <p:nvPr/>
        </p:nvPicPr>
        <p:blipFill>
          <a:blip r:embed="rId3"/>
          <a:stretch>
            <a:fillRect/>
          </a:stretch>
        </p:blipFill>
        <p:spPr>
          <a:xfrm>
            <a:off x="7209158" y="2485023"/>
            <a:ext cx="1495106" cy="1503901"/>
          </a:xfrm>
          <a:prstGeom prst="rect">
            <a:avLst/>
          </a:prstGeom>
        </p:spPr>
      </p:pic>
    </p:spTree>
    <p:extLst>
      <p:ext uri="{BB962C8B-B14F-4D97-AF65-F5344CB8AC3E}">
        <p14:creationId xmlns:p14="http://schemas.microsoft.com/office/powerpoint/2010/main" val="10188459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A257827-C34C-4251-B995-96C9C233CCC8}" type="slidenum">
              <a:rPr lang="en-US" smtClean="0"/>
              <a:pPr/>
              <a:t>17</a:t>
            </a:fld>
            <a:endParaRPr lang="en-US"/>
          </a:p>
        </p:txBody>
      </p:sp>
      <p:pic>
        <p:nvPicPr>
          <p:cNvPr id="12" name="Content Placeholder 11">
            <a:extLst>
              <a:ext uri="{FF2B5EF4-FFF2-40B4-BE49-F238E27FC236}">
                <a16:creationId xmlns:a16="http://schemas.microsoft.com/office/drawing/2014/main" id="{A7B78F8B-E804-D9ED-ADE9-2DD86E2E5281}"/>
              </a:ext>
            </a:extLst>
          </p:cNvPr>
          <p:cNvPicPr>
            <a:picLocks noGrp="1" noChangeAspect="1"/>
          </p:cNvPicPr>
          <p:nvPr>
            <p:ph idx="1"/>
          </p:nvPr>
        </p:nvPicPr>
        <p:blipFill>
          <a:blip r:embed="rId3"/>
          <a:stretch>
            <a:fillRect/>
          </a:stretch>
        </p:blipFill>
        <p:spPr>
          <a:xfrm>
            <a:off x="1666240" y="228600"/>
            <a:ext cx="6014720" cy="6350572"/>
          </a:xfrm>
        </p:spPr>
      </p:pic>
    </p:spTree>
    <p:extLst>
      <p:ext uri="{BB962C8B-B14F-4D97-AF65-F5344CB8AC3E}">
        <p14:creationId xmlns:p14="http://schemas.microsoft.com/office/powerpoint/2010/main" val="2138434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776377" y="1055210"/>
            <a:ext cx="3323225" cy="2492418"/>
          </a:xfrm>
          <a:ln w="38100">
            <a:solidFill>
              <a:schemeClr val="tx1"/>
            </a:solidFill>
          </a:ln>
        </p:spPr>
      </p:pic>
      <p:sp>
        <p:nvSpPr>
          <p:cNvPr id="2" name="Slide Number Placeholder 1"/>
          <p:cNvSpPr>
            <a:spLocks noGrp="1"/>
          </p:cNvSpPr>
          <p:nvPr>
            <p:ph type="sldNum" sz="quarter" idx="10"/>
          </p:nvPr>
        </p:nvSpPr>
        <p:spPr/>
        <p:txBody>
          <a:bodyPr/>
          <a:lstStyle/>
          <a:p>
            <a:pPr>
              <a:defRPr/>
            </a:pPr>
            <a:fld id="{0AEFF9D7-C113-498B-A2EC-10409E1016C9}" type="slidenum">
              <a:rPr lang="en-US" smtClean="0"/>
              <a:pPr>
                <a:defRPr/>
              </a:pPr>
              <a:t>18</a:t>
            </a:fld>
            <a:endParaRPr lang="en-US" dirty="0"/>
          </a:p>
        </p:txBody>
      </p:sp>
      <p:sp>
        <p:nvSpPr>
          <p:cNvPr id="22" name="Rectangle 21"/>
          <p:cNvSpPr/>
          <p:nvPr/>
        </p:nvSpPr>
        <p:spPr>
          <a:xfrm>
            <a:off x="4289486" y="1198514"/>
            <a:ext cx="4656106" cy="4698227"/>
          </a:xfrm>
          <a:prstGeom prst="rect">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dirty="0">
              <a:solidFill>
                <a:srgbClr val="83847A"/>
              </a:solidFill>
            </a:endParaRPr>
          </a:p>
        </p:txBody>
      </p:sp>
      <p:sp>
        <p:nvSpPr>
          <p:cNvPr id="23" name="Content Placeholder 1"/>
          <p:cNvSpPr>
            <a:spLocks noGrp="1"/>
          </p:cNvSpPr>
          <p:nvPr/>
        </p:nvSpPr>
        <p:spPr bwMode="auto">
          <a:xfrm>
            <a:off x="4341244" y="1255020"/>
            <a:ext cx="4515602" cy="4555638"/>
          </a:xfrm>
          <a:prstGeom prst="rect">
            <a:avLst/>
          </a:prstGeom>
          <a:solidFill>
            <a:schemeClr val="bg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6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6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6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600">
                <a:solidFill>
                  <a:schemeClr val="tx1"/>
                </a:solidFill>
                <a:latin typeface="+mn-lt"/>
              </a:defRPr>
            </a:lvl9pPr>
          </a:lstStyle>
          <a:p>
            <a:pPr marL="0" indent="0">
              <a:buNone/>
            </a:pPr>
            <a:r>
              <a:rPr lang="en-US" sz="1400" b="1" dirty="0">
                <a:solidFill>
                  <a:srgbClr val="000000"/>
                </a:solidFill>
              </a:rPr>
              <a:t>Partner: </a:t>
            </a:r>
            <a:r>
              <a:rPr lang="en-US" sz="1400" dirty="0" err="1">
                <a:solidFill>
                  <a:srgbClr val="000000"/>
                </a:solidFill>
              </a:rPr>
              <a:t>Dupont</a:t>
            </a:r>
            <a:r>
              <a:rPr lang="en-US" sz="1400" dirty="0">
                <a:solidFill>
                  <a:srgbClr val="000000"/>
                </a:solidFill>
              </a:rPr>
              <a:t> Borough, PA</a:t>
            </a:r>
          </a:p>
          <a:p>
            <a:pPr marL="0" indent="0">
              <a:buNone/>
            </a:pPr>
            <a:endParaRPr lang="en-US" sz="1400" dirty="0">
              <a:solidFill>
                <a:srgbClr val="000000"/>
              </a:solidFill>
            </a:endParaRPr>
          </a:p>
          <a:p>
            <a:pPr marL="0" indent="0">
              <a:buNone/>
            </a:pPr>
            <a:r>
              <a:rPr lang="en-US" sz="1400" b="1" dirty="0">
                <a:solidFill>
                  <a:srgbClr val="000000"/>
                </a:solidFill>
              </a:rPr>
              <a:t>Program: </a:t>
            </a:r>
            <a:r>
              <a:rPr lang="en-US" sz="1400" dirty="0">
                <a:solidFill>
                  <a:srgbClr val="000000"/>
                </a:solidFill>
              </a:rPr>
              <a:t>Emergency </a:t>
            </a:r>
            <a:r>
              <a:rPr lang="en-US" sz="1400" dirty="0" err="1">
                <a:solidFill>
                  <a:srgbClr val="000000"/>
                </a:solidFill>
              </a:rPr>
              <a:t>Streambank</a:t>
            </a:r>
            <a:r>
              <a:rPr lang="en-US" sz="1400" dirty="0">
                <a:solidFill>
                  <a:srgbClr val="000000"/>
                </a:solidFill>
              </a:rPr>
              <a:t> Stabilization, Section 14</a:t>
            </a:r>
          </a:p>
          <a:p>
            <a:pPr marL="0" indent="0">
              <a:buNone/>
            </a:pPr>
            <a:endParaRPr lang="en-US" sz="1400" dirty="0">
              <a:solidFill>
                <a:srgbClr val="000000"/>
              </a:solidFill>
            </a:endParaRPr>
          </a:p>
          <a:p>
            <a:pPr marL="0" indent="0">
              <a:buNone/>
            </a:pPr>
            <a:r>
              <a:rPr lang="en-US" sz="1400" b="1" dirty="0">
                <a:solidFill>
                  <a:srgbClr val="000000"/>
                </a:solidFill>
              </a:rPr>
              <a:t>Project Description: </a:t>
            </a:r>
          </a:p>
          <a:p>
            <a:r>
              <a:rPr lang="en-US" sz="1400" dirty="0" err="1">
                <a:solidFill>
                  <a:srgbClr val="000000"/>
                </a:solidFill>
              </a:rPr>
              <a:t>Streambank</a:t>
            </a:r>
            <a:r>
              <a:rPr lang="en-US" sz="1400" dirty="0">
                <a:solidFill>
                  <a:srgbClr val="000000"/>
                </a:solidFill>
              </a:rPr>
              <a:t> stabilization of approximately 200 linear feet of </a:t>
            </a:r>
            <a:r>
              <a:rPr lang="en-US" sz="1400" dirty="0" err="1">
                <a:solidFill>
                  <a:srgbClr val="000000"/>
                </a:solidFill>
              </a:rPr>
              <a:t>Lidy</a:t>
            </a:r>
            <a:r>
              <a:rPr lang="en-US" sz="1400" dirty="0">
                <a:solidFill>
                  <a:srgbClr val="000000"/>
                </a:solidFill>
              </a:rPr>
              <a:t> Creek. </a:t>
            </a:r>
          </a:p>
          <a:p>
            <a:endParaRPr lang="en-US" sz="1400" dirty="0">
              <a:solidFill>
                <a:srgbClr val="000000"/>
              </a:solidFill>
            </a:endParaRPr>
          </a:p>
          <a:p>
            <a:r>
              <a:rPr lang="en-US" sz="1400" dirty="0">
                <a:solidFill>
                  <a:srgbClr val="000000"/>
                </a:solidFill>
              </a:rPr>
              <a:t>Riprap placed along 90 linear feet where the sewer line was exposed on the south bank and the road bed of Center Street that runs parallel to the creek. </a:t>
            </a:r>
          </a:p>
          <a:p>
            <a:endParaRPr lang="en-US" sz="1400" dirty="0">
              <a:solidFill>
                <a:srgbClr val="000000"/>
              </a:solidFill>
            </a:endParaRPr>
          </a:p>
          <a:p>
            <a:r>
              <a:rPr lang="en-US" sz="1400" dirty="0">
                <a:solidFill>
                  <a:srgbClr val="000000"/>
                </a:solidFill>
              </a:rPr>
              <a:t>Random placement of native rock and stone was placed for 200 linear feet, to create a stable stream system and improve habitat. </a:t>
            </a:r>
          </a:p>
          <a:p>
            <a:endParaRPr lang="en-US" sz="1050" dirty="0">
              <a:solidFill>
                <a:srgbClr val="000000"/>
              </a:solidFill>
            </a:endParaRPr>
          </a:p>
          <a:p>
            <a:pPr marL="0" indent="0">
              <a:buNone/>
            </a:pPr>
            <a:endParaRPr lang="en-US" sz="1050" dirty="0">
              <a:solidFill>
                <a:srgbClr val="000000"/>
              </a:solidFill>
            </a:endParaRPr>
          </a:p>
        </p:txBody>
      </p:sp>
      <p:sp>
        <p:nvSpPr>
          <p:cNvPr id="8" name="Title 7"/>
          <p:cNvSpPr>
            <a:spLocks noGrp="1"/>
          </p:cNvSpPr>
          <p:nvPr>
            <p:ph type="title"/>
          </p:nvPr>
        </p:nvSpPr>
        <p:spPr>
          <a:xfrm>
            <a:off x="223520" y="450397"/>
            <a:ext cx="8722072" cy="604838"/>
          </a:xfrm>
        </p:spPr>
        <p:txBody>
          <a:bodyPr/>
          <a:lstStyle/>
          <a:p>
            <a:pPr algn="ctr"/>
            <a:r>
              <a:rPr lang="en-US" dirty="0"/>
              <a:t>CAP, Section 14 – </a:t>
            </a:r>
            <a:r>
              <a:rPr lang="en-US" dirty="0" err="1"/>
              <a:t>Lidy</a:t>
            </a:r>
            <a:r>
              <a:rPr lang="en-US" dirty="0"/>
              <a:t> Creek, Luzerne County, PA</a:t>
            </a:r>
            <a:br>
              <a:rPr lang="en-US" dirty="0"/>
            </a:b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940" y="3708214"/>
            <a:ext cx="3323226" cy="2492420"/>
          </a:xfrm>
          <a:prstGeom prst="rect">
            <a:avLst/>
          </a:prstGeom>
          <a:ln w="38100">
            <a:solidFill>
              <a:schemeClr val="tx1"/>
            </a:solidFill>
          </a:ln>
        </p:spPr>
      </p:pic>
    </p:spTree>
    <p:extLst>
      <p:ext uri="{BB962C8B-B14F-4D97-AF65-F5344CB8AC3E}">
        <p14:creationId xmlns:p14="http://schemas.microsoft.com/office/powerpoint/2010/main" val="351660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AEFF9D7-C113-498B-A2EC-10409E1016C9}" type="slidenum">
              <a:rPr lang="en-US" smtClean="0"/>
              <a:pPr>
                <a:defRPr/>
              </a:pPr>
              <a:t>19</a:t>
            </a:fld>
            <a:endParaRPr lang="en-US" dirty="0"/>
          </a:p>
        </p:txBody>
      </p:sp>
      <p:sp>
        <p:nvSpPr>
          <p:cNvPr id="19" name="TextBox 18"/>
          <p:cNvSpPr txBox="1"/>
          <p:nvPr/>
        </p:nvSpPr>
        <p:spPr>
          <a:xfrm>
            <a:off x="3030471" y="3050019"/>
            <a:ext cx="2438400" cy="338554"/>
          </a:xfrm>
          <a:prstGeom prst="rect">
            <a:avLst/>
          </a:prstGeom>
          <a:noFill/>
        </p:spPr>
        <p:txBody>
          <a:bodyPr wrap="square" rtlCol="0">
            <a:spAutoFit/>
          </a:bodyPr>
          <a:lstStyle/>
          <a:p>
            <a:r>
              <a:rPr lang="en-US" sz="1600" i="1" dirty="0">
                <a:solidFill>
                  <a:schemeClr val="tx2"/>
                </a:solidFill>
              </a:rPr>
              <a:t>Stoplog Panels </a:t>
            </a:r>
          </a:p>
        </p:txBody>
      </p:sp>
      <p:sp>
        <p:nvSpPr>
          <p:cNvPr id="23" name="Content Placeholder 1"/>
          <p:cNvSpPr>
            <a:spLocks noGrp="1"/>
          </p:cNvSpPr>
          <p:nvPr/>
        </p:nvSpPr>
        <p:spPr bwMode="auto">
          <a:xfrm>
            <a:off x="5468871" y="1040067"/>
            <a:ext cx="3337016" cy="4812093"/>
          </a:xfrm>
          <a:prstGeom prst="rect">
            <a:avLst/>
          </a:prstGeom>
          <a:solidFill>
            <a:schemeClr val="bg1">
              <a:lumMod val="40000"/>
              <a:lumOff val="60000"/>
            </a:schemeClr>
          </a:solidFill>
          <a:ln w="101600">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6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6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6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600">
                <a:solidFill>
                  <a:schemeClr val="tx1"/>
                </a:solidFill>
                <a:latin typeface="+mn-lt"/>
              </a:defRPr>
            </a:lvl9pPr>
          </a:lstStyle>
          <a:p>
            <a:pPr marL="0" indent="0">
              <a:buNone/>
            </a:pPr>
            <a:r>
              <a:rPr lang="en-US" sz="1600" b="1" dirty="0"/>
              <a:t>Partner: </a:t>
            </a:r>
            <a:r>
              <a:rPr lang="en-US" sz="1600" dirty="0"/>
              <a:t>Prince George’s County, Maryland </a:t>
            </a:r>
          </a:p>
          <a:p>
            <a:pPr marL="0" indent="0">
              <a:buNone/>
            </a:pPr>
            <a:endParaRPr lang="en-US" sz="1600" dirty="0"/>
          </a:p>
          <a:p>
            <a:pPr marL="0" indent="0">
              <a:buNone/>
            </a:pPr>
            <a:r>
              <a:rPr lang="en-US" sz="1600" b="1" dirty="0"/>
              <a:t>Program: </a:t>
            </a:r>
            <a:r>
              <a:rPr lang="en-US" sz="1600" dirty="0"/>
              <a:t>Aquatic Ecosystem Restoration, Section 206</a:t>
            </a:r>
          </a:p>
          <a:p>
            <a:pPr marL="0" indent="0">
              <a:buNone/>
            </a:pPr>
            <a:endParaRPr lang="en-US" sz="1600" dirty="0"/>
          </a:p>
          <a:p>
            <a:pPr marL="0" indent="0">
              <a:buNone/>
            </a:pPr>
            <a:r>
              <a:rPr lang="en-US" sz="1600" b="1" dirty="0"/>
              <a:t>Project Description:</a:t>
            </a:r>
          </a:p>
          <a:p>
            <a:endParaRPr lang="en-US" sz="1600" dirty="0"/>
          </a:p>
          <a:p>
            <a:r>
              <a:rPr lang="en-US" sz="1600" dirty="0"/>
              <a:t>Self-sustaining dimension, pattern and profile </a:t>
            </a:r>
          </a:p>
          <a:p>
            <a:r>
              <a:rPr lang="en-US" sz="1600" dirty="0"/>
              <a:t>Increases/enhanced fish habitat</a:t>
            </a:r>
          </a:p>
          <a:p>
            <a:r>
              <a:rPr lang="en-US" sz="1600" dirty="0"/>
              <a:t>Improved sediment transport</a:t>
            </a:r>
          </a:p>
          <a:p>
            <a:r>
              <a:rPr lang="en-US" sz="1600" dirty="0"/>
              <a:t>Created migratory fish passage</a:t>
            </a:r>
          </a:p>
          <a:p>
            <a:r>
              <a:rPr lang="en-US" sz="1600" dirty="0"/>
              <a:t>Eliminated risk of sewer line failure</a:t>
            </a:r>
          </a:p>
          <a:p>
            <a:pPr marL="0" indent="0">
              <a:buNone/>
            </a:pPr>
            <a:endParaRPr lang="en-US" sz="1400" dirty="0"/>
          </a:p>
        </p:txBody>
      </p:sp>
      <p:sp>
        <p:nvSpPr>
          <p:cNvPr id="8" name="Title 7"/>
          <p:cNvSpPr>
            <a:spLocks noGrp="1"/>
          </p:cNvSpPr>
          <p:nvPr>
            <p:ph type="title"/>
          </p:nvPr>
        </p:nvSpPr>
        <p:spPr>
          <a:xfrm>
            <a:off x="287201" y="233617"/>
            <a:ext cx="8518685" cy="806450"/>
          </a:xfrm>
        </p:spPr>
        <p:txBody>
          <a:bodyPr/>
          <a:lstStyle/>
          <a:p>
            <a:pPr algn="ctr"/>
            <a:r>
              <a:rPr lang="en-US" dirty="0" err="1"/>
              <a:t>cAP</a:t>
            </a:r>
            <a:r>
              <a:rPr lang="en-US" dirty="0"/>
              <a:t>, Section 206 – paint branch fish passage, md</a:t>
            </a:r>
          </a:p>
        </p:txBody>
      </p:sp>
      <p:pic>
        <p:nvPicPr>
          <p:cNvPr id="6" name="Content Placeholder 5" descr="A picture containing tree, water, outdoor, river&#10;&#10;Description automatically generated">
            <a:extLst>
              <a:ext uri="{FF2B5EF4-FFF2-40B4-BE49-F238E27FC236}">
                <a16:creationId xmlns:a16="http://schemas.microsoft.com/office/drawing/2014/main" id="{3F5521B3-A6EB-CA70-5FE6-BE5F5AFAA1BB}"/>
              </a:ext>
            </a:extLst>
          </p:cNvPr>
          <p:cNvPicPr>
            <a:picLocks noGrp="1" noChangeAspect="1"/>
          </p:cNvPicPr>
          <p:nvPr>
            <p:ph sz="half" idx="2"/>
          </p:nvPr>
        </p:nvPicPr>
        <p:blipFill>
          <a:blip r:embed="rId2"/>
          <a:stretch>
            <a:fillRect/>
          </a:stretch>
        </p:blipFill>
        <p:spPr>
          <a:xfrm>
            <a:off x="375978" y="1040067"/>
            <a:ext cx="4956208" cy="2663528"/>
          </a:xfrm>
          <a:solidFill>
            <a:schemeClr val="tx1"/>
          </a:solidFill>
          <a:ln w="38100">
            <a:solidFill>
              <a:srgbClr val="000000"/>
            </a:solidFill>
          </a:ln>
        </p:spPr>
      </p:pic>
      <p:pic>
        <p:nvPicPr>
          <p:cNvPr id="9" name="Picture 8" descr="A picture containing outdoor, grass, rock, nature&#10;&#10;Description automatically generated">
            <a:extLst>
              <a:ext uri="{FF2B5EF4-FFF2-40B4-BE49-F238E27FC236}">
                <a16:creationId xmlns:a16="http://schemas.microsoft.com/office/drawing/2014/main" id="{B2A7DF9D-43EF-F194-ECB3-3A5D934846B9}"/>
              </a:ext>
            </a:extLst>
          </p:cNvPr>
          <p:cNvPicPr>
            <a:picLocks noChangeAspect="1"/>
          </p:cNvPicPr>
          <p:nvPr/>
        </p:nvPicPr>
        <p:blipFill>
          <a:blip r:embed="rId3"/>
          <a:stretch>
            <a:fillRect/>
          </a:stretch>
        </p:blipFill>
        <p:spPr>
          <a:xfrm>
            <a:off x="375978" y="3830320"/>
            <a:ext cx="4956208" cy="2663528"/>
          </a:xfrm>
          <a:prstGeom prst="rect">
            <a:avLst/>
          </a:prstGeom>
          <a:solidFill>
            <a:schemeClr val="tx1"/>
          </a:solidFill>
          <a:ln w="38100">
            <a:solidFill>
              <a:srgbClr val="000000"/>
            </a:solidFill>
          </a:ln>
        </p:spPr>
      </p:pic>
    </p:spTree>
    <p:extLst>
      <p:ext uri="{BB962C8B-B14F-4D97-AF65-F5344CB8AC3E}">
        <p14:creationId xmlns:p14="http://schemas.microsoft.com/office/powerpoint/2010/main" val="2026761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6" y="228600"/>
            <a:ext cx="8382000" cy="806451"/>
          </a:xfrm>
        </p:spPr>
        <p:txBody>
          <a:bodyPr/>
          <a:lstStyle/>
          <a:p>
            <a:r>
              <a:rPr lang="en-US" dirty="0">
                <a:solidFill>
                  <a:schemeClr val="tx1"/>
                </a:solidFill>
              </a:rPr>
              <a:t>agenda</a:t>
            </a:r>
          </a:p>
        </p:txBody>
      </p:sp>
      <p:sp>
        <p:nvSpPr>
          <p:cNvPr id="3" name="Content Placeholder 2"/>
          <p:cNvSpPr>
            <a:spLocks noGrp="1"/>
          </p:cNvSpPr>
          <p:nvPr>
            <p:ph idx="1"/>
          </p:nvPr>
        </p:nvSpPr>
        <p:spPr>
          <a:xfrm>
            <a:off x="304800" y="914400"/>
            <a:ext cx="8382000" cy="5715000"/>
          </a:xfrm>
        </p:spPr>
        <p:txBody>
          <a:bodyPr>
            <a:normAutofit/>
          </a:bodyPr>
          <a:lstStyle/>
          <a:p>
            <a:pPr marL="342900" indent="-342900">
              <a:buFont typeface="Arial" panose="020B0604020202020204" pitchFamily="34" charset="0"/>
              <a:buChar char="•"/>
            </a:pPr>
            <a:r>
              <a:rPr lang="en-US" b="1" dirty="0">
                <a:solidFill>
                  <a:schemeClr val="tx1"/>
                </a:solidFill>
              </a:rPr>
              <a:t>Cost-Sharing</a:t>
            </a:r>
          </a:p>
          <a:p>
            <a:pPr marL="342900" indent="-342900">
              <a:buFont typeface="Arial" panose="020B0604020202020204" pitchFamily="34" charset="0"/>
              <a:buChar char="•"/>
            </a:pPr>
            <a:r>
              <a:rPr lang="en-US" b="1" dirty="0">
                <a:solidFill>
                  <a:schemeClr val="tx1"/>
                </a:solidFill>
              </a:rPr>
              <a:t>Programs</a:t>
            </a:r>
          </a:p>
          <a:p>
            <a:pPr marL="857250" lvl="1" indent="-342900">
              <a:buFont typeface="Courier New" panose="02070309020205020404" pitchFamily="49" charset="0"/>
              <a:buChar char="o"/>
            </a:pPr>
            <a:r>
              <a:rPr lang="en-US" b="1" dirty="0">
                <a:solidFill>
                  <a:schemeClr val="tx1"/>
                </a:solidFill>
              </a:rPr>
              <a:t>Technical Assistance – no design or construction</a:t>
            </a:r>
          </a:p>
          <a:p>
            <a:pPr marL="1257300" lvl="2" indent="-342900">
              <a:buFont typeface="Wingdings" panose="05000000000000000000" pitchFamily="2" charset="2"/>
              <a:buChar char="§"/>
            </a:pPr>
            <a:r>
              <a:rPr lang="en-US" dirty="0">
                <a:solidFill>
                  <a:schemeClr val="tx1"/>
                </a:solidFill>
              </a:rPr>
              <a:t>Planning Assistance to States (PAS)</a:t>
            </a:r>
          </a:p>
          <a:p>
            <a:pPr marL="1257300" lvl="2" indent="-342900">
              <a:buFont typeface="Wingdings" panose="05000000000000000000" pitchFamily="2" charset="2"/>
              <a:buChar char="§"/>
            </a:pPr>
            <a:r>
              <a:rPr lang="en-US" dirty="0">
                <a:solidFill>
                  <a:schemeClr val="tx1"/>
                </a:solidFill>
              </a:rPr>
              <a:t>Floodplain Management Services (FPMS)</a:t>
            </a:r>
          </a:p>
          <a:p>
            <a:pPr marL="1257300" lvl="2" indent="-342900">
              <a:buFont typeface="Wingdings" panose="05000000000000000000" pitchFamily="2" charset="2"/>
              <a:buChar char="§"/>
            </a:pPr>
            <a:r>
              <a:rPr lang="en-US" dirty="0">
                <a:solidFill>
                  <a:schemeClr val="tx1"/>
                </a:solidFill>
              </a:rPr>
              <a:t>Silver Jackets (SJ)</a:t>
            </a:r>
          </a:p>
          <a:p>
            <a:pPr marL="857250" lvl="1" indent="-342900">
              <a:buFont typeface="Courier New" panose="02070309020205020404" pitchFamily="49" charset="0"/>
              <a:buChar char="o"/>
            </a:pPr>
            <a:endParaRPr lang="en-US" b="1" dirty="0">
              <a:solidFill>
                <a:schemeClr val="tx1"/>
              </a:solidFill>
            </a:endParaRPr>
          </a:p>
          <a:p>
            <a:pPr marL="857250" lvl="1" indent="-342900">
              <a:buFont typeface="Courier New" panose="02070309020205020404" pitchFamily="49" charset="0"/>
              <a:buChar char="o"/>
            </a:pPr>
            <a:r>
              <a:rPr lang="en-US" b="1" dirty="0">
                <a:solidFill>
                  <a:schemeClr val="tx1"/>
                </a:solidFill>
              </a:rPr>
              <a:t>(Small) Study, Design “AND” Construction</a:t>
            </a:r>
          </a:p>
          <a:p>
            <a:pPr marL="1257300" lvl="2" indent="-342900">
              <a:buFont typeface="Wingdings" panose="05000000000000000000" pitchFamily="2" charset="2"/>
              <a:buChar char="§"/>
            </a:pPr>
            <a:r>
              <a:rPr lang="en-US" dirty="0">
                <a:solidFill>
                  <a:schemeClr val="tx1"/>
                </a:solidFill>
              </a:rPr>
              <a:t>Continuing Authorities Program (CAP)</a:t>
            </a:r>
          </a:p>
          <a:p>
            <a:pPr marL="1257300" lvl="2" indent="-342900">
              <a:buFont typeface="Courier New" panose="02070309020205020404" pitchFamily="49" charset="0"/>
              <a:buChar char="o"/>
            </a:pPr>
            <a:endParaRPr lang="en-US" b="1" dirty="0">
              <a:solidFill>
                <a:schemeClr val="tx1"/>
              </a:solidFill>
            </a:endParaRPr>
          </a:p>
          <a:p>
            <a:pPr marL="857250" lvl="1" indent="-342900">
              <a:buFont typeface="Courier New" panose="02070309020205020404" pitchFamily="49" charset="0"/>
              <a:buChar char="o"/>
            </a:pPr>
            <a:r>
              <a:rPr lang="en-US" b="1" dirty="0">
                <a:solidFill>
                  <a:schemeClr val="tx1"/>
                </a:solidFill>
              </a:rPr>
              <a:t>(Small) Study, Design “OR” Construction</a:t>
            </a:r>
          </a:p>
          <a:p>
            <a:pPr marL="1257300" lvl="2" indent="-342900">
              <a:buFont typeface="Wingdings" panose="05000000000000000000" pitchFamily="2" charset="2"/>
              <a:buChar char="§"/>
            </a:pPr>
            <a:r>
              <a:rPr lang="en-US" dirty="0">
                <a:solidFill>
                  <a:schemeClr val="tx1"/>
                </a:solidFill>
              </a:rPr>
              <a:t>Section 510, Chesapeake Bay Environmental Restoration and Protection</a:t>
            </a:r>
          </a:p>
          <a:p>
            <a:pPr marL="1257300" lvl="2" indent="-342900">
              <a:buFont typeface="Wingdings" panose="05000000000000000000" pitchFamily="2" charset="2"/>
              <a:buChar char="§"/>
            </a:pPr>
            <a:r>
              <a:rPr lang="en-US" dirty="0">
                <a:solidFill>
                  <a:schemeClr val="tx1"/>
                </a:solidFill>
              </a:rPr>
              <a:t>Section 219, Environmental Infrastructure</a:t>
            </a:r>
          </a:p>
          <a:p>
            <a:pPr marL="1257300" lvl="2" indent="-342900">
              <a:buFont typeface="Wingdings" panose="05000000000000000000" pitchFamily="2" charset="2"/>
              <a:buChar char="§"/>
            </a:pPr>
            <a:r>
              <a:rPr lang="en-US" dirty="0">
                <a:solidFill>
                  <a:schemeClr val="tx1"/>
                </a:solidFill>
              </a:rPr>
              <a:t>Section 313, Environmental Infrastructure</a:t>
            </a:r>
          </a:p>
          <a:p>
            <a:pPr marL="1257300" lvl="2" indent="-342900">
              <a:buFont typeface="Wingdings" panose="05000000000000000000" pitchFamily="2" charset="2"/>
              <a:buChar char="§"/>
            </a:pPr>
            <a:endParaRPr lang="en-US" b="1" dirty="0">
              <a:solidFill>
                <a:schemeClr val="tx1"/>
              </a:solidFill>
            </a:endParaRPr>
          </a:p>
          <a:p>
            <a:pPr marL="1257300" lvl="2" indent="-342900">
              <a:buFont typeface="Wingdings" panose="05000000000000000000" pitchFamily="2" charset="2"/>
              <a:buChar char="§"/>
            </a:pPr>
            <a:endParaRPr lang="en-US" b="1" dirty="0">
              <a:solidFill>
                <a:schemeClr val="tx1"/>
              </a:solidFill>
            </a:endParaRPr>
          </a:p>
          <a:p>
            <a:pPr marL="1257300" lvl="2" indent="-342900">
              <a:buFont typeface="Wingdings" panose="05000000000000000000" pitchFamily="2" charset="2"/>
              <a:buChar char="§"/>
            </a:pPr>
            <a:endParaRPr lang="en-US" b="1" dirty="0">
              <a:solidFill>
                <a:schemeClr val="tx1"/>
              </a:solidFill>
            </a:endParaRPr>
          </a:p>
          <a:p>
            <a:pPr marL="1257300" lvl="2" indent="-342900">
              <a:buFont typeface="Wingdings" panose="05000000000000000000" pitchFamily="2" charset="2"/>
              <a:buChar char="§"/>
            </a:pPr>
            <a:endParaRPr lang="en-US" b="1" dirty="0">
              <a:solidFill>
                <a:schemeClr val="tx1"/>
              </a:solidFill>
            </a:endParaRPr>
          </a:p>
          <a:p>
            <a:endParaRPr lang="en-US" dirty="0">
              <a:solidFill>
                <a:schemeClr val="tx1"/>
              </a:solidFill>
            </a:endParaRPr>
          </a:p>
          <a:p>
            <a:pPr marL="228600" lvl="1" indent="0">
              <a:buNone/>
            </a:pPr>
            <a:endParaRPr lang="en-US" dirty="0">
              <a:solidFill>
                <a:schemeClr val="tx1"/>
              </a:solidFill>
            </a:endParaRPr>
          </a:p>
        </p:txBody>
      </p:sp>
      <p:sp>
        <p:nvSpPr>
          <p:cNvPr id="19459" name="Slide Number Placeholder 3"/>
          <p:cNvSpPr>
            <a:spLocks noGrp="1"/>
          </p:cNvSpPr>
          <p:nvPr>
            <p:ph type="sldNum" sz="quarter" idx="11"/>
          </p:nvPr>
        </p:nvSpPr>
        <p:spPr/>
        <p:txBody>
          <a:bodyPr/>
          <a:lstStyle/>
          <a:p>
            <a:fld id="{8D7596A5-0C63-46B1-8C74-339B5B3294A6}" type="slidenum">
              <a:rPr lang="en-US" smtClean="0"/>
              <a:pPr/>
              <a:t>2</a:t>
            </a:fld>
            <a:endParaRPr lang="en-US"/>
          </a:p>
        </p:txBody>
      </p:sp>
    </p:spTree>
    <p:extLst>
      <p:ext uri="{BB962C8B-B14F-4D97-AF65-F5344CB8AC3E}">
        <p14:creationId xmlns:p14="http://schemas.microsoft.com/office/powerpoint/2010/main" val="171125128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30" y="267814"/>
            <a:ext cx="8694945" cy="604838"/>
          </a:xfrm>
        </p:spPr>
        <p:txBody>
          <a:bodyPr/>
          <a:lstStyle/>
          <a:p>
            <a:pPr algn="ctr"/>
            <a:r>
              <a:rPr lang="en-US" dirty="0"/>
              <a:t>Section 510 PROGRAM</a:t>
            </a:r>
            <a:br>
              <a:rPr lang="en-US" dirty="0"/>
            </a:br>
            <a:r>
              <a:rPr lang="en-US" dirty="0"/>
              <a:t>CHESAPEAKE BAY environmental restoration and protection</a:t>
            </a:r>
          </a:p>
        </p:txBody>
      </p:sp>
      <p:sp>
        <p:nvSpPr>
          <p:cNvPr id="3" name="Content Placeholder 2"/>
          <p:cNvSpPr>
            <a:spLocks noGrp="1"/>
          </p:cNvSpPr>
          <p:nvPr>
            <p:ph idx="1"/>
          </p:nvPr>
        </p:nvSpPr>
        <p:spPr>
          <a:xfrm>
            <a:off x="337930" y="985363"/>
            <a:ext cx="8562230" cy="5709920"/>
          </a:xfrm>
          <a:solidFill>
            <a:schemeClr val="tx2"/>
          </a:solidFill>
        </p:spPr>
        <p:txBody>
          <a:bodyPr>
            <a:normAutofit fontScale="85000" lnSpcReduction="20000"/>
          </a:bodyPr>
          <a:lstStyle/>
          <a:p>
            <a:r>
              <a:rPr lang="en-US" sz="1900" b="1" dirty="0">
                <a:solidFill>
                  <a:schemeClr val="tx1"/>
                </a:solidFill>
              </a:rPr>
              <a:t>Purpose</a:t>
            </a:r>
            <a:r>
              <a:rPr lang="en-US" sz="1900" dirty="0">
                <a:solidFill>
                  <a:schemeClr val="tx1"/>
                </a:solidFill>
              </a:rPr>
              <a:t> – Design and Construction assistance for water-related projects within the Chesapeake Bay Watershed – up to $15M. </a:t>
            </a:r>
          </a:p>
          <a:p>
            <a:endParaRPr lang="en-US" sz="1900" dirty="0">
              <a:solidFill>
                <a:schemeClr val="tx1"/>
              </a:solidFill>
            </a:endParaRPr>
          </a:p>
          <a:p>
            <a:r>
              <a:rPr lang="en-US" sz="1900" b="1" dirty="0">
                <a:solidFill>
                  <a:schemeClr val="tx1"/>
                </a:solidFill>
              </a:rPr>
              <a:t>Types of Projects </a:t>
            </a:r>
            <a:endParaRPr lang="en-US" sz="1900" dirty="0">
              <a:solidFill>
                <a:schemeClr val="tx1"/>
              </a:solidFill>
            </a:endParaRPr>
          </a:p>
          <a:p>
            <a:pPr lvl="1"/>
            <a:r>
              <a:rPr lang="it-IT" sz="1900" dirty="0">
                <a:solidFill>
                  <a:schemeClr val="tx1"/>
                </a:solidFill>
              </a:rPr>
              <a:t>Sediment and erosion control</a:t>
            </a:r>
          </a:p>
          <a:p>
            <a:pPr lvl="1"/>
            <a:r>
              <a:rPr lang="en-US" sz="1900" dirty="0">
                <a:solidFill>
                  <a:schemeClr val="tx1"/>
                </a:solidFill>
              </a:rPr>
              <a:t>Protection of eroding shorelines</a:t>
            </a:r>
          </a:p>
          <a:p>
            <a:pPr lvl="1"/>
            <a:r>
              <a:rPr lang="en-US" sz="1900" dirty="0">
                <a:solidFill>
                  <a:schemeClr val="tx1"/>
                </a:solidFill>
              </a:rPr>
              <a:t>Ecosystem restoration, including submerged aquatic vegetation</a:t>
            </a:r>
          </a:p>
          <a:p>
            <a:pPr lvl="1"/>
            <a:r>
              <a:rPr lang="en-US" sz="1900" dirty="0">
                <a:solidFill>
                  <a:schemeClr val="tx1"/>
                </a:solidFill>
              </a:rPr>
              <a:t>Protection of essential public works</a:t>
            </a:r>
          </a:p>
          <a:p>
            <a:pPr lvl="1"/>
            <a:r>
              <a:rPr lang="en-US" sz="1900" dirty="0">
                <a:solidFill>
                  <a:schemeClr val="tx1"/>
                </a:solidFill>
              </a:rPr>
              <a:t>Beneficial Uses of Dredged Material</a:t>
            </a:r>
          </a:p>
          <a:p>
            <a:pPr lvl="1"/>
            <a:r>
              <a:rPr lang="en-US" sz="1900" dirty="0">
                <a:solidFill>
                  <a:schemeClr val="tx1"/>
                </a:solidFill>
              </a:rPr>
              <a:t>Other related projects that may enhance the living resources of the estuary</a:t>
            </a:r>
          </a:p>
          <a:p>
            <a:pPr lvl="1"/>
            <a:endParaRPr lang="en-US" sz="1900" dirty="0">
              <a:solidFill>
                <a:schemeClr val="tx1"/>
              </a:solidFill>
            </a:endParaRPr>
          </a:p>
          <a:p>
            <a:r>
              <a:rPr lang="en-US" sz="1900" b="1" dirty="0">
                <a:solidFill>
                  <a:schemeClr val="tx1"/>
                </a:solidFill>
              </a:rPr>
              <a:t>Funding/Cost-Sharing</a:t>
            </a:r>
          </a:p>
          <a:p>
            <a:pPr lvl="1"/>
            <a:r>
              <a:rPr lang="en-US" sz="1900" dirty="0">
                <a:solidFill>
                  <a:schemeClr val="tx1"/>
                </a:solidFill>
              </a:rPr>
              <a:t>Scoping phase is 100% federally funded</a:t>
            </a:r>
          </a:p>
          <a:p>
            <a:pPr lvl="1"/>
            <a:r>
              <a:rPr lang="en-US" sz="1900" dirty="0">
                <a:solidFill>
                  <a:schemeClr val="tx1"/>
                </a:solidFill>
              </a:rPr>
              <a:t>Everything beyond Scoping phase is cost-shared at </a:t>
            </a:r>
          </a:p>
          <a:p>
            <a:pPr lvl="2"/>
            <a:r>
              <a:rPr lang="en-US" sz="1700" dirty="0">
                <a:solidFill>
                  <a:schemeClr val="tx1"/>
                </a:solidFill>
              </a:rPr>
              <a:t>75% federal and 25% non-federal</a:t>
            </a:r>
          </a:p>
          <a:p>
            <a:pPr lvl="1"/>
            <a:r>
              <a:rPr lang="en-US" sz="1900" dirty="0">
                <a:solidFill>
                  <a:schemeClr val="tx1"/>
                </a:solidFill>
              </a:rPr>
              <a:t>Planning (Feasibility) phase is paid for up-front with federal funds</a:t>
            </a:r>
          </a:p>
          <a:p>
            <a:pPr lvl="2"/>
            <a:r>
              <a:rPr lang="en-US" sz="1700" dirty="0">
                <a:solidFill>
                  <a:schemeClr val="tx1"/>
                </a:solidFill>
              </a:rPr>
              <a:t>Retroactively cost-shared once a Project Partnership agreement is signed </a:t>
            </a:r>
          </a:p>
          <a:p>
            <a:endParaRPr lang="en-US" sz="1900" dirty="0">
              <a:solidFill>
                <a:schemeClr val="tx1"/>
              </a:solidFill>
            </a:endParaRPr>
          </a:p>
          <a:p>
            <a:r>
              <a:rPr lang="en-US" sz="1900" b="1" dirty="0">
                <a:solidFill>
                  <a:schemeClr val="tx1"/>
                </a:solidFill>
              </a:rPr>
              <a:t>How to Get Started?  What’s Required?</a:t>
            </a:r>
          </a:p>
          <a:p>
            <a:pPr lvl="1"/>
            <a:r>
              <a:rPr lang="en-US" sz="1900" dirty="0">
                <a:solidFill>
                  <a:schemeClr val="tx1"/>
                </a:solidFill>
              </a:rPr>
              <a:t>Contact the Program Manager, Chris Johnson (</a:t>
            </a:r>
            <a:r>
              <a:rPr lang="en-US" sz="1900" dirty="0">
                <a:solidFill>
                  <a:schemeClr val="tx1"/>
                </a:solidFill>
                <a:hlinkClick r:id="rId2"/>
              </a:rPr>
              <a:t>Christopher.a.johnson@usace.army.mil</a:t>
            </a:r>
            <a:r>
              <a:rPr lang="en-US" sz="1900" dirty="0">
                <a:solidFill>
                  <a:schemeClr val="tx1"/>
                </a:solidFill>
              </a:rPr>
              <a:t>) </a:t>
            </a:r>
          </a:p>
          <a:p>
            <a:pPr lvl="1"/>
            <a:r>
              <a:rPr lang="en-US" sz="1900" dirty="0">
                <a:solidFill>
                  <a:schemeClr val="tx1"/>
                </a:solidFill>
              </a:rPr>
              <a:t>Provide a Letter of Intent to start Scoping phase</a:t>
            </a:r>
          </a:p>
          <a:p>
            <a:pPr lvl="1"/>
            <a:r>
              <a:rPr lang="en-US" sz="1900" dirty="0">
                <a:solidFill>
                  <a:schemeClr val="tx1"/>
                </a:solidFill>
              </a:rPr>
              <a:t>Sign a Project Partnership Agreement (after Scoping &amp; Planning phases)</a:t>
            </a:r>
          </a:p>
          <a:p>
            <a:pPr lvl="2"/>
            <a:r>
              <a:rPr lang="en-US" sz="1700" dirty="0">
                <a:solidFill>
                  <a:schemeClr val="tx1"/>
                </a:solidFill>
              </a:rPr>
              <a:t>Prior to starting Implementation (Design and Construction) Phase.  </a:t>
            </a:r>
          </a:p>
          <a:p>
            <a:pPr marL="171450" lvl="1" indent="0">
              <a:buNone/>
            </a:pPr>
            <a:endParaRPr lang="en-US" sz="1900" b="1" dirty="0">
              <a:solidFill>
                <a:schemeClr val="tx1"/>
              </a:solidFill>
            </a:endParaRPr>
          </a:p>
          <a:p>
            <a:r>
              <a:rPr lang="en-US" sz="1900" b="1" dirty="0">
                <a:solidFill>
                  <a:schemeClr val="tx1"/>
                </a:solidFill>
              </a:rPr>
              <a:t>More Information</a:t>
            </a:r>
          </a:p>
          <a:p>
            <a:pPr lvl="1"/>
            <a:r>
              <a:rPr lang="en-US" sz="1900" dirty="0">
                <a:solidFill>
                  <a:schemeClr val="tx1"/>
                </a:solidFill>
              </a:rPr>
              <a:t>Sample Letter of Request can be provided upon request</a:t>
            </a:r>
          </a:p>
          <a:p>
            <a:pPr marL="171450" lvl="1" indent="0">
              <a:buNone/>
            </a:pPr>
            <a:endParaRPr lang="en-US" dirty="0">
              <a:solidFill>
                <a:schemeClr val="tx1"/>
              </a:solidFill>
            </a:endParaRPr>
          </a:p>
        </p:txBody>
      </p:sp>
      <p:sp>
        <p:nvSpPr>
          <p:cNvPr id="19459" name="Slide Number Placeholder 3"/>
          <p:cNvSpPr>
            <a:spLocks noGrp="1"/>
          </p:cNvSpPr>
          <p:nvPr>
            <p:ph type="sldNum" sz="quarter" idx="11"/>
          </p:nvPr>
        </p:nvSpPr>
        <p:spPr/>
        <p:txBody>
          <a:bodyPr/>
          <a:lstStyle/>
          <a:p>
            <a:fld id="{8D7596A5-0C63-46B1-8C74-339B5B3294A6}" type="slidenum">
              <a:rPr lang="en-US" smtClean="0"/>
              <a:pPr/>
              <a:t>20</a:t>
            </a:fld>
            <a:endParaRPr lang="en-US"/>
          </a:p>
        </p:txBody>
      </p:sp>
      <p:pic>
        <p:nvPicPr>
          <p:cNvPr id="5" name="Picture 4">
            <a:extLst>
              <a:ext uri="{FF2B5EF4-FFF2-40B4-BE49-F238E27FC236}">
                <a16:creationId xmlns:a16="http://schemas.microsoft.com/office/drawing/2014/main" id="{6ED77617-3F48-F61E-52B3-15429F866291}"/>
              </a:ext>
            </a:extLst>
          </p:cNvPr>
          <p:cNvPicPr>
            <a:picLocks noChangeAspect="1"/>
          </p:cNvPicPr>
          <p:nvPr/>
        </p:nvPicPr>
        <p:blipFill>
          <a:blip r:embed="rId3"/>
          <a:stretch>
            <a:fillRect/>
          </a:stretch>
        </p:blipFill>
        <p:spPr>
          <a:xfrm>
            <a:off x="7262177" y="1493381"/>
            <a:ext cx="1407160" cy="1310779"/>
          </a:xfrm>
          <a:prstGeom prst="rect">
            <a:avLst/>
          </a:prstGeom>
        </p:spPr>
      </p:pic>
    </p:spTree>
    <p:extLst>
      <p:ext uri="{BB962C8B-B14F-4D97-AF65-F5344CB8AC3E}">
        <p14:creationId xmlns:p14="http://schemas.microsoft.com/office/powerpoint/2010/main" val="50522686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30" y="267814"/>
            <a:ext cx="8694945" cy="604838"/>
          </a:xfrm>
        </p:spPr>
        <p:txBody>
          <a:bodyPr/>
          <a:lstStyle/>
          <a:p>
            <a:pPr algn="ctr"/>
            <a:r>
              <a:rPr lang="en-US" dirty="0"/>
              <a:t>Section 510 PROGRAM</a:t>
            </a:r>
            <a:br>
              <a:rPr lang="en-US" dirty="0"/>
            </a:br>
            <a:r>
              <a:rPr lang="en-US" dirty="0"/>
              <a:t>CHESAPEAKE BAY environmental restoration and protection</a:t>
            </a:r>
          </a:p>
        </p:txBody>
      </p:sp>
      <p:sp>
        <p:nvSpPr>
          <p:cNvPr id="19459" name="Slide Number Placeholder 3"/>
          <p:cNvSpPr>
            <a:spLocks noGrp="1"/>
          </p:cNvSpPr>
          <p:nvPr>
            <p:ph type="sldNum" sz="quarter" idx="11"/>
          </p:nvPr>
        </p:nvSpPr>
        <p:spPr/>
        <p:txBody>
          <a:bodyPr/>
          <a:lstStyle/>
          <a:p>
            <a:fld id="{8D7596A5-0C63-46B1-8C74-339B5B3294A6}" type="slidenum">
              <a:rPr lang="en-US" smtClean="0"/>
              <a:pPr/>
              <a:t>21</a:t>
            </a:fld>
            <a:endParaRPr lang="en-US"/>
          </a:p>
        </p:txBody>
      </p:sp>
      <p:sp>
        <p:nvSpPr>
          <p:cNvPr id="5" name="Content Placeholder 4">
            <a:extLst>
              <a:ext uri="{FF2B5EF4-FFF2-40B4-BE49-F238E27FC236}">
                <a16:creationId xmlns:a16="http://schemas.microsoft.com/office/drawing/2014/main" id="{BDDED289-A960-C336-8646-C5F142DCFAC5}"/>
              </a:ext>
            </a:extLst>
          </p:cNvPr>
          <p:cNvSpPr>
            <a:spLocks noGrp="1"/>
          </p:cNvSpPr>
          <p:nvPr>
            <p:ph idx="1"/>
          </p:nvPr>
        </p:nvSpPr>
        <p:spPr>
          <a:xfrm>
            <a:off x="5039360" y="949958"/>
            <a:ext cx="3860800" cy="4718049"/>
          </a:xfrm>
        </p:spPr>
        <p:txBody>
          <a:bodyPr/>
          <a:lstStyle/>
          <a:p>
            <a:pPr algn="l"/>
            <a:r>
              <a:rPr lang="en-US" sz="1600" b="1" i="0" u="sng" strike="noStrike" baseline="0" dirty="0">
                <a:solidFill>
                  <a:srgbClr val="000000"/>
                </a:solidFill>
                <a:latin typeface="Arial" panose="020B0604020202020204" pitchFamily="34" charset="0"/>
              </a:rPr>
              <a:t>Chesapeake Bay Comprehensive Plan</a:t>
            </a:r>
          </a:p>
          <a:p>
            <a:endParaRPr lang="en-US" sz="1600" b="0" i="0" u="none" strike="noStrike" baseline="0" dirty="0">
              <a:solidFill>
                <a:srgbClr val="000000"/>
              </a:solidFill>
              <a:latin typeface="Arial" panose="020B0604020202020204" pitchFamily="34" charset="0"/>
            </a:endParaRPr>
          </a:p>
          <a:p>
            <a:r>
              <a:rPr lang="en-US" sz="1600" b="0" i="0" u="none" strike="noStrike" baseline="0" dirty="0">
                <a:solidFill>
                  <a:srgbClr val="000000"/>
                </a:solidFill>
                <a:latin typeface="Arial" panose="020B0604020202020204" pitchFamily="34" charset="0"/>
              </a:rPr>
              <a:t>Sub-watersheds evaluated based on opportunity to contribute to each goal(s) = co-benefits</a:t>
            </a:r>
          </a:p>
          <a:p>
            <a:pPr lvl="1"/>
            <a:r>
              <a:rPr lang="en-US" sz="1600" b="0" i="0" u="none" strike="noStrike" baseline="0" dirty="0">
                <a:solidFill>
                  <a:srgbClr val="000000"/>
                </a:solidFill>
                <a:latin typeface="Arial" panose="020B0604020202020204" pitchFamily="34" charset="0"/>
              </a:rPr>
              <a:t>Stream Restoration</a:t>
            </a:r>
          </a:p>
          <a:p>
            <a:pPr lvl="1"/>
            <a:r>
              <a:rPr lang="en-US" sz="1600" b="0" i="0" u="none" strike="noStrike" baseline="0" dirty="0">
                <a:solidFill>
                  <a:srgbClr val="000000"/>
                </a:solidFill>
                <a:latin typeface="Arial" panose="020B0604020202020204" pitchFamily="34" charset="0"/>
              </a:rPr>
              <a:t>Fish Passage</a:t>
            </a:r>
          </a:p>
          <a:p>
            <a:pPr lvl="1"/>
            <a:r>
              <a:rPr lang="en-US" sz="1600" b="0" i="0" u="none" strike="noStrike" baseline="0" dirty="0">
                <a:solidFill>
                  <a:srgbClr val="000000"/>
                </a:solidFill>
                <a:latin typeface="Arial" panose="020B0604020202020204" pitchFamily="34" charset="0"/>
              </a:rPr>
              <a:t>Wetland Restoration</a:t>
            </a:r>
          </a:p>
          <a:p>
            <a:pPr lvl="1"/>
            <a:r>
              <a:rPr lang="en-US" sz="1600" b="0" i="0" u="none" strike="noStrike" baseline="0" dirty="0">
                <a:solidFill>
                  <a:srgbClr val="000000"/>
                </a:solidFill>
                <a:latin typeface="Arial" panose="020B0604020202020204" pitchFamily="34" charset="0"/>
              </a:rPr>
              <a:t>Riparian Buffers</a:t>
            </a:r>
          </a:p>
          <a:p>
            <a:pPr lvl="1"/>
            <a:r>
              <a:rPr lang="en-US" sz="1600" b="0" i="0" u="none" strike="noStrike" baseline="0" dirty="0">
                <a:solidFill>
                  <a:srgbClr val="000000"/>
                </a:solidFill>
                <a:latin typeface="Arial" panose="020B0604020202020204" pitchFamily="34" charset="0"/>
              </a:rPr>
              <a:t>…and More….</a:t>
            </a:r>
          </a:p>
          <a:p>
            <a:endParaRPr lang="en-US" sz="1600" b="0" i="0" u="none" strike="noStrike" baseline="0" dirty="0">
              <a:solidFill>
                <a:srgbClr val="000000"/>
              </a:solidFill>
              <a:latin typeface="Arial" panose="020B0604020202020204" pitchFamily="34" charset="0"/>
            </a:endParaRPr>
          </a:p>
          <a:p>
            <a:r>
              <a:rPr lang="en-US" sz="1600" b="0" i="0" u="none" strike="noStrike" baseline="0" dirty="0">
                <a:solidFill>
                  <a:srgbClr val="000000"/>
                </a:solidFill>
                <a:latin typeface="Arial" panose="020B0604020202020204" pitchFamily="34" charset="0"/>
              </a:rPr>
              <a:t>Comprehensive Plan products used by many stakeholders toward shared goals</a:t>
            </a:r>
          </a:p>
          <a:p>
            <a:endParaRPr lang="en-US" sz="1600" dirty="0">
              <a:solidFill>
                <a:srgbClr val="000000"/>
              </a:solidFill>
              <a:latin typeface="Wingdings" panose="05000000000000000000" pitchFamily="2" charset="2"/>
            </a:endParaRPr>
          </a:p>
          <a:p>
            <a:r>
              <a:rPr lang="en-US" sz="1600" b="0" i="0" u="none" strike="noStrike" baseline="0" dirty="0">
                <a:solidFill>
                  <a:srgbClr val="000000"/>
                </a:solidFill>
                <a:latin typeface="Arial" panose="020B0604020202020204" pitchFamily="34" charset="0"/>
              </a:rPr>
              <a:t>Opportunities exist in EACH sub-watershed</a:t>
            </a:r>
          </a:p>
          <a:p>
            <a:endParaRPr lang="en-US" dirty="0"/>
          </a:p>
        </p:txBody>
      </p:sp>
      <p:pic>
        <p:nvPicPr>
          <p:cNvPr id="7" name="Picture 6">
            <a:extLst>
              <a:ext uri="{FF2B5EF4-FFF2-40B4-BE49-F238E27FC236}">
                <a16:creationId xmlns:a16="http://schemas.microsoft.com/office/drawing/2014/main" id="{2D2211E6-E08B-EBE8-0579-0F8DD3D0016D}"/>
              </a:ext>
            </a:extLst>
          </p:cNvPr>
          <p:cNvPicPr>
            <a:picLocks noChangeAspect="1"/>
          </p:cNvPicPr>
          <p:nvPr/>
        </p:nvPicPr>
        <p:blipFill>
          <a:blip r:embed="rId2"/>
          <a:stretch>
            <a:fillRect/>
          </a:stretch>
        </p:blipFill>
        <p:spPr>
          <a:xfrm>
            <a:off x="457199" y="949958"/>
            <a:ext cx="4409849" cy="5640227"/>
          </a:xfrm>
          <a:prstGeom prst="rect">
            <a:avLst/>
          </a:prstGeom>
        </p:spPr>
      </p:pic>
    </p:spTree>
    <p:extLst>
      <p:ext uri="{BB962C8B-B14F-4D97-AF65-F5344CB8AC3E}">
        <p14:creationId xmlns:p14="http://schemas.microsoft.com/office/powerpoint/2010/main" val="17182958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AEFF9D7-C113-498B-A2EC-10409E1016C9}" type="slidenum">
              <a:rPr lang="en-US" smtClean="0"/>
              <a:pPr>
                <a:defRPr/>
              </a:pPr>
              <a:t>22</a:t>
            </a:fld>
            <a:endParaRPr lang="en-US" dirty="0"/>
          </a:p>
        </p:txBody>
      </p:sp>
      <p:sp>
        <p:nvSpPr>
          <p:cNvPr id="22" name="Rectangle 21"/>
          <p:cNvSpPr/>
          <p:nvPr/>
        </p:nvSpPr>
        <p:spPr>
          <a:xfrm>
            <a:off x="4149306" y="1081089"/>
            <a:ext cx="4739209" cy="4822562"/>
          </a:xfrm>
          <a:prstGeom prst="rect">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Content Placeholder 1"/>
          <p:cNvSpPr>
            <a:spLocks noGrp="1"/>
          </p:cNvSpPr>
          <p:nvPr/>
        </p:nvSpPr>
        <p:spPr bwMode="auto">
          <a:xfrm>
            <a:off x="4218317" y="1156429"/>
            <a:ext cx="4596197" cy="4676200"/>
          </a:xfrm>
          <a:prstGeom prst="rect">
            <a:avLst/>
          </a:prstGeom>
          <a:solidFill>
            <a:schemeClr val="bg1">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6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6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6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600">
                <a:solidFill>
                  <a:schemeClr val="tx1"/>
                </a:solidFill>
                <a:latin typeface="+mn-lt"/>
              </a:defRPr>
            </a:lvl9pPr>
          </a:lstStyle>
          <a:p>
            <a:pPr marL="0" indent="0">
              <a:buNone/>
            </a:pPr>
            <a:r>
              <a:rPr lang="en-US" sz="1400" b="1" dirty="0"/>
              <a:t>Partner: </a:t>
            </a:r>
            <a:r>
              <a:rPr lang="en-US" sz="1400" dirty="0" err="1"/>
              <a:t>Conewago</a:t>
            </a:r>
            <a:r>
              <a:rPr lang="en-US" sz="1400" dirty="0"/>
              <a:t> Township, Adams County, PA</a:t>
            </a:r>
          </a:p>
          <a:p>
            <a:pPr marL="0" indent="0">
              <a:buNone/>
            </a:pPr>
            <a:endParaRPr lang="en-US" sz="1400" dirty="0"/>
          </a:p>
          <a:p>
            <a:pPr marL="0" indent="0">
              <a:buNone/>
            </a:pPr>
            <a:r>
              <a:rPr lang="en-US" sz="1400" b="1" dirty="0"/>
              <a:t>Program: </a:t>
            </a:r>
            <a:r>
              <a:rPr lang="en-US" sz="1400" dirty="0"/>
              <a:t>Section 510, Chesapeake Bay Environmental Restoration and Protection Program </a:t>
            </a:r>
          </a:p>
          <a:p>
            <a:pPr marL="0" indent="0">
              <a:buNone/>
            </a:pPr>
            <a:endParaRPr lang="en-US" sz="1400" dirty="0"/>
          </a:p>
          <a:p>
            <a:pPr marL="0" indent="0">
              <a:buNone/>
            </a:pPr>
            <a:r>
              <a:rPr lang="en-US" sz="1400" b="1" dirty="0"/>
              <a:t>Project Description:</a:t>
            </a:r>
          </a:p>
          <a:p>
            <a:pPr marL="0" indent="0">
              <a:buNone/>
            </a:pPr>
            <a:endParaRPr lang="en-US" sz="1400" b="1" dirty="0"/>
          </a:p>
          <a:p>
            <a:r>
              <a:rPr lang="en-US" sz="1400" dirty="0"/>
              <a:t>Daylight the creek </a:t>
            </a:r>
          </a:p>
          <a:p>
            <a:r>
              <a:rPr lang="en-US" sz="1400" dirty="0"/>
              <a:t>Restoring the stream to a more natural state </a:t>
            </a:r>
          </a:p>
          <a:p>
            <a:r>
              <a:rPr lang="en-US" sz="1400" dirty="0"/>
              <a:t>Restoring roughly 1,500 linear feet of stream </a:t>
            </a:r>
          </a:p>
          <a:p>
            <a:r>
              <a:rPr lang="en-US" sz="1400" dirty="0"/>
              <a:t>Reconnect the stream to the floodplain </a:t>
            </a:r>
          </a:p>
          <a:p>
            <a:r>
              <a:rPr lang="en-US" sz="1400" dirty="0"/>
              <a:t>Construct an environmentally friendly and sustainable traffic bridge</a:t>
            </a:r>
          </a:p>
          <a:p>
            <a:pPr marL="0" indent="0">
              <a:buNone/>
            </a:pPr>
            <a:endParaRPr lang="en-US" sz="1400" dirty="0"/>
          </a:p>
          <a:p>
            <a:endParaRPr lang="en-US" sz="1400" dirty="0"/>
          </a:p>
          <a:p>
            <a:pPr marL="0" indent="0">
              <a:buNone/>
            </a:pPr>
            <a:endParaRPr lang="en-US" sz="1400" dirty="0"/>
          </a:p>
        </p:txBody>
      </p:sp>
      <p:sp>
        <p:nvSpPr>
          <p:cNvPr id="8" name="Title 7"/>
          <p:cNvSpPr>
            <a:spLocks noGrp="1"/>
          </p:cNvSpPr>
          <p:nvPr>
            <p:ph type="title"/>
          </p:nvPr>
        </p:nvSpPr>
        <p:spPr>
          <a:xfrm>
            <a:off x="321776" y="370566"/>
            <a:ext cx="8382000" cy="806450"/>
          </a:xfrm>
        </p:spPr>
        <p:txBody>
          <a:bodyPr/>
          <a:lstStyle/>
          <a:p>
            <a:pPr algn="ctr"/>
            <a:r>
              <a:rPr lang="en-US" dirty="0"/>
              <a:t>Sec 510 – plum Creek, Stream </a:t>
            </a:r>
            <a:r>
              <a:rPr lang="en-US" dirty="0" err="1"/>
              <a:t>restorATION</a:t>
            </a:r>
            <a:br>
              <a:rPr lang="en-US" dirty="0"/>
            </a:br>
            <a:endParaRPr lang="en-US" dirty="0"/>
          </a:p>
        </p:txBody>
      </p:sp>
      <p:pic>
        <p:nvPicPr>
          <p:cNvPr id="4" name="Picture 3"/>
          <p:cNvPicPr>
            <a:picLocks noChangeAspect="1"/>
          </p:cNvPicPr>
          <p:nvPr/>
        </p:nvPicPr>
        <p:blipFill>
          <a:blip r:embed="rId3"/>
          <a:stretch>
            <a:fillRect/>
          </a:stretch>
        </p:blipFill>
        <p:spPr>
          <a:xfrm>
            <a:off x="446939" y="1081089"/>
            <a:ext cx="3442279" cy="2569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446940" y="3828627"/>
            <a:ext cx="3475558" cy="2506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1160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30" y="291308"/>
            <a:ext cx="8694945" cy="604838"/>
          </a:xfrm>
        </p:spPr>
        <p:txBody>
          <a:bodyPr/>
          <a:lstStyle/>
          <a:p>
            <a:pPr algn="ctr"/>
            <a:r>
              <a:rPr lang="en-US" sz="2400" dirty="0"/>
              <a:t>Environmental infrastructure programs</a:t>
            </a:r>
            <a:br>
              <a:rPr lang="en-US" dirty="0"/>
            </a:br>
            <a:endParaRPr lang="en-US" dirty="0"/>
          </a:p>
        </p:txBody>
      </p:sp>
      <p:sp>
        <p:nvSpPr>
          <p:cNvPr id="3" name="Content Placeholder 2"/>
          <p:cNvSpPr>
            <a:spLocks noGrp="1"/>
          </p:cNvSpPr>
          <p:nvPr>
            <p:ph idx="1"/>
          </p:nvPr>
        </p:nvSpPr>
        <p:spPr>
          <a:xfrm>
            <a:off x="337930" y="896146"/>
            <a:ext cx="8430150" cy="5059837"/>
          </a:xfrm>
          <a:solidFill>
            <a:schemeClr val="tx2"/>
          </a:solidFill>
        </p:spPr>
        <p:txBody>
          <a:bodyPr>
            <a:normAutofit fontScale="92500" lnSpcReduction="10000"/>
          </a:bodyPr>
          <a:lstStyle/>
          <a:p>
            <a:r>
              <a:rPr lang="en-US" sz="1900" b="1" dirty="0">
                <a:solidFill>
                  <a:schemeClr val="tx1"/>
                </a:solidFill>
              </a:rPr>
              <a:t>Section 219 – Environmental Infrastructure Program (400+)</a:t>
            </a:r>
          </a:p>
          <a:p>
            <a:pPr marL="728663" lvl="1" indent="-342900">
              <a:buFont typeface="Arial" panose="020B0604020202020204" pitchFamily="34" charset="0"/>
              <a:buChar char="•"/>
            </a:pPr>
            <a:r>
              <a:rPr lang="en-US" sz="1900" dirty="0">
                <a:solidFill>
                  <a:schemeClr val="tx1"/>
                </a:solidFill>
              </a:rPr>
              <a:t>Assist in technical planning, and/or design assistance for </a:t>
            </a:r>
          </a:p>
          <a:p>
            <a:pPr marL="1028700" lvl="2" indent="-342900"/>
            <a:r>
              <a:rPr lang="en-US" sz="1600" dirty="0">
                <a:solidFill>
                  <a:schemeClr val="tx1"/>
                </a:solidFill>
              </a:rPr>
              <a:t>Water Supply and Storage</a:t>
            </a:r>
          </a:p>
          <a:p>
            <a:pPr marL="1028700" lvl="2" indent="-342900"/>
            <a:r>
              <a:rPr lang="en-US" sz="1600" dirty="0">
                <a:solidFill>
                  <a:schemeClr val="tx1"/>
                </a:solidFill>
              </a:rPr>
              <a:t>Treatment and Distribution systems</a:t>
            </a:r>
          </a:p>
          <a:p>
            <a:pPr marL="1028700" lvl="2" indent="-342900"/>
            <a:r>
              <a:rPr lang="en-US" sz="1600" dirty="0">
                <a:solidFill>
                  <a:schemeClr val="tx1"/>
                </a:solidFill>
              </a:rPr>
              <a:t>Wastewater treatment systems including treatment plants</a:t>
            </a:r>
          </a:p>
          <a:p>
            <a:pPr marL="728663" lvl="1" indent="-342900">
              <a:buFont typeface="Arial" panose="020B0604020202020204" pitchFamily="34" charset="0"/>
              <a:buChar char="•"/>
            </a:pPr>
            <a:r>
              <a:rPr lang="en-US" sz="1900" dirty="0">
                <a:solidFill>
                  <a:schemeClr val="tx1"/>
                </a:solidFill>
              </a:rPr>
              <a:t>75% federal/25% non-federal</a:t>
            </a:r>
          </a:p>
          <a:p>
            <a:pPr marL="728663" lvl="1" indent="-342900">
              <a:buFont typeface="Arial" panose="020B0604020202020204" pitchFamily="34" charset="0"/>
              <a:buChar char="•"/>
            </a:pPr>
            <a:endParaRPr lang="en-US" sz="1900" dirty="0">
              <a:solidFill>
                <a:schemeClr val="tx1"/>
              </a:solidFill>
            </a:endParaRPr>
          </a:p>
          <a:p>
            <a:endParaRPr lang="en-US" sz="1900" b="1" dirty="0">
              <a:solidFill>
                <a:schemeClr val="tx1"/>
              </a:solidFill>
            </a:endParaRPr>
          </a:p>
          <a:p>
            <a:r>
              <a:rPr lang="en-US" sz="1900" b="1" dirty="0">
                <a:solidFill>
                  <a:schemeClr val="tx1"/>
                </a:solidFill>
              </a:rPr>
              <a:t>Section 313 – South Central PA Environmental Improvement Program (17 counties)</a:t>
            </a:r>
            <a:endParaRPr lang="en-US" sz="1900" dirty="0">
              <a:solidFill>
                <a:schemeClr val="tx1"/>
              </a:solidFill>
            </a:endParaRPr>
          </a:p>
          <a:p>
            <a:pPr marL="728663" lvl="1" indent="-342900">
              <a:buFont typeface="Arial" panose="020B0604020202020204" pitchFamily="34" charset="0"/>
              <a:buChar char="•"/>
            </a:pPr>
            <a:r>
              <a:rPr lang="en-US" sz="1900" dirty="0">
                <a:solidFill>
                  <a:schemeClr val="tx1"/>
                </a:solidFill>
              </a:rPr>
              <a:t>Provides design and construction assistance for wastewater treatment, water supply and water-related environmental infrastructure</a:t>
            </a:r>
          </a:p>
          <a:p>
            <a:pPr marL="728663" lvl="1" indent="-342900">
              <a:buFont typeface="Arial" panose="020B0604020202020204" pitchFamily="34" charset="0"/>
              <a:buChar char="•"/>
            </a:pPr>
            <a:r>
              <a:rPr lang="en-US" sz="1900" dirty="0">
                <a:solidFill>
                  <a:schemeClr val="tx1"/>
                </a:solidFill>
              </a:rPr>
              <a:t>75% federal (reimbursement)/25% non-federal</a:t>
            </a:r>
          </a:p>
          <a:p>
            <a:pPr marL="728663" lvl="1" indent="-342900">
              <a:buFont typeface="Arial" panose="020B0604020202020204" pitchFamily="34" charset="0"/>
              <a:buChar char="•"/>
            </a:pPr>
            <a:endParaRPr lang="en-US" sz="1900" dirty="0">
              <a:solidFill>
                <a:schemeClr val="tx1"/>
              </a:solidFill>
            </a:endParaRPr>
          </a:p>
          <a:p>
            <a:pPr marL="728663" lvl="1" indent="-342900">
              <a:buFont typeface="Arial" panose="020B0604020202020204" pitchFamily="34" charset="0"/>
              <a:buChar char="•"/>
            </a:pPr>
            <a:endParaRPr lang="en-US" sz="1900" dirty="0">
              <a:solidFill>
                <a:schemeClr val="tx1"/>
              </a:solidFill>
            </a:endParaRPr>
          </a:p>
          <a:p>
            <a:pPr marL="728663" lvl="1" indent="-342900">
              <a:buFont typeface="Arial" panose="020B0604020202020204" pitchFamily="34" charset="0"/>
              <a:buChar char="•"/>
            </a:pPr>
            <a:endParaRPr lang="en-US" sz="1900" dirty="0">
              <a:solidFill>
                <a:schemeClr val="tx1"/>
              </a:solidFill>
            </a:endParaRPr>
          </a:p>
          <a:p>
            <a:pPr lvl="1" indent="0" algn="ctr">
              <a:buNone/>
            </a:pPr>
            <a:r>
              <a:rPr lang="en-US" sz="1900" dirty="0">
                <a:solidFill>
                  <a:schemeClr val="tx1"/>
                </a:solidFill>
              </a:rPr>
              <a:t>Program Manager: </a:t>
            </a:r>
            <a:r>
              <a:rPr lang="en-US" sz="1900" b="0" i="0" u="none" strike="noStrike" baseline="0" dirty="0">
                <a:solidFill>
                  <a:srgbClr val="000000"/>
                </a:solidFill>
                <a:latin typeface="Arial" panose="020B0604020202020204" pitchFamily="34" charset="0"/>
              </a:rPr>
              <a:t>Justin Callahan (410) 962-6693</a:t>
            </a:r>
            <a:endParaRPr lang="en-US" sz="1900" dirty="0">
              <a:solidFill>
                <a:srgbClr val="000000"/>
              </a:solidFill>
            </a:endParaRPr>
          </a:p>
          <a:p>
            <a:pPr lvl="1" indent="0" algn="ctr">
              <a:buNone/>
            </a:pPr>
            <a:r>
              <a:rPr lang="en-US" sz="1900" b="0" i="0" u="none" strike="noStrike" baseline="0" dirty="0">
                <a:solidFill>
                  <a:srgbClr val="000000"/>
                </a:solidFill>
                <a:latin typeface="Arial" panose="020B0604020202020204" pitchFamily="34" charset="0"/>
              </a:rPr>
              <a:t> </a:t>
            </a:r>
            <a:r>
              <a:rPr lang="en-US" sz="1900" b="0" i="0" u="sng" strike="noStrike" baseline="0" dirty="0" err="1">
                <a:solidFill>
                  <a:srgbClr val="0000FF"/>
                </a:solidFill>
                <a:latin typeface="Arial" panose="020B0604020202020204" pitchFamily="34" charset="0"/>
              </a:rPr>
              <a:t>justin.callahan@usace,army.mi</a:t>
            </a:r>
            <a:r>
              <a:rPr lang="en-US" sz="1900" u="sng" dirty="0" err="1">
                <a:solidFill>
                  <a:srgbClr val="0000FF"/>
                </a:solidFill>
              </a:rPr>
              <a:t>l</a:t>
            </a:r>
            <a:endParaRPr lang="en-US" sz="1900" b="0" i="0" u="sng" strike="noStrike" baseline="0" dirty="0">
              <a:solidFill>
                <a:srgbClr val="0000FF"/>
              </a:solidFill>
              <a:latin typeface="Arial" panose="020B0604020202020204" pitchFamily="34" charset="0"/>
            </a:endParaRPr>
          </a:p>
          <a:p>
            <a:pPr marL="728663" lvl="1" indent="-342900">
              <a:buFont typeface="Arial" panose="020B0604020202020204" pitchFamily="34" charset="0"/>
              <a:buChar char="•"/>
            </a:pPr>
            <a:endParaRPr lang="en-US" sz="1600" dirty="0">
              <a:solidFill>
                <a:schemeClr val="tx1"/>
              </a:solidFill>
            </a:endParaRPr>
          </a:p>
          <a:p>
            <a:pPr marL="728663" lvl="1" indent="-342900">
              <a:buFont typeface="Arial" panose="020B0604020202020204" pitchFamily="34" charset="0"/>
              <a:buChar char="•"/>
            </a:pPr>
            <a:endParaRPr lang="en-US" sz="1600" dirty="0">
              <a:solidFill>
                <a:schemeClr val="tx1"/>
              </a:solidFill>
            </a:endParaRPr>
          </a:p>
          <a:p>
            <a:pPr marL="728663" lvl="1" indent="-342900">
              <a:buFont typeface="Arial" panose="020B0604020202020204" pitchFamily="34" charset="0"/>
              <a:buChar char="•"/>
            </a:pPr>
            <a:endParaRPr lang="en-US" sz="1900" dirty="0">
              <a:solidFill>
                <a:schemeClr val="tx1"/>
              </a:solidFill>
            </a:endParaRPr>
          </a:p>
          <a:p>
            <a:pPr marL="171450" lvl="1" indent="0">
              <a:buNone/>
            </a:pPr>
            <a:endParaRPr lang="en-US" dirty="0">
              <a:solidFill>
                <a:schemeClr val="tx1"/>
              </a:solidFill>
            </a:endParaRPr>
          </a:p>
        </p:txBody>
      </p:sp>
      <p:sp>
        <p:nvSpPr>
          <p:cNvPr id="19459" name="Slide Number Placeholder 3"/>
          <p:cNvSpPr>
            <a:spLocks noGrp="1"/>
          </p:cNvSpPr>
          <p:nvPr>
            <p:ph type="sldNum" sz="quarter" idx="11"/>
          </p:nvPr>
        </p:nvSpPr>
        <p:spPr/>
        <p:txBody>
          <a:bodyPr/>
          <a:lstStyle/>
          <a:p>
            <a:fld id="{8D7596A5-0C63-46B1-8C74-339B5B3294A6}" type="slidenum">
              <a:rPr lang="en-US" smtClean="0"/>
              <a:pPr/>
              <a:t>23</a:t>
            </a:fld>
            <a:endParaRPr lang="en-US"/>
          </a:p>
        </p:txBody>
      </p:sp>
    </p:spTree>
    <p:extLst>
      <p:ext uri="{BB962C8B-B14F-4D97-AF65-F5344CB8AC3E}">
        <p14:creationId xmlns:p14="http://schemas.microsoft.com/office/powerpoint/2010/main" val="207810077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a:xfrm>
            <a:off x="304800" y="914400"/>
            <a:ext cx="8548256" cy="5246557"/>
          </a:xfrm>
        </p:spPr>
        <p:txBody>
          <a:bodyPr>
            <a:normAutofit/>
          </a:bodyPr>
          <a:lstStyle/>
          <a:p>
            <a:endParaRPr lang="en-US" dirty="0">
              <a:solidFill>
                <a:srgbClr val="0070C0"/>
              </a:solidFill>
            </a:endParaRPr>
          </a:p>
          <a:p>
            <a:pPr algn="ctr"/>
            <a:endParaRPr lang="en-US" sz="5400" b="1" i="1" dirty="0">
              <a:solidFill>
                <a:srgbClr val="0070C0"/>
              </a:solidFill>
            </a:endParaRPr>
          </a:p>
          <a:p>
            <a:pPr algn="ctr"/>
            <a:r>
              <a:rPr lang="en-US" sz="5400" b="1" i="1" dirty="0">
                <a:solidFill>
                  <a:srgbClr val="0070C0"/>
                </a:solidFill>
              </a:rPr>
              <a:t>Questions and Discussion</a:t>
            </a:r>
          </a:p>
          <a:p>
            <a:endParaRPr lang="en-US" sz="2000" dirty="0"/>
          </a:p>
          <a:p>
            <a:endParaRPr lang="en-US" dirty="0">
              <a:solidFill>
                <a:srgbClr val="0070C0"/>
              </a:solidFill>
            </a:endParaRPr>
          </a:p>
          <a:p>
            <a:pPr algn="ctr"/>
            <a:endParaRPr lang="en-US" dirty="0">
              <a:solidFill>
                <a:srgbClr val="0070C0"/>
              </a:solidFill>
            </a:endParaRPr>
          </a:p>
          <a:p>
            <a:pPr algn="ctr"/>
            <a:endParaRPr lang="en-US" dirty="0">
              <a:solidFill>
                <a:srgbClr val="0070C0"/>
              </a:solidFill>
            </a:endParaRPr>
          </a:p>
        </p:txBody>
      </p:sp>
      <p:sp>
        <p:nvSpPr>
          <p:cNvPr id="19459" name="Slide Number Placeholder 3"/>
          <p:cNvSpPr>
            <a:spLocks noGrp="1"/>
          </p:cNvSpPr>
          <p:nvPr>
            <p:ph type="sldNum" sz="quarter" idx="11"/>
          </p:nvPr>
        </p:nvSpPr>
        <p:spPr/>
        <p:txBody>
          <a:bodyPr/>
          <a:lstStyle/>
          <a:p>
            <a:fld id="{8D7596A5-0C63-46B1-8C74-339B5B3294A6}" type="slidenum">
              <a:rPr lang="en-US" smtClean="0"/>
              <a:pPr/>
              <a:t>24</a:t>
            </a:fld>
            <a:endParaRPr lang="en-US"/>
          </a:p>
        </p:txBody>
      </p:sp>
    </p:spTree>
    <p:extLst>
      <p:ext uri="{BB962C8B-B14F-4D97-AF65-F5344CB8AC3E}">
        <p14:creationId xmlns:p14="http://schemas.microsoft.com/office/powerpoint/2010/main" val="226296294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lide Number Placeholder 3"/>
          <p:cNvSpPr>
            <a:spLocks noGrp="1"/>
          </p:cNvSpPr>
          <p:nvPr>
            <p:ph type="sldNum" sz="quarter" idx="11"/>
          </p:nvPr>
        </p:nvSpPr>
        <p:spPr/>
        <p:txBody>
          <a:bodyPr/>
          <a:lstStyle/>
          <a:p>
            <a:fld id="{8D7596A5-0C63-46B1-8C74-339B5B3294A6}" type="slidenum">
              <a:rPr lang="en-US" smtClean="0"/>
              <a:pPr/>
              <a:t>3</a:t>
            </a:fld>
            <a:endParaRPr lang="en-US"/>
          </a:p>
        </p:txBody>
      </p:sp>
      <p:pic>
        <p:nvPicPr>
          <p:cNvPr id="7" name="Content Placeholder 6">
            <a:extLst>
              <a:ext uri="{FF2B5EF4-FFF2-40B4-BE49-F238E27FC236}">
                <a16:creationId xmlns:a16="http://schemas.microsoft.com/office/drawing/2014/main" id="{73F5B9E3-C226-937A-22A0-F6FC875E1F99}"/>
              </a:ext>
            </a:extLst>
          </p:cNvPr>
          <p:cNvPicPr>
            <a:picLocks noGrp="1" noChangeAspect="1"/>
          </p:cNvPicPr>
          <p:nvPr>
            <p:ph idx="1"/>
          </p:nvPr>
        </p:nvPicPr>
        <p:blipFill>
          <a:blip r:embed="rId2"/>
          <a:stretch>
            <a:fillRect/>
          </a:stretch>
        </p:blipFill>
        <p:spPr>
          <a:xfrm>
            <a:off x="884846" y="411162"/>
            <a:ext cx="7100046" cy="5486400"/>
          </a:xfrm>
        </p:spPr>
      </p:pic>
    </p:spTree>
    <p:extLst>
      <p:ext uri="{BB962C8B-B14F-4D97-AF65-F5344CB8AC3E}">
        <p14:creationId xmlns:p14="http://schemas.microsoft.com/office/powerpoint/2010/main" val="287261334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6" y="18009"/>
            <a:ext cx="8382000" cy="806451"/>
          </a:xfrm>
        </p:spPr>
        <p:txBody>
          <a:bodyPr/>
          <a:lstStyle/>
          <a:p>
            <a:r>
              <a:rPr lang="en-US" dirty="0">
                <a:solidFill>
                  <a:schemeClr val="tx1"/>
                </a:solidFill>
              </a:rPr>
              <a:t>USACE programs – cost sharing</a:t>
            </a:r>
          </a:p>
        </p:txBody>
      </p:sp>
      <p:sp>
        <p:nvSpPr>
          <p:cNvPr id="3" name="Content Placeholder 2"/>
          <p:cNvSpPr>
            <a:spLocks noGrp="1"/>
          </p:cNvSpPr>
          <p:nvPr>
            <p:ph idx="1"/>
          </p:nvPr>
        </p:nvSpPr>
        <p:spPr>
          <a:xfrm>
            <a:off x="287336" y="707229"/>
            <a:ext cx="8551864" cy="5804940"/>
          </a:xfrm>
        </p:spPr>
        <p:txBody>
          <a:bodyPr>
            <a:normAutofit lnSpcReduction="10000"/>
          </a:bodyPr>
          <a:lstStyle/>
          <a:p>
            <a:pPr marL="342900" indent="-342900">
              <a:buFont typeface="Arial" panose="020B0604020202020204" pitchFamily="34" charset="0"/>
              <a:buChar char="•"/>
            </a:pPr>
            <a:r>
              <a:rPr lang="en-US" sz="2200" b="1" dirty="0">
                <a:solidFill>
                  <a:schemeClr val="tx1"/>
                </a:solidFill>
              </a:rPr>
              <a:t>Federal Funding</a:t>
            </a:r>
          </a:p>
          <a:p>
            <a:pPr marL="857250" lvl="1" indent="-342900">
              <a:buFont typeface="Courier New" panose="02070309020205020404" pitchFamily="49" charset="0"/>
              <a:buChar char="o"/>
            </a:pPr>
            <a:r>
              <a:rPr lang="en-US" sz="2000" dirty="0">
                <a:solidFill>
                  <a:schemeClr val="tx1"/>
                </a:solidFill>
              </a:rPr>
              <a:t>NOT a grant</a:t>
            </a:r>
          </a:p>
          <a:p>
            <a:pPr marL="857250" lvl="1" indent="-342900">
              <a:buFont typeface="Courier New" panose="02070309020205020404" pitchFamily="49" charset="0"/>
              <a:buChar char="o"/>
            </a:pPr>
            <a:r>
              <a:rPr lang="en-US" sz="2000" dirty="0">
                <a:solidFill>
                  <a:schemeClr val="tx1"/>
                </a:solidFill>
              </a:rPr>
              <a:t>Annual appropriations to USACE</a:t>
            </a:r>
          </a:p>
          <a:p>
            <a:pPr marL="1257300" lvl="2" indent="-342900">
              <a:buFont typeface="Wingdings" panose="05000000000000000000" pitchFamily="2" charset="2"/>
              <a:buChar char="§"/>
            </a:pPr>
            <a:r>
              <a:rPr lang="en-US" sz="1800" dirty="0">
                <a:solidFill>
                  <a:schemeClr val="tx1"/>
                </a:solidFill>
              </a:rPr>
              <a:t>Budget process</a:t>
            </a:r>
          </a:p>
          <a:p>
            <a:pPr marL="1257300" lvl="2" indent="-342900">
              <a:buFont typeface="Wingdings" panose="05000000000000000000" pitchFamily="2" charset="2"/>
              <a:buChar char="§"/>
            </a:pPr>
            <a:r>
              <a:rPr lang="en-US" sz="1800" dirty="0">
                <a:solidFill>
                  <a:schemeClr val="tx1"/>
                </a:solidFill>
              </a:rPr>
              <a:t>Community project (named)</a:t>
            </a:r>
          </a:p>
          <a:p>
            <a:pPr marL="1257300" lvl="2" indent="-342900">
              <a:buFont typeface="Wingdings" panose="05000000000000000000" pitchFamily="2" charset="2"/>
              <a:buChar char="§"/>
            </a:pPr>
            <a:r>
              <a:rPr lang="en-US" sz="1800" dirty="0">
                <a:solidFill>
                  <a:schemeClr val="tx1"/>
                </a:solidFill>
              </a:rPr>
              <a:t>Programmatic (Technical Assistance, CAP, Section 510)</a:t>
            </a:r>
          </a:p>
          <a:p>
            <a:pPr marL="857250" lvl="1" indent="-342900">
              <a:buFont typeface="Courier New" panose="02070309020205020404" pitchFamily="49" charset="0"/>
              <a:buChar char="o"/>
            </a:pPr>
            <a:endParaRPr lang="en-US" dirty="0">
              <a:solidFill>
                <a:schemeClr val="tx1"/>
              </a:solidFill>
            </a:endParaRPr>
          </a:p>
          <a:p>
            <a:pPr marL="342900" indent="-342900">
              <a:buFont typeface="Arial" panose="020B0604020202020204" pitchFamily="34" charset="0"/>
              <a:buChar char="•"/>
            </a:pPr>
            <a:r>
              <a:rPr lang="en-US" sz="2200" b="1" dirty="0">
                <a:solidFill>
                  <a:schemeClr val="tx1"/>
                </a:solidFill>
              </a:rPr>
              <a:t>Non-Federal Funding</a:t>
            </a:r>
          </a:p>
          <a:p>
            <a:pPr marL="857250" lvl="1" indent="-342900">
              <a:buFont typeface="Courier New" panose="02070309020205020404" pitchFamily="49" charset="0"/>
              <a:buChar char="o"/>
            </a:pPr>
            <a:r>
              <a:rPr lang="en-US" sz="2000" dirty="0">
                <a:solidFill>
                  <a:schemeClr val="tx1"/>
                </a:solidFill>
              </a:rPr>
              <a:t>Cash or In-Kind Service from a non-federal Sponsor</a:t>
            </a:r>
          </a:p>
          <a:p>
            <a:pPr marL="1257300" lvl="2" indent="-342900">
              <a:buFont typeface="Wingdings" panose="05000000000000000000" pitchFamily="2" charset="2"/>
              <a:buChar char="§"/>
            </a:pPr>
            <a:r>
              <a:rPr lang="en-US" sz="1800" dirty="0">
                <a:solidFill>
                  <a:schemeClr val="tx1"/>
                </a:solidFill>
              </a:rPr>
              <a:t>Local municipality, County, State</a:t>
            </a:r>
          </a:p>
          <a:p>
            <a:pPr marL="1257300" lvl="2" indent="-342900">
              <a:buFont typeface="Wingdings" panose="05000000000000000000" pitchFamily="2" charset="2"/>
              <a:buChar char="§"/>
            </a:pPr>
            <a:r>
              <a:rPr lang="en-US" sz="1800" dirty="0">
                <a:solidFill>
                  <a:schemeClr val="tx1"/>
                </a:solidFill>
              </a:rPr>
              <a:t>Non-Governmental Organization (NGO)</a:t>
            </a:r>
          </a:p>
          <a:p>
            <a:pPr marL="1257300" lvl="2" indent="-342900">
              <a:buFont typeface="Wingdings" panose="05000000000000000000" pitchFamily="2" charset="2"/>
              <a:buChar char="§"/>
            </a:pPr>
            <a:r>
              <a:rPr lang="en-US" sz="1800" dirty="0">
                <a:solidFill>
                  <a:schemeClr val="tx1"/>
                </a:solidFill>
              </a:rPr>
              <a:t>Grants or funds from non-Federal sources to a non-federal sponsor</a:t>
            </a:r>
          </a:p>
          <a:p>
            <a:endParaRPr lang="en-US" b="1" dirty="0">
              <a:solidFill>
                <a:schemeClr val="tx1"/>
              </a:solidFill>
            </a:endParaRPr>
          </a:p>
          <a:p>
            <a:pPr marL="342900" indent="-342900">
              <a:buFont typeface="Arial" panose="020B0604020202020204" pitchFamily="34" charset="0"/>
              <a:buChar char="•"/>
            </a:pPr>
            <a:r>
              <a:rPr lang="en-US" sz="2200" b="1" dirty="0">
                <a:solidFill>
                  <a:schemeClr val="tx1"/>
                </a:solidFill>
              </a:rPr>
              <a:t>Process</a:t>
            </a:r>
          </a:p>
          <a:p>
            <a:pPr marL="857250" lvl="1" indent="-342900">
              <a:buFont typeface="Courier New" panose="02070309020205020404" pitchFamily="49" charset="0"/>
              <a:buChar char="o"/>
            </a:pPr>
            <a:r>
              <a:rPr lang="en-US" sz="2000" dirty="0">
                <a:solidFill>
                  <a:schemeClr val="tx1"/>
                </a:solidFill>
              </a:rPr>
              <a:t>Scope the tasks/costs</a:t>
            </a:r>
          </a:p>
          <a:p>
            <a:pPr marL="857250" lvl="1" indent="-342900">
              <a:buFont typeface="Courier New" panose="02070309020205020404" pitchFamily="49" charset="0"/>
              <a:buChar char="o"/>
            </a:pPr>
            <a:r>
              <a:rPr lang="en-US" sz="2000" dirty="0">
                <a:solidFill>
                  <a:schemeClr val="tx1"/>
                </a:solidFill>
              </a:rPr>
              <a:t>Sign an agreement</a:t>
            </a:r>
          </a:p>
          <a:p>
            <a:pPr marL="857250" lvl="1" indent="-342900">
              <a:buFont typeface="Courier New" panose="02070309020205020404" pitchFamily="49" charset="0"/>
              <a:buChar char="o"/>
            </a:pPr>
            <a:r>
              <a:rPr lang="en-US" sz="2000" dirty="0">
                <a:solidFill>
                  <a:schemeClr val="tx1"/>
                </a:solidFill>
              </a:rPr>
              <a:t>Begin when Federal and non-federal funds are in place</a:t>
            </a:r>
          </a:p>
          <a:p>
            <a:pPr marL="857250" lvl="1" indent="-342900">
              <a:buFont typeface="Courier New" panose="02070309020205020404" pitchFamily="49" charset="0"/>
              <a:buChar char="o"/>
            </a:pPr>
            <a:endParaRPr lang="en-US" sz="2000" dirty="0">
              <a:solidFill>
                <a:schemeClr val="tx1"/>
              </a:solidFill>
            </a:endParaRPr>
          </a:p>
          <a:p>
            <a:pPr lvl="1" indent="0">
              <a:buNone/>
            </a:pPr>
            <a:endParaRPr lang="en-US" sz="2000" dirty="0">
              <a:solidFill>
                <a:schemeClr val="tx1"/>
              </a:solidFill>
            </a:endParaRPr>
          </a:p>
          <a:p>
            <a:pPr marL="342900" indent="-342900">
              <a:buFont typeface="Arial" panose="020B0604020202020204" pitchFamily="34" charset="0"/>
              <a:buChar char="•"/>
            </a:pPr>
            <a:endParaRPr lang="en-US" b="1" dirty="0">
              <a:solidFill>
                <a:schemeClr val="tx1"/>
              </a:solidFill>
            </a:endParaRPr>
          </a:p>
          <a:p>
            <a:endParaRPr lang="en-US" b="1" dirty="0">
              <a:solidFill>
                <a:srgbClr val="FF0000"/>
              </a:solidFill>
            </a:endParaRPr>
          </a:p>
        </p:txBody>
      </p:sp>
      <p:sp>
        <p:nvSpPr>
          <p:cNvPr id="19459" name="Slide Number Placeholder 3"/>
          <p:cNvSpPr>
            <a:spLocks noGrp="1"/>
          </p:cNvSpPr>
          <p:nvPr>
            <p:ph type="sldNum" sz="quarter" idx="11"/>
          </p:nvPr>
        </p:nvSpPr>
        <p:spPr/>
        <p:txBody>
          <a:bodyPr/>
          <a:lstStyle/>
          <a:p>
            <a:fld id="{8D7596A5-0C63-46B1-8C74-339B5B3294A6}" type="slidenum">
              <a:rPr lang="en-US" smtClean="0"/>
              <a:pPr/>
              <a:t>4</a:t>
            </a:fld>
            <a:endParaRPr lang="en-US"/>
          </a:p>
        </p:txBody>
      </p:sp>
    </p:spTree>
    <p:extLst>
      <p:ext uri="{BB962C8B-B14F-4D97-AF65-F5344CB8AC3E}">
        <p14:creationId xmlns:p14="http://schemas.microsoft.com/office/powerpoint/2010/main" val="383639615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6" y="18009"/>
            <a:ext cx="8382000" cy="806451"/>
          </a:xfrm>
        </p:spPr>
        <p:txBody>
          <a:bodyPr/>
          <a:lstStyle/>
          <a:p>
            <a:r>
              <a:rPr lang="en-US" dirty="0">
                <a:solidFill>
                  <a:schemeClr val="tx1"/>
                </a:solidFill>
              </a:rPr>
              <a:t>USACE programs</a:t>
            </a:r>
          </a:p>
        </p:txBody>
      </p:sp>
      <p:sp>
        <p:nvSpPr>
          <p:cNvPr id="3" name="Content Placeholder 2"/>
          <p:cNvSpPr>
            <a:spLocks noGrp="1"/>
          </p:cNvSpPr>
          <p:nvPr>
            <p:ph idx="1"/>
          </p:nvPr>
        </p:nvSpPr>
        <p:spPr>
          <a:xfrm>
            <a:off x="211835" y="723792"/>
            <a:ext cx="8856664" cy="5498926"/>
          </a:xfrm>
        </p:spPr>
        <p:txBody>
          <a:bodyPr>
            <a:normAutofit fontScale="55000" lnSpcReduction="20000"/>
          </a:bodyPr>
          <a:lstStyle/>
          <a:p>
            <a:pPr marL="342900" indent="-342900">
              <a:buFont typeface="Wingdings" panose="05000000000000000000" pitchFamily="2" charset="2"/>
              <a:buChar char="ü"/>
            </a:pPr>
            <a:r>
              <a:rPr lang="en-US" sz="2900" b="1" dirty="0">
                <a:solidFill>
                  <a:srgbClr val="FF0000"/>
                </a:solidFill>
              </a:rPr>
              <a:t>Planning Assistance to States (PAS) </a:t>
            </a:r>
          </a:p>
          <a:p>
            <a:pPr marL="857250" lvl="1" indent="-342900">
              <a:buFont typeface="Courier New" panose="02070309020205020404" pitchFamily="49" charset="0"/>
              <a:buChar char="o"/>
            </a:pPr>
            <a:r>
              <a:rPr lang="en-US" sz="2900" u="sng" dirty="0">
                <a:solidFill>
                  <a:schemeClr val="tx1"/>
                </a:solidFill>
              </a:rPr>
              <a:t>All things water </a:t>
            </a:r>
            <a:r>
              <a:rPr lang="en-US" sz="2900" dirty="0">
                <a:solidFill>
                  <a:schemeClr val="tx1"/>
                </a:solidFill>
              </a:rPr>
              <a:t>(flooding, drought, water supply, stormwater, comprehensive planning)</a:t>
            </a:r>
          </a:p>
          <a:p>
            <a:pPr marL="342900" indent="-342900">
              <a:buFont typeface="Wingdings" panose="05000000000000000000" pitchFamily="2" charset="2"/>
              <a:buChar char="ü"/>
            </a:pPr>
            <a:endParaRPr lang="en-US" sz="2900" b="1" dirty="0">
              <a:solidFill>
                <a:schemeClr val="tx1"/>
              </a:solidFill>
            </a:endParaRPr>
          </a:p>
          <a:p>
            <a:pPr marL="342900" indent="-342900">
              <a:buFont typeface="Wingdings" panose="05000000000000000000" pitchFamily="2" charset="2"/>
              <a:buChar char="ü"/>
            </a:pPr>
            <a:r>
              <a:rPr lang="en-US" sz="2900" b="1" dirty="0">
                <a:solidFill>
                  <a:srgbClr val="FF0000"/>
                </a:solidFill>
              </a:rPr>
              <a:t>Floodplain Management Services (FPMS) </a:t>
            </a:r>
          </a:p>
          <a:p>
            <a:pPr marL="857250" lvl="1" indent="-342900">
              <a:buFont typeface="Courier New" panose="02070309020205020404" pitchFamily="49" charset="0"/>
              <a:buChar char="o"/>
            </a:pPr>
            <a:r>
              <a:rPr lang="en-US" sz="2900" u="sng" dirty="0">
                <a:solidFill>
                  <a:schemeClr val="tx1"/>
                </a:solidFill>
              </a:rPr>
              <a:t>All things flooding </a:t>
            </a:r>
            <a:r>
              <a:rPr lang="en-US" sz="2900" dirty="0">
                <a:solidFill>
                  <a:schemeClr val="tx1"/>
                </a:solidFill>
              </a:rPr>
              <a:t>(riverine, tidal, hurricane-driven, stormwater, compound; structural, non-structure, natural and nature-based solutions, etc.)</a:t>
            </a:r>
          </a:p>
          <a:p>
            <a:pPr marL="342900" indent="-342900">
              <a:buFont typeface="Arial" panose="020B0604020202020204" pitchFamily="34" charset="0"/>
              <a:buChar char="•"/>
            </a:pPr>
            <a:endParaRPr lang="en-US" sz="2900" b="1" dirty="0">
              <a:solidFill>
                <a:schemeClr val="tx1"/>
              </a:solidFill>
            </a:endParaRPr>
          </a:p>
          <a:p>
            <a:pPr marL="457200" indent="-457200">
              <a:buFont typeface="Wingdings" panose="05000000000000000000" pitchFamily="2" charset="2"/>
              <a:buChar char="ü"/>
            </a:pPr>
            <a:r>
              <a:rPr lang="en-US" sz="2900" b="1" dirty="0">
                <a:solidFill>
                  <a:srgbClr val="FF0000"/>
                </a:solidFill>
              </a:rPr>
              <a:t>Silver Jackets (SJ)</a:t>
            </a:r>
          </a:p>
          <a:p>
            <a:pPr marL="857250" lvl="1" indent="-342900">
              <a:buFont typeface="Courier New" panose="02070309020205020404" pitchFamily="49" charset="0"/>
              <a:buChar char="o"/>
            </a:pPr>
            <a:r>
              <a:rPr lang="en-US" sz="2900" u="sng" dirty="0">
                <a:solidFill>
                  <a:schemeClr val="tx1"/>
                </a:solidFill>
              </a:rPr>
              <a:t>All things flooding</a:t>
            </a:r>
            <a:r>
              <a:rPr lang="en-US" sz="2900" dirty="0">
                <a:solidFill>
                  <a:schemeClr val="tx1"/>
                </a:solidFill>
              </a:rPr>
              <a:t>; interagency collaboration and annual proposals</a:t>
            </a:r>
          </a:p>
          <a:p>
            <a:endParaRPr lang="en-US" sz="2900" b="1" dirty="0">
              <a:solidFill>
                <a:schemeClr val="tx1"/>
              </a:solidFill>
            </a:endParaRPr>
          </a:p>
          <a:p>
            <a:pPr marL="342900" indent="-342900">
              <a:buFont typeface="Arial" panose="020B0604020202020204" pitchFamily="34" charset="0"/>
              <a:buChar char="•"/>
            </a:pPr>
            <a:r>
              <a:rPr lang="en-US" sz="2900" b="1" dirty="0">
                <a:solidFill>
                  <a:srgbClr val="FF0000"/>
                </a:solidFill>
              </a:rPr>
              <a:t>Tribal Partnership Program (TPP)</a:t>
            </a:r>
          </a:p>
          <a:p>
            <a:pPr marL="857250" lvl="1" indent="-342900">
              <a:buFont typeface="Courier New" panose="02070309020205020404" pitchFamily="49" charset="0"/>
              <a:buChar char="o"/>
            </a:pPr>
            <a:r>
              <a:rPr lang="en-US" sz="2900" dirty="0">
                <a:solidFill>
                  <a:schemeClr val="tx1"/>
                </a:solidFill>
              </a:rPr>
              <a:t>All things water resources </a:t>
            </a:r>
          </a:p>
          <a:p>
            <a:pPr lvl="1" indent="0">
              <a:buNone/>
            </a:pPr>
            <a:endParaRPr lang="en-US" u="sng" dirty="0">
              <a:solidFill>
                <a:schemeClr val="tx1"/>
              </a:solidFill>
            </a:endParaRPr>
          </a:p>
          <a:p>
            <a:pPr marL="342900" indent="-342900">
              <a:buFont typeface="Wingdings" panose="05000000000000000000" pitchFamily="2" charset="2"/>
              <a:buChar char="ü"/>
            </a:pPr>
            <a:endParaRPr lang="en-US" sz="2600" b="1" dirty="0">
              <a:solidFill>
                <a:srgbClr val="FF0000"/>
              </a:solidFill>
            </a:endParaRPr>
          </a:p>
          <a:p>
            <a:pPr marL="342900" indent="-342900">
              <a:buFont typeface="Wingdings" panose="05000000000000000000" pitchFamily="2" charset="2"/>
              <a:buChar char="ü"/>
            </a:pPr>
            <a:r>
              <a:rPr lang="en-US" sz="2900" b="1" dirty="0">
                <a:solidFill>
                  <a:srgbClr val="FF0000"/>
                </a:solidFill>
              </a:rPr>
              <a:t>Continuing Authorities Program (CAP) </a:t>
            </a:r>
          </a:p>
          <a:p>
            <a:pPr marL="857250" lvl="1" indent="-342900">
              <a:buFont typeface="Courier New" panose="02070309020205020404" pitchFamily="49" charset="0"/>
              <a:buChar char="o"/>
            </a:pPr>
            <a:r>
              <a:rPr lang="en-US" sz="2900" dirty="0">
                <a:solidFill>
                  <a:schemeClr val="tx1"/>
                </a:solidFill>
              </a:rPr>
              <a:t>All things water resources</a:t>
            </a:r>
          </a:p>
          <a:p>
            <a:pPr marL="857250" lvl="1" indent="-342900">
              <a:buFont typeface="Courier New" panose="02070309020205020404" pitchFamily="49" charset="0"/>
              <a:buChar char="o"/>
            </a:pPr>
            <a:r>
              <a:rPr lang="en-US" sz="2900" dirty="0">
                <a:solidFill>
                  <a:schemeClr val="tx1"/>
                </a:solidFill>
              </a:rPr>
              <a:t>Planning, design, &amp; construction generally &lt;$15M</a:t>
            </a:r>
          </a:p>
          <a:p>
            <a:pPr marL="857250" lvl="1" indent="-342900">
              <a:buFont typeface="Wingdings" panose="05000000000000000000" pitchFamily="2" charset="2"/>
              <a:buChar char="ü"/>
            </a:pPr>
            <a:endParaRPr lang="en-US" sz="2900" dirty="0">
              <a:solidFill>
                <a:schemeClr val="tx1"/>
              </a:solidFill>
            </a:endParaRPr>
          </a:p>
          <a:p>
            <a:pPr marL="342900" indent="-342900">
              <a:buFont typeface="Wingdings" panose="05000000000000000000" pitchFamily="2" charset="2"/>
              <a:buChar char="ü"/>
            </a:pPr>
            <a:r>
              <a:rPr lang="en-US" sz="2900" b="1" dirty="0">
                <a:solidFill>
                  <a:srgbClr val="FF0000"/>
                </a:solidFill>
              </a:rPr>
              <a:t>Section 510 - Chesapeake Bay Environmental Restoration and Protection Program</a:t>
            </a:r>
          </a:p>
          <a:p>
            <a:pPr marL="857250" lvl="1" indent="-342900">
              <a:buFont typeface="Courier New" panose="02070309020205020404" pitchFamily="49" charset="0"/>
              <a:buChar char="o"/>
            </a:pPr>
            <a:r>
              <a:rPr lang="en-US" sz="2900" dirty="0">
                <a:solidFill>
                  <a:schemeClr val="tx1"/>
                </a:solidFill>
              </a:rPr>
              <a:t>Design &amp; construction assistance for projects up to $15M</a:t>
            </a:r>
          </a:p>
          <a:p>
            <a:pPr marL="342900" indent="-342900">
              <a:buFont typeface="Arial" panose="020B0604020202020204" pitchFamily="34" charset="0"/>
              <a:buChar char="•"/>
            </a:pPr>
            <a:endParaRPr lang="en-US" sz="2900" b="1" dirty="0">
              <a:solidFill>
                <a:srgbClr val="FF0000"/>
              </a:solidFill>
            </a:endParaRPr>
          </a:p>
          <a:p>
            <a:pPr marL="457200" indent="-457200">
              <a:buFont typeface="Wingdings" panose="05000000000000000000" pitchFamily="2" charset="2"/>
              <a:buChar char="ü"/>
            </a:pPr>
            <a:r>
              <a:rPr lang="en-US" sz="2900" b="1" dirty="0">
                <a:solidFill>
                  <a:srgbClr val="FF0000"/>
                </a:solidFill>
              </a:rPr>
              <a:t>Section 219 and 313 – Environmental Infrastructure </a:t>
            </a:r>
          </a:p>
          <a:p>
            <a:pPr marL="971550" lvl="1" indent="-457200">
              <a:buFont typeface="Courier New" panose="02070309020205020404" pitchFamily="49" charset="0"/>
              <a:buChar char="o"/>
            </a:pPr>
            <a:r>
              <a:rPr lang="en-US" sz="2900" dirty="0">
                <a:solidFill>
                  <a:schemeClr val="tx1"/>
                </a:solidFill>
              </a:rPr>
              <a:t>Design &amp; construction assistance for water and wastewater infrastructure</a:t>
            </a:r>
          </a:p>
          <a:p>
            <a:pPr lvl="1" indent="0">
              <a:buNone/>
            </a:pPr>
            <a:endParaRPr lang="en-US" dirty="0">
              <a:solidFill>
                <a:schemeClr val="tx1"/>
              </a:solidFill>
            </a:endParaRPr>
          </a:p>
          <a:p>
            <a:pPr lvl="1" indent="0">
              <a:buNone/>
            </a:pPr>
            <a:endParaRPr lang="en-US" sz="2000" dirty="0">
              <a:solidFill>
                <a:schemeClr val="tx1"/>
              </a:solidFill>
            </a:endParaRPr>
          </a:p>
          <a:p>
            <a:pPr marL="857250" lvl="1" indent="-342900">
              <a:buFont typeface="Courier New" panose="02070309020205020404" pitchFamily="49" charset="0"/>
              <a:buChar char="o"/>
            </a:pPr>
            <a:endParaRPr lang="en-US" sz="2000" dirty="0">
              <a:solidFill>
                <a:schemeClr val="tx1"/>
              </a:solidFill>
            </a:endParaRPr>
          </a:p>
          <a:p>
            <a:pPr lvl="1" indent="0">
              <a:buNone/>
            </a:pPr>
            <a:endParaRPr lang="en-US" sz="2000" dirty="0">
              <a:solidFill>
                <a:schemeClr val="tx1"/>
              </a:solidFill>
            </a:endParaRPr>
          </a:p>
          <a:p>
            <a:pPr marL="342900" indent="-342900">
              <a:buFont typeface="Arial" panose="020B0604020202020204" pitchFamily="34" charset="0"/>
              <a:buChar char="•"/>
            </a:pPr>
            <a:endParaRPr lang="en-US" b="1" dirty="0">
              <a:solidFill>
                <a:schemeClr val="tx1"/>
              </a:solidFill>
            </a:endParaRPr>
          </a:p>
          <a:p>
            <a:endParaRPr lang="en-US" b="1" dirty="0">
              <a:solidFill>
                <a:srgbClr val="FF0000"/>
              </a:solidFill>
            </a:endParaRPr>
          </a:p>
        </p:txBody>
      </p:sp>
      <p:sp>
        <p:nvSpPr>
          <p:cNvPr id="19459" name="Slide Number Placeholder 3"/>
          <p:cNvSpPr>
            <a:spLocks noGrp="1"/>
          </p:cNvSpPr>
          <p:nvPr>
            <p:ph type="sldNum" sz="quarter" idx="11"/>
          </p:nvPr>
        </p:nvSpPr>
        <p:spPr/>
        <p:txBody>
          <a:bodyPr/>
          <a:lstStyle/>
          <a:p>
            <a:fld id="{8D7596A5-0C63-46B1-8C74-339B5B3294A6}" type="slidenum">
              <a:rPr lang="en-US" smtClean="0"/>
              <a:pPr/>
              <a:t>5</a:t>
            </a:fld>
            <a:endParaRPr lang="en-US"/>
          </a:p>
        </p:txBody>
      </p:sp>
      <p:cxnSp>
        <p:nvCxnSpPr>
          <p:cNvPr id="5" name="Straight Connector 4">
            <a:extLst>
              <a:ext uri="{FF2B5EF4-FFF2-40B4-BE49-F238E27FC236}">
                <a16:creationId xmlns:a16="http://schemas.microsoft.com/office/drawing/2014/main" id="{78D2570C-563D-F699-C51E-6F08DF9FEABA}"/>
              </a:ext>
            </a:extLst>
          </p:cNvPr>
          <p:cNvCxnSpPr/>
          <p:nvPr/>
        </p:nvCxnSpPr>
        <p:spPr>
          <a:xfrm>
            <a:off x="287336" y="3847211"/>
            <a:ext cx="85693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6004B0F-5095-AE1F-4540-51CFBE5019CB}"/>
              </a:ext>
            </a:extLst>
          </p:cNvPr>
          <p:cNvSpPr txBox="1"/>
          <p:nvPr/>
        </p:nvSpPr>
        <p:spPr>
          <a:xfrm>
            <a:off x="5615354" y="3280608"/>
            <a:ext cx="3241310" cy="461665"/>
          </a:xfrm>
          <a:prstGeom prst="rect">
            <a:avLst/>
          </a:prstGeom>
          <a:noFill/>
        </p:spPr>
        <p:txBody>
          <a:bodyPr wrap="square" rtlCol="0">
            <a:spAutoFit/>
          </a:bodyPr>
          <a:lstStyle/>
          <a:p>
            <a:r>
              <a:rPr lang="en-US" dirty="0">
                <a:solidFill>
                  <a:srgbClr val="0070C0"/>
                </a:solidFill>
              </a:rPr>
              <a:t>Technical Assistance</a:t>
            </a:r>
          </a:p>
        </p:txBody>
      </p:sp>
      <p:sp>
        <p:nvSpPr>
          <p:cNvPr id="7" name="TextBox 6">
            <a:extLst>
              <a:ext uri="{FF2B5EF4-FFF2-40B4-BE49-F238E27FC236}">
                <a16:creationId xmlns:a16="http://schemas.microsoft.com/office/drawing/2014/main" id="{C34E1D0A-C20E-C0AA-70FA-45B56138A94E}"/>
              </a:ext>
            </a:extLst>
          </p:cNvPr>
          <p:cNvSpPr txBox="1"/>
          <p:nvPr/>
        </p:nvSpPr>
        <p:spPr>
          <a:xfrm>
            <a:off x="5615354" y="3847211"/>
            <a:ext cx="3241310" cy="461665"/>
          </a:xfrm>
          <a:prstGeom prst="rect">
            <a:avLst/>
          </a:prstGeom>
          <a:noFill/>
        </p:spPr>
        <p:txBody>
          <a:bodyPr wrap="square" rtlCol="0">
            <a:spAutoFit/>
          </a:bodyPr>
          <a:lstStyle/>
          <a:p>
            <a:r>
              <a:rPr lang="en-US" dirty="0">
                <a:solidFill>
                  <a:srgbClr val="0070C0"/>
                </a:solidFill>
              </a:rPr>
              <a:t>Design/Construction</a:t>
            </a:r>
          </a:p>
        </p:txBody>
      </p:sp>
    </p:spTree>
    <p:extLst>
      <p:ext uri="{BB962C8B-B14F-4D97-AF65-F5344CB8AC3E}">
        <p14:creationId xmlns:p14="http://schemas.microsoft.com/office/powerpoint/2010/main" val="194512606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6" y="71120"/>
            <a:ext cx="8382000" cy="806451"/>
          </a:xfrm>
        </p:spPr>
        <p:txBody>
          <a:bodyPr/>
          <a:lstStyle/>
          <a:p>
            <a:r>
              <a:rPr lang="en-US" dirty="0">
                <a:solidFill>
                  <a:schemeClr val="tx1"/>
                </a:solidFill>
              </a:rPr>
              <a:t>Planning assistance to states (PAS)</a:t>
            </a:r>
          </a:p>
        </p:txBody>
      </p:sp>
      <p:sp>
        <p:nvSpPr>
          <p:cNvPr id="3" name="Content Placeholder 2"/>
          <p:cNvSpPr>
            <a:spLocks noGrp="1"/>
          </p:cNvSpPr>
          <p:nvPr>
            <p:ph idx="1"/>
          </p:nvPr>
        </p:nvSpPr>
        <p:spPr>
          <a:xfrm>
            <a:off x="304800" y="914400"/>
            <a:ext cx="8636000" cy="5872480"/>
          </a:xfrm>
        </p:spPr>
        <p:txBody>
          <a:bodyPr>
            <a:normAutofit fontScale="92500" lnSpcReduction="10000"/>
          </a:bodyPr>
          <a:lstStyle/>
          <a:p>
            <a:r>
              <a:rPr lang="en-US" sz="1500" b="1" dirty="0">
                <a:solidFill>
                  <a:schemeClr val="tx1"/>
                </a:solidFill>
              </a:rPr>
              <a:t>Purpose</a:t>
            </a:r>
            <a:r>
              <a:rPr lang="en-US" sz="1500" dirty="0">
                <a:solidFill>
                  <a:schemeClr val="tx1"/>
                </a:solidFill>
              </a:rPr>
              <a:t> – </a:t>
            </a:r>
            <a:r>
              <a:rPr lang="en-US" sz="1500" b="1" dirty="0">
                <a:solidFill>
                  <a:srgbClr val="FF0000"/>
                </a:solidFill>
              </a:rPr>
              <a:t>“All things water”</a:t>
            </a:r>
          </a:p>
          <a:p>
            <a:endParaRPr lang="en-US" sz="1500" dirty="0"/>
          </a:p>
          <a:p>
            <a:r>
              <a:rPr lang="en-US" sz="1500" b="1" dirty="0">
                <a:solidFill>
                  <a:schemeClr val="tx1"/>
                </a:solidFill>
              </a:rPr>
              <a:t>Types of Projects </a:t>
            </a:r>
            <a:endParaRPr lang="en-US" sz="1500" dirty="0">
              <a:solidFill>
                <a:schemeClr val="tx1"/>
              </a:solidFill>
            </a:endParaRPr>
          </a:p>
          <a:p>
            <a:pPr lvl="1"/>
            <a:r>
              <a:rPr lang="en-US" sz="1500" dirty="0">
                <a:solidFill>
                  <a:schemeClr val="tx1"/>
                </a:solidFill>
              </a:rPr>
              <a:t>Stream and wetland assessments, sewer infrastructure inventories and databases, watershed planning, flood risk assessments and flood risk management studies, GIS mapping, water supply demands, etc.</a:t>
            </a:r>
          </a:p>
          <a:p>
            <a:endParaRPr lang="en-US" sz="1500" dirty="0">
              <a:solidFill>
                <a:schemeClr val="tx1"/>
              </a:solidFill>
            </a:endParaRPr>
          </a:p>
          <a:p>
            <a:r>
              <a:rPr lang="en-US" sz="1500" b="1" dirty="0">
                <a:solidFill>
                  <a:schemeClr val="tx1"/>
                </a:solidFill>
              </a:rPr>
              <a:t>Funding/Cost-Sharing</a:t>
            </a:r>
          </a:p>
          <a:p>
            <a:pPr lvl="1"/>
            <a:r>
              <a:rPr lang="en-US" sz="1500" dirty="0">
                <a:solidFill>
                  <a:schemeClr val="tx1"/>
                </a:solidFill>
              </a:rPr>
              <a:t>50% federal/50% non-federal</a:t>
            </a:r>
          </a:p>
          <a:p>
            <a:pPr lvl="2"/>
            <a:r>
              <a:rPr lang="en-US" sz="1500" dirty="0">
                <a:solidFill>
                  <a:schemeClr val="tx1"/>
                </a:solidFill>
              </a:rPr>
              <a:t>Non-federal voluntary contributions in excess of cost-share requirement</a:t>
            </a:r>
          </a:p>
          <a:p>
            <a:pPr lvl="2"/>
            <a:r>
              <a:rPr lang="en-US" sz="1500" dirty="0">
                <a:solidFill>
                  <a:schemeClr val="tx1"/>
                </a:solidFill>
              </a:rPr>
              <a:t>Opportunity for public-private partnerships; May include in-kind services</a:t>
            </a:r>
          </a:p>
          <a:p>
            <a:pPr lvl="1"/>
            <a:r>
              <a:rPr lang="en-US" sz="1500" b="1" dirty="0">
                <a:solidFill>
                  <a:srgbClr val="FF0000"/>
                </a:solidFill>
              </a:rPr>
              <a:t>New Guidance!!</a:t>
            </a:r>
            <a:r>
              <a:rPr lang="en-US" sz="1500" dirty="0">
                <a:solidFill>
                  <a:srgbClr val="FF0000"/>
                </a:solidFill>
              </a:rPr>
              <a:t> Economically disadvantaged communities are exempt from the cost-share (100% USACE funded using the Climate and Economic Justice tool)</a:t>
            </a:r>
          </a:p>
          <a:p>
            <a:endParaRPr lang="en-US" sz="1500" dirty="0">
              <a:solidFill>
                <a:schemeClr val="tx1"/>
              </a:solidFill>
            </a:endParaRPr>
          </a:p>
          <a:p>
            <a:r>
              <a:rPr lang="en-US" sz="1500" b="1" dirty="0">
                <a:solidFill>
                  <a:schemeClr val="tx1"/>
                </a:solidFill>
              </a:rPr>
              <a:t>How to Get Started?  What’s Required?</a:t>
            </a:r>
          </a:p>
          <a:p>
            <a:pPr lvl="1"/>
            <a:r>
              <a:rPr lang="en-US" sz="1500" dirty="0">
                <a:solidFill>
                  <a:schemeClr val="tx1"/>
                </a:solidFill>
              </a:rPr>
              <a:t>Contact the Program Manager</a:t>
            </a:r>
          </a:p>
          <a:p>
            <a:pPr lvl="1"/>
            <a:r>
              <a:rPr lang="en-US" sz="1500" dirty="0">
                <a:solidFill>
                  <a:schemeClr val="tx1"/>
                </a:solidFill>
              </a:rPr>
              <a:t>Federal and non-federal partners sign a Letter of Agreement </a:t>
            </a:r>
          </a:p>
          <a:p>
            <a:endParaRPr lang="en-US" sz="1500" b="1" dirty="0"/>
          </a:p>
          <a:p>
            <a:r>
              <a:rPr lang="en-US" sz="1500" b="1" dirty="0">
                <a:solidFill>
                  <a:schemeClr val="tx1"/>
                </a:solidFill>
              </a:rPr>
              <a:t>More Information</a:t>
            </a:r>
          </a:p>
          <a:p>
            <a:pPr lvl="1"/>
            <a:r>
              <a:rPr lang="en-US" sz="1500" dirty="0">
                <a:solidFill>
                  <a:schemeClr val="tx1"/>
                </a:solidFill>
              </a:rPr>
              <a:t>Karl Kerr, Program Manager, Baltimore District  </a:t>
            </a:r>
          </a:p>
          <a:p>
            <a:pPr marL="228600" lvl="1" indent="0">
              <a:buNone/>
            </a:pPr>
            <a:r>
              <a:rPr lang="en-US" sz="1500" dirty="0">
                <a:solidFill>
                  <a:schemeClr val="tx1"/>
                </a:solidFill>
              </a:rPr>
              <a:t>	410-962-4417</a:t>
            </a:r>
            <a:r>
              <a:rPr lang="en-US" sz="1500" dirty="0"/>
              <a:t>	</a:t>
            </a:r>
          </a:p>
          <a:p>
            <a:pPr marL="228600" lvl="1" indent="0">
              <a:buNone/>
            </a:pPr>
            <a:r>
              <a:rPr lang="en-US" sz="1500" dirty="0"/>
              <a:t>	</a:t>
            </a:r>
            <a:r>
              <a:rPr lang="en-US" sz="1500" dirty="0">
                <a:hlinkClick r:id="rId2"/>
              </a:rPr>
              <a:t>Karl.Kerr@usace.army.mil</a:t>
            </a:r>
            <a:endParaRPr lang="en-US" sz="1500" dirty="0"/>
          </a:p>
          <a:p>
            <a:endParaRPr lang="en-US" sz="1500" b="1" dirty="0">
              <a:solidFill>
                <a:schemeClr val="tx1"/>
              </a:solidFill>
            </a:endParaRPr>
          </a:p>
          <a:p>
            <a:endParaRPr lang="en-US" sz="1500" b="1" dirty="0">
              <a:solidFill>
                <a:schemeClr val="tx1"/>
              </a:solidFill>
            </a:endParaRPr>
          </a:p>
          <a:p>
            <a:pPr lvl="1"/>
            <a:r>
              <a:rPr lang="en-US" sz="1500" dirty="0">
                <a:solidFill>
                  <a:srgbClr val="0070C0"/>
                </a:solidFill>
              </a:rPr>
              <a:t>http://www.nab.usace.army.mil/technical-services/</a:t>
            </a:r>
          </a:p>
        </p:txBody>
      </p:sp>
      <p:sp>
        <p:nvSpPr>
          <p:cNvPr id="19459" name="Slide Number Placeholder 3"/>
          <p:cNvSpPr>
            <a:spLocks noGrp="1"/>
          </p:cNvSpPr>
          <p:nvPr>
            <p:ph type="sldNum" sz="quarter" idx="11"/>
          </p:nvPr>
        </p:nvSpPr>
        <p:spPr/>
        <p:txBody>
          <a:bodyPr/>
          <a:lstStyle/>
          <a:p>
            <a:fld id="{8D7596A5-0C63-46B1-8C74-339B5B3294A6}" type="slidenum">
              <a:rPr lang="en-US" smtClean="0"/>
              <a:pPr/>
              <a:t>6</a:t>
            </a:fld>
            <a:endParaRPr lang="en-US"/>
          </a:p>
        </p:txBody>
      </p:sp>
      <p:pic>
        <p:nvPicPr>
          <p:cNvPr id="4" name="Picture 3">
            <a:extLst>
              <a:ext uri="{FF2B5EF4-FFF2-40B4-BE49-F238E27FC236}">
                <a16:creationId xmlns:a16="http://schemas.microsoft.com/office/drawing/2014/main" id="{E475C226-16C8-9E2A-9E9E-6E132B4226EF}"/>
              </a:ext>
            </a:extLst>
          </p:cNvPr>
          <p:cNvPicPr>
            <a:picLocks noChangeAspect="1"/>
          </p:cNvPicPr>
          <p:nvPr/>
        </p:nvPicPr>
        <p:blipFill>
          <a:blip r:embed="rId3"/>
          <a:stretch>
            <a:fillRect/>
          </a:stretch>
        </p:blipFill>
        <p:spPr>
          <a:xfrm>
            <a:off x="7116385" y="4662805"/>
            <a:ext cx="1189414" cy="1184908"/>
          </a:xfrm>
          <a:prstGeom prst="rect">
            <a:avLst/>
          </a:prstGeom>
        </p:spPr>
      </p:pic>
    </p:spTree>
    <p:extLst>
      <p:ext uri="{BB962C8B-B14F-4D97-AF65-F5344CB8AC3E}">
        <p14:creationId xmlns:p14="http://schemas.microsoft.com/office/powerpoint/2010/main" val="280219876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Floodplain management services (FPMS)</a:t>
            </a:r>
          </a:p>
        </p:txBody>
      </p:sp>
      <p:sp>
        <p:nvSpPr>
          <p:cNvPr id="3" name="Content Placeholder 2"/>
          <p:cNvSpPr>
            <a:spLocks noGrp="1"/>
          </p:cNvSpPr>
          <p:nvPr>
            <p:ph idx="1"/>
          </p:nvPr>
        </p:nvSpPr>
        <p:spPr>
          <a:xfrm>
            <a:off x="304800" y="904241"/>
            <a:ext cx="8605520" cy="5679122"/>
          </a:xfrm>
        </p:spPr>
        <p:txBody>
          <a:bodyPr>
            <a:normAutofit fontScale="70000" lnSpcReduction="20000"/>
          </a:bodyPr>
          <a:lstStyle/>
          <a:p>
            <a:r>
              <a:rPr lang="en-US" b="1" dirty="0">
                <a:solidFill>
                  <a:schemeClr val="tx1"/>
                </a:solidFill>
              </a:rPr>
              <a:t>Purpose</a:t>
            </a:r>
            <a:r>
              <a:rPr lang="en-US" dirty="0">
                <a:solidFill>
                  <a:schemeClr val="tx1"/>
                </a:solidFill>
              </a:rPr>
              <a:t> – </a:t>
            </a:r>
            <a:r>
              <a:rPr lang="en-US" b="1" dirty="0">
                <a:solidFill>
                  <a:srgbClr val="FF0000"/>
                </a:solidFill>
              </a:rPr>
              <a:t>“All things flood”</a:t>
            </a:r>
          </a:p>
          <a:p>
            <a:endParaRPr lang="en-US" dirty="0"/>
          </a:p>
          <a:p>
            <a:r>
              <a:rPr lang="en-US" b="1" dirty="0">
                <a:solidFill>
                  <a:schemeClr val="tx1"/>
                </a:solidFill>
              </a:rPr>
              <a:t>Types of Projects </a:t>
            </a:r>
            <a:endParaRPr lang="en-US" dirty="0">
              <a:solidFill>
                <a:schemeClr val="tx1"/>
              </a:solidFill>
            </a:endParaRPr>
          </a:p>
          <a:p>
            <a:pPr lvl="1"/>
            <a:r>
              <a:rPr lang="en-US" dirty="0">
                <a:solidFill>
                  <a:schemeClr val="tx1"/>
                </a:solidFill>
              </a:rPr>
              <a:t>Flood inundation tools and mapping, flood risk outreach, flood risk assessments, mitigation planning, post-flood documentation, emergency table-top exercises, flood preparedness, etc. </a:t>
            </a:r>
          </a:p>
          <a:p>
            <a:pPr lvl="1"/>
            <a:endParaRPr lang="en-US" dirty="0">
              <a:solidFill>
                <a:schemeClr val="tx1"/>
              </a:solidFill>
            </a:endParaRPr>
          </a:p>
          <a:p>
            <a:r>
              <a:rPr lang="en-US" b="1" dirty="0">
                <a:solidFill>
                  <a:schemeClr val="tx1"/>
                </a:solidFill>
              </a:rPr>
              <a:t>Funding/Cost-Sharing</a:t>
            </a:r>
          </a:p>
          <a:p>
            <a:pPr lvl="1"/>
            <a:r>
              <a:rPr lang="en-US" dirty="0">
                <a:solidFill>
                  <a:schemeClr val="tx1"/>
                </a:solidFill>
              </a:rPr>
              <a:t>100% Federal funds, with non-federal voluntary contributions allowed to expand the scope of the study</a:t>
            </a:r>
          </a:p>
          <a:p>
            <a:pPr marL="228600" lvl="1" indent="0">
              <a:buNone/>
            </a:pPr>
            <a:endParaRPr lang="en-US" dirty="0">
              <a:solidFill>
                <a:schemeClr val="tx1"/>
              </a:solidFill>
            </a:endParaRPr>
          </a:p>
          <a:p>
            <a:r>
              <a:rPr lang="en-US" b="1" dirty="0">
                <a:solidFill>
                  <a:schemeClr val="tx1"/>
                </a:solidFill>
              </a:rPr>
              <a:t>How to Get Started?  What’s Required?</a:t>
            </a:r>
          </a:p>
          <a:p>
            <a:pPr lvl="1"/>
            <a:r>
              <a:rPr lang="en-US" dirty="0">
                <a:solidFill>
                  <a:schemeClr val="tx1"/>
                </a:solidFill>
              </a:rPr>
              <a:t>Contact the Program Manager</a:t>
            </a:r>
          </a:p>
          <a:p>
            <a:pPr lvl="1"/>
            <a:r>
              <a:rPr lang="en-US" dirty="0">
                <a:solidFill>
                  <a:schemeClr val="tx1"/>
                </a:solidFill>
              </a:rPr>
              <a:t>Federal and non-federal partners sign a Letter of Agreement, if non-federal contribution</a:t>
            </a:r>
          </a:p>
          <a:p>
            <a:endParaRPr lang="en-US" b="1" dirty="0">
              <a:solidFill>
                <a:schemeClr val="tx1"/>
              </a:solidFill>
            </a:endParaRPr>
          </a:p>
          <a:p>
            <a:r>
              <a:rPr lang="en-US" b="1" dirty="0">
                <a:solidFill>
                  <a:schemeClr val="tx1"/>
                </a:solidFill>
              </a:rPr>
              <a:t>More Information</a:t>
            </a:r>
          </a:p>
          <a:p>
            <a:pPr lvl="1"/>
            <a:r>
              <a:rPr lang="en-US" sz="2400" dirty="0">
                <a:solidFill>
                  <a:schemeClr val="tx1"/>
                </a:solidFill>
              </a:rPr>
              <a:t>Stacey Underwood, Program Manager, Baltimore District </a:t>
            </a:r>
          </a:p>
          <a:p>
            <a:pPr marL="228600" lvl="1" indent="0">
              <a:buNone/>
            </a:pPr>
            <a:r>
              <a:rPr lang="en-US" sz="2400" dirty="0">
                <a:solidFill>
                  <a:schemeClr val="tx1"/>
                </a:solidFill>
              </a:rPr>
              <a:t>	410-962-4977</a:t>
            </a:r>
            <a:r>
              <a:rPr lang="en-US" sz="2400" dirty="0"/>
              <a:t>	</a:t>
            </a:r>
          </a:p>
          <a:p>
            <a:pPr marL="228600" lvl="1" indent="0">
              <a:buNone/>
            </a:pPr>
            <a:r>
              <a:rPr lang="en-US" sz="2400" dirty="0"/>
              <a:t>	</a:t>
            </a:r>
            <a:r>
              <a:rPr lang="en-US" sz="2400" dirty="0">
                <a:hlinkClick r:id="rId2"/>
              </a:rPr>
              <a:t>Stacey.m.underwood@usace.army.mil</a:t>
            </a:r>
            <a:endParaRPr lang="en-US" sz="2400" dirty="0"/>
          </a:p>
          <a:p>
            <a:pPr lvl="1"/>
            <a:endParaRPr lang="en-US" sz="2400" dirty="0">
              <a:solidFill>
                <a:schemeClr val="tx1"/>
              </a:solidFill>
            </a:endParaRPr>
          </a:p>
          <a:p>
            <a:endParaRPr lang="en-US" b="1" dirty="0">
              <a:solidFill>
                <a:schemeClr val="tx1"/>
              </a:solidFill>
            </a:endParaRPr>
          </a:p>
          <a:p>
            <a:pPr lvl="1"/>
            <a:r>
              <a:rPr lang="en-US" dirty="0">
                <a:solidFill>
                  <a:srgbClr val="0070C0"/>
                </a:solidFill>
              </a:rPr>
              <a:t>http://www.nab.usace.army.mil/technical-services/</a:t>
            </a:r>
          </a:p>
          <a:p>
            <a:pPr lvl="1"/>
            <a:endParaRPr lang="en-US" dirty="0">
              <a:solidFill>
                <a:schemeClr val="tx1"/>
              </a:solidFill>
            </a:endParaRPr>
          </a:p>
          <a:p>
            <a:endParaRPr lang="en-US" dirty="0"/>
          </a:p>
        </p:txBody>
      </p:sp>
      <p:sp>
        <p:nvSpPr>
          <p:cNvPr id="19459" name="Slide Number Placeholder 3"/>
          <p:cNvSpPr>
            <a:spLocks noGrp="1"/>
          </p:cNvSpPr>
          <p:nvPr>
            <p:ph type="sldNum" sz="quarter" idx="11"/>
          </p:nvPr>
        </p:nvSpPr>
        <p:spPr/>
        <p:txBody>
          <a:bodyPr/>
          <a:lstStyle/>
          <a:p>
            <a:fld id="{8D7596A5-0C63-46B1-8C74-339B5B3294A6}" type="slidenum">
              <a:rPr lang="en-US" smtClean="0"/>
              <a:pPr/>
              <a:t>7</a:t>
            </a:fld>
            <a:endParaRPr lang="en-US"/>
          </a:p>
        </p:txBody>
      </p:sp>
      <p:pic>
        <p:nvPicPr>
          <p:cNvPr id="4" name="Picture 3">
            <a:extLst>
              <a:ext uri="{FF2B5EF4-FFF2-40B4-BE49-F238E27FC236}">
                <a16:creationId xmlns:a16="http://schemas.microsoft.com/office/drawing/2014/main" id="{36F96166-B408-6CF8-8E29-A87B95D63A17}"/>
              </a:ext>
            </a:extLst>
          </p:cNvPr>
          <p:cNvPicPr>
            <a:picLocks noChangeAspect="1"/>
          </p:cNvPicPr>
          <p:nvPr/>
        </p:nvPicPr>
        <p:blipFill>
          <a:blip r:embed="rId3"/>
          <a:stretch>
            <a:fillRect/>
          </a:stretch>
        </p:blipFill>
        <p:spPr>
          <a:xfrm>
            <a:off x="7116385" y="4368165"/>
            <a:ext cx="1189414" cy="1184908"/>
          </a:xfrm>
          <a:prstGeom prst="rect">
            <a:avLst/>
          </a:prstGeom>
        </p:spPr>
      </p:pic>
    </p:spTree>
    <p:extLst>
      <p:ext uri="{BB962C8B-B14F-4D97-AF65-F5344CB8AC3E}">
        <p14:creationId xmlns:p14="http://schemas.microsoft.com/office/powerpoint/2010/main" val="34167822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68253"/>
            <a:ext cx="8382000" cy="806450"/>
          </a:xfrm>
        </p:spPr>
        <p:txBody>
          <a:bodyPr/>
          <a:lstStyle/>
          <a:p>
            <a:pPr algn="ctr"/>
            <a:r>
              <a:rPr lang="en-US" sz="2800" dirty="0">
                <a:effectLst/>
                <a:latin typeface="+mn-lt"/>
                <a:ea typeface="Calibri" panose="020F0502020204030204" pitchFamily="34" charset="0"/>
                <a:cs typeface="Times New Roman" panose="02020603050405020304" pitchFamily="18" charset="0"/>
              </a:rPr>
              <a:t>Typical tasks for FPMS/PAS Flood Risk Management Studies: </a:t>
            </a:r>
            <a:br>
              <a:rPr lang="en-US" sz="2800" dirty="0">
                <a:effectLst/>
                <a:latin typeface="+mn-lt"/>
                <a:ea typeface="Calibri" panose="020F0502020204030204" pitchFamily="34" charset="0"/>
                <a:cs typeface="Times New Roman" panose="02020603050405020304" pitchFamily="18" charset="0"/>
              </a:rPr>
            </a:br>
            <a:endParaRPr lang="en-US" sz="2600" dirty="0"/>
          </a:p>
        </p:txBody>
      </p:sp>
      <p:sp>
        <p:nvSpPr>
          <p:cNvPr id="5" name="Slide Number Placeholder 4"/>
          <p:cNvSpPr>
            <a:spLocks noGrp="1"/>
          </p:cNvSpPr>
          <p:nvPr>
            <p:ph type="sldNum" sz="quarter" idx="10"/>
          </p:nvPr>
        </p:nvSpPr>
        <p:spPr/>
        <p:txBody>
          <a:bodyPr/>
          <a:lstStyle/>
          <a:p>
            <a:pPr>
              <a:defRPr/>
            </a:pPr>
            <a:fld id="{C288D173-1B90-416E-9695-551853B8219D}" type="slidenum">
              <a:rPr lang="en-US" smtClean="0"/>
              <a:pPr>
                <a:defRPr/>
              </a:pPr>
              <a:t>8</a:t>
            </a:fld>
            <a:endParaRPr lang="en-US" dirty="0"/>
          </a:p>
        </p:txBody>
      </p:sp>
      <p:sp>
        <p:nvSpPr>
          <p:cNvPr id="4" name="TextBox 3">
            <a:extLst>
              <a:ext uri="{FF2B5EF4-FFF2-40B4-BE49-F238E27FC236}">
                <a16:creationId xmlns:a16="http://schemas.microsoft.com/office/drawing/2014/main" id="{EF494AF4-0F05-2412-B9A6-24849AD82FBE}"/>
              </a:ext>
            </a:extLst>
          </p:cNvPr>
          <p:cNvSpPr txBox="1"/>
          <p:nvPr/>
        </p:nvSpPr>
        <p:spPr>
          <a:xfrm>
            <a:off x="600456" y="1503896"/>
            <a:ext cx="7705343" cy="4367158"/>
          </a:xfrm>
          <a:prstGeom prst="rect">
            <a:avLst/>
          </a:prstGeom>
          <a:noFill/>
        </p:spPr>
        <p:txBody>
          <a:bodyPr wrap="square">
            <a:spAutoFit/>
          </a:bodyPr>
          <a:lstStyle/>
          <a:p>
            <a:pPr marL="0" marR="0">
              <a:lnSpc>
                <a:spcPct val="107000"/>
              </a:lnSpc>
              <a:spcBef>
                <a:spcPts val="0"/>
              </a:spcBef>
              <a:spcAft>
                <a:spcPts val="0"/>
              </a:spcAft>
            </a:pPr>
            <a:endParaRPr lang="en-US" sz="1800" dirty="0">
              <a:effectLst/>
              <a:latin typeface="+mn-lt"/>
              <a:ea typeface="Calibri" panose="020F0502020204030204" pitchFamily="34" charset="0"/>
              <a:cs typeface="Times New Roman" panose="02020603050405020304" pitchFamily="18" charset="0"/>
            </a:endParaRPr>
          </a:p>
          <a:p>
            <a:pPr marL="342900" marR="0" lvl="0" indent="-342900" algn="l">
              <a:lnSpc>
                <a:spcPct val="115000"/>
              </a:lnSpc>
              <a:spcBef>
                <a:spcPts val="0"/>
              </a:spcBef>
              <a:spcAft>
                <a:spcPts val="0"/>
              </a:spcAft>
              <a:buFont typeface="Symbol" panose="05050102010706020507" pitchFamily="18" charset="2"/>
              <a:buChar char=""/>
            </a:pPr>
            <a:r>
              <a:rPr lang="en-US" sz="1800" dirty="0">
                <a:effectLst/>
                <a:latin typeface="+mn-lt"/>
                <a:ea typeface="Times New Roman" panose="02020603050405020304" pitchFamily="18" charset="0"/>
              </a:rPr>
              <a:t>Task 1 - Field Survey </a:t>
            </a:r>
          </a:p>
          <a:p>
            <a:pPr marL="800100" lvl="1" indent="-342900">
              <a:lnSpc>
                <a:spcPct val="115000"/>
              </a:lnSpc>
              <a:spcBef>
                <a:spcPts val="0"/>
              </a:spcBef>
              <a:spcAft>
                <a:spcPts val="0"/>
              </a:spcAft>
              <a:buFont typeface="Wingdings" panose="05000000000000000000" pitchFamily="2" charset="2"/>
              <a:buChar char="§"/>
            </a:pPr>
            <a:r>
              <a:rPr lang="en-US" sz="1800" dirty="0">
                <a:effectLst/>
                <a:latin typeface="+mn-lt"/>
                <a:ea typeface="Times New Roman" panose="02020603050405020304" pitchFamily="18" charset="0"/>
              </a:rPr>
              <a:t>Riverine – </a:t>
            </a:r>
            <a:r>
              <a:rPr lang="en-US" sz="1800" dirty="0">
                <a:latin typeface="+mn-lt"/>
                <a:ea typeface="Times New Roman" panose="02020603050405020304" pitchFamily="18" charset="0"/>
              </a:rPr>
              <a:t>Bridges and Channel Cross Sections</a:t>
            </a:r>
          </a:p>
          <a:p>
            <a:pPr marL="800100" lvl="1" indent="-342900">
              <a:lnSpc>
                <a:spcPct val="115000"/>
              </a:lnSpc>
              <a:spcBef>
                <a:spcPts val="0"/>
              </a:spcBef>
              <a:spcAft>
                <a:spcPts val="0"/>
              </a:spcAft>
              <a:buFont typeface="Wingdings" panose="05000000000000000000" pitchFamily="2" charset="2"/>
              <a:buChar char="§"/>
            </a:pPr>
            <a:r>
              <a:rPr lang="en-US" sz="1800" dirty="0">
                <a:effectLst/>
                <a:latin typeface="+mn-lt"/>
                <a:ea typeface="Times New Roman" panose="02020603050405020304" pitchFamily="18" charset="0"/>
              </a:rPr>
              <a:t>Stormwater – Inlets and Manholes</a:t>
            </a:r>
          </a:p>
          <a:p>
            <a:pPr marL="342900" marR="0" lvl="0" indent="-342900" algn="l">
              <a:lnSpc>
                <a:spcPct val="115000"/>
              </a:lnSpc>
              <a:spcBef>
                <a:spcPts val="0"/>
              </a:spcBef>
              <a:spcAft>
                <a:spcPts val="0"/>
              </a:spcAft>
              <a:buFont typeface="Symbol" panose="05050102010706020507" pitchFamily="18" charset="2"/>
              <a:buChar char=""/>
            </a:pPr>
            <a:endParaRPr lang="en-US" sz="1800" dirty="0">
              <a:effectLst/>
              <a:latin typeface="+mn-lt"/>
              <a:ea typeface="Times New Roman" panose="02020603050405020304" pitchFamily="18" charset="0"/>
            </a:endParaRPr>
          </a:p>
          <a:p>
            <a:pPr marL="342900" marR="0" lvl="0" indent="-342900" algn="l">
              <a:lnSpc>
                <a:spcPct val="115000"/>
              </a:lnSpc>
              <a:spcBef>
                <a:spcPts val="0"/>
              </a:spcBef>
              <a:spcAft>
                <a:spcPts val="0"/>
              </a:spcAft>
              <a:buFont typeface="Symbol" panose="05050102010706020507" pitchFamily="18" charset="2"/>
              <a:buChar char=""/>
            </a:pPr>
            <a:r>
              <a:rPr lang="en-US" sz="1800" dirty="0">
                <a:effectLst/>
                <a:latin typeface="+mn-lt"/>
                <a:ea typeface="Times New Roman" panose="02020603050405020304" pitchFamily="18" charset="0"/>
              </a:rPr>
              <a:t>Task 2 - Hydrologic Analysis </a:t>
            </a:r>
          </a:p>
          <a:p>
            <a:pPr marL="342900" marR="0" lvl="0" indent="-342900" algn="l">
              <a:lnSpc>
                <a:spcPct val="115000"/>
              </a:lnSpc>
              <a:spcBef>
                <a:spcPts val="0"/>
              </a:spcBef>
              <a:spcAft>
                <a:spcPts val="0"/>
              </a:spcAft>
              <a:buFont typeface="Symbol" panose="05050102010706020507" pitchFamily="18" charset="2"/>
              <a:buChar char=""/>
            </a:pPr>
            <a:endParaRPr lang="en-US" sz="1800" dirty="0">
              <a:effectLst/>
              <a:latin typeface="+mn-lt"/>
              <a:ea typeface="Times New Roman" panose="02020603050405020304" pitchFamily="18" charset="0"/>
            </a:endParaRPr>
          </a:p>
          <a:p>
            <a:pPr marL="342900" marR="0" lvl="0" indent="-342900" algn="l">
              <a:lnSpc>
                <a:spcPct val="115000"/>
              </a:lnSpc>
              <a:spcBef>
                <a:spcPts val="0"/>
              </a:spcBef>
              <a:spcAft>
                <a:spcPts val="0"/>
              </a:spcAft>
              <a:buFont typeface="Symbol" panose="05050102010706020507" pitchFamily="18" charset="2"/>
              <a:buChar char=""/>
            </a:pPr>
            <a:r>
              <a:rPr lang="en-US" sz="1800" dirty="0">
                <a:effectLst/>
                <a:latin typeface="+mn-lt"/>
                <a:ea typeface="Times New Roman" panose="02020603050405020304" pitchFamily="18" charset="0"/>
              </a:rPr>
              <a:t>Task 3 - Hydraulic Analysis</a:t>
            </a:r>
          </a:p>
          <a:p>
            <a:pPr marL="342900" marR="0" lvl="0" indent="-342900" algn="l">
              <a:lnSpc>
                <a:spcPct val="115000"/>
              </a:lnSpc>
              <a:spcBef>
                <a:spcPts val="0"/>
              </a:spcBef>
              <a:spcAft>
                <a:spcPts val="0"/>
              </a:spcAft>
              <a:buFont typeface="Symbol" panose="05050102010706020507" pitchFamily="18" charset="2"/>
              <a:buChar char=""/>
            </a:pPr>
            <a:endParaRPr lang="en-US" sz="1800" dirty="0">
              <a:effectLst/>
              <a:latin typeface="+mn-lt"/>
              <a:ea typeface="Times New Roman" panose="02020603050405020304" pitchFamily="18" charset="0"/>
            </a:endParaRPr>
          </a:p>
          <a:p>
            <a:pPr marL="342900" marR="0" lvl="0" indent="-342900" algn="l">
              <a:lnSpc>
                <a:spcPct val="115000"/>
              </a:lnSpc>
              <a:spcBef>
                <a:spcPts val="0"/>
              </a:spcBef>
              <a:spcAft>
                <a:spcPts val="0"/>
              </a:spcAft>
              <a:buFont typeface="Symbol" panose="05050102010706020507" pitchFamily="18" charset="2"/>
              <a:buChar char=""/>
            </a:pPr>
            <a:r>
              <a:rPr lang="en-US" sz="1800" dirty="0">
                <a:effectLst/>
                <a:latin typeface="+mn-lt"/>
                <a:ea typeface="Times New Roman" panose="02020603050405020304" pitchFamily="18" charset="0"/>
              </a:rPr>
              <a:t>Task 4 - Floodplain Mapping</a:t>
            </a:r>
          </a:p>
          <a:p>
            <a:pPr marL="342900" marR="0" lvl="0" indent="-342900" algn="l">
              <a:lnSpc>
                <a:spcPct val="115000"/>
              </a:lnSpc>
              <a:spcBef>
                <a:spcPts val="0"/>
              </a:spcBef>
              <a:spcAft>
                <a:spcPts val="0"/>
              </a:spcAft>
              <a:buFont typeface="Symbol" panose="05050102010706020507" pitchFamily="18" charset="2"/>
              <a:buChar char=""/>
            </a:pPr>
            <a:endParaRPr lang="en-US" sz="1800" dirty="0">
              <a:effectLst/>
              <a:latin typeface="+mn-lt"/>
              <a:ea typeface="Times New Roman" panose="02020603050405020304" pitchFamily="18" charset="0"/>
            </a:endParaRPr>
          </a:p>
          <a:p>
            <a:pPr marL="342900" marR="0" lvl="0" indent="-342900" algn="l">
              <a:lnSpc>
                <a:spcPct val="115000"/>
              </a:lnSpc>
              <a:spcBef>
                <a:spcPts val="0"/>
              </a:spcBef>
              <a:spcAft>
                <a:spcPts val="0"/>
              </a:spcAft>
              <a:buFont typeface="Symbol" panose="05050102010706020507" pitchFamily="18" charset="2"/>
              <a:buChar char=""/>
            </a:pPr>
            <a:r>
              <a:rPr lang="en-US" sz="1800" dirty="0">
                <a:effectLst/>
                <a:latin typeface="+mn-lt"/>
                <a:ea typeface="Times New Roman" panose="02020603050405020304" pitchFamily="18" charset="0"/>
              </a:rPr>
              <a:t>Task 5 - Flood Risk Management Measures</a:t>
            </a:r>
          </a:p>
          <a:p>
            <a:pPr marL="342900" marR="0" lvl="0" indent="-342900" algn="l">
              <a:lnSpc>
                <a:spcPct val="115000"/>
              </a:lnSpc>
              <a:spcBef>
                <a:spcPts val="0"/>
              </a:spcBef>
              <a:spcAft>
                <a:spcPts val="0"/>
              </a:spcAft>
              <a:buFont typeface="Symbol" panose="05050102010706020507" pitchFamily="18" charset="2"/>
              <a:buChar char=""/>
            </a:pPr>
            <a:endParaRPr lang="en-US" sz="1400" dirty="0">
              <a:latin typeface="+mn-lt"/>
              <a:ea typeface="Times New Roman" panose="02020603050405020304" pitchFamily="18" charset="0"/>
            </a:endParaRPr>
          </a:p>
          <a:p>
            <a:pPr marL="342900" marR="0" lvl="0" indent="-342900" algn="l">
              <a:lnSpc>
                <a:spcPct val="115000"/>
              </a:lnSpc>
              <a:spcBef>
                <a:spcPts val="0"/>
              </a:spcBef>
              <a:spcAft>
                <a:spcPts val="0"/>
              </a:spcAft>
              <a:buFont typeface="Symbol" panose="05050102010706020507" pitchFamily="18" charset="2"/>
              <a:buChar char=""/>
            </a:pPr>
            <a:endParaRPr lang="en-US" sz="1400" dirty="0">
              <a:effectLst/>
              <a:latin typeface="+mn-lt"/>
              <a:ea typeface="Times New Roman" panose="02020603050405020304" pitchFamily="18" charset="0"/>
            </a:endParaRPr>
          </a:p>
        </p:txBody>
      </p:sp>
    </p:spTree>
    <p:extLst>
      <p:ext uri="{BB962C8B-B14F-4D97-AF65-F5344CB8AC3E}">
        <p14:creationId xmlns:p14="http://schemas.microsoft.com/office/powerpoint/2010/main" val="233445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4775" y="-93467"/>
            <a:ext cx="8442025" cy="1143000"/>
          </a:xfrm>
        </p:spPr>
        <p:txBody>
          <a:bodyPr/>
          <a:lstStyle/>
          <a:p>
            <a:pPr algn="ctr"/>
            <a:r>
              <a:rPr lang="en-US" sz="2500" dirty="0"/>
              <a:t>NAB – PATUXENT RIVER WATER RESOURCE Study</a:t>
            </a:r>
          </a:p>
        </p:txBody>
      </p:sp>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EFF9D7-C113-498B-A2EC-10409E1016C9}" type="slidenum">
              <a:rPr kumimoji="0" lang="en-US" sz="1000" b="0" i="0" u="none" strike="noStrike" kern="1200" cap="none" spc="0" normalizeH="0" baseline="0" noProof="0" smtClean="0">
                <a:ln>
                  <a:noFill/>
                </a:ln>
                <a:solidFill>
                  <a:srgbClr val="898989"/>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000" b="0" i="0" u="none" strike="noStrike" kern="1200" cap="none" spc="0" normalizeH="0" baseline="0" noProof="0" dirty="0">
              <a:ln>
                <a:noFill/>
              </a:ln>
              <a:solidFill>
                <a:srgbClr val="898989"/>
              </a:solidFill>
              <a:effectLst/>
              <a:uLnTx/>
              <a:uFillTx/>
              <a:latin typeface="Arial" pitchFamily="34" charset="0"/>
              <a:ea typeface="ＭＳ Ｐゴシック" pitchFamily="34" charset="-128"/>
              <a:cs typeface="Arial" pitchFamily="34" charset="0"/>
            </a:endParaRPr>
          </a:p>
        </p:txBody>
      </p:sp>
      <p:sp>
        <p:nvSpPr>
          <p:cNvPr id="20" name="Rectangle 19"/>
          <p:cNvSpPr/>
          <p:nvPr/>
        </p:nvSpPr>
        <p:spPr>
          <a:xfrm>
            <a:off x="4635476" y="772099"/>
            <a:ext cx="4263749" cy="5857301"/>
          </a:xfrm>
          <a:prstGeom prst="rect">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83847A"/>
              </a:solidFill>
              <a:effectLst/>
              <a:uLnTx/>
              <a:uFillTx/>
              <a:latin typeface="Arial"/>
              <a:ea typeface="+mn-ea"/>
              <a:cs typeface="+mn-cs"/>
            </a:endParaRPr>
          </a:p>
        </p:txBody>
      </p:sp>
      <p:sp>
        <p:nvSpPr>
          <p:cNvPr id="21" name="Content Placeholder 1"/>
          <p:cNvSpPr>
            <a:spLocks noGrp="1"/>
          </p:cNvSpPr>
          <p:nvPr/>
        </p:nvSpPr>
        <p:spPr bwMode="auto">
          <a:xfrm>
            <a:off x="4708358" y="834189"/>
            <a:ext cx="4123698" cy="5727033"/>
          </a:xfrm>
          <a:prstGeom prst="rect">
            <a:avLst/>
          </a:prstGeom>
          <a:solidFill>
            <a:schemeClr val="bg1">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6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6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6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Agreement Type – </a:t>
            </a:r>
            <a:r>
              <a:rPr kumimoji="0" lang="en-US" sz="1400" b="0" i="0" u="none" strike="noStrike" kern="1200" cap="none" spc="0" normalizeH="0" baseline="0" noProof="0" dirty="0">
                <a:ln>
                  <a:noFill/>
                </a:ln>
                <a:solidFill>
                  <a:srgbClr val="000000"/>
                </a:solidFill>
                <a:effectLst/>
                <a:uLnTx/>
                <a:uFillTx/>
                <a:latin typeface="Arial"/>
                <a:ea typeface="+mn-ea"/>
                <a:cs typeface="+mn-cs"/>
              </a:rPr>
              <a:t>Technical</a:t>
            </a:r>
          </a:p>
          <a:p>
            <a:pPr marL="0" marR="0" lvl="0" indent="0" algn="l" defTabSz="914400" rtl="0" eaLnBrk="0" fontAlgn="base" latinLnBrk="0" hangingPunct="0">
              <a:lnSpc>
                <a:spcPct val="100000"/>
              </a:lnSpc>
              <a:spcBef>
                <a:spcPts val="0"/>
              </a:spcBef>
              <a:spcAft>
                <a:spcPct val="0"/>
              </a:spcAft>
              <a:buClrTx/>
              <a:buSzTx/>
              <a:buFont typeface="Wingdings" pitchFamily="2" charset="2"/>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Partners: </a:t>
            </a:r>
            <a:r>
              <a:rPr kumimoji="0" lang="en-US" sz="1400" b="0" i="0" u="none" strike="noStrike" kern="1200" cap="none" spc="0" normalizeH="0" baseline="0" noProof="0" dirty="0">
                <a:ln>
                  <a:noFill/>
                </a:ln>
                <a:solidFill>
                  <a:srgbClr val="000000"/>
                </a:solidFill>
                <a:effectLst/>
                <a:uLnTx/>
                <a:uFillTx/>
                <a:latin typeface="Arial"/>
                <a:ea typeface="+mn-ea"/>
                <a:cs typeface="+mn-cs"/>
              </a:rPr>
              <a:t>City of Laurel, MD; FEMA; </a:t>
            </a:r>
            <a:endParaRPr lang="en-US" sz="1400" dirty="0">
              <a:solidFill>
                <a:srgbClr val="000000"/>
              </a:solidFill>
              <a:latin typeface="Arial"/>
            </a:endParaRPr>
          </a:p>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Project Description: </a:t>
            </a:r>
            <a:r>
              <a:rPr kumimoji="0" lang="en-US" sz="1400" b="0" i="0" u="none" strike="noStrike" kern="1200" cap="none" spc="0" normalizeH="0" baseline="0" noProof="0" dirty="0">
                <a:ln>
                  <a:noFill/>
                </a:ln>
                <a:solidFill>
                  <a:srgbClr val="000000"/>
                </a:solidFill>
                <a:effectLst/>
                <a:uLnTx/>
                <a:uFillTx/>
                <a:latin typeface="Arial"/>
                <a:ea typeface="+mn-ea"/>
                <a:cs typeface="+mn-cs"/>
              </a:rPr>
              <a:t>The City of Laurel and the </a:t>
            </a:r>
            <a:r>
              <a:rPr lang="en-US" sz="1400" dirty="0">
                <a:solidFill>
                  <a:srgbClr val="000000"/>
                </a:solidFill>
                <a:latin typeface="Arial"/>
              </a:rPr>
              <a:t>Patuxent River Watershed Hazard Mitigation Partnership</a:t>
            </a:r>
            <a:r>
              <a:rPr kumimoji="0" lang="en-US" sz="1400" b="0" i="0" u="none" strike="noStrike" kern="1200" cap="none" spc="0" normalizeH="0" baseline="0" noProof="0" dirty="0">
                <a:ln>
                  <a:noFill/>
                </a:ln>
                <a:solidFill>
                  <a:srgbClr val="000000"/>
                </a:solidFill>
                <a:effectLst/>
                <a:uLnTx/>
                <a:uFillTx/>
                <a:latin typeface="Arial"/>
                <a:ea typeface="+mn-ea"/>
                <a:cs typeface="+mn-cs"/>
              </a:rPr>
              <a:t> requested </a:t>
            </a:r>
            <a:r>
              <a:rPr lang="en-US" sz="1400" dirty="0">
                <a:solidFill>
                  <a:srgbClr val="000000"/>
                </a:solidFill>
              </a:rPr>
              <a:t>assistance  in completing a flood evaluation for the riverine portion of the Patuxent River.  This study would update the existing flood modeling and flood hazard mapping for the Patuxent River and develop flood risk reduction alternatives to assist the local communities in flood resiliency efforts. </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ts val="0"/>
              </a:spcBef>
              <a:spcAft>
                <a:spcPct val="0"/>
              </a:spcAft>
              <a:buClrTx/>
              <a:buSzTx/>
              <a:buFont typeface="Wingdings" pitchFamily="2" charset="2"/>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Objectives:</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Data collection</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Hydrologic and hydraulic modeling</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Develop alternatives to address riverine flooding</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 Economic analysis</a:t>
            </a:r>
          </a:p>
          <a:p>
            <a:pPr marL="0" marR="0" lvl="0" indent="0" algn="l" defTabSz="914400" rtl="0" eaLnBrk="0" fontAlgn="base" latinLnBrk="0" hangingPunct="0">
              <a:lnSpc>
                <a:spcPct val="100000"/>
              </a:lnSpc>
              <a:spcBef>
                <a:spcPts val="0"/>
              </a:spcBef>
              <a:spcAft>
                <a:spcPct val="0"/>
              </a:spcAft>
              <a:buClrTx/>
              <a:buSzTx/>
              <a:buFont typeface="Wingdings" pitchFamily="2" charset="2"/>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0" marR="0" lvl="1" indent="0" algn="l" defTabSz="914400" rtl="0" eaLnBrk="0" fontAlgn="base" latinLnBrk="0" hangingPunct="0">
              <a:lnSpc>
                <a:spcPct val="100000"/>
              </a:lnSpc>
              <a:spcBef>
                <a:spcPct val="20000"/>
              </a:spcBef>
              <a:spcAft>
                <a:spcPct val="0"/>
              </a:spcAft>
              <a:buClrTx/>
              <a:buSzPct val="75000"/>
              <a:buFont typeface="Arial" charset="0"/>
              <a:buNone/>
              <a:tabLst>
                <a:tab pos="574675" algn="l"/>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pitchFamily="34" charset="-128"/>
                <a:cs typeface="+mn-cs"/>
              </a:rPr>
              <a:t>Total project costs: </a:t>
            </a:r>
            <a:r>
              <a:rPr kumimoji="0" lang="en-US" sz="1400" b="0" i="0" u="none" strike="noStrike" kern="1200" cap="none" spc="0" normalizeH="0" baseline="0" noProof="0" dirty="0">
                <a:ln>
                  <a:noFill/>
                </a:ln>
                <a:solidFill>
                  <a:srgbClr val="000000"/>
                </a:solidFill>
                <a:effectLst/>
                <a:uLnTx/>
                <a:uFillTx/>
                <a:latin typeface="Arial"/>
                <a:ea typeface="ＭＳ Ｐゴシック" pitchFamily="34" charset="-128"/>
                <a:cs typeface="+mn-cs"/>
              </a:rPr>
              <a:t>		$193K</a:t>
            </a:r>
          </a:p>
          <a:p>
            <a:pPr marL="0" marR="0" lvl="1" indent="0" algn="l" defTabSz="914400" rtl="0" eaLnBrk="0" fontAlgn="base" latinLnBrk="0" hangingPunct="0">
              <a:lnSpc>
                <a:spcPct val="100000"/>
              </a:lnSpc>
              <a:spcBef>
                <a:spcPct val="20000"/>
              </a:spcBef>
              <a:spcAft>
                <a:spcPct val="0"/>
              </a:spcAft>
              <a:buClrTx/>
              <a:buSzPct val="75000"/>
              <a:buFont typeface="Arial" charset="0"/>
              <a:buNone/>
              <a:tabLst>
                <a:tab pos="574675" algn="l"/>
              </a:tabLst>
              <a:defRPr/>
            </a:pPr>
            <a:endParaRPr kumimoji="0" lang="en-US" sz="1400" b="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p:txBody>
      </p:sp>
      <p:pic>
        <p:nvPicPr>
          <p:cNvPr id="9" name="Content Placeholder 8">
            <a:extLst>
              <a:ext uri="{FF2B5EF4-FFF2-40B4-BE49-F238E27FC236}">
                <a16:creationId xmlns:a16="http://schemas.microsoft.com/office/drawing/2014/main" id="{2F5C7715-7319-4C61-AB9C-1FC9561924C8}"/>
              </a:ext>
            </a:extLst>
          </p:cNvPr>
          <p:cNvPicPr>
            <a:picLocks noGrp="1" noChangeAspect="1"/>
          </p:cNvPicPr>
          <p:nvPr>
            <p:ph sz="half" idx="1"/>
          </p:nvPr>
        </p:nvPicPr>
        <p:blipFill>
          <a:blip r:embed="rId3"/>
          <a:stretch>
            <a:fillRect/>
          </a:stretch>
        </p:blipFill>
        <p:spPr>
          <a:xfrm>
            <a:off x="343342" y="1639050"/>
            <a:ext cx="4224965" cy="3579899"/>
          </a:xfrm>
          <a:prstGeom prst="rect">
            <a:avLst/>
          </a:prstGeom>
        </p:spPr>
      </p:pic>
    </p:spTree>
    <p:extLst>
      <p:ext uri="{BB962C8B-B14F-4D97-AF65-F5344CB8AC3E}">
        <p14:creationId xmlns:p14="http://schemas.microsoft.com/office/powerpoint/2010/main" val="3446230483"/>
      </p:ext>
    </p:extLst>
  </p:cSld>
  <p:clrMapOvr>
    <a:masterClrMapping/>
  </p:clrMapOvr>
</p:sld>
</file>

<file path=ppt/theme/theme1.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USACE Workshop 4-11.potx" id="{3C4D2E46-EA22-429A-AB99-101E60F46A03}" vid="{99221850-1716-47D2-A109-9DBA70DD34DB}"/>
    </a:ext>
  </a:extLst>
</a:theme>
</file>

<file path=ppt/theme/theme2.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A-USACE Workshop 4-11.potx" id="{3C4D2E46-EA22-429A-AB99-101E60F46A03}" vid="{C8EC62FB-6BEF-4989-8A15-4D62AD169973}"/>
    </a:ext>
  </a:extLst>
</a:theme>
</file>

<file path=ppt/theme/theme3.xml><?xml version="1.0" encoding="utf-8"?>
<a:theme xmlns:a="http://schemas.openxmlformats.org/drawingml/2006/main" name="5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A-USACE Workshop 4-11.potx" id="{3C4D2E46-EA22-429A-AB99-101E60F46A03}" vid="{C8EC62FB-6BEF-4989-8A15-4D62AD169973}"/>
    </a:ext>
  </a:extLst>
</a:theme>
</file>

<file path=ppt/theme/theme4.xml><?xml version="1.0" encoding="utf-8"?>
<a:theme xmlns:a="http://schemas.openxmlformats.org/drawingml/2006/main" name="9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A-USACE Workshop 4-11.potx" id="{3C4D2E46-EA22-429A-AB99-101E60F46A03}" vid="{C8EC62FB-6BEF-4989-8A15-4D62AD169973}"/>
    </a:ext>
  </a:extLst>
</a:theme>
</file>

<file path=ppt/theme/theme5.xml><?xml version="1.0" encoding="utf-8"?>
<a:theme xmlns:a="http://schemas.openxmlformats.org/drawingml/2006/main" name="7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A-USACE Workshop 4-11.potx" id="{3C4D2E46-EA22-429A-AB99-101E60F46A03}" vid="{C8EC62FB-6BEF-4989-8A15-4D62AD169973}"/>
    </a:ext>
  </a:extLst>
</a:theme>
</file>

<file path=ppt/theme/theme6.xml><?xml version="1.0" encoding="utf-8"?>
<a:theme xmlns:a="http://schemas.openxmlformats.org/drawingml/2006/main" name="1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A-USACE Workshop 4-11.potx" id="{3C4D2E46-EA22-429A-AB99-101E60F46A03}" vid="{C8EC62FB-6BEF-4989-8A15-4D62AD16997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1DCBD65B20D564783C8994F70E0A482" ma:contentTypeVersion="0" ma:contentTypeDescription="Create a new document." ma:contentTypeScope="" ma:versionID="29080d9453d0b0993e2ff70c15478527">
  <xsd:schema xmlns:xsd="http://www.w3.org/2001/XMLSchema" xmlns:xs="http://www.w3.org/2001/XMLSchema" xmlns:p="http://schemas.microsoft.com/office/2006/metadata/properties" targetNamespace="http://schemas.microsoft.com/office/2006/metadata/properties" ma:root="true" ma:fieldsID="711b5f35d88f7f6ebfe284b0f73f439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2E897B-618E-484F-9297-C50E2C3B6CC1}">
  <ds:schemaRefs>
    <ds:schemaRef ds:uri="http://schemas.microsoft.com/sharepoint/v3/contenttype/forms"/>
  </ds:schemaRefs>
</ds:datastoreItem>
</file>

<file path=customXml/itemProps2.xml><?xml version="1.0" encoding="utf-8"?>
<ds:datastoreItem xmlns:ds="http://schemas.openxmlformats.org/officeDocument/2006/customXml" ds:itemID="{D06832A6-0C60-4611-8434-E9990C31C838}">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E008520-673D-42E7-BC8E-A280AE5FF5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PA-USACE Workshop 4-11</Template>
  <TotalTime>4918</TotalTime>
  <Words>2474</Words>
  <Application>Microsoft Office PowerPoint</Application>
  <PresentationFormat>On-screen Show (4:3)</PresentationFormat>
  <Paragraphs>391</Paragraphs>
  <Slides>24</Slides>
  <Notes>5</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24</vt:i4>
      </vt:variant>
    </vt:vector>
  </HeadingPairs>
  <TitlesOfParts>
    <vt:vector size="35" baseType="lpstr">
      <vt:lpstr>Arial</vt:lpstr>
      <vt:lpstr>Calibri</vt:lpstr>
      <vt:lpstr>Courier New</vt:lpstr>
      <vt:lpstr>Symbol</vt:lpstr>
      <vt:lpstr>Wingdings</vt:lpstr>
      <vt:lpstr>Title Slide Templates</vt:lpstr>
      <vt:lpstr>Content Templates</vt:lpstr>
      <vt:lpstr>5_Content Templates</vt:lpstr>
      <vt:lpstr>9_Content Templates</vt:lpstr>
      <vt:lpstr>7_Content Templates</vt:lpstr>
      <vt:lpstr>1_Content Templates</vt:lpstr>
      <vt:lpstr>Technical Assistance Programs for Flood Mitigation  U.S. Army Corps of engineers    </vt:lpstr>
      <vt:lpstr>agenda</vt:lpstr>
      <vt:lpstr>PowerPoint Presentation</vt:lpstr>
      <vt:lpstr>USACE programs – cost sharing</vt:lpstr>
      <vt:lpstr>USACE programs</vt:lpstr>
      <vt:lpstr>Planning assistance to states (PAS)</vt:lpstr>
      <vt:lpstr>Floodplain management services (FPMS)</vt:lpstr>
      <vt:lpstr>Typical tasks for FPMS/PAS Flood Risk Management Studies:  </vt:lpstr>
      <vt:lpstr>NAB – PATUXENT RIVER WATER RESOURCE Study</vt:lpstr>
      <vt:lpstr>PAS – FLOOD RESILIENCY STUDY FOR  THE CITY OF FREDERICK</vt:lpstr>
      <vt:lpstr>FPMS - Ellicott City, Maryland Non-Structural Flood Proofing</vt:lpstr>
      <vt:lpstr>Silver jackets </vt:lpstr>
      <vt:lpstr>Silver jackets – Maryland Flood Risk outreach to underserved communities</vt:lpstr>
      <vt:lpstr>Silver jackets – non-structural flood proofing workshops in Pa and md</vt:lpstr>
      <vt:lpstr>Cost-Share reduction FOR TERRITORIES AND TribAL NATIONS</vt:lpstr>
      <vt:lpstr>Continuing authorities program (CAP)</vt:lpstr>
      <vt:lpstr>PowerPoint Presentation</vt:lpstr>
      <vt:lpstr>CAP, Section 14 – Lidy Creek, Luzerne County, PA </vt:lpstr>
      <vt:lpstr>cAP, Section 206 – paint branch fish passage, md</vt:lpstr>
      <vt:lpstr>Section 510 PROGRAM CHESAPEAKE BAY environmental restoration and protection</vt:lpstr>
      <vt:lpstr>Section 510 PROGRAM CHESAPEAKE BAY environmental restoration and protection</vt:lpstr>
      <vt:lpstr>Sec 510 – plum Creek, Stream restorATION </vt:lpstr>
      <vt:lpstr>Environmental infrastructure programs </vt:lpstr>
      <vt:lpstr>Thank you!</vt:lpstr>
    </vt:vector>
  </TitlesOfParts>
  <Company>United States Army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PA-USACE  REGIONAL  program COLLABORATION workshop</dc:title>
  <dc:creator>AGM</dc:creator>
  <cp:lastModifiedBy>Clark, Anthony A CIV USARMY CENAB (USA)</cp:lastModifiedBy>
  <cp:revision>177</cp:revision>
  <dcterms:created xsi:type="dcterms:W3CDTF">2017-03-01T16:14:59Z</dcterms:created>
  <dcterms:modified xsi:type="dcterms:W3CDTF">2024-05-08T15:25:38Z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0x010100D1DCBD65B20D564783C8994F70E0A482</vt:lpwstr>
  </property>
</Properties>
</file>