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754" r:id="rId6"/>
    <p:sldId id="755" r:id="rId7"/>
    <p:sldId id="751" r:id="rId8"/>
    <p:sldId id="752" r:id="rId9"/>
    <p:sldId id="765" r:id="rId10"/>
    <p:sldId id="263" r:id="rId11"/>
    <p:sldId id="759" r:id="rId12"/>
    <p:sldId id="760" r:id="rId13"/>
    <p:sldId id="758" r:id="rId14"/>
    <p:sldId id="757" r:id="rId15"/>
    <p:sldId id="756" r:id="rId16"/>
    <p:sldId id="490" r:id="rId17"/>
    <p:sldId id="761" r:id="rId18"/>
    <p:sldId id="762" r:id="rId19"/>
    <p:sldId id="763" r:id="rId20"/>
    <p:sldId id="76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42062D-0ECF-4490-B43B-9EFAE1D746DC}" v="262" dt="2022-10-13T17:59:50.2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1809" autoAdjust="0"/>
  </p:normalViewPr>
  <p:slideViewPr>
    <p:cSldViewPr snapToGrid="0">
      <p:cViewPr varScale="1">
        <p:scale>
          <a:sx n="67" d="100"/>
          <a:sy n="67" d="100"/>
        </p:scale>
        <p:origin x="146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diagrams/_rels/data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A8C2A9-54B6-4FE9-B955-6520008D921D}" type="doc">
      <dgm:prSet loTypeId="urn:microsoft.com/office/officeart/2005/8/layout/process4" loCatId="process" qsTypeId="urn:microsoft.com/office/officeart/2005/8/quickstyle/simple1" qsCatId="simple" csTypeId="urn:microsoft.com/office/officeart/2005/8/colors/colorful5" csCatId="colorful"/>
      <dgm:spPr/>
      <dgm:t>
        <a:bodyPr/>
        <a:lstStyle/>
        <a:p>
          <a:endParaRPr lang="en-US"/>
        </a:p>
      </dgm:t>
    </dgm:pt>
    <dgm:pt modelId="{17F0D40D-287B-43A3-A811-44B2885F54FB}">
      <dgm:prSet/>
      <dgm:spPr/>
      <dgm:t>
        <a:bodyPr/>
        <a:lstStyle/>
        <a:p>
          <a:r>
            <a:rPr lang="en-US"/>
            <a:t>Built Random Forest models to assess which watershed condition metrics were the best predictors of stream condition</a:t>
          </a:r>
        </a:p>
      </dgm:t>
    </dgm:pt>
    <dgm:pt modelId="{3D5CD28D-7897-49E7-8890-71E9B5F85806}" type="parTrans" cxnId="{CB91D6B4-0510-446D-8BB0-9D6E8FA7849F}">
      <dgm:prSet/>
      <dgm:spPr/>
      <dgm:t>
        <a:bodyPr/>
        <a:lstStyle/>
        <a:p>
          <a:endParaRPr lang="en-US"/>
        </a:p>
      </dgm:t>
    </dgm:pt>
    <dgm:pt modelId="{925D803A-73EB-47C5-A919-B239E121EA2C}" type="sibTrans" cxnId="{CB91D6B4-0510-446D-8BB0-9D6E8FA7849F}">
      <dgm:prSet/>
      <dgm:spPr/>
      <dgm:t>
        <a:bodyPr/>
        <a:lstStyle/>
        <a:p>
          <a:endParaRPr lang="en-US"/>
        </a:p>
      </dgm:t>
    </dgm:pt>
    <dgm:pt modelId="{5D5A6A19-B0F7-4E54-810A-61AEAC07A4DC}">
      <dgm:prSet/>
      <dgm:spPr/>
      <dgm:t>
        <a:bodyPr/>
        <a:lstStyle/>
        <a:p>
          <a:r>
            <a:rPr lang="en-US"/>
            <a:t>Maryland Biological Stream Survey</a:t>
          </a:r>
        </a:p>
      </dgm:t>
    </dgm:pt>
    <dgm:pt modelId="{BC326207-47D8-4D44-A6AF-54ED288D1606}" type="parTrans" cxnId="{66016B40-12B0-4BD5-AF0E-C6F64E71A84B}">
      <dgm:prSet/>
      <dgm:spPr/>
      <dgm:t>
        <a:bodyPr/>
        <a:lstStyle/>
        <a:p>
          <a:endParaRPr lang="en-US"/>
        </a:p>
      </dgm:t>
    </dgm:pt>
    <dgm:pt modelId="{11E085A7-D11D-47DA-8402-1CC4BCC03A80}" type="sibTrans" cxnId="{66016B40-12B0-4BD5-AF0E-C6F64E71A84B}">
      <dgm:prSet/>
      <dgm:spPr/>
      <dgm:t>
        <a:bodyPr/>
        <a:lstStyle/>
        <a:p>
          <a:endParaRPr lang="en-US"/>
        </a:p>
      </dgm:t>
    </dgm:pt>
    <dgm:pt modelId="{038064FE-DD36-4C64-BC02-6F231D54DAFD}">
      <dgm:prSet/>
      <dgm:spPr/>
      <dgm:t>
        <a:bodyPr/>
        <a:lstStyle/>
        <a:p>
          <a:r>
            <a:rPr lang="en-US"/>
            <a:t>&gt;5,000 samples since 1990s</a:t>
          </a:r>
        </a:p>
      </dgm:t>
    </dgm:pt>
    <dgm:pt modelId="{15EAEAC3-F336-4E90-B695-B90B07080FFF}" type="parTrans" cxnId="{DDA08F8D-3F64-47E4-8911-F175D677E551}">
      <dgm:prSet/>
      <dgm:spPr/>
      <dgm:t>
        <a:bodyPr/>
        <a:lstStyle/>
        <a:p>
          <a:endParaRPr lang="en-US"/>
        </a:p>
      </dgm:t>
    </dgm:pt>
    <dgm:pt modelId="{8C012461-7EC7-430F-8314-0E3F9D291803}" type="sibTrans" cxnId="{DDA08F8D-3F64-47E4-8911-F175D677E551}">
      <dgm:prSet/>
      <dgm:spPr/>
      <dgm:t>
        <a:bodyPr/>
        <a:lstStyle/>
        <a:p>
          <a:endParaRPr lang="en-US"/>
        </a:p>
      </dgm:t>
    </dgm:pt>
    <dgm:pt modelId="{E51C0BAD-4597-4573-9942-6D99ED73CDAA}">
      <dgm:prSet/>
      <dgm:spPr/>
      <dgm:t>
        <a:bodyPr/>
        <a:lstStyle/>
        <a:p>
          <a:r>
            <a:rPr lang="en-US"/>
            <a:t>Monitoring of non-tidal stream communities – both benthic macroinvertebrate and fish Indices of Biotic Integrity (IBI)</a:t>
          </a:r>
        </a:p>
      </dgm:t>
    </dgm:pt>
    <dgm:pt modelId="{E5DAB5D4-49D6-4B45-A01C-3274A9B03C46}" type="parTrans" cxnId="{DF36DB4C-1876-4936-91A2-63BB4DE0A96A}">
      <dgm:prSet/>
      <dgm:spPr/>
      <dgm:t>
        <a:bodyPr/>
        <a:lstStyle/>
        <a:p>
          <a:endParaRPr lang="en-US"/>
        </a:p>
      </dgm:t>
    </dgm:pt>
    <dgm:pt modelId="{FC9C670F-F372-450C-9299-E8C8E0E7E40D}" type="sibTrans" cxnId="{DF36DB4C-1876-4936-91A2-63BB4DE0A96A}">
      <dgm:prSet/>
      <dgm:spPr/>
      <dgm:t>
        <a:bodyPr/>
        <a:lstStyle/>
        <a:p>
          <a:endParaRPr lang="en-US"/>
        </a:p>
      </dgm:t>
    </dgm:pt>
    <dgm:pt modelId="{EFF6DCAE-FE71-4F23-A6A1-FA36D238957A}">
      <dgm:prSet/>
      <dgm:spPr/>
      <dgm:t>
        <a:bodyPr/>
        <a:lstStyle/>
        <a:p>
          <a:r>
            <a:rPr lang="en-US"/>
            <a:t>IBIs as response variables</a:t>
          </a:r>
        </a:p>
      </dgm:t>
    </dgm:pt>
    <dgm:pt modelId="{98D53D3A-AB7B-4712-A60E-685ADBD5C101}" type="parTrans" cxnId="{2CC5A409-FBE1-4395-8619-49883F0874C1}">
      <dgm:prSet/>
      <dgm:spPr/>
      <dgm:t>
        <a:bodyPr/>
        <a:lstStyle/>
        <a:p>
          <a:endParaRPr lang="en-US"/>
        </a:p>
      </dgm:t>
    </dgm:pt>
    <dgm:pt modelId="{74E584DE-98DC-43A6-B959-719F3CBB0A92}" type="sibTrans" cxnId="{2CC5A409-FBE1-4395-8619-49883F0874C1}">
      <dgm:prSet/>
      <dgm:spPr/>
      <dgm:t>
        <a:bodyPr/>
        <a:lstStyle/>
        <a:p>
          <a:endParaRPr lang="en-US"/>
        </a:p>
      </dgm:t>
    </dgm:pt>
    <dgm:pt modelId="{9355A3D7-B0AB-4AA7-8B3F-B7B120B2AC35}" type="pres">
      <dgm:prSet presAssocID="{1EA8C2A9-54B6-4FE9-B955-6520008D921D}" presName="Name0" presStyleCnt="0">
        <dgm:presLayoutVars>
          <dgm:dir/>
          <dgm:animLvl val="lvl"/>
          <dgm:resizeHandles val="exact"/>
        </dgm:presLayoutVars>
      </dgm:prSet>
      <dgm:spPr/>
    </dgm:pt>
    <dgm:pt modelId="{55AEDF30-C8FF-4099-ABA2-DC7AB5F91A84}" type="pres">
      <dgm:prSet presAssocID="{5D5A6A19-B0F7-4E54-810A-61AEAC07A4DC}" presName="boxAndChildren" presStyleCnt="0"/>
      <dgm:spPr/>
    </dgm:pt>
    <dgm:pt modelId="{4C3AB12E-597F-4F5B-8980-C8D2BF1C22F2}" type="pres">
      <dgm:prSet presAssocID="{5D5A6A19-B0F7-4E54-810A-61AEAC07A4DC}" presName="parentTextBox" presStyleLbl="node1" presStyleIdx="0" presStyleCnt="2"/>
      <dgm:spPr/>
    </dgm:pt>
    <dgm:pt modelId="{0043B0FD-65F6-4229-8238-F0F36F351D00}" type="pres">
      <dgm:prSet presAssocID="{5D5A6A19-B0F7-4E54-810A-61AEAC07A4DC}" presName="entireBox" presStyleLbl="node1" presStyleIdx="0" presStyleCnt="2"/>
      <dgm:spPr/>
    </dgm:pt>
    <dgm:pt modelId="{D639A616-3CC8-4642-8100-729FA4A348A4}" type="pres">
      <dgm:prSet presAssocID="{5D5A6A19-B0F7-4E54-810A-61AEAC07A4DC}" presName="descendantBox" presStyleCnt="0"/>
      <dgm:spPr/>
    </dgm:pt>
    <dgm:pt modelId="{DEFD3300-2A99-4C36-948B-25D98A033E46}" type="pres">
      <dgm:prSet presAssocID="{038064FE-DD36-4C64-BC02-6F231D54DAFD}" presName="childTextBox" presStyleLbl="fgAccFollowNode1" presStyleIdx="0" presStyleCnt="3">
        <dgm:presLayoutVars>
          <dgm:bulletEnabled val="1"/>
        </dgm:presLayoutVars>
      </dgm:prSet>
      <dgm:spPr/>
    </dgm:pt>
    <dgm:pt modelId="{4FA5486D-642C-4982-84E4-E65C16F6C5BD}" type="pres">
      <dgm:prSet presAssocID="{E51C0BAD-4597-4573-9942-6D99ED73CDAA}" presName="childTextBox" presStyleLbl="fgAccFollowNode1" presStyleIdx="1" presStyleCnt="3">
        <dgm:presLayoutVars>
          <dgm:bulletEnabled val="1"/>
        </dgm:presLayoutVars>
      </dgm:prSet>
      <dgm:spPr/>
    </dgm:pt>
    <dgm:pt modelId="{5099CF43-AFE2-4E3A-BD26-78FB9842497D}" type="pres">
      <dgm:prSet presAssocID="{EFF6DCAE-FE71-4F23-A6A1-FA36D238957A}" presName="childTextBox" presStyleLbl="fgAccFollowNode1" presStyleIdx="2" presStyleCnt="3">
        <dgm:presLayoutVars>
          <dgm:bulletEnabled val="1"/>
        </dgm:presLayoutVars>
      </dgm:prSet>
      <dgm:spPr/>
    </dgm:pt>
    <dgm:pt modelId="{50FCDD2B-8C9A-4152-8213-70A46F1947EC}" type="pres">
      <dgm:prSet presAssocID="{925D803A-73EB-47C5-A919-B239E121EA2C}" presName="sp" presStyleCnt="0"/>
      <dgm:spPr/>
    </dgm:pt>
    <dgm:pt modelId="{BEB12347-C777-433F-B1EE-7446807B506F}" type="pres">
      <dgm:prSet presAssocID="{17F0D40D-287B-43A3-A811-44B2885F54FB}" presName="arrowAndChildren" presStyleCnt="0"/>
      <dgm:spPr/>
    </dgm:pt>
    <dgm:pt modelId="{0F8E653E-25A5-41CC-89BB-DE9BD8B99985}" type="pres">
      <dgm:prSet presAssocID="{17F0D40D-287B-43A3-A811-44B2885F54FB}" presName="parentTextArrow" presStyleLbl="node1" presStyleIdx="1" presStyleCnt="2"/>
      <dgm:spPr/>
    </dgm:pt>
  </dgm:ptLst>
  <dgm:cxnLst>
    <dgm:cxn modelId="{C55C0C00-8D41-48DE-9AEE-8A431976EBBD}" type="presOf" srcId="{5D5A6A19-B0F7-4E54-810A-61AEAC07A4DC}" destId="{4C3AB12E-597F-4F5B-8980-C8D2BF1C22F2}" srcOrd="0" destOrd="0" presId="urn:microsoft.com/office/officeart/2005/8/layout/process4"/>
    <dgm:cxn modelId="{2CC5A409-FBE1-4395-8619-49883F0874C1}" srcId="{5D5A6A19-B0F7-4E54-810A-61AEAC07A4DC}" destId="{EFF6DCAE-FE71-4F23-A6A1-FA36D238957A}" srcOrd="2" destOrd="0" parTransId="{98D53D3A-AB7B-4712-A60E-685ADBD5C101}" sibTransId="{74E584DE-98DC-43A6-B959-719F3CBB0A92}"/>
    <dgm:cxn modelId="{D8171222-6F54-4B6A-847E-90AB83AD851F}" type="presOf" srcId="{E51C0BAD-4597-4573-9942-6D99ED73CDAA}" destId="{4FA5486D-642C-4982-84E4-E65C16F6C5BD}" srcOrd="0" destOrd="0" presId="urn:microsoft.com/office/officeart/2005/8/layout/process4"/>
    <dgm:cxn modelId="{431DD43C-EA34-412E-B94F-0AD30A6FD1CD}" type="presOf" srcId="{EFF6DCAE-FE71-4F23-A6A1-FA36D238957A}" destId="{5099CF43-AFE2-4E3A-BD26-78FB9842497D}" srcOrd="0" destOrd="0" presId="urn:microsoft.com/office/officeart/2005/8/layout/process4"/>
    <dgm:cxn modelId="{66016B40-12B0-4BD5-AF0E-C6F64E71A84B}" srcId="{1EA8C2A9-54B6-4FE9-B955-6520008D921D}" destId="{5D5A6A19-B0F7-4E54-810A-61AEAC07A4DC}" srcOrd="1" destOrd="0" parTransId="{BC326207-47D8-4D44-A6AF-54ED288D1606}" sibTransId="{11E085A7-D11D-47DA-8402-1CC4BCC03A80}"/>
    <dgm:cxn modelId="{DA9DB749-745E-4C29-8085-5A7B65D4541D}" type="presOf" srcId="{17F0D40D-287B-43A3-A811-44B2885F54FB}" destId="{0F8E653E-25A5-41CC-89BB-DE9BD8B99985}" srcOrd="0" destOrd="0" presId="urn:microsoft.com/office/officeart/2005/8/layout/process4"/>
    <dgm:cxn modelId="{DF36DB4C-1876-4936-91A2-63BB4DE0A96A}" srcId="{5D5A6A19-B0F7-4E54-810A-61AEAC07A4DC}" destId="{E51C0BAD-4597-4573-9942-6D99ED73CDAA}" srcOrd="1" destOrd="0" parTransId="{E5DAB5D4-49D6-4B45-A01C-3274A9B03C46}" sibTransId="{FC9C670F-F372-450C-9299-E8C8E0E7E40D}"/>
    <dgm:cxn modelId="{DDA08F8D-3F64-47E4-8911-F175D677E551}" srcId="{5D5A6A19-B0F7-4E54-810A-61AEAC07A4DC}" destId="{038064FE-DD36-4C64-BC02-6F231D54DAFD}" srcOrd="0" destOrd="0" parTransId="{15EAEAC3-F336-4E90-B695-B90B07080FFF}" sibTransId="{8C012461-7EC7-430F-8314-0E3F9D291803}"/>
    <dgm:cxn modelId="{BCA4209A-C69F-4BFA-9F7A-A39EFAD2637E}" type="presOf" srcId="{5D5A6A19-B0F7-4E54-810A-61AEAC07A4DC}" destId="{0043B0FD-65F6-4229-8238-F0F36F351D00}" srcOrd="1" destOrd="0" presId="urn:microsoft.com/office/officeart/2005/8/layout/process4"/>
    <dgm:cxn modelId="{CB91D6B4-0510-446D-8BB0-9D6E8FA7849F}" srcId="{1EA8C2A9-54B6-4FE9-B955-6520008D921D}" destId="{17F0D40D-287B-43A3-A811-44B2885F54FB}" srcOrd="0" destOrd="0" parTransId="{3D5CD28D-7897-49E7-8890-71E9B5F85806}" sibTransId="{925D803A-73EB-47C5-A919-B239E121EA2C}"/>
    <dgm:cxn modelId="{FBF251E2-3659-4E87-824A-B71C45FFCA6E}" type="presOf" srcId="{038064FE-DD36-4C64-BC02-6F231D54DAFD}" destId="{DEFD3300-2A99-4C36-948B-25D98A033E46}" srcOrd="0" destOrd="0" presId="urn:microsoft.com/office/officeart/2005/8/layout/process4"/>
    <dgm:cxn modelId="{837A3BFF-96EF-4F54-965A-8896CAA1384F}" type="presOf" srcId="{1EA8C2A9-54B6-4FE9-B955-6520008D921D}" destId="{9355A3D7-B0AB-4AA7-8B3F-B7B120B2AC35}" srcOrd="0" destOrd="0" presId="urn:microsoft.com/office/officeart/2005/8/layout/process4"/>
    <dgm:cxn modelId="{69F9502B-2F14-4BD0-A206-351CBF5032F1}" type="presParOf" srcId="{9355A3D7-B0AB-4AA7-8B3F-B7B120B2AC35}" destId="{55AEDF30-C8FF-4099-ABA2-DC7AB5F91A84}" srcOrd="0" destOrd="0" presId="urn:microsoft.com/office/officeart/2005/8/layout/process4"/>
    <dgm:cxn modelId="{6FE02F58-FFB3-47DA-A27C-8B8BDCB01136}" type="presParOf" srcId="{55AEDF30-C8FF-4099-ABA2-DC7AB5F91A84}" destId="{4C3AB12E-597F-4F5B-8980-C8D2BF1C22F2}" srcOrd="0" destOrd="0" presId="urn:microsoft.com/office/officeart/2005/8/layout/process4"/>
    <dgm:cxn modelId="{E98A5FAF-0BD9-4291-BBAE-7FC9D944D87A}" type="presParOf" srcId="{55AEDF30-C8FF-4099-ABA2-DC7AB5F91A84}" destId="{0043B0FD-65F6-4229-8238-F0F36F351D00}" srcOrd="1" destOrd="0" presId="urn:microsoft.com/office/officeart/2005/8/layout/process4"/>
    <dgm:cxn modelId="{3F51E612-7BAE-4666-9C99-FD923740BDCD}" type="presParOf" srcId="{55AEDF30-C8FF-4099-ABA2-DC7AB5F91A84}" destId="{D639A616-3CC8-4642-8100-729FA4A348A4}" srcOrd="2" destOrd="0" presId="urn:microsoft.com/office/officeart/2005/8/layout/process4"/>
    <dgm:cxn modelId="{F2C2536E-DF3B-41BA-AEF1-B653EB8A6620}" type="presParOf" srcId="{D639A616-3CC8-4642-8100-729FA4A348A4}" destId="{DEFD3300-2A99-4C36-948B-25D98A033E46}" srcOrd="0" destOrd="0" presId="urn:microsoft.com/office/officeart/2005/8/layout/process4"/>
    <dgm:cxn modelId="{D8C20AC6-D7DC-497E-977C-828911522D6D}" type="presParOf" srcId="{D639A616-3CC8-4642-8100-729FA4A348A4}" destId="{4FA5486D-642C-4982-84E4-E65C16F6C5BD}" srcOrd="1" destOrd="0" presId="urn:microsoft.com/office/officeart/2005/8/layout/process4"/>
    <dgm:cxn modelId="{E0B5DD72-E204-4456-A93E-7D0E52D79422}" type="presParOf" srcId="{D639A616-3CC8-4642-8100-729FA4A348A4}" destId="{5099CF43-AFE2-4E3A-BD26-78FB9842497D}" srcOrd="2" destOrd="0" presId="urn:microsoft.com/office/officeart/2005/8/layout/process4"/>
    <dgm:cxn modelId="{83869571-DC77-4767-8A6B-730560729D16}" type="presParOf" srcId="{9355A3D7-B0AB-4AA7-8B3F-B7B120B2AC35}" destId="{50FCDD2B-8C9A-4152-8213-70A46F1947EC}" srcOrd="1" destOrd="0" presId="urn:microsoft.com/office/officeart/2005/8/layout/process4"/>
    <dgm:cxn modelId="{E90B55D3-6B41-4152-96EB-5125267BD0B0}" type="presParOf" srcId="{9355A3D7-B0AB-4AA7-8B3F-B7B120B2AC35}" destId="{BEB12347-C777-433F-B1EE-7446807B506F}" srcOrd="2" destOrd="0" presId="urn:microsoft.com/office/officeart/2005/8/layout/process4"/>
    <dgm:cxn modelId="{CEFCCF08-1EF9-4C53-8CFB-7957C8C992A7}" type="presParOf" srcId="{BEB12347-C777-433F-B1EE-7446807B506F}" destId="{0F8E653E-25A5-41CC-89BB-DE9BD8B9998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1F7C6F-F836-4F83-9CFA-48BFD6D9079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72173A5-FD14-4A36-BE0D-481B856F0AD6}">
      <dgm:prSet/>
      <dgm:spPr/>
      <dgm:t>
        <a:bodyPr/>
        <a:lstStyle/>
        <a:p>
          <a:r>
            <a:rPr lang="en-US" dirty="0"/>
            <a:t>% tree canopy in riparian area</a:t>
          </a:r>
        </a:p>
      </dgm:t>
    </dgm:pt>
    <dgm:pt modelId="{897B70E7-5F85-4A96-85EE-F43043A3CF10}" type="parTrans" cxnId="{0A601198-F228-455F-81BD-C359CDA6A880}">
      <dgm:prSet/>
      <dgm:spPr/>
      <dgm:t>
        <a:bodyPr/>
        <a:lstStyle/>
        <a:p>
          <a:endParaRPr lang="en-US"/>
        </a:p>
      </dgm:t>
    </dgm:pt>
    <dgm:pt modelId="{462C6755-D816-4479-AA8F-97DC5B67260F}" type="sibTrans" cxnId="{0A601198-F228-455F-81BD-C359CDA6A880}">
      <dgm:prSet/>
      <dgm:spPr/>
      <dgm:t>
        <a:bodyPr/>
        <a:lstStyle/>
        <a:p>
          <a:endParaRPr lang="en-US"/>
        </a:p>
      </dgm:t>
    </dgm:pt>
    <dgm:pt modelId="{C1F76F34-6A3C-4538-9828-A6574CBC69E2}">
      <dgm:prSet/>
      <dgm:spPr/>
      <dgm:t>
        <a:bodyPr/>
        <a:lstStyle/>
        <a:p>
          <a:r>
            <a:rPr lang="en-US" dirty="0"/>
            <a:t>% natural in riparian area</a:t>
          </a:r>
        </a:p>
      </dgm:t>
    </dgm:pt>
    <dgm:pt modelId="{E6B70FF1-005D-462A-8516-74E4AAF83C26}" type="parTrans" cxnId="{E36B0CF3-2BEC-4524-B7FB-FAB0AAEA51EC}">
      <dgm:prSet/>
      <dgm:spPr/>
      <dgm:t>
        <a:bodyPr/>
        <a:lstStyle/>
        <a:p>
          <a:endParaRPr lang="en-US"/>
        </a:p>
      </dgm:t>
    </dgm:pt>
    <dgm:pt modelId="{4440E081-09AA-4693-B86B-B09C8438B2F3}" type="sibTrans" cxnId="{E36B0CF3-2BEC-4524-B7FB-FAB0AAEA51EC}">
      <dgm:prSet/>
      <dgm:spPr/>
      <dgm:t>
        <a:bodyPr/>
        <a:lstStyle/>
        <a:p>
          <a:endParaRPr lang="en-US"/>
        </a:p>
      </dgm:t>
    </dgm:pt>
    <dgm:pt modelId="{4CBE2209-258F-4936-A026-40419AC86FEA}">
      <dgm:prSet/>
      <dgm:spPr/>
      <dgm:t>
        <a:bodyPr/>
        <a:lstStyle/>
        <a:p>
          <a:r>
            <a:rPr lang="en-US" dirty="0"/>
            <a:t>Population and housing unit density </a:t>
          </a:r>
        </a:p>
      </dgm:t>
    </dgm:pt>
    <dgm:pt modelId="{4F12F1A4-B0FB-40CD-BB2F-4EFDD1E9FFCC}" type="parTrans" cxnId="{7AAB0FA8-6BE8-444E-8610-9CB20491044C}">
      <dgm:prSet/>
      <dgm:spPr/>
      <dgm:t>
        <a:bodyPr/>
        <a:lstStyle/>
        <a:p>
          <a:endParaRPr lang="en-US"/>
        </a:p>
      </dgm:t>
    </dgm:pt>
    <dgm:pt modelId="{98B48ED9-5782-4F26-B936-1A66EADC953F}" type="sibTrans" cxnId="{7AAB0FA8-6BE8-444E-8610-9CB20491044C}">
      <dgm:prSet/>
      <dgm:spPr/>
      <dgm:t>
        <a:bodyPr/>
        <a:lstStyle/>
        <a:p>
          <a:endParaRPr lang="en-US"/>
        </a:p>
      </dgm:t>
    </dgm:pt>
    <dgm:pt modelId="{877E6F6F-CBCE-4B99-AF7E-F9BA91892343}">
      <dgm:prSet/>
      <dgm:spPr/>
      <dgm:t>
        <a:bodyPr/>
        <a:lstStyle/>
        <a:p>
          <a:r>
            <a:rPr lang="en-US" dirty="0"/>
            <a:t>Road stream crossing density</a:t>
          </a:r>
        </a:p>
      </dgm:t>
    </dgm:pt>
    <dgm:pt modelId="{B0F60556-AA0D-4A2E-AEBE-EC307CE891D6}" type="parTrans" cxnId="{7B0DAEFE-E028-4384-AF47-372D6D5F0A97}">
      <dgm:prSet/>
      <dgm:spPr/>
      <dgm:t>
        <a:bodyPr/>
        <a:lstStyle/>
        <a:p>
          <a:endParaRPr lang="en-US"/>
        </a:p>
      </dgm:t>
    </dgm:pt>
    <dgm:pt modelId="{C7773D43-DFD8-4BCB-9664-7BB815B57CBA}" type="sibTrans" cxnId="{7B0DAEFE-E028-4384-AF47-372D6D5F0A97}">
      <dgm:prSet/>
      <dgm:spPr/>
      <dgm:t>
        <a:bodyPr/>
        <a:lstStyle/>
        <a:p>
          <a:endParaRPr lang="en-US"/>
        </a:p>
      </dgm:t>
    </dgm:pt>
    <dgm:pt modelId="{928689CD-61AA-425F-99F4-444CE026EDA6}">
      <dgm:prSet/>
      <dgm:spPr/>
      <dgm:t>
        <a:bodyPr/>
        <a:lstStyle/>
        <a:p>
          <a:r>
            <a:rPr lang="en-US"/>
            <a:t>% impervious within the riparian area. </a:t>
          </a:r>
          <a:endParaRPr lang="en-US" dirty="0"/>
        </a:p>
      </dgm:t>
    </dgm:pt>
    <dgm:pt modelId="{CFC8E880-3A21-469C-9FC8-73DB1E3C4A01}" type="parTrans" cxnId="{5DA9D16C-FD0F-4621-982E-5E4619A1CE8C}">
      <dgm:prSet/>
      <dgm:spPr/>
      <dgm:t>
        <a:bodyPr/>
        <a:lstStyle/>
        <a:p>
          <a:endParaRPr lang="en-US"/>
        </a:p>
      </dgm:t>
    </dgm:pt>
    <dgm:pt modelId="{94E5087F-6501-4FEA-81D7-0CF8E6134F1D}" type="sibTrans" cxnId="{5DA9D16C-FD0F-4621-982E-5E4619A1CE8C}">
      <dgm:prSet/>
      <dgm:spPr/>
      <dgm:t>
        <a:bodyPr/>
        <a:lstStyle/>
        <a:p>
          <a:endParaRPr lang="en-US"/>
        </a:p>
      </dgm:t>
    </dgm:pt>
    <dgm:pt modelId="{01D32839-76BF-4CEA-9BA0-45A5836AE0AC}">
      <dgm:prSet/>
      <dgm:spPr/>
      <dgm:t>
        <a:bodyPr/>
        <a:lstStyle/>
        <a:p>
          <a:r>
            <a:rPr lang="en-US"/>
            <a:t>Streambank and Streambed erosion metrics</a:t>
          </a:r>
          <a:endParaRPr lang="en-US" dirty="0"/>
        </a:p>
      </dgm:t>
    </dgm:pt>
    <dgm:pt modelId="{B6C2AC45-6227-4E1D-95CF-FF197E014582}" type="parTrans" cxnId="{886EA6FE-24ED-4EDA-966B-2EC92CF6A964}">
      <dgm:prSet/>
      <dgm:spPr/>
      <dgm:t>
        <a:bodyPr/>
        <a:lstStyle/>
        <a:p>
          <a:endParaRPr lang="en-US"/>
        </a:p>
      </dgm:t>
    </dgm:pt>
    <dgm:pt modelId="{2267A66F-17FE-4890-9CC2-43FB8471F220}" type="sibTrans" cxnId="{886EA6FE-24ED-4EDA-966B-2EC92CF6A964}">
      <dgm:prSet/>
      <dgm:spPr/>
      <dgm:t>
        <a:bodyPr/>
        <a:lstStyle/>
        <a:p>
          <a:endParaRPr lang="en-US"/>
        </a:p>
      </dgm:t>
    </dgm:pt>
    <dgm:pt modelId="{4D0656CC-A595-42EF-8F1A-AF7E60B865ED}" type="pres">
      <dgm:prSet presAssocID="{F61F7C6F-F836-4F83-9CFA-48BFD6D9079F}" presName="linear" presStyleCnt="0">
        <dgm:presLayoutVars>
          <dgm:animLvl val="lvl"/>
          <dgm:resizeHandles val="exact"/>
        </dgm:presLayoutVars>
      </dgm:prSet>
      <dgm:spPr/>
    </dgm:pt>
    <dgm:pt modelId="{4307A48F-384A-48FE-9F3F-2DD27E6E8384}" type="pres">
      <dgm:prSet presAssocID="{072173A5-FD14-4A36-BE0D-481B856F0AD6}" presName="parentText" presStyleLbl="node1" presStyleIdx="0" presStyleCnt="6">
        <dgm:presLayoutVars>
          <dgm:chMax val="0"/>
          <dgm:bulletEnabled val="1"/>
        </dgm:presLayoutVars>
      </dgm:prSet>
      <dgm:spPr/>
    </dgm:pt>
    <dgm:pt modelId="{8D8C6F83-8DE2-48B9-A91E-B66BE22B6D0D}" type="pres">
      <dgm:prSet presAssocID="{462C6755-D816-4479-AA8F-97DC5B67260F}" presName="spacer" presStyleCnt="0"/>
      <dgm:spPr/>
    </dgm:pt>
    <dgm:pt modelId="{C4910FB1-6BC4-4537-8010-A1110EC4C23A}" type="pres">
      <dgm:prSet presAssocID="{C1F76F34-6A3C-4538-9828-A6574CBC69E2}" presName="parentText" presStyleLbl="node1" presStyleIdx="1" presStyleCnt="6">
        <dgm:presLayoutVars>
          <dgm:chMax val="0"/>
          <dgm:bulletEnabled val="1"/>
        </dgm:presLayoutVars>
      </dgm:prSet>
      <dgm:spPr/>
    </dgm:pt>
    <dgm:pt modelId="{4B5A9C16-CB26-4FF1-96F1-1DF8C63D4AF7}" type="pres">
      <dgm:prSet presAssocID="{4440E081-09AA-4693-B86B-B09C8438B2F3}" presName="spacer" presStyleCnt="0"/>
      <dgm:spPr/>
    </dgm:pt>
    <dgm:pt modelId="{DAA89465-765B-491D-9E5B-EACDC3F295B2}" type="pres">
      <dgm:prSet presAssocID="{928689CD-61AA-425F-99F4-444CE026EDA6}" presName="parentText" presStyleLbl="node1" presStyleIdx="2" presStyleCnt="6">
        <dgm:presLayoutVars>
          <dgm:chMax val="0"/>
          <dgm:bulletEnabled val="1"/>
        </dgm:presLayoutVars>
      </dgm:prSet>
      <dgm:spPr/>
    </dgm:pt>
    <dgm:pt modelId="{6107BAD0-98C7-4B48-BA8E-9F3852661653}" type="pres">
      <dgm:prSet presAssocID="{94E5087F-6501-4FEA-81D7-0CF8E6134F1D}" presName="spacer" presStyleCnt="0"/>
      <dgm:spPr/>
    </dgm:pt>
    <dgm:pt modelId="{CA45BD52-C59F-4750-8C8C-A6E1F2ED50F7}" type="pres">
      <dgm:prSet presAssocID="{4CBE2209-258F-4936-A026-40419AC86FEA}" presName="parentText" presStyleLbl="node1" presStyleIdx="3" presStyleCnt="6">
        <dgm:presLayoutVars>
          <dgm:chMax val="0"/>
          <dgm:bulletEnabled val="1"/>
        </dgm:presLayoutVars>
      </dgm:prSet>
      <dgm:spPr/>
    </dgm:pt>
    <dgm:pt modelId="{29AA979D-3AAD-498D-A77B-311126434787}" type="pres">
      <dgm:prSet presAssocID="{98B48ED9-5782-4F26-B936-1A66EADC953F}" presName="spacer" presStyleCnt="0"/>
      <dgm:spPr/>
    </dgm:pt>
    <dgm:pt modelId="{ED8C932A-A542-4E1D-A5F9-1190CC085E50}" type="pres">
      <dgm:prSet presAssocID="{877E6F6F-CBCE-4B99-AF7E-F9BA91892343}" presName="parentText" presStyleLbl="node1" presStyleIdx="4" presStyleCnt="6">
        <dgm:presLayoutVars>
          <dgm:chMax val="0"/>
          <dgm:bulletEnabled val="1"/>
        </dgm:presLayoutVars>
      </dgm:prSet>
      <dgm:spPr/>
    </dgm:pt>
    <dgm:pt modelId="{FE8E8AC1-0CDC-4F2F-9C83-C1FA6593C29D}" type="pres">
      <dgm:prSet presAssocID="{C7773D43-DFD8-4BCB-9664-7BB815B57CBA}" presName="spacer" presStyleCnt="0"/>
      <dgm:spPr/>
    </dgm:pt>
    <dgm:pt modelId="{8BD067DD-C75F-4080-A3F9-0704798BA0A8}" type="pres">
      <dgm:prSet presAssocID="{01D32839-76BF-4CEA-9BA0-45A5836AE0AC}" presName="parentText" presStyleLbl="node1" presStyleIdx="5" presStyleCnt="6">
        <dgm:presLayoutVars>
          <dgm:chMax val="0"/>
          <dgm:bulletEnabled val="1"/>
        </dgm:presLayoutVars>
      </dgm:prSet>
      <dgm:spPr/>
    </dgm:pt>
  </dgm:ptLst>
  <dgm:cxnLst>
    <dgm:cxn modelId="{2042DD0C-16F2-49A9-9022-A51F44786D4A}" type="presOf" srcId="{4CBE2209-258F-4936-A026-40419AC86FEA}" destId="{CA45BD52-C59F-4750-8C8C-A6E1F2ED50F7}" srcOrd="0" destOrd="0" presId="urn:microsoft.com/office/officeart/2005/8/layout/vList2"/>
    <dgm:cxn modelId="{7466385F-06A3-4C1A-9EB6-4F60B3CA5699}" type="presOf" srcId="{F61F7C6F-F836-4F83-9CFA-48BFD6D9079F}" destId="{4D0656CC-A595-42EF-8F1A-AF7E60B865ED}" srcOrd="0" destOrd="0" presId="urn:microsoft.com/office/officeart/2005/8/layout/vList2"/>
    <dgm:cxn modelId="{5DA9D16C-FD0F-4621-982E-5E4619A1CE8C}" srcId="{F61F7C6F-F836-4F83-9CFA-48BFD6D9079F}" destId="{928689CD-61AA-425F-99F4-444CE026EDA6}" srcOrd="2" destOrd="0" parTransId="{CFC8E880-3A21-469C-9FC8-73DB1E3C4A01}" sibTransId="{94E5087F-6501-4FEA-81D7-0CF8E6134F1D}"/>
    <dgm:cxn modelId="{21968D7E-E0A3-4134-98E3-871384EBCCC2}" type="presOf" srcId="{01D32839-76BF-4CEA-9BA0-45A5836AE0AC}" destId="{8BD067DD-C75F-4080-A3F9-0704798BA0A8}" srcOrd="0" destOrd="0" presId="urn:microsoft.com/office/officeart/2005/8/layout/vList2"/>
    <dgm:cxn modelId="{F80AF481-FD84-448A-9FF6-F43691A3008E}" type="presOf" srcId="{877E6F6F-CBCE-4B99-AF7E-F9BA91892343}" destId="{ED8C932A-A542-4E1D-A5F9-1190CC085E50}" srcOrd="0" destOrd="0" presId="urn:microsoft.com/office/officeart/2005/8/layout/vList2"/>
    <dgm:cxn modelId="{0A601198-F228-455F-81BD-C359CDA6A880}" srcId="{F61F7C6F-F836-4F83-9CFA-48BFD6D9079F}" destId="{072173A5-FD14-4A36-BE0D-481B856F0AD6}" srcOrd="0" destOrd="0" parTransId="{897B70E7-5F85-4A96-85EE-F43043A3CF10}" sibTransId="{462C6755-D816-4479-AA8F-97DC5B67260F}"/>
    <dgm:cxn modelId="{CFD93599-76EF-4E6C-8873-A0FC2AC238CE}" type="presOf" srcId="{928689CD-61AA-425F-99F4-444CE026EDA6}" destId="{DAA89465-765B-491D-9E5B-EACDC3F295B2}" srcOrd="0" destOrd="0" presId="urn:microsoft.com/office/officeart/2005/8/layout/vList2"/>
    <dgm:cxn modelId="{7AAB0FA8-6BE8-444E-8610-9CB20491044C}" srcId="{F61F7C6F-F836-4F83-9CFA-48BFD6D9079F}" destId="{4CBE2209-258F-4936-A026-40419AC86FEA}" srcOrd="3" destOrd="0" parTransId="{4F12F1A4-B0FB-40CD-BB2F-4EFDD1E9FFCC}" sibTransId="{98B48ED9-5782-4F26-B936-1A66EADC953F}"/>
    <dgm:cxn modelId="{BE79DFF0-2601-4160-97F7-5E1D7DE82E87}" type="presOf" srcId="{C1F76F34-6A3C-4538-9828-A6574CBC69E2}" destId="{C4910FB1-6BC4-4537-8010-A1110EC4C23A}" srcOrd="0" destOrd="0" presId="urn:microsoft.com/office/officeart/2005/8/layout/vList2"/>
    <dgm:cxn modelId="{E36B0CF3-2BEC-4524-B7FB-FAB0AAEA51EC}" srcId="{F61F7C6F-F836-4F83-9CFA-48BFD6D9079F}" destId="{C1F76F34-6A3C-4538-9828-A6574CBC69E2}" srcOrd="1" destOrd="0" parTransId="{E6B70FF1-005D-462A-8516-74E4AAF83C26}" sibTransId="{4440E081-09AA-4693-B86B-B09C8438B2F3}"/>
    <dgm:cxn modelId="{33AD24FA-C505-4E3C-9610-4CA0133D61FA}" type="presOf" srcId="{072173A5-FD14-4A36-BE0D-481B856F0AD6}" destId="{4307A48F-384A-48FE-9F3F-2DD27E6E8384}" srcOrd="0" destOrd="0" presId="urn:microsoft.com/office/officeart/2005/8/layout/vList2"/>
    <dgm:cxn modelId="{886EA6FE-24ED-4EDA-966B-2EC92CF6A964}" srcId="{F61F7C6F-F836-4F83-9CFA-48BFD6D9079F}" destId="{01D32839-76BF-4CEA-9BA0-45A5836AE0AC}" srcOrd="5" destOrd="0" parTransId="{B6C2AC45-6227-4E1D-95CF-FF197E014582}" sibTransId="{2267A66F-17FE-4890-9CC2-43FB8471F220}"/>
    <dgm:cxn modelId="{7B0DAEFE-E028-4384-AF47-372D6D5F0A97}" srcId="{F61F7C6F-F836-4F83-9CFA-48BFD6D9079F}" destId="{877E6F6F-CBCE-4B99-AF7E-F9BA91892343}" srcOrd="4" destOrd="0" parTransId="{B0F60556-AA0D-4A2E-AEBE-EC307CE891D6}" sibTransId="{C7773D43-DFD8-4BCB-9664-7BB815B57CBA}"/>
    <dgm:cxn modelId="{2D7CF141-1D43-4019-8638-75D6DE1BED74}" type="presParOf" srcId="{4D0656CC-A595-42EF-8F1A-AF7E60B865ED}" destId="{4307A48F-384A-48FE-9F3F-2DD27E6E8384}" srcOrd="0" destOrd="0" presId="urn:microsoft.com/office/officeart/2005/8/layout/vList2"/>
    <dgm:cxn modelId="{3BECDEB8-C25B-4963-9629-C39DC2B39688}" type="presParOf" srcId="{4D0656CC-A595-42EF-8F1A-AF7E60B865ED}" destId="{8D8C6F83-8DE2-48B9-A91E-B66BE22B6D0D}" srcOrd="1" destOrd="0" presId="urn:microsoft.com/office/officeart/2005/8/layout/vList2"/>
    <dgm:cxn modelId="{91A82A53-A755-4B33-98B1-9C3B598EE983}" type="presParOf" srcId="{4D0656CC-A595-42EF-8F1A-AF7E60B865ED}" destId="{C4910FB1-6BC4-4537-8010-A1110EC4C23A}" srcOrd="2" destOrd="0" presId="urn:microsoft.com/office/officeart/2005/8/layout/vList2"/>
    <dgm:cxn modelId="{14B954B3-2F99-43AE-B1C0-10046386184D}" type="presParOf" srcId="{4D0656CC-A595-42EF-8F1A-AF7E60B865ED}" destId="{4B5A9C16-CB26-4FF1-96F1-1DF8C63D4AF7}" srcOrd="3" destOrd="0" presId="urn:microsoft.com/office/officeart/2005/8/layout/vList2"/>
    <dgm:cxn modelId="{A09248E8-AB9E-49AE-8511-4F8D22E4A969}" type="presParOf" srcId="{4D0656CC-A595-42EF-8F1A-AF7E60B865ED}" destId="{DAA89465-765B-491D-9E5B-EACDC3F295B2}" srcOrd="4" destOrd="0" presId="urn:microsoft.com/office/officeart/2005/8/layout/vList2"/>
    <dgm:cxn modelId="{17F62665-C9FB-45B5-8578-F7750FF6149D}" type="presParOf" srcId="{4D0656CC-A595-42EF-8F1A-AF7E60B865ED}" destId="{6107BAD0-98C7-4B48-BA8E-9F3852661653}" srcOrd="5" destOrd="0" presId="urn:microsoft.com/office/officeart/2005/8/layout/vList2"/>
    <dgm:cxn modelId="{E0BAAE9C-CC49-46F5-A012-04E9ED237734}" type="presParOf" srcId="{4D0656CC-A595-42EF-8F1A-AF7E60B865ED}" destId="{CA45BD52-C59F-4750-8C8C-A6E1F2ED50F7}" srcOrd="6" destOrd="0" presId="urn:microsoft.com/office/officeart/2005/8/layout/vList2"/>
    <dgm:cxn modelId="{0BC30868-C50D-4C7B-8CF8-8F1F367BB10A}" type="presParOf" srcId="{4D0656CC-A595-42EF-8F1A-AF7E60B865ED}" destId="{29AA979D-3AAD-498D-A77B-311126434787}" srcOrd="7" destOrd="0" presId="urn:microsoft.com/office/officeart/2005/8/layout/vList2"/>
    <dgm:cxn modelId="{E1609945-5C2A-4D6B-BC4B-494319D2822A}" type="presParOf" srcId="{4D0656CC-A595-42EF-8F1A-AF7E60B865ED}" destId="{ED8C932A-A542-4E1D-A5F9-1190CC085E50}" srcOrd="8" destOrd="0" presId="urn:microsoft.com/office/officeart/2005/8/layout/vList2"/>
    <dgm:cxn modelId="{185DCE3B-C06B-4506-A9CB-D2C23C72810E}" type="presParOf" srcId="{4D0656CC-A595-42EF-8F1A-AF7E60B865ED}" destId="{FE8E8AC1-0CDC-4F2F-9C83-C1FA6593C29D}" srcOrd="9" destOrd="0" presId="urn:microsoft.com/office/officeart/2005/8/layout/vList2"/>
    <dgm:cxn modelId="{5C1D4AC8-5ECC-47A3-A53C-54D76B708E98}" type="presParOf" srcId="{4D0656CC-A595-42EF-8F1A-AF7E60B865ED}" destId="{8BD067DD-C75F-4080-A3F9-0704798BA0A8}"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684E89-20CF-48DE-A468-9A39EB3B1B39}"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817195C-B8D5-47AC-9F99-5E27DFCB1B2F}">
      <dgm:prSet/>
      <dgm:spPr/>
      <dgm:t>
        <a:bodyPr/>
        <a:lstStyle/>
        <a:p>
          <a:pPr>
            <a:defRPr cap="all"/>
          </a:pPr>
          <a:r>
            <a:rPr lang="en-US"/>
            <a:t>New data to explore and incorporate</a:t>
          </a:r>
        </a:p>
      </dgm:t>
    </dgm:pt>
    <dgm:pt modelId="{FACF50BD-E99C-406E-B9F9-91C1F0D833C5}" type="parTrans" cxnId="{609229DA-01EA-4CA8-A0A5-B9D5728B05E1}">
      <dgm:prSet/>
      <dgm:spPr/>
      <dgm:t>
        <a:bodyPr/>
        <a:lstStyle/>
        <a:p>
          <a:endParaRPr lang="en-US"/>
        </a:p>
      </dgm:t>
    </dgm:pt>
    <dgm:pt modelId="{CB2781B5-338B-444E-9523-476EBD152647}" type="sibTrans" cxnId="{609229DA-01EA-4CA8-A0A5-B9D5728B05E1}">
      <dgm:prSet/>
      <dgm:spPr/>
      <dgm:t>
        <a:bodyPr/>
        <a:lstStyle/>
        <a:p>
          <a:endParaRPr lang="en-US"/>
        </a:p>
      </dgm:t>
    </dgm:pt>
    <dgm:pt modelId="{C2F9B503-1D85-4501-85BB-E386063B531C}">
      <dgm:prSet/>
      <dgm:spPr/>
      <dgm:t>
        <a:bodyPr/>
        <a:lstStyle/>
        <a:p>
          <a:pPr>
            <a:defRPr cap="all"/>
          </a:pPr>
          <a:r>
            <a:rPr lang="en-US"/>
            <a:t>Improvements to CHWA 2.0 (harnessing code and model developed for MDHWA)</a:t>
          </a:r>
        </a:p>
      </dgm:t>
    </dgm:pt>
    <dgm:pt modelId="{41E33FD8-6BD5-48AB-ADF3-ED1D2895C849}" type="parTrans" cxnId="{E75E7DA6-0AF9-4D73-BEC0-BB5B93E36F58}">
      <dgm:prSet/>
      <dgm:spPr/>
      <dgm:t>
        <a:bodyPr/>
        <a:lstStyle/>
        <a:p>
          <a:endParaRPr lang="en-US"/>
        </a:p>
      </dgm:t>
    </dgm:pt>
    <dgm:pt modelId="{8E4C84B2-0695-48E4-9BEF-D7113341F79D}" type="sibTrans" cxnId="{E75E7DA6-0AF9-4D73-BEC0-BB5B93E36F58}">
      <dgm:prSet/>
      <dgm:spPr/>
      <dgm:t>
        <a:bodyPr/>
        <a:lstStyle/>
        <a:p>
          <a:endParaRPr lang="en-US"/>
        </a:p>
      </dgm:t>
    </dgm:pt>
    <dgm:pt modelId="{AD5DB43D-02DA-4DC7-A9BE-7AEF25C22693}">
      <dgm:prSet/>
      <dgm:spPr/>
      <dgm:t>
        <a:bodyPr/>
        <a:lstStyle/>
        <a:p>
          <a:pPr>
            <a:defRPr cap="all"/>
          </a:pPr>
          <a:r>
            <a:rPr lang="en-US"/>
            <a:t>Chart a course for development of an indicator to inform progress toward outcome.</a:t>
          </a:r>
        </a:p>
      </dgm:t>
    </dgm:pt>
    <dgm:pt modelId="{FE4C3B84-508B-46CB-A571-965E233F317C}" type="parTrans" cxnId="{1C4B4F34-1AE6-4ADE-B20B-B2FDE6D4E378}">
      <dgm:prSet/>
      <dgm:spPr/>
      <dgm:t>
        <a:bodyPr/>
        <a:lstStyle/>
        <a:p>
          <a:endParaRPr lang="en-US"/>
        </a:p>
      </dgm:t>
    </dgm:pt>
    <dgm:pt modelId="{7874B4A5-4921-404C-8047-857852D4D0AB}" type="sibTrans" cxnId="{1C4B4F34-1AE6-4ADE-B20B-B2FDE6D4E378}">
      <dgm:prSet/>
      <dgm:spPr/>
      <dgm:t>
        <a:bodyPr/>
        <a:lstStyle/>
        <a:p>
          <a:endParaRPr lang="en-US"/>
        </a:p>
      </dgm:t>
    </dgm:pt>
    <dgm:pt modelId="{DF7FF123-1488-4952-A979-220DE1F6FBE5}" type="pres">
      <dgm:prSet presAssocID="{91684E89-20CF-48DE-A468-9A39EB3B1B39}" presName="root" presStyleCnt="0">
        <dgm:presLayoutVars>
          <dgm:dir/>
          <dgm:resizeHandles val="exact"/>
        </dgm:presLayoutVars>
      </dgm:prSet>
      <dgm:spPr/>
    </dgm:pt>
    <dgm:pt modelId="{E17BB744-8823-4A30-B2A7-947A60D7FEDE}" type="pres">
      <dgm:prSet presAssocID="{2817195C-B8D5-47AC-9F99-5E27DFCB1B2F}" presName="compNode" presStyleCnt="0"/>
      <dgm:spPr/>
    </dgm:pt>
    <dgm:pt modelId="{71F0C820-C559-423A-9DEB-E0FB8C468D9C}" type="pres">
      <dgm:prSet presAssocID="{2817195C-B8D5-47AC-9F99-5E27DFCB1B2F}" presName="iconBgRect" presStyleLbl="bgShp" presStyleIdx="0" presStyleCnt="3"/>
      <dgm:spPr/>
    </dgm:pt>
    <dgm:pt modelId="{69EB1C71-0E6B-4F42-B25B-DC96D5D652D2}" type="pres">
      <dgm:prSet presAssocID="{2817195C-B8D5-47AC-9F99-5E27DFCB1B2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B3C102F4-C74F-415A-BBBC-A7C55602EA41}" type="pres">
      <dgm:prSet presAssocID="{2817195C-B8D5-47AC-9F99-5E27DFCB1B2F}" presName="spaceRect" presStyleCnt="0"/>
      <dgm:spPr/>
    </dgm:pt>
    <dgm:pt modelId="{95C09B15-1FB6-4DE3-91D4-F0C2EB7A3E5A}" type="pres">
      <dgm:prSet presAssocID="{2817195C-B8D5-47AC-9F99-5E27DFCB1B2F}" presName="textRect" presStyleLbl="revTx" presStyleIdx="0" presStyleCnt="3">
        <dgm:presLayoutVars>
          <dgm:chMax val="1"/>
          <dgm:chPref val="1"/>
        </dgm:presLayoutVars>
      </dgm:prSet>
      <dgm:spPr/>
    </dgm:pt>
    <dgm:pt modelId="{7B20AA17-562E-4305-9E19-FD8FC7271635}" type="pres">
      <dgm:prSet presAssocID="{CB2781B5-338B-444E-9523-476EBD152647}" presName="sibTrans" presStyleCnt="0"/>
      <dgm:spPr/>
    </dgm:pt>
    <dgm:pt modelId="{A6A3E9C1-2C03-42F1-BC91-B147780AF9CC}" type="pres">
      <dgm:prSet presAssocID="{C2F9B503-1D85-4501-85BB-E386063B531C}" presName="compNode" presStyleCnt="0"/>
      <dgm:spPr/>
    </dgm:pt>
    <dgm:pt modelId="{63DD7616-59F9-4B3C-9694-4DDF1088264A}" type="pres">
      <dgm:prSet presAssocID="{C2F9B503-1D85-4501-85BB-E386063B531C}" presName="iconBgRect" presStyleLbl="bgShp" presStyleIdx="1" presStyleCnt="3"/>
      <dgm:spPr/>
    </dgm:pt>
    <dgm:pt modelId="{B8A3F424-A4AE-4E30-A0CB-1BCA119D2873}" type="pres">
      <dgm:prSet presAssocID="{C2F9B503-1D85-4501-85BB-E386063B531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obot"/>
        </a:ext>
      </dgm:extLst>
    </dgm:pt>
    <dgm:pt modelId="{6CBD3C90-94B0-416B-A326-FF54DB46BA0F}" type="pres">
      <dgm:prSet presAssocID="{C2F9B503-1D85-4501-85BB-E386063B531C}" presName="spaceRect" presStyleCnt="0"/>
      <dgm:spPr/>
    </dgm:pt>
    <dgm:pt modelId="{9D6D85E8-3BF5-4DD3-9979-D78C2D6C612D}" type="pres">
      <dgm:prSet presAssocID="{C2F9B503-1D85-4501-85BB-E386063B531C}" presName="textRect" presStyleLbl="revTx" presStyleIdx="1" presStyleCnt="3">
        <dgm:presLayoutVars>
          <dgm:chMax val="1"/>
          <dgm:chPref val="1"/>
        </dgm:presLayoutVars>
      </dgm:prSet>
      <dgm:spPr/>
    </dgm:pt>
    <dgm:pt modelId="{EA999885-23D2-41B3-8855-3B7A8EA004B4}" type="pres">
      <dgm:prSet presAssocID="{8E4C84B2-0695-48E4-9BEF-D7113341F79D}" presName="sibTrans" presStyleCnt="0"/>
      <dgm:spPr/>
    </dgm:pt>
    <dgm:pt modelId="{5158D6B4-2F28-4D5A-846C-C1B164682FB8}" type="pres">
      <dgm:prSet presAssocID="{AD5DB43D-02DA-4DC7-A9BE-7AEF25C22693}" presName="compNode" presStyleCnt="0"/>
      <dgm:spPr/>
    </dgm:pt>
    <dgm:pt modelId="{2E62CA4A-8044-48D5-989A-C05912BF949D}" type="pres">
      <dgm:prSet presAssocID="{AD5DB43D-02DA-4DC7-A9BE-7AEF25C22693}" presName="iconBgRect" presStyleLbl="bgShp" presStyleIdx="2" presStyleCnt="3"/>
      <dgm:spPr/>
    </dgm:pt>
    <dgm:pt modelId="{8150171D-0280-4250-8508-F5EBD2506578}" type="pres">
      <dgm:prSet presAssocID="{AD5DB43D-02DA-4DC7-A9BE-7AEF25C2269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siness Growth"/>
        </a:ext>
      </dgm:extLst>
    </dgm:pt>
    <dgm:pt modelId="{D5F4F3CA-118F-4159-83A6-71E0256EBAD0}" type="pres">
      <dgm:prSet presAssocID="{AD5DB43D-02DA-4DC7-A9BE-7AEF25C22693}" presName="spaceRect" presStyleCnt="0"/>
      <dgm:spPr/>
    </dgm:pt>
    <dgm:pt modelId="{288622F2-99D7-4216-8892-145DA7C784E5}" type="pres">
      <dgm:prSet presAssocID="{AD5DB43D-02DA-4DC7-A9BE-7AEF25C22693}" presName="textRect" presStyleLbl="revTx" presStyleIdx="2" presStyleCnt="3">
        <dgm:presLayoutVars>
          <dgm:chMax val="1"/>
          <dgm:chPref val="1"/>
        </dgm:presLayoutVars>
      </dgm:prSet>
      <dgm:spPr/>
    </dgm:pt>
  </dgm:ptLst>
  <dgm:cxnLst>
    <dgm:cxn modelId="{1C4B4F34-1AE6-4ADE-B20B-B2FDE6D4E378}" srcId="{91684E89-20CF-48DE-A468-9A39EB3B1B39}" destId="{AD5DB43D-02DA-4DC7-A9BE-7AEF25C22693}" srcOrd="2" destOrd="0" parTransId="{FE4C3B84-508B-46CB-A571-965E233F317C}" sibTransId="{7874B4A5-4921-404C-8047-857852D4D0AB}"/>
    <dgm:cxn modelId="{07141D37-2610-44B8-A3F5-DAB061312ED4}" type="presOf" srcId="{C2F9B503-1D85-4501-85BB-E386063B531C}" destId="{9D6D85E8-3BF5-4DD3-9979-D78C2D6C612D}" srcOrd="0" destOrd="0" presId="urn:microsoft.com/office/officeart/2018/5/layout/IconCircleLabelList"/>
    <dgm:cxn modelId="{300C6C75-ECE8-44ED-8CA4-677F84BA4A65}" type="presOf" srcId="{AD5DB43D-02DA-4DC7-A9BE-7AEF25C22693}" destId="{288622F2-99D7-4216-8892-145DA7C784E5}" srcOrd="0" destOrd="0" presId="urn:microsoft.com/office/officeart/2018/5/layout/IconCircleLabelList"/>
    <dgm:cxn modelId="{A719CC78-706E-4736-8628-F876BC185048}" type="presOf" srcId="{91684E89-20CF-48DE-A468-9A39EB3B1B39}" destId="{DF7FF123-1488-4952-A979-220DE1F6FBE5}" srcOrd="0" destOrd="0" presId="urn:microsoft.com/office/officeart/2018/5/layout/IconCircleLabelList"/>
    <dgm:cxn modelId="{CA623C79-DA0A-47EF-8A5D-3F7A1B305405}" type="presOf" srcId="{2817195C-B8D5-47AC-9F99-5E27DFCB1B2F}" destId="{95C09B15-1FB6-4DE3-91D4-F0C2EB7A3E5A}" srcOrd="0" destOrd="0" presId="urn:microsoft.com/office/officeart/2018/5/layout/IconCircleLabelList"/>
    <dgm:cxn modelId="{E75E7DA6-0AF9-4D73-BEC0-BB5B93E36F58}" srcId="{91684E89-20CF-48DE-A468-9A39EB3B1B39}" destId="{C2F9B503-1D85-4501-85BB-E386063B531C}" srcOrd="1" destOrd="0" parTransId="{41E33FD8-6BD5-48AB-ADF3-ED1D2895C849}" sibTransId="{8E4C84B2-0695-48E4-9BEF-D7113341F79D}"/>
    <dgm:cxn modelId="{609229DA-01EA-4CA8-A0A5-B9D5728B05E1}" srcId="{91684E89-20CF-48DE-A468-9A39EB3B1B39}" destId="{2817195C-B8D5-47AC-9F99-5E27DFCB1B2F}" srcOrd="0" destOrd="0" parTransId="{FACF50BD-E99C-406E-B9F9-91C1F0D833C5}" sibTransId="{CB2781B5-338B-444E-9523-476EBD152647}"/>
    <dgm:cxn modelId="{390F37CC-5525-4F5B-9D78-DD4FBD6A0D4E}" type="presParOf" srcId="{DF7FF123-1488-4952-A979-220DE1F6FBE5}" destId="{E17BB744-8823-4A30-B2A7-947A60D7FEDE}" srcOrd="0" destOrd="0" presId="urn:microsoft.com/office/officeart/2018/5/layout/IconCircleLabelList"/>
    <dgm:cxn modelId="{75627856-6CD3-4922-9F37-B2F7BAEE4405}" type="presParOf" srcId="{E17BB744-8823-4A30-B2A7-947A60D7FEDE}" destId="{71F0C820-C559-423A-9DEB-E0FB8C468D9C}" srcOrd="0" destOrd="0" presId="urn:microsoft.com/office/officeart/2018/5/layout/IconCircleLabelList"/>
    <dgm:cxn modelId="{C37DFD58-C531-4774-8426-4BFC1FDDFA50}" type="presParOf" srcId="{E17BB744-8823-4A30-B2A7-947A60D7FEDE}" destId="{69EB1C71-0E6B-4F42-B25B-DC96D5D652D2}" srcOrd="1" destOrd="0" presId="urn:microsoft.com/office/officeart/2018/5/layout/IconCircleLabelList"/>
    <dgm:cxn modelId="{213C99EF-EE2F-4FB3-8221-8747495F618F}" type="presParOf" srcId="{E17BB744-8823-4A30-B2A7-947A60D7FEDE}" destId="{B3C102F4-C74F-415A-BBBC-A7C55602EA41}" srcOrd="2" destOrd="0" presId="urn:microsoft.com/office/officeart/2018/5/layout/IconCircleLabelList"/>
    <dgm:cxn modelId="{04C537A0-BB30-4751-BDA6-FD13DCCFFE53}" type="presParOf" srcId="{E17BB744-8823-4A30-B2A7-947A60D7FEDE}" destId="{95C09B15-1FB6-4DE3-91D4-F0C2EB7A3E5A}" srcOrd="3" destOrd="0" presId="urn:microsoft.com/office/officeart/2018/5/layout/IconCircleLabelList"/>
    <dgm:cxn modelId="{3B9B2E55-F10D-4AD1-98BE-47D56ED85FA2}" type="presParOf" srcId="{DF7FF123-1488-4952-A979-220DE1F6FBE5}" destId="{7B20AA17-562E-4305-9E19-FD8FC7271635}" srcOrd="1" destOrd="0" presId="urn:microsoft.com/office/officeart/2018/5/layout/IconCircleLabelList"/>
    <dgm:cxn modelId="{05FB403C-49FE-4B2C-81EE-52FEE662A74D}" type="presParOf" srcId="{DF7FF123-1488-4952-A979-220DE1F6FBE5}" destId="{A6A3E9C1-2C03-42F1-BC91-B147780AF9CC}" srcOrd="2" destOrd="0" presId="urn:microsoft.com/office/officeart/2018/5/layout/IconCircleLabelList"/>
    <dgm:cxn modelId="{D9454A89-0222-4C49-A737-DBB068458EE4}" type="presParOf" srcId="{A6A3E9C1-2C03-42F1-BC91-B147780AF9CC}" destId="{63DD7616-59F9-4B3C-9694-4DDF1088264A}" srcOrd="0" destOrd="0" presId="urn:microsoft.com/office/officeart/2018/5/layout/IconCircleLabelList"/>
    <dgm:cxn modelId="{EC160C76-CDDB-42DD-9FF6-CFFC39BC0DB3}" type="presParOf" srcId="{A6A3E9C1-2C03-42F1-BC91-B147780AF9CC}" destId="{B8A3F424-A4AE-4E30-A0CB-1BCA119D2873}" srcOrd="1" destOrd="0" presId="urn:microsoft.com/office/officeart/2018/5/layout/IconCircleLabelList"/>
    <dgm:cxn modelId="{D9F5E9AA-0E51-44A5-B653-34BD8E8C2A91}" type="presParOf" srcId="{A6A3E9C1-2C03-42F1-BC91-B147780AF9CC}" destId="{6CBD3C90-94B0-416B-A326-FF54DB46BA0F}" srcOrd="2" destOrd="0" presId="urn:microsoft.com/office/officeart/2018/5/layout/IconCircleLabelList"/>
    <dgm:cxn modelId="{1C397720-2295-4877-84B1-AEE7069FC6F6}" type="presParOf" srcId="{A6A3E9C1-2C03-42F1-BC91-B147780AF9CC}" destId="{9D6D85E8-3BF5-4DD3-9979-D78C2D6C612D}" srcOrd="3" destOrd="0" presId="urn:microsoft.com/office/officeart/2018/5/layout/IconCircleLabelList"/>
    <dgm:cxn modelId="{FFEB8EAB-4CBB-451B-B6F6-416EF33CC9E7}" type="presParOf" srcId="{DF7FF123-1488-4952-A979-220DE1F6FBE5}" destId="{EA999885-23D2-41B3-8855-3B7A8EA004B4}" srcOrd="3" destOrd="0" presId="urn:microsoft.com/office/officeart/2018/5/layout/IconCircleLabelList"/>
    <dgm:cxn modelId="{AAFCA333-563A-45F3-8FEE-698B1D77EECD}" type="presParOf" srcId="{DF7FF123-1488-4952-A979-220DE1F6FBE5}" destId="{5158D6B4-2F28-4D5A-846C-C1B164682FB8}" srcOrd="4" destOrd="0" presId="urn:microsoft.com/office/officeart/2018/5/layout/IconCircleLabelList"/>
    <dgm:cxn modelId="{014B62DF-92C4-48A1-9FCF-C01433F05837}" type="presParOf" srcId="{5158D6B4-2F28-4D5A-846C-C1B164682FB8}" destId="{2E62CA4A-8044-48D5-989A-C05912BF949D}" srcOrd="0" destOrd="0" presId="urn:microsoft.com/office/officeart/2018/5/layout/IconCircleLabelList"/>
    <dgm:cxn modelId="{53CABD6B-8ACB-4FA9-B853-D19D974AB778}" type="presParOf" srcId="{5158D6B4-2F28-4D5A-846C-C1B164682FB8}" destId="{8150171D-0280-4250-8508-F5EBD2506578}" srcOrd="1" destOrd="0" presId="urn:microsoft.com/office/officeart/2018/5/layout/IconCircleLabelList"/>
    <dgm:cxn modelId="{2416C986-C547-44AC-8C9D-5517FAD901ED}" type="presParOf" srcId="{5158D6B4-2F28-4D5A-846C-C1B164682FB8}" destId="{D5F4F3CA-118F-4159-83A6-71E0256EBAD0}" srcOrd="2" destOrd="0" presId="urn:microsoft.com/office/officeart/2018/5/layout/IconCircleLabelList"/>
    <dgm:cxn modelId="{B515989F-704C-4C9D-A663-FCED4A4E9B60}" type="presParOf" srcId="{5158D6B4-2F28-4D5A-846C-C1B164682FB8}" destId="{288622F2-99D7-4216-8892-145DA7C784E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3B0FD-65F6-4229-8238-F0F36F351D00}">
      <dsp:nvSpPr>
        <dsp:cNvPr id="0" name=""/>
        <dsp:cNvSpPr/>
      </dsp:nvSpPr>
      <dsp:spPr>
        <a:xfrm>
          <a:off x="0" y="3304625"/>
          <a:ext cx="7037387" cy="216819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a:t>Maryland Biological Stream Survey</a:t>
          </a:r>
        </a:p>
      </dsp:txBody>
      <dsp:txXfrm>
        <a:off x="0" y="3304625"/>
        <a:ext cx="7037387" cy="1170823"/>
      </dsp:txXfrm>
    </dsp:sp>
    <dsp:sp modelId="{DEFD3300-2A99-4C36-948B-25D98A033E46}">
      <dsp:nvSpPr>
        <dsp:cNvPr id="0" name=""/>
        <dsp:cNvSpPr/>
      </dsp:nvSpPr>
      <dsp:spPr>
        <a:xfrm>
          <a:off x="3436" y="4432085"/>
          <a:ext cx="2343504" cy="997368"/>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t>&gt;5,000 samples since 1990s</a:t>
          </a:r>
        </a:p>
      </dsp:txBody>
      <dsp:txXfrm>
        <a:off x="3436" y="4432085"/>
        <a:ext cx="2343504" cy="997368"/>
      </dsp:txXfrm>
    </dsp:sp>
    <dsp:sp modelId="{4FA5486D-642C-4982-84E4-E65C16F6C5BD}">
      <dsp:nvSpPr>
        <dsp:cNvPr id="0" name=""/>
        <dsp:cNvSpPr/>
      </dsp:nvSpPr>
      <dsp:spPr>
        <a:xfrm>
          <a:off x="2346941" y="4432085"/>
          <a:ext cx="2343504" cy="997368"/>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t>Monitoring of non-tidal stream communities – both benthic macroinvertebrate and fish Indices of Biotic Integrity (IBI)</a:t>
          </a:r>
        </a:p>
      </dsp:txBody>
      <dsp:txXfrm>
        <a:off x="2346941" y="4432085"/>
        <a:ext cx="2343504" cy="997368"/>
      </dsp:txXfrm>
    </dsp:sp>
    <dsp:sp modelId="{5099CF43-AFE2-4E3A-BD26-78FB9842497D}">
      <dsp:nvSpPr>
        <dsp:cNvPr id="0" name=""/>
        <dsp:cNvSpPr/>
      </dsp:nvSpPr>
      <dsp:spPr>
        <a:xfrm>
          <a:off x="4690445" y="4432085"/>
          <a:ext cx="2343504" cy="997368"/>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t>IBIs as response variables</a:t>
          </a:r>
        </a:p>
      </dsp:txBody>
      <dsp:txXfrm>
        <a:off x="4690445" y="4432085"/>
        <a:ext cx="2343504" cy="997368"/>
      </dsp:txXfrm>
    </dsp:sp>
    <dsp:sp modelId="{0F8E653E-25A5-41CC-89BB-DE9BD8B99985}">
      <dsp:nvSpPr>
        <dsp:cNvPr id="0" name=""/>
        <dsp:cNvSpPr/>
      </dsp:nvSpPr>
      <dsp:spPr>
        <a:xfrm rot="10800000">
          <a:off x="0" y="2468"/>
          <a:ext cx="7037387" cy="3334679"/>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a:t>Built Random Forest models to assess which watershed condition metrics were the best predictors of stream condition</a:t>
          </a:r>
        </a:p>
      </dsp:txBody>
      <dsp:txXfrm rot="10800000">
        <a:off x="0" y="2468"/>
        <a:ext cx="7037387" cy="21667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7A48F-384A-48FE-9F3F-2DD27E6E8384}">
      <dsp:nvSpPr>
        <dsp:cNvPr id="0" name=""/>
        <dsp:cNvSpPr/>
      </dsp:nvSpPr>
      <dsp:spPr>
        <a:xfrm>
          <a:off x="0" y="442148"/>
          <a:ext cx="7037387" cy="6955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 tree canopy in riparian area</a:t>
          </a:r>
        </a:p>
      </dsp:txBody>
      <dsp:txXfrm>
        <a:off x="33955" y="476103"/>
        <a:ext cx="6969477" cy="627655"/>
      </dsp:txXfrm>
    </dsp:sp>
    <dsp:sp modelId="{C4910FB1-6BC4-4537-8010-A1110EC4C23A}">
      <dsp:nvSpPr>
        <dsp:cNvPr id="0" name=""/>
        <dsp:cNvSpPr/>
      </dsp:nvSpPr>
      <dsp:spPr>
        <a:xfrm>
          <a:off x="0" y="1221233"/>
          <a:ext cx="7037387" cy="695565"/>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 natural in riparian area</a:t>
          </a:r>
        </a:p>
      </dsp:txBody>
      <dsp:txXfrm>
        <a:off x="33955" y="1255188"/>
        <a:ext cx="6969477" cy="627655"/>
      </dsp:txXfrm>
    </dsp:sp>
    <dsp:sp modelId="{DAA89465-765B-491D-9E5B-EACDC3F295B2}">
      <dsp:nvSpPr>
        <dsp:cNvPr id="0" name=""/>
        <dsp:cNvSpPr/>
      </dsp:nvSpPr>
      <dsp:spPr>
        <a:xfrm>
          <a:off x="0" y="2000318"/>
          <a:ext cx="7037387" cy="695565"/>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 impervious within the riparian area. </a:t>
          </a:r>
          <a:endParaRPr lang="en-US" sz="2900" kern="1200" dirty="0"/>
        </a:p>
      </dsp:txBody>
      <dsp:txXfrm>
        <a:off x="33955" y="2034273"/>
        <a:ext cx="6969477" cy="627655"/>
      </dsp:txXfrm>
    </dsp:sp>
    <dsp:sp modelId="{CA45BD52-C59F-4750-8C8C-A6E1F2ED50F7}">
      <dsp:nvSpPr>
        <dsp:cNvPr id="0" name=""/>
        <dsp:cNvSpPr/>
      </dsp:nvSpPr>
      <dsp:spPr>
        <a:xfrm>
          <a:off x="0" y="2779403"/>
          <a:ext cx="7037387" cy="695565"/>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Population and housing unit density </a:t>
          </a:r>
        </a:p>
      </dsp:txBody>
      <dsp:txXfrm>
        <a:off x="33955" y="2813358"/>
        <a:ext cx="6969477" cy="627655"/>
      </dsp:txXfrm>
    </dsp:sp>
    <dsp:sp modelId="{ED8C932A-A542-4E1D-A5F9-1190CC085E50}">
      <dsp:nvSpPr>
        <dsp:cNvPr id="0" name=""/>
        <dsp:cNvSpPr/>
      </dsp:nvSpPr>
      <dsp:spPr>
        <a:xfrm>
          <a:off x="0" y="3558488"/>
          <a:ext cx="7037387" cy="695565"/>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Road stream crossing density</a:t>
          </a:r>
        </a:p>
      </dsp:txBody>
      <dsp:txXfrm>
        <a:off x="33955" y="3592443"/>
        <a:ext cx="6969477" cy="627655"/>
      </dsp:txXfrm>
    </dsp:sp>
    <dsp:sp modelId="{8BD067DD-C75F-4080-A3F9-0704798BA0A8}">
      <dsp:nvSpPr>
        <dsp:cNvPr id="0" name=""/>
        <dsp:cNvSpPr/>
      </dsp:nvSpPr>
      <dsp:spPr>
        <a:xfrm>
          <a:off x="0" y="4337573"/>
          <a:ext cx="7037387" cy="69556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Streambank and Streambed erosion metrics</a:t>
          </a:r>
          <a:endParaRPr lang="en-US" sz="2900" kern="1200" dirty="0"/>
        </a:p>
      </dsp:txBody>
      <dsp:txXfrm>
        <a:off x="33955" y="4371528"/>
        <a:ext cx="6969477" cy="6276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F0C820-C559-423A-9DEB-E0FB8C468D9C}">
      <dsp:nvSpPr>
        <dsp:cNvPr id="0" name=""/>
        <dsp:cNvSpPr/>
      </dsp:nvSpPr>
      <dsp:spPr>
        <a:xfrm>
          <a:off x="708743" y="465668"/>
          <a:ext cx="2058750" cy="205875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EB1C71-0E6B-4F42-B25B-DC96D5D652D2}">
      <dsp:nvSpPr>
        <dsp:cNvPr id="0" name=""/>
        <dsp:cNvSpPr/>
      </dsp:nvSpPr>
      <dsp:spPr>
        <a:xfrm>
          <a:off x="1147493" y="904419"/>
          <a:ext cx="1181250" cy="11812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C09B15-1FB6-4DE3-91D4-F0C2EB7A3E5A}">
      <dsp:nvSpPr>
        <dsp:cNvPr id="0" name=""/>
        <dsp:cNvSpPr/>
      </dsp:nvSpPr>
      <dsp:spPr>
        <a:xfrm>
          <a:off x="50618" y="3165669"/>
          <a:ext cx="33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New data to explore and incorporate</a:t>
          </a:r>
        </a:p>
      </dsp:txBody>
      <dsp:txXfrm>
        <a:off x="50618" y="3165669"/>
        <a:ext cx="3375000" cy="720000"/>
      </dsp:txXfrm>
    </dsp:sp>
    <dsp:sp modelId="{63DD7616-59F9-4B3C-9694-4DDF1088264A}">
      <dsp:nvSpPr>
        <dsp:cNvPr id="0" name=""/>
        <dsp:cNvSpPr/>
      </dsp:nvSpPr>
      <dsp:spPr>
        <a:xfrm>
          <a:off x="4674368" y="465668"/>
          <a:ext cx="2058750" cy="205875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A3F424-A4AE-4E30-A0CB-1BCA119D2873}">
      <dsp:nvSpPr>
        <dsp:cNvPr id="0" name=""/>
        <dsp:cNvSpPr/>
      </dsp:nvSpPr>
      <dsp:spPr>
        <a:xfrm>
          <a:off x="5113118" y="904419"/>
          <a:ext cx="1181250" cy="11812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6D85E8-3BF5-4DD3-9979-D78C2D6C612D}">
      <dsp:nvSpPr>
        <dsp:cNvPr id="0" name=""/>
        <dsp:cNvSpPr/>
      </dsp:nvSpPr>
      <dsp:spPr>
        <a:xfrm>
          <a:off x="4016243" y="3165669"/>
          <a:ext cx="33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Improvements to CHWA 2.0 (harnessing code and model developed for MDHWA)</a:t>
          </a:r>
        </a:p>
      </dsp:txBody>
      <dsp:txXfrm>
        <a:off x="4016243" y="3165669"/>
        <a:ext cx="3375000" cy="720000"/>
      </dsp:txXfrm>
    </dsp:sp>
    <dsp:sp modelId="{2E62CA4A-8044-48D5-989A-C05912BF949D}">
      <dsp:nvSpPr>
        <dsp:cNvPr id="0" name=""/>
        <dsp:cNvSpPr/>
      </dsp:nvSpPr>
      <dsp:spPr>
        <a:xfrm>
          <a:off x="8639993" y="465668"/>
          <a:ext cx="2058750" cy="205875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50171D-0280-4250-8508-F5EBD2506578}">
      <dsp:nvSpPr>
        <dsp:cNvPr id="0" name=""/>
        <dsp:cNvSpPr/>
      </dsp:nvSpPr>
      <dsp:spPr>
        <a:xfrm>
          <a:off x="9078743" y="904419"/>
          <a:ext cx="1181250" cy="11812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8622F2-99D7-4216-8892-145DA7C784E5}">
      <dsp:nvSpPr>
        <dsp:cNvPr id="0" name=""/>
        <dsp:cNvSpPr/>
      </dsp:nvSpPr>
      <dsp:spPr>
        <a:xfrm>
          <a:off x="7981868" y="3165669"/>
          <a:ext cx="33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Chart a course for development of an indicator to inform progress toward outcome.</a:t>
          </a:r>
        </a:p>
      </dsp:txBody>
      <dsp:txXfrm>
        <a:off x="7981868" y="3165669"/>
        <a:ext cx="3375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82A0B1-2906-44FC-9608-D8BBB57DDC7E}" type="datetimeFigureOut">
              <a:rPr lang="en-US" smtClean="0"/>
              <a:t>10/13/2022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670AC-3F79-4BDE-9E37-ED24B9D85C81}" type="slidenum">
              <a:rPr lang="en-US" smtClean="0"/>
              <a:t>‹#›</a:t>
            </a:fld>
            <a:endParaRPr lang="en-US"/>
          </a:p>
        </p:txBody>
      </p:sp>
    </p:spTree>
    <p:extLst>
      <p:ext uri="{BB962C8B-B14F-4D97-AF65-F5344CB8AC3E}">
        <p14:creationId xmlns:p14="http://schemas.microsoft.com/office/powerpoint/2010/main" val="2208826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2670AC-3F79-4BDE-9E37-ED24B9D85C81}" type="slidenum">
              <a:rPr lang="en-US" smtClean="0"/>
              <a:t>1</a:t>
            </a:fld>
            <a:endParaRPr lang="en-US"/>
          </a:p>
        </p:txBody>
      </p:sp>
    </p:spTree>
    <p:extLst>
      <p:ext uri="{BB962C8B-B14F-4D97-AF65-F5344CB8AC3E}">
        <p14:creationId xmlns:p14="http://schemas.microsoft.com/office/powerpoint/2010/main" val="41910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show the predicted BIBI and FIBI scores with Maryland Tier II watersheds overlayed on top. Healthy watersheds identified by Maryland are also generally identified as good or fair within the predicted catchments. </a:t>
            </a:r>
            <a:endParaRPr lang="en-US" dirty="0"/>
          </a:p>
        </p:txBody>
      </p:sp>
      <p:sp>
        <p:nvSpPr>
          <p:cNvPr id="4" name="Slide Number Placeholder 3"/>
          <p:cNvSpPr>
            <a:spLocks noGrp="1"/>
          </p:cNvSpPr>
          <p:nvPr>
            <p:ph type="sldNum" sz="quarter" idx="5"/>
          </p:nvPr>
        </p:nvSpPr>
        <p:spPr/>
        <p:txBody>
          <a:bodyPr/>
          <a:lstStyle/>
          <a:p>
            <a:fld id="{772670AC-3F79-4BDE-9E37-ED24B9D85C81}" type="slidenum">
              <a:rPr lang="en-US" smtClean="0"/>
              <a:t>11</a:t>
            </a:fld>
            <a:endParaRPr lang="en-US"/>
          </a:p>
        </p:txBody>
      </p:sp>
    </p:spTree>
    <p:extLst>
      <p:ext uri="{BB962C8B-B14F-4D97-AF65-F5344CB8AC3E}">
        <p14:creationId xmlns:p14="http://schemas.microsoft.com/office/powerpoint/2010/main" val="3400005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The key point to take away from this type of modeling effort is that the BIBI and FIBI scores are proxies for watershed health. </a:t>
            </a:r>
          </a:p>
          <a:p>
            <a:endParaRPr lang="en-US" sz="1800" dirty="0">
              <a:effectLst/>
              <a:latin typeface="Calibri" panose="020F0502020204030204" pitchFamily="34" charset="0"/>
            </a:endParaRPr>
          </a:p>
          <a:p>
            <a:r>
              <a:rPr lang="en-US" sz="1800" dirty="0">
                <a:effectLst/>
                <a:latin typeface="Calibri" panose="020F0502020204030204" pitchFamily="34" charset="0"/>
                <a:ea typeface="Calibri" panose="020F0502020204030204" pitchFamily="34" charset="0"/>
              </a:rPr>
              <a:t>Presumably, if you have benthic and fish indices of biologic integrity that are doing well, the catchment must also be quite healthy too. Previous efforts have created watershed health indices that are ambiguous, easily manipulated, and influenced by a high degree of researcher discretion. This approach provides an example of how to standardize and think about watershed health in a more objective manner. </a:t>
            </a:r>
            <a:endParaRPr lang="en-US" dirty="0"/>
          </a:p>
        </p:txBody>
      </p:sp>
      <p:sp>
        <p:nvSpPr>
          <p:cNvPr id="4" name="Slide Number Placeholder 3"/>
          <p:cNvSpPr>
            <a:spLocks noGrp="1"/>
          </p:cNvSpPr>
          <p:nvPr>
            <p:ph type="sldNum" sz="quarter" idx="5"/>
          </p:nvPr>
        </p:nvSpPr>
        <p:spPr/>
        <p:txBody>
          <a:bodyPr/>
          <a:lstStyle/>
          <a:p>
            <a:fld id="{772670AC-3F79-4BDE-9E37-ED24B9D85C81}" type="slidenum">
              <a:rPr lang="en-US" smtClean="0"/>
              <a:t>12</a:t>
            </a:fld>
            <a:endParaRPr lang="en-US"/>
          </a:p>
        </p:txBody>
      </p:sp>
    </p:spTree>
    <p:extLst>
      <p:ext uri="{BB962C8B-B14F-4D97-AF65-F5344CB8AC3E}">
        <p14:creationId xmlns:p14="http://schemas.microsoft.com/office/powerpoint/2010/main" val="1600605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data to explore</a:t>
            </a:r>
          </a:p>
          <a:p>
            <a:r>
              <a:rPr lang="en-US" dirty="0"/>
              <a:t>Improvements to CHWA 2.0 </a:t>
            </a:r>
          </a:p>
          <a:p>
            <a:r>
              <a:rPr lang="en-US" dirty="0"/>
              <a:t>Chart a course for development of an indicator to inform progress toward outcome.</a:t>
            </a:r>
          </a:p>
        </p:txBody>
      </p:sp>
      <p:sp>
        <p:nvSpPr>
          <p:cNvPr id="4" name="Slide Number Placeholder 3"/>
          <p:cNvSpPr>
            <a:spLocks noGrp="1"/>
          </p:cNvSpPr>
          <p:nvPr>
            <p:ph type="sldNum" sz="quarter" idx="5"/>
          </p:nvPr>
        </p:nvSpPr>
        <p:spPr/>
        <p:txBody>
          <a:bodyPr/>
          <a:lstStyle/>
          <a:p>
            <a:fld id="{772670AC-3F79-4BDE-9E37-ED24B9D85C81}" type="slidenum">
              <a:rPr lang="en-US" smtClean="0"/>
              <a:t>14</a:t>
            </a:fld>
            <a:endParaRPr lang="en-US"/>
          </a:p>
        </p:txBody>
      </p:sp>
    </p:spTree>
    <p:extLst>
      <p:ext uri="{BB962C8B-B14F-4D97-AF65-F5344CB8AC3E}">
        <p14:creationId xmlns:p14="http://schemas.microsoft.com/office/powerpoint/2010/main" val="1645590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670AC-3F79-4BDE-9E37-ED24B9D85C81}" type="slidenum">
              <a:rPr lang="en-US" smtClean="0"/>
              <a:t>15</a:t>
            </a:fld>
            <a:endParaRPr lang="en-US"/>
          </a:p>
        </p:txBody>
      </p:sp>
    </p:spTree>
    <p:extLst>
      <p:ext uri="{BB962C8B-B14F-4D97-AF65-F5344CB8AC3E}">
        <p14:creationId xmlns:p14="http://schemas.microsoft.com/office/powerpoint/2010/main" val="607215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670AC-3F79-4BDE-9E37-ED24B9D85C81}" type="slidenum">
              <a:rPr lang="en-US" smtClean="0"/>
              <a:t>16</a:t>
            </a:fld>
            <a:endParaRPr lang="en-US"/>
          </a:p>
        </p:txBody>
      </p:sp>
    </p:spTree>
    <p:extLst>
      <p:ext uri="{BB962C8B-B14F-4D97-AF65-F5344CB8AC3E}">
        <p14:creationId xmlns:p14="http://schemas.microsoft.com/office/powerpoint/2010/main" val="1705276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670AC-3F79-4BDE-9E37-ED24B9D85C81}" type="slidenum">
              <a:rPr lang="en-US" smtClean="0"/>
              <a:t>17</a:t>
            </a:fld>
            <a:endParaRPr lang="en-US"/>
          </a:p>
        </p:txBody>
      </p:sp>
    </p:spTree>
    <p:extLst>
      <p:ext uri="{BB962C8B-B14F-4D97-AF65-F5344CB8AC3E}">
        <p14:creationId xmlns:p14="http://schemas.microsoft.com/office/powerpoint/2010/main" val="635732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MBSS data were available, the MDHWA analyses used these stream data to examine relationships between landscape variables and stream response (in terms of Fish Index of Biological Integrity [FIBI] and Benthic Index of Biological Integrity [BIBI]) to assess the predictive power of proposed metrics for use in modeling stream condition. These models can subsequently be used to predict (1) current stream condition for unsampled areas and (2) future stream condition under new predicted future landscape conditions.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72670AC-3F79-4BDE-9E37-ED24B9D85C81}" type="slidenum">
              <a:rPr lang="en-US" smtClean="0"/>
              <a:t>3</a:t>
            </a:fld>
            <a:endParaRPr lang="en-US"/>
          </a:p>
        </p:txBody>
      </p:sp>
    </p:spTree>
    <p:extLst>
      <p:ext uri="{BB962C8B-B14F-4D97-AF65-F5344CB8AC3E}">
        <p14:creationId xmlns:p14="http://schemas.microsoft.com/office/powerpoint/2010/main" val="90560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Test the predictive power of the metrics.</a:t>
            </a:r>
          </a:p>
          <a:p>
            <a:pPr marL="0" marR="0">
              <a:spcBef>
                <a:spcPts val="0"/>
              </a:spcBef>
              <a:spcAft>
                <a:spcPts val="0"/>
              </a:spcAft>
            </a:pPr>
            <a:r>
              <a:rPr lang="en-US" sz="1800" dirty="0">
                <a:effectLst/>
                <a:latin typeface="Calibri" panose="020F0502020204030204" pitchFamily="34" charset="0"/>
              </a:rPr>
              <a:t>Built two random forest models</a:t>
            </a:r>
          </a:p>
          <a:p>
            <a:pPr marL="0" marR="0">
              <a:spcBef>
                <a:spcPts val="0"/>
              </a:spcBef>
              <a:spcAft>
                <a:spcPts val="0"/>
              </a:spcAft>
            </a:pPr>
            <a:r>
              <a:rPr lang="en-US" sz="1800" dirty="0">
                <a:effectLst/>
                <a:latin typeface="Calibri" panose="020F0502020204030204" pitchFamily="34" charset="0"/>
              </a:rPr>
              <a:t>As our response we have MBSS data fortunate to have in MD and consistent and an index for both benthic and fish as a response variable.</a:t>
            </a:r>
          </a:p>
          <a:p>
            <a:pPr marL="0" marR="0">
              <a:spcBef>
                <a:spcPts val="0"/>
              </a:spcBef>
              <a:spcAft>
                <a:spcPts val="0"/>
              </a:spcAft>
            </a:pPr>
            <a:r>
              <a:rPr lang="en-US" sz="1800" dirty="0">
                <a:effectLst/>
                <a:latin typeface="Calibri" panose="020F0502020204030204" pitchFamily="34" charset="0"/>
              </a:rPr>
              <a:t>The way the RF works in general we have your predictor, response variables, put them together with the training datasets, we used 80 per for the data and saved 20 percent as test data.</a:t>
            </a:r>
          </a:p>
          <a:p>
            <a:pPr marL="0" marR="0">
              <a:spcBef>
                <a:spcPts val="0"/>
              </a:spcBef>
              <a:spcAft>
                <a:spcPts val="0"/>
              </a:spcAft>
            </a:pPr>
            <a:r>
              <a:rPr lang="en-US" sz="1800" dirty="0">
                <a:effectLst/>
                <a:latin typeface="Calibri" panose="020F0502020204030204" pitchFamily="34" charset="0"/>
              </a:rPr>
              <a:t>The machine learning used the predictors to make decisions and runs hundreds and hundreds of trees and the output of the model is predictive probability of the </a:t>
            </a:r>
            <a:r>
              <a:rPr lang="en-US" sz="1800" dirty="0" err="1">
                <a:effectLst/>
                <a:latin typeface="Calibri" panose="020F0502020204030204" pitchFamily="34" charset="0"/>
              </a:rPr>
              <a:t>ibi</a:t>
            </a:r>
            <a:r>
              <a:rPr lang="en-US" sz="1800" dirty="0">
                <a:effectLst/>
                <a:latin typeface="Calibri" panose="020F0502020204030204" pitchFamily="34" charset="0"/>
              </a:rPr>
              <a:t> scores.</a:t>
            </a:r>
          </a:p>
          <a:p>
            <a:endParaRPr lang="en-US" dirty="0"/>
          </a:p>
        </p:txBody>
      </p:sp>
      <p:sp>
        <p:nvSpPr>
          <p:cNvPr id="4" name="Slide Number Placeholder 3"/>
          <p:cNvSpPr>
            <a:spLocks noGrp="1"/>
          </p:cNvSpPr>
          <p:nvPr>
            <p:ph type="sldNum" sz="quarter" idx="5"/>
          </p:nvPr>
        </p:nvSpPr>
        <p:spPr/>
        <p:txBody>
          <a:bodyPr/>
          <a:lstStyle/>
          <a:p>
            <a:fld id="{772670AC-3F79-4BDE-9E37-ED24B9D85C81}" type="slidenum">
              <a:rPr lang="en-US" smtClean="0"/>
              <a:t>4</a:t>
            </a:fld>
            <a:endParaRPr lang="en-US"/>
          </a:p>
        </p:txBody>
      </p:sp>
    </p:spTree>
    <p:extLst>
      <p:ext uri="{BB962C8B-B14F-4D97-AF65-F5344CB8AC3E}">
        <p14:creationId xmlns:p14="http://schemas.microsoft.com/office/powerpoint/2010/main" val="3556816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We used Random Forest (RF) modeling to predict FIBI and BIBI classification scores for each watershed within Maryland. RF modeling determines a set of individual decision trees that operate as an ensemble. Each individual tree in the RF predicts the class (good, fair, poor) by determining splits within each of the predictor variables. </a:t>
            </a:r>
          </a:p>
          <a:p>
            <a:endParaRPr lang="en-US" sz="1800" dirty="0">
              <a:effectLst/>
              <a:latin typeface="Calibri" panose="020F0502020204030204" pitchFamily="34" charset="0"/>
            </a:endParaRPr>
          </a:p>
          <a:p>
            <a:r>
              <a:rPr lang="en-US" sz="1800" dirty="0">
                <a:effectLst/>
                <a:latin typeface="Calibri" panose="020F0502020204030204" pitchFamily="34" charset="0"/>
                <a:ea typeface="Calibri" panose="020F0502020204030204" pitchFamily="34" charset="0"/>
              </a:rPr>
              <a:t>Beyond overall accuracy, values for precision, recall, and F1 scores are provided for each model. Precision is the ratio of correct classifications to the total number of predicted classifications and is used to identify the correctness or classification. Recall is the ratio of correct classifications to the total number of classifications and is used to identify the sensitivity of classification. The F1 score is the harmonic mean of precision and recall and is intended as a balanced indicator of model performance. </a:t>
            </a:r>
            <a:endParaRPr lang="en-US" dirty="0"/>
          </a:p>
        </p:txBody>
      </p:sp>
      <p:sp>
        <p:nvSpPr>
          <p:cNvPr id="4" name="Slide Number Placeholder 3"/>
          <p:cNvSpPr>
            <a:spLocks noGrp="1"/>
          </p:cNvSpPr>
          <p:nvPr>
            <p:ph type="sldNum" sz="quarter" idx="5"/>
          </p:nvPr>
        </p:nvSpPr>
        <p:spPr/>
        <p:txBody>
          <a:bodyPr/>
          <a:lstStyle/>
          <a:p>
            <a:fld id="{772670AC-3F79-4BDE-9E37-ED24B9D85C81}" type="slidenum">
              <a:rPr lang="en-US" smtClean="0"/>
              <a:t>5</a:t>
            </a:fld>
            <a:endParaRPr lang="en-US"/>
          </a:p>
        </p:txBody>
      </p:sp>
    </p:spTree>
    <p:extLst>
      <p:ext uri="{BB962C8B-B14F-4D97-AF65-F5344CB8AC3E}">
        <p14:creationId xmlns:p14="http://schemas.microsoft.com/office/powerpoint/2010/main" val="2497803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rPr>
              <a:t>Fish IB .63 accuracy, precision and recall higher for poor and good </a:t>
            </a:r>
          </a:p>
          <a:p>
            <a:pPr marL="0" marR="0">
              <a:spcBef>
                <a:spcPts val="0"/>
              </a:spcBef>
              <a:spcAft>
                <a:spcPts val="0"/>
              </a:spcAft>
            </a:pPr>
            <a:r>
              <a:rPr lang="en-US" sz="1200" dirty="0">
                <a:effectLst/>
                <a:latin typeface="Calibri" panose="020F0502020204030204" pitchFamily="34" charset="0"/>
              </a:rPr>
              <a:t>Doing well predicting the poor</a:t>
            </a:r>
          </a:p>
          <a:p>
            <a:pPr marL="0" marR="0">
              <a:spcBef>
                <a:spcPts val="0"/>
              </a:spcBef>
              <a:spcAft>
                <a:spcPts val="0"/>
              </a:spcAft>
            </a:pPr>
            <a:r>
              <a:rPr lang="en-US" sz="1200" dirty="0">
                <a:effectLst/>
                <a:latin typeface="Calibri" panose="020F0502020204030204" pitchFamily="34" charset="0"/>
              </a:rPr>
              <a:t>“Poor”= Combination of poor and very poor</a:t>
            </a:r>
          </a:p>
          <a:p>
            <a:pPr marL="0" marR="0">
              <a:spcBef>
                <a:spcPts val="0"/>
              </a:spcBef>
              <a:spcAft>
                <a:spcPts val="0"/>
              </a:spcAft>
            </a:pPr>
            <a:r>
              <a:rPr lang="en-US" sz="1200" dirty="0">
                <a:effectLst/>
                <a:latin typeface="Calibri" panose="020F0502020204030204" pitchFamily="34" charset="0"/>
              </a:rPr>
              <a:t>Do well with good/poor but  the middle ground there is a lot more uncertainty predicting those categories.</a:t>
            </a:r>
          </a:p>
          <a:p>
            <a:pPr marL="0" marR="0">
              <a:spcBef>
                <a:spcPts val="0"/>
              </a:spcBef>
              <a:spcAft>
                <a:spcPts val="0"/>
              </a:spcAft>
            </a:pPr>
            <a:endParaRPr lang="en-US" sz="1200" dirty="0">
              <a:effectLst/>
              <a:latin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Overall accuracy of the FIBI and BIBI models was 0.63 and 0.61 percent, respectively. Accuracy is determined by comparing the 20 percent withheld data for testing with the predicted classification of the model. Therefore, the RF correctly classified 63 percent and 62 percent of the FIBI and BIBI training data, respectively. </a:t>
            </a:r>
            <a:endParaRPr lang="en-US" sz="1200"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72670AC-3F79-4BDE-9E37-ED24B9D85C81}" type="slidenum">
              <a:rPr lang="en-US" smtClean="0"/>
              <a:t>6</a:t>
            </a:fld>
            <a:endParaRPr lang="en-US"/>
          </a:p>
        </p:txBody>
      </p:sp>
    </p:spTree>
    <p:extLst>
      <p:ext uri="{BB962C8B-B14F-4D97-AF65-F5344CB8AC3E}">
        <p14:creationId xmlns:p14="http://schemas.microsoft.com/office/powerpoint/2010/main" val="740567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It is important to note that this is a measure of each variable’s importance in determining various decision points within each of the random forest trees and does not necessarily reflect which variable is more important for determining watershed health. Nevertheless, the feature importance plots can provide a good relative indication of what metrics the model used to derive the highest accuracy. </a:t>
            </a:r>
            <a:endParaRPr lang="en-US" dirty="0"/>
          </a:p>
          <a:p>
            <a:endParaRPr lang="en-US" dirty="0"/>
          </a:p>
        </p:txBody>
      </p:sp>
      <p:sp>
        <p:nvSpPr>
          <p:cNvPr id="4" name="Slide Number Placeholder 3"/>
          <p:cNvSpPr>
            <a:spLocks noGrp="1"/>
          </p:cNvSpPr>
          <p:nvPr>
            <p:ph type="sldNum" sz="quarter" idx="5"/>
          </p:nvPr>
        </p:nvSpPr>
        <p:spPr/>
        <p:txBody>
          <a:bodyPr/>
          <a:lstStyle/>
          <a:p>
            <a:fld id="{772670AC-3F79-4BDE-9E37-ED24B9D85C81}" type="slidenum">
              <a:rPr lang="en-US" smtClean="0"/>
              <a:t>7</a:t>
            </a:fld>
            <a:endParaRPr lang="en-US"/>
          </a:p>
        </p:txBody>
      </p:sp>
    </p:spTree>
    <p:extLst>
      <p:ext uri="{BB962C8B-B14F-4D97-AF65-F5344CB8AC3E}">
        <p14:creationId xmlns:p14="http://schemas.microsoft.com/office/powerpoint/2010/main" val="881070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rPr>
              <a:t>These hold constant with previous research and are intuitively the types of metrics typically associated with assessing watershed health. </a:t>
            </a:r>
            <a:endParaRPr lang="en-US" dirty="0"/>
          </a:p>
        </p:txBody>
      </p:sp>
      <p:sp>
        <p:nvSpPr>
          <p:cNvPr id="4" name="Slide Number Placeholder 3"/>
          <p:cNvSpPr>
            <a:spLocks noGrp="1"/>
          </p:cNvSpPr>
          <p:nvPr>
            <p:ph type="sldNum" sz="quarter" idx="5"/>
          </p:nvPr>
        </p:nvSpPr>
        <p:spPr/>
        <p:txBody>
          <a:bodyPr/>
          <a:lstStyle/>
          <a:p>
            <a:fld id="{772670AC-3F79-4BDE-9E37-ED24B9D85C81}" type="slidenum">
              <a:rPr lang="en-US" smtClean="0"/>
              <a:t>8</a:t>
            </a:fld>
            <a:endParaRPr lang="en-US"/>
          </a:p>
        </p:txBody>
      </p:sp>
    </p:spTree>
    <p:extLst>
      <p:ext uri="{BB962C8B-B14F-4D97-AF65-F5344CB8AC3E}">
        <p14:creationId xmlns:p14="http://schemas.microsoft.com/office/powerpoint/2010/main" val="1755944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670AC-3F79-4BDE-9E37-ED24B9D85C81}" type="slidenum">
              <a:rPr lang="en-US" smtClean="0"/>
              <a:t>9</a:t>
            </a:fld>
            <a:endParaRPr lang="en-US"/>
          </a:p>
        </p:txBody>
      </p:sp>
    </p:spTree>
    <p:extLst>
      <p:ext uri="{BB962C8B-B14F-4D97-AF65-F5344CB8AC3E}">
        <p14:creationId xmlns:p14="http://schemas.microsoft.com/office/powerpoint/2010/main" val="3806726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While these are attractive as they provide a single value to assess health, they are highly subjective and choices by the researcher can easily influence whether a watershed is deemed “healthy” or not. </a:t>
            </a:r>
          </a:p>
          <a:p>
            <a:endParaRPr lang="en-US"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This assessment demonstrates a fundamentally different way to approach assessing watershed health. First, the random forest removes researcher bias by allowing for all metrics determined to be potentially helpful in discerning watershed health to be included and evaluated equally. Second, using the MBSS data allows for field observations of healthy watersheds (or poor watershed health) to be used as the guide for the random forest model to select metrics of importance. This pairs real world observations with landscape data to determine what best explains these observations.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72670AC-3F79-4BDE-9E37-ED24B9D85C81}" type="slidenum">
              <a:rPr lang="en-US" smtClean="0"/>
              <a:t>10</a:t>
            </a:fld>
            <a:endParaRPr lang="en-US"/>
          </a:p>
        </p:txBody>
      </p:sp>
    </p:spTree>
    <p:extLst>
      <p:ext uri="{BB962C8B-B14F-4D97-AF65-F5344CB8AC3E}">
        <p14:creationId xmlns:p14="http://schemas.microsoft.com/office/powerpoint/2010/main" val="2612780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98558-C25C-5BDF-34D6-D5DE90092A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E47C89-3B76-D935-29C6-2790B02CB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BD529C-E2A2-4E5B-2830-62D86465308B}"/>
              </a:ext>
            </a:extLst>
          </p:cNvPr>
          <p:cNvSpPr>
            <a:spLocks noGrp="1"/>
          </p:cNvSpPr>
          <p:nvPr>
            <p:ph type="dt" sz="half" idx="10"/>
          </p:nvPr>
        </p:nvSpPr>
        <p:spPr/>
        <p:txBody>
          <a:bodyPr/>
          <a:lstStyle/>
          <a:p>
            <a:fld id="{493F210E-68B4-4F36-9690-22A673E3F29E}" type="datetimeFigureOut">
              <a:rPr lang="en-US" smtClean="0"/>
              <a:t>10/13/2022</a:t>
            </a:fld>
            <a:endParaRPr lang="en-US"/>
          </a:p>
        </p:txBody>
      </p:sp>
      <p:sp>
        <p:nvSpPr>
          <p:cNvPr id="5" name="Footer Placeholder 4">
            <a:extLst>
              <a:ext uri="{FF2B5EF4-FFF2-40B4-BE49-F238E27FC236}">
                <a16:creationId xmlns:a16="http://schemas.microsoft.com/office/drawing/2014/main" id="{6326D5D4-B748-31CE-72BA-C27FD63F06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B9FBD0-FCC5-923D-A372-735875E738D8}"/>
              </a:ext>
            </a:extLst>
          </p:cNvPr>
          <p:cNvSpPr>
            <a:spLocks noGrp="1"/>
          </p:cNvSpPr>
          <p:nvPr>
            <p:ph type="sldNum" sz="quarter" idx="12"/>
          </p:nvPr>
        </p:nvSpPr>
        <p:spPr/>
        <p:txBody>
          <a:bodyPr/>
          <a:lstStyle/>
          <a:p>
            <a:fld id="{F5C77B53-BE74-4025-8D4C-2744C4B4F2AB}" type="slidenum">
              <a:rPr lang="en-US" smtClean="0"/>
              <a:t>‹#›</a:t>
            </a:fld>
            <a:endParaRPr lang="en-US"/>
          </a:p>
        </p:txBody>
      </p:sp>
    </p:spTree>
    <p:extLst>
      <p:ext uri="{BB962C8B-B14F-4D97-AF65-F5344CB8AC3E}">
        <p14:creationId xmlns:p14="http://schemas.microsoft.com/office/powerpoint/2010/main" val="3119482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C8DC-55AD-988D-AF14-7E40829093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A47898-B4FC-935F-64CE-2E7528F70B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0E72B1-BEEE-3E6D-605F-02B917B31BD1}"/>
              </a:ext>
            </a:extLst>
          </p:cNvPr>
          <p:cNvSpPr>
            <a:spLocks noGrp="1"/>
          </p:cNvSpPr>
          <p:nvPr>
            <p:ph type="dt" sz="half" idx="10"/>
          </p:nvPr>
        </p:nvSpPr>
        <p:spPr/>
        <p:txBody>
          <a:bodyPr/>
          <a:lstStyle/>
          <a:p>
            <a:fld id="{493F210E-68B4-4F36-9690-22A673E3F29E}" type="datetimeFigureOut">
              <a:rPr lang="en-US" smtClean="0"/>
              <a:t>10/13/2022</a:t>
            </a:fld>
            <a:endParaRPr lang="en-US"/>
          </a:p>
        </p:txBody>
      </p:sp>
      <p:sp>
        <p:nvSpPr>
          <p:cNvPr id="5" name="Footer Placeholder 4">
            <a:extLst>
              <a:ext uri="{FF2B5EF4-FFF2-40B4-BE49-F238E27FC236}">
                <a16:creationId xmlns:a16="http://schemas.microsoft.com/office/drawing/2014/main" id="{594C9BB5-E50A-8F14-84A8-E96D9959B4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FDB810-9F1D-C4A8-0A26-5F9613E60813}"/>
              </a:ext>
            </a:extLst>
          </p:cNvPr>
          <p:cNvSpPr>
            <a:spLocks noGrp="1"/>
          </p:cNvSpPr>
          <p:nvPr>
            <p:ph type="sldNum" sz="quarter" idx="12"/>
          </p:nvPr>
        </p:nvSpPr>
        <p:spPr/>
        <p:txBody>
          <a:bodyPr/>
          <a:lstStyle/>
          <a:p>
            <a:fld id="{F5C77B53-BE74-4025-8D4C-2744C4B4F2AB}" type="slidenum">
              <a:rPr lang="en-US" smtClean="0"/>
              <a:t>‹#›</a:t>
            </a:fld>
            <a:endParaRPr lang="en-US"/>
          </a:p>
        </p:txBody>
      </p:sp>
    </p:spTree>
    <p:extLst>
      <p:ext uri="{BB962C8B-B14F-4D97-AF65-F5344CB8AC3E}">
        <p14:creationId xmlns:p14="http://schemas.microsoft.com/office/powerpoint/2010/main" val="1634492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584282-F5EF-1D6A-98CC-4E236B5B55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97526E-AF80-E723-C977-6B8C548D81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B6C1E-CDF9-F1E9-DCCF-45D84F767B77}"/>
              </a:ext>
            </a:extLst>
          </p:cNvPr>
          <p:cNvSpPr>
            <a:spLocks noGrp="1"/>
          </p:cNvSpPr>
          <p:nvPr>
            <p:ph type="dt" sz="half" idx="10"/>
          </p:nvPr>
        </p:nvSpPr>
        <p:spPr/>
        <p:txBody>
          <a:bodyPr/>
          <a:lstStyle/>
          <a:p>
            <a:fld id="{493F210E-68B4-4F36-9690-22A673E3F29E}" type="datetimeFigureOut">
              <a:rPr lang="en-US" smtClean="0"/>
              <a:t>10/13/2022</a:t>
            </a:fld>
            <a:endParaRPr lang="en-US"/>
          </a:p>
        </p:txBody>
      </p:sp>
      <p:sp>
        <p:nvSpPr>
          <p:cNvPr id="5" name="Footer Placeholder 4">
            <a:extLst>
              <a:ext uri="{FF2B5EF4-FFF2-40B4-BE49-F238E27FC236}">
                <a16:creationId xmlns:a16="http://schemas.microsoft.com/office/drawing/2014/main" id="{897A765C-8438-3992-2346-AEB164F4CD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69A207-0EC6-AE9F-FDCB-AB28277164DF}"/>
              </a:ext>
            </a:extLst>
          </p:cNvPr>
          <p:cNvSpPr>
            <a:spLocks noGrp="1"/>
          </p:cNvSpPr>
          <p:nvPr>
            <p:ph type="sldNum" sz="quarter" idx="12"/>
          </p:nvPr>
        </p:nvSpPr>
        <p:spPr/>
        <p:txBody>
          <a:bodyPr/>
          <a:lstStyle/>
          <a:p>
            <a:fld id="{F5C77B53-BE74-4025-8D4C-2744C4B4F2AB}" type="slidenum">
              <a:rPr lang="en-US" smtClean="0"/>
              <a:t>‹#›</a:t>
            </a:fld>
            <a:endParaRPr lang="en-US"/>
          </a:p>
        </p:txBody>
      </p:sp>
    </p:spTree>
    <p:extLst>
      <p:ext uri="{BB962C8B-B14F-4D97-AF65-F5344CB8AC3E}">
        <p14:creationId xmlns:p14="http://schemas.microsoft.com/office/powerpoint/2010/main" val="1776528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p>
        </p:txBody>
      </p:sp>
      <p:sp>
        <p:nvSpPr>
          <p:cNvPr id="7" name="Content Placeholder 6"/>
          <p:cNvSpPr>
            <a:spLocks noGrp="1"/>
          </p:cNvSpPr>
          <p:nvPr>
            <p:ph sz="quarter" idx="13"/>
          </p:nvPr>
        </p:nvSpPr>
        <p:spPr>
          <a:xfrm>
            <a:off x="609939" y="1516064"/>
            <a:ext cx="10977033" cy="4761166"/>
          </a:xfrm>
        </p:spPr>
        <p:txBody>
          <a:bodyPr/>
          <a:lstStyle>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Footer Placeholder 7"/>
          <p:cNvSpPr>
            <a:spLocks noGrp="1"/>
          </p:cNvSpPr>
          <p:nvPr>
            <p:ph type="ftr" sz="quarter" idx="15"/>
          </p:nvPr>
        </p:nvSpPr>
        <p:spPr/>
        <p:txBody>
          <a:bodyPr/>
          <a:lstStyle/>
          <a:p>
            <a:pPr>
              <a:defRPr/>
            </a:pPr>
            <a:endParaRPr lang="en-US" dirty="0"/>
          </a:p>
        </p:txBody>
      </p:sp>
      <p:sp>
        <p:nvSpPr>
          <p:cNvPr id="9" name="Slide Number Placeholder 8"/>
          <p:cNvSpPr>
            <a:spLocks noGrp="1"/>
          </p:cNvSpPr>
          <p:nvPr>
            <p:ph type="sldNum" sz="quarter" idx="16"/>
          </p:nvPr>
        </p:nvSpPr>
        <p:spPr/>
        <p:txBody>
          <a:bodyPr/>
          <a:lstStyle/>
          <a:p>
            <a:pPr>
              <a:defRPr/>
            </a:pPr>
            <a:fld id="{8EC16C3E-254E-C04A-8A90-F3CAE37A3DAA}" type="slidenum">
              <a:rPr lang="en-US" smtClean="0"/>
              <a:t>‹#›</a:t>
            </a:fld>
            <a:endParaRPr lang="en-US" dirty="0"/>
          </a:p>
        </p:txBody>
      </p:sp>
      <p:sp>
        <p:nvSpPr>
          <p:cNvPr id="3" name="Date Placeholder 2"/>
          <p:cNvSpPr>
            <a:spLocks noGrp="1"/>
          </p:cNvSpPr>
          <p:nvPr>
            <p:ph type="dt" sz="half" idx="17"/>
          </p:nvPr>
        </p:nvSpPr>
        <p:spPr/>
        <p:txBody>
          <a:bodyPr/>
          <a:lstStyle/>
          <a:p>
            <a:fld id="{C3EBC34D-D7DC-4348-A578-DC66C49386B9}" type="datetime1">
              <a:rPr lang="en-US" smtClean="0"/>
              <a:t>10/13/2022</a:t>
            </a:fld>
            <a:endParaRPr lang="en-US" dirty="0"/>
          </a:p>
        </p:txBody>
      </p:sp>
    </p:spTree>
    <p:extLst>
      <p:ext uri="{BB962C8B-B14F-4D97-AF65-F5344CB8AC3E}">
        <p14:creationId xmlns:p14="http://schemas.microsoft.com/office/powerpoint/2010/main" val="4260736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p>
        </p:txBody>
      </p:sp>
      <p:sp>
        <p:nvSpPr>
          <p:cNvPr id="7" name="Content Placeholder 6"/>
          <p:cNvSpPr>
            <a:spLocks noGrp="1"/>
          </p:cNvSpPr>
          <p:nvPr>
            <p:ph sz="quarter" idx="13"/>
          </p:nvPr>
        </p:nvSpPr>
        <p:spPr>
          <a:xfrm>
            <a:off x="609939" y="1516064"/>
            <a:ext cx="10977033" cy="4761166"/>
          </a:xfrm>
        </p:spPr>
        <p:txBody>
          <a:bodyPr/>
          <a:lstStyle>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Footer Placeholder 7"/>
          <p:cNvSpPr>
            <a:spLocks noGrp="1"/>
          </p:cNvSpPr>
          <p:nvPr>
            <p:ph type="ftr" sz="quarter" idx="15"/>
          </p:nvPr>
        </p:nvSpPr>
        <p:spPr/>
        <p:txBody>
          <a:bodyPr/>
          <a:lstStyle/>
          <a:p>
            <a:pPr>
              <a:defRPr/>
            </a:pPr>
            <a:endParaRPr lang="en-US" dirty="0"/>
          </a:p>
        </p:txBody>
      </p:sp>
      <p:sp>
        <p:nvSpPr>
          <p:cNvPr id="9" name="Slide Number Placeholder 8"/>
          <p:cNvSpPr>
            <a:spLocks noGrp="1"/>
          </p:cNvSpPr>
          <p:nvPr>
            <p:ph type="sldNum" sz="quarter" idx="16"/>
          </p:nvPr>
        </p:nvSpPr>
        <p:spPr/>
        <p:txBody>
          <a:bodyPr/>
          <a:lstStyle/>
          <a:p>
            <a:pPr>
              <a:defRPr/>
            </a:pPr>
            <a:fld id="{8EC16C3E-254E-C04A-8A90-F3CAE37A3DAA}" type="slidenum">
              <a:rPr lang="en-US" smtClean="0"/>
              <a:t>‹#›</a:t>
            </a:fld>
            <a:endParaRPr lang="en-US" dirty="0"/>
          </a:p>
        </p:txBody>
      </p:sp>
      <p:sp>
        <p:nvSpPr>
          <p:cNvPr id="3" name="Date Placeholder 2"/>
          <p:cNvSpPr>
            <a:spLocks noGrp="1"/>
          </p:cNvSpPr>
          <p:nvPr>
            <p:ph type="dt" sz="half" idx="17"/>
          </p:nvPr>
        </p:nvSpPr>
        <p:spPr/>
        <p:txBody>
          <a:bodyPr/>
          <a:lstStyle/>
          <a:p>
            <a:fld id="{C3EBC34D-D7DC-4348-A578-DC66C49386B9}" type="datetime1">
              <a:rPr lang="en-US" smtClean="0"/>
              <a:t>10/13/2022</a:t>
            </a:fld>
            <a:endParaRPr lang="en-US" dirty="0"/>
          </a:p>
        </p:txBody>
      </p:sp>
    </p:spTree>
    <p:extLst>
      <p:ext uri="{BB962C8B-B14F-4D97-AF65-F5344CB8AC3E}">
        <p14:creationId xmlns:p14="http://schemas.microsoft.com/office/powerpoint/2010/main" val="3302750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628BB-064E-CA5E-3742-FA135B83C1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B69956-2325-4746-A2AB-9E952AFBB7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D01172-7223-4356-C3F8-58B4DDB0948C}"/>
              </a:ext>
            </a:extLst>
          </p:cNvPr>
          <p:cNvSpPr>
            <a:spLocks noGrp="1"/>
          </p:cNvSpPr>
          <p:nvPr>
            <p:ph type="dt" sz="half" idx="10"/>
          </p:nvPr>
        </p:nvSpPr>
        <p:spPr/>
        <p:txBody>
          <a:bodyPr/>
          <a:lstStyle/>
          <a:p>
            <a:fld id="{493F210E-68B4-4F36-9690-22A673E3F29E}" type="datetimeFigureOut">
              <a:rPr lang="en-US" smtClean="0"/>
              <a:t>10/13/2022</a:t>
            </a:fld>
            <a:endParaRPr lang="en-US"/>
          </a:p>
        </p:txBody>
      </p:sp>
      <p:sp>
        <p:nvSpPr>
          <p:cNvPr id="5" name="Footer Placeholder 4">
            <a:extLst>
              <a:ext uri="{FF2B5EF4-FFF2-40B4-BE49-F238E27FC236}">
                <a16:creationId xmlns:a16="http://schemas.microsoft.com/office/drawing/2014/main" id="{707A89A7-668F-33D0-DAE2-B596F7C315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F886F4-3C6B-457C-9167-3529CCB5AE20}"/>
              </a:ext>
            </a:extLst>
          </p:cNvPr>
          <p:cNvSpPr>
            <a:spLocks noGrp="1"/>
          </p:cNvSpPr>
          <p:nvPr>
            <p:ph type="sldNum" sz="quarter" idx="12"/>
          </p:nvPr>
        </p:nvSpPr>
        <p:spPr/>
        <p:txBody>
          <a:bodyPr/>
          <a:lstStyle/>
          <a:p>
            <a:fld id="{F5C77B53-BE74-4025-8D4C-2744C4B4F2AB}" type="slidenum">
              <a:rPr lang="en-US" smtClean="0"/>
              <a:t>‹#›</a:t>
            </a:fld>
            <a:endParaRPr lang="en-US"/>
          </a:p>
        </p:txBody>
      </p:sp>
    </p:spTree>
    <p:extLst>
      <p:ext uri="{BB962C8B-B14F-4D97-AF65-F5344CB8AC3E}">
        <p14:creationId xmlns:p14="http://schemas.microsoft.com/office/powerpoint/2010/main" val="1915131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F952A-0B86-7F64-B5C0-3BC287FA7A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376868-1C5A-DB7A-0EE9-482BC4EB4F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85D645-CE4B-681C-D8C4-2D98D5F049FE}"/>
              </a:ext>
            </a:extLst>
          </p:cNvPr>
          <p:cNvSpPr>
            <a:spLocks noGrp="1"/>
          </p:cNvSpPr>
          <p:nvPr>
            <p:ph type="dt" sz="half" idx="10"/>
          </p:nvPr>
        </p:nvSpPr>
        <p:spPr/>
        <p:txBody>
          <a:bodyPr/>
          <a:lstStyle/>
          <a:p>
            <a:fld id="{493F210E-68B4-4F36-9690-22A673E3F29E}" type="datetimeFigureOut">
              <a:rPr lang="en-US" smtClean="0"/>
              <a:t>10/13/2022</a:t>
            </a:fld>
            <a:endParaRPr lang="en-US"/>
          </a:p>
        </p:txBody>
      </p:sp>
      <p:sp>
        <p:nvSpPr>
          <p:cNvPr id="5" name="Footer Placeholder 4">
            <a:extLst>
              <a:ext uri="{FF2B5EF4-FFF2-40B4-BE49-F238E27FC236}">
                <a16:creationId xmlns:a16="http://schemas.microsoft.com/office/drawing/2014/main" id="{7FD1E283-158D-4B03-3C92-A8FD08C578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76DCC-3C7F-C389-D28B-671523526A37}"/>
              </a:ext>
            </a:extLst>
          </p:cNvPr>
          <p:cNvSpPr>
            <a:spLocks noGrp="1"/>
          </p:cNvSpPr>
          <p:nvPr>
            <p:ph type="sldNum" sz="quarter" idx="12"/>
          </p:nvPr>
        </p:nvSpPr>
        <p:spPr/>
        <p:txBody>
          <a:bodyPr/>
          <a:lstStyle/>
          <a:p>
            <a:fld id="{F5C77B53-BE74-4025-8D4C-2744C4B4F2AB}" type="slidenum">
              <a:rPr lang="en-US" smtClean="0"/>
              <a:t>‹#›</a:t>
            </a:fld>
            <a:endParaRPr lang="en-US"/>
          </a:p>
        </p:txBody>
      </p:sp>
    </p:spTree>
    <p:extLst>
      <p:ext uri="{BB962C8B-B14F-4D97-AF65-F5344CB8AC3E}">
        <p14:creationId xmlns:p14="http://schemas.microsoft.com/office/powerpoint/2010/main" val="766949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008BF-EAE6-743B-6739-BBA6EA926D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404159-78EA-8A1D-62A2-FB40431987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864E73-329A-381C-82BC-90D8DDAE9D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689931-CB7A-3837-6335-C6C3AE63868A}"/>
              </a:ext>
            </a:extLst>
          </p:cNvPr>
          <p:cNvSpPr>
            <a:spLocks noGrp="1"/>
          </p:cNvSpPr>
          <p:nvPr>
            <p:ph type="dt" sz="half" idx="10"/>
          </p:nvPr>
        </p:nvSpPr>
        <p:spPr/>
        <p:txBody>
          <a:bodyPr/>
          <a:lstStyle/>
          <a:p>
            <a:fld id="{493F210E-68B4-4F36-9690-22A673E3F29E}" type="datetimeFigureOut">
              <a:rPr lang="en-US" smtClean="0"/>
              <a:t>10/13/2022</a:t>
            </a:fld>
            <a:endParaRPr lang="en-US"/>
          </a:p>
        </p:txBody>
      </p:sp>
      <p:sp>
        <p:nvSpPr>
          <p:cNvPr id="6" name="Footer Placeholder 5">
            <a:extLst>
              <a:ext uri="{FF2B5EF4-FFF2-40B4-BE49-F238E27FC236}">
                <a16:creationId xmlns:a16="http://schemas.microsoft.com/office/drawing/2014/main" id="{B7C87D97-0E35-BE2B-C562-81EA9AD9BC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8BF220-1564-5DB3-88DA-81E01A442C67}"/>
              </a:ext>
            </a:extLst>
          </p:cNvPr>
          <p:cNvSpPr>
            <a:spLocks noGrp="1"/>
          </p:cNvSpPr>
          <p:nvPr>
            <p:ph type="sldNum" sz="quarter" idx="12"/>
          </p:nvPr>
        </p:nvSpPr>
        <p:spPr/>
        <p:txBody>
          <a:bodyPr/>
          <a:lstStyle/>
          <a:p>
            <a:fld id="{F5C77B53-BE74-4025-8D4C-2744C4B4F2AB}" type="slidenum">
              <a:rPr lang="en-US" smtClean="0"/>
              <a:t>‹#›</a:t>
            </a:fld>
            <a:endParaRPr lang="en-US"/>
          </a:p>
        </p:txBody>
      </p:sp>
    </p:spTree>
    <p:extLst>
      <p:ext uri="{BB962C8B-B14F-4D97-AF65-F5344CB8AC3E}">
        <p14:creationId xmlns:p14="http://schemas.microsoft.com/office/powerpoint/2010/main" val="699439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45F50-8777-C0CC-5A26-08D37AA29C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280FAD-EE43-0251-E3FB-3A0E4C7215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09A7F9-4BB9-FAEF-7B16-7EB4F9847F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781D5C-1148-06F8-CEB3-96355C85E9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6293D5-759E-80FA-4584-500C03CE45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00F67A-9DA0-D0F3-023A-B82C96ADD7DF}"/>
              </a:ext>
            </a:extLst>
          </p:cNvPr>
          <p:cNvSpPr>
            <a:spLocks noGrp="1"/>
          </p:cNvSpPr>
          <p:nvPr>
            <p:ph type="dt" sz="half" idx="10"/>
          </p:nvPr>
        </p:nvSpPr>
        <p:spPr/>
        <p:txBody>
          <a:bodyPr/>
          <a:lstStyle/>
          <a:p>
            <a:fld id="{493F210E-68B4-4F36-9690-22A673E3F29E}" type="datetimeFigureOut">
              <a:rPr lang="en-US" smtClean="0"/>
              <a:t>10/13/2022</a:t>
            </a:fld>
            <a:endParaRPr lang="en-US"/>
          </a:p>
        </p:txBody>
      </p:sp>
      <p:sp>
        <p:nvSpPr>
          <p:cNvPr id="8" name="Footer Placeholder 7">
            <a:extLst>
              <a:ext uri="{FF2B5EF4-FFF2-40B4-BE49-F238E27FC236}">
                <a16:creationId xmlns:a16="http://schemas.microsoft.com/office/drawing/2014/main" id="{05AEEB4D-3053-F2B4-7C60-FE21857E4D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334461-7622-E2C5-F822-B395AF1900E7}"/>
              </a:ext>
            </a:extLst>
          </p:cNvPr>
          <p:cNvSpPr>
            <a:spLocks noGrp="1"/>
          </p:cNvSpPr>
          <p:nvPr>
            <p:ph type="sldNum" sz="quarter" idx="12"/>
          </p:nvPr>
        </p:nvSpPr>
        <p:spPr/>
        <p:txBody>
          <a:bodyPr/>
          <a:lstStyle/>
          <a:p>
            <a:fld id="{F5C77B53-BE74-4025-8D4C-2744C4B4F2AB}" type="slidenum">
              <a:rPr lang="en-US" smtClean="0"/>
              <a:t>‹#›</a:t>
            </a:fld>
            <a:endParaRPr lang="en-US"/>
          </a:p>
        </p:txBody>
      </p:sp>
    </p:spTree>
    <p:extLst>
      <p:ext uri="{BB962C8B-B14F-4D97-AF65-F5344CB8AC3E}">
        <p14:creationId xmlns:p14="http://schemas.microsoft.com/office/powerpoint/2010/main" val="3516139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6104F-FF03-2CAA-3B7D-F475FF81D2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5E3A32-AD84-68A9-DC17-21A253CDBACD}"/>
              </a:ext>
            </a:extLst>
          </p:cNvPr>
          <p:cNvSpPr>
            <a:spLocks noGrp="1"/>
          </p:cNvSpPr>
          <p:nvPr>
            <p:ph type="dt" sz="half" idx="10"/>
          </p:nvPr>
        </p:nvSpPr>
        <p:spPr/>
        <p:txBody>
          <a:bodyPr/>
          <a:lstStyle/>
          <a:p>
            <a:fld id="{493F210E-68B4-4F36-9690-22A673E3F29E}" type="datetimeFigureOut">
              <a:rPr lang="en-US" smtClean="0"/>
              <a:t>10/13/2022</a:t>
            </a:fld>
            <a:endParaRPr lang="en-US"/>
          </a:p>
        </p:txBody>
      </p:sp>
      <p:sp>
        <p:nvSpPr>
          <p:cNvPr id="4" name="Footer Placeholder 3">
            <a:extLst>
              <a:ext uri="{FF2B5EF4-FFF2-40B4-BE49-F238E27FC236}">
                <a16:creationId xmlns:a16="http://schemas.microsoft.com/office/drawing/2014/main" id="{0857E0C5-F46D-677A-50C6-46A23DD1DE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2B3824-7B29-55B7-ECFF-B295C5100081}"/>
              </a:ext>
            </a:extLst>
          </p:cNvPr>
          <p:cNvSpPr>
            <a:spLocks noGrp="1"/>
          </p:cNvSpPr>
          <p:nvPr>
            <p:ph type="sldNum" sz="quarter" idx="12"/>
          </p:nvPr>
        </p:nvSpPr>
        <p:spPr/>
        <p:txBody>
          <a:bodyPr/>
          <a:lstStyle/>
          <a:p>
            <a:fld id="{F5C77B53-BE74-4025-8D4C-2744C4B4F2AB}" type="slidenum">
              <a:rPr lang="en-US" smtClean="0"/>
              <a:t>‹#›</a:t>
            </a:fld>
            <a:endParaRPr lang="en-US"/>
          </a:p>
        </p:txBody>
      </p:sp>
    </p:spTree>
    <p:extLst>
      <p:ext uri="{BB962C8B-B14F-4D97-AF65-F5344CB8AC3E}">
        <p14:creationId xmlns:p14="http://schemas.microsoft.com/office/powerpoint/2010/main" val="2950660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84F1E1-673F-8708-7168-D7B5052A7817}"/>
              </a:ext>
            </a:extLst>
          </p:cNvPr>
          <p:cNvSpPr>
            <a:spLocks noGrp="1"/>
          </p:cNvSpPr>
          <p:nvPr>
            <p:ph type="dt" sz="half" idx="10"/>
          </p:nvPr>
        </p:nvSpPr>
        <p:spPr/>
        <p:txBody>
          <a:bodyPr/>
          <a:lstStyle/>
          <a:p>
            <a:fld id="{493F210E-68B4-4F36-9690-22A673E3F29E}" type="datetimeFigureOut">
              <a:rPr lang="en-US" smtClean="0"/>
              <a:t>10/13/2022</a:t>
            </a:fld>
            <a:endParaRPr lang="en-US"/>
          </a:p>
        </p:txBody>
      </p:sp>
      <p:sp>
        <p:nvSpPr>
          <p:cNvPr id="3" name="Footer Placeholder 2">
            <a:extLst>
              <a:ext uri="{FF2B5EF4-FFF2-40B4-BE49-F238E27FC236}">
                <a16:creationId xmlns:a16="http://schemas.microsoft.com/office/drawing/2014/main" id="{1F3558AF-2BE7-35C7-8327-6EB3D62C18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F32341-50EA-FDF6-A151-A67CA0BF3EA1}"/>
              </a:ext>
            </a:extLst>
          </p:cNvPr>
          <p:cNvSpPr>
            <a:spLocks noGrp="1"/>
          </p:cNvSpPr>
          <p:nvPr>
            <p:ph type="sldNum" sz="quarter" idx="12"/>
          </p:nvPr>
        </p:nvSpPr>
        <p:spPr/>
        <p:txBody>
          <a:bodyPr/>
          <a:lstStyle/>
          <a:p>
            <a:fld id="{F5C77B53-BE74-4025-8D4C-2744C4B4F2AB}" type="slidenum">
              <a:rPr lang="en-US" smtClean="0"/>
              <a:t>‹#›</a:t>
            </a:fld>
            <a:endParaRPr lang="en-US"/>
          </a:p>
        </p:txBody>
      </p:sp>
    </p:spTree>
    <p:extLst>
      <p:ext uri="{BB962C8B-B14F-4D97-AF65-F5344CB8AC3E}">
        <p14:creationId xmlns:p14="http://schemas.microsoft.com/office/powerpoint/2010/main" val="3056696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F2F6-4070-B2B0-59CE-16829F6292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FFF286-A8F2-8147-059C-60A97102A8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738E58-0865-1DB4-A5D9-9B1D0238C9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321756-EE64-14CE-D370-91080E6AC4A8}"/>
              </a:ext>
            </a:extLst>
          </p:cNvPr>
          <p:cNvSpPr>
            <a:spLocks noGrp="1"/>
          </p:cNvSpPr>
          <p:nvPr>
            <p:ph type="dt" sz="half" idx="10"/>
          </p:nvPr>
        </p:nvSpPr>
        <p:spPr/>
        <p:txBody>
          <a:bodyPr/>
          <a:lstStyle/>
          <a:p>
            <a:fld id="{493F210E-68B4-4F36-9690-22A673E3F29E}" type="datetimeFigureOut">
              <a:rPr lang="en-US" smtClean="0"/>
              <a:t>10/13/2022</a:t>
            </a:fld>
            <a:endParaRPr lang="en-US"/>
          </a:p>
        </p:txBody>
      </p:sp>
      <p:sp>
        <p:nvSpPr>
          <p:cNvPr id="6" name="Footer Placeholder 5">
            <a:extLst>
              <a:ext uri="{FF2B5EF4-FFF2-40B4-BE49-F238E27FC236}">
                <a16:creationId xmlns:a16="http://schemas.microsoft.com/office/drawing/2014/main" id="{4D6DF238-F439-0D82-5761-65D9B4B866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EBE8D0-B536-4552-749D-B8FF04B3C640}"/>
              </a:ext>
            </a:extLst>
          </p:cNvPr>
          <p:cNvSpPr>
            <a:spLocks noGrp="1"/>
          </p:cNvSpPr>
          <p:nvPr>
            <p:ph type="sldNum" sz="quarter" idx="12"/>
          </p:nvPr>
        </p:nvSpPr>
        <p:spPr/>
        <p:txBody>
          <a:bodyPr/>
          <a:lstStyle/>
          <a:p>
            <a:fld id="{F5C77B53-BE74-4025-8D4C-2744C4B4F2AB}" type="slidenum">
              <a:rPr lang="en-US" smtClean="0"/>
              <a:t>‹#›</a:t>
            </a:fld>
            <a:endParaRPr lang="en-US"/>
          </a:p>
        </p:txBody>
      </p:sp>
    </p:spTree>
    <p:extLst>
      <p:ext uri="{BB962C8B-B14F-4D97-AF65-F5344CB8AC3E}">
        <p14:creationId xmlns:p14="http://schemas.microsoft.com/office/powerpoint/2010/main" val="2194536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DB907-3819-4CD5-21EE-9497486C48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07BB4A-D883-9C1E-CDDC-5653A0F8AA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00DB48-403A-0814-62D9-35C220E84B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B7358-F3B2-2C91-B3DB-A5D09C4AEB58}"/>
              </a:ext>
            </a:extLst>
          </p:cNvPr>
          <p:cNvSpPr>
            <a:spLocks noGrp="1"/>
          </p:cNvSpPr>
          <p:nvPr>
            <p:ph type="dt" sz="half" idx="10"/>
          </p:nvPr>
        </p:nvSpPr>
        <p:spPr/>
        <p:txBody>
          <a:bodyPr/>
          <a:lstStyle/>
          <a:p>
            <a:fld id="{493F210E-68B4-4F36-9690-22A673E3F29E}" type="datetimeFigureOut">
              <a:rPr lang="en-US" smtClean="0"/>
              <a:t>10/13/2022</a:t>
            </a:fld>
            <a:endParaRPr lang="en-US"/>
          </a:p>
        </p:txBody>
      </p:sp>
      <p:sp>
        <p:nvSpPr>
          <p:cNvPr id="6" name="Footer Placeholder 5">
            <a:extLst>
              <a:ext uri="{FF2B5EF4-FFF2-40B4-BE49-F238E27FC236}">
                <a16:creationId xmlns:a16="http://schemas.microsoft.com/office/drawing/2014/main" id="{003FF29B-21F3-9712-1C31-5E4E125B91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0057CD-ACB4-A57D-5D35-54649862C929}"/>
              </a:ext>
            </a:extLst>
          </p:cNvPr>
          <p:cNvSpPr>
            <a:spLocks noGrp="1"/>
          </p:cNvSpPr>
          <p:nvPr>
            <p:ph type="sldNum" sz="quarter" idx="12"/>
          </p:nvPr>
        </p:nvSpPr>
        <p:spPr/>
        <p:txBody>
          <a:bodyPr/>
          <a:lstStyle/>
          <a:p>
            <a:fld id="{F5C77B53-BE74-4025-8D4C-2744C4B4F2AB}" type="slidenum">
              <a:rPr lang="en-US" smtClean="0"/>
              <a:t>‹#›</a:t>
            </a:fld>
            <a:endParaRPr lang="en-US"/>
          </a:p>
        </p:txBody>
      </p:sp>
    </p:spTree>
    <p:extLst>
      <p:ext uri="{BB962C8B-B14F-4D97-AF65-F5344CB8AC3E}">
        <p14:creationId xmlns:p14="http://schemas.microsoft.com/office/powerpoint/2010/main" val="3117396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7615E1-D465-C193-3A58-9C02921A6A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5A7F36-DBFD-00D1-05FF-F39C2B3BFF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F6184D-6DB6-C21C-7B79-6B6BDB25BF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3F210E-68B4-4F36-9690-22A673E3F29E}" type="datetimeFigureOut">
              <a:rPr lang="en-US" smtClean="0"/>
              <a:t>10/13/2022</a:t>
            </a:fld>
            <a:endParaRPr lang="en-US"/>
          </a:p>
        </p:txBody>
      </p:sp>
      <p:sp>
        <p:nvSpPr>
          <p:cNvPr id="5" name="Footer Placeholder 4">
            <a:extLst>
              <a:ext uri="{FF2B5EF4-FFF2-40B4-BE49-F238E27FC236}">
                <a16:creationId xmlns:a16="http://schemas.microsoft.com/office/drawing/2014/main" id="{16928FB7-C12F-FA33-FC54-F87EF14080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B3A704-CCC2-CA33-21BF-40C86353AA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C77B53-BE74-4025-8D4C-2744C4B4F2AB}" type="slidenum">
              <a:rPr lang="en-US" smtClean="0"/>
              <a:t>‹#›</a:t>
            </a:fld>
            <a:endParaRPr lang="en-US"/>
          </a:p>
        </p:txBody>
      </p:sp>
    </p:spTree>
    <p:extLst>
      <p:ext uri="{BB962C8B-B14F-4D97-AF65-F5344CB8AC3E}">
        <p14:creationId xmlns:p14="http://schemas.microsoft.com/office/powerpoint/2010/main" val="4076814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hyperlink" Target="mailto:Rthompson@chesapeakebay.net"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4FB92-70F7-3A6C-9BA1-196EFD25513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B04C655-5D0C-B941-86B3-945EF477501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C1539289-F70E-3878-8B3F-56C9C9AB065E}"/>
              </a:ext>
            </a:extLst>
          </p:cNvPr>
          <p:cNvPicPr>
            <a:picLocks noChangeAspect="1"/>
          </p:cNvPicPr>
          <p:nvPr/>
        </p:nvPicPr>
        <p:blipFill>
          <a:blip r:embed="rId3"/>
          <a:stretch>
            <a:fillRect/>
          </a:stretch>
        </p:blipFill>
        <p:spPr>
          <a:xfrm>
            <a:off x="385481" y="0"/>
            <a:ext cx="11415782" cy="5443743"/>
          </a:xfrm>
          <a:prstGeom prst="rect">
            <a:avLst/>
          </a:prstGeom>
        </p:spPr>
      </p:pic>
      <p:sp>
        <p:nvSpPr>
          <p:cNvPr id="9" name="TextBox 8">
            <a:extLst>
              <a:ext uri="{FF2B5EF4-FFF2-40B4-BE49-F238E27FC236}">
                <a16:creationId xmlns:a16="http://schemas.microsoft.com/office/drawing/2014/main" id="{0AF314B0-668F-CE9C-6615-F92EDB895638}"/>
              </a:ext>
            </a:extLst>
          </p:cNvPr>
          <p:cNvSpPr txBox="1"/>
          <p:nvPr/>
        </p:nvSpPr>
        <p:spPr>
          <a:xfrm>
            <a:off x="490584" y="5611999"/>
            <a:ext cx="11175899" cy="954107"/>
          </a:xfrm>
          <a:prstGeom prst="rect">
            <a:avLst/>
          </a:prstGeom>
          <a:noFill/>
        </p:spPr>
        <p:txBody>
          <a:bodyPr wrap="square">
            <a:spAutoFit/>
          </a:bodyPr>
          <a:lstStyle/>
          <a:p>
            <a:r>
              <a:rPr lang="en-US" sz="2800" b="1" dirty="0"/>
              <a:t>MDHWA Final Results and Next Steps - Renee Thompson, USGS – HWGIT</a:t>
            </a:r>
          </a:p>
          <a:p>
            <a:r>
              <a:rPr lang="en-US" sz="2800" b="1" dirty="0"/>
              <a:t> October 17, 2022</a:t>
            </a:r>
          </a:p>
        </p:txBody>
      </p:sp>
    </p:spTree>
    <p:extLst>
      <p:ext uri="{BB962C8B-B14F-4D97-AF65-F5344CB8AC3E}">
        <p14:creationId xmlns:p14="http://schemas.microsoft.com/office/powerpoint/2010/main" val="261151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6">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96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ap&#10;&#10;Description automatically generated">
            <a:extLst>
              <a:ext uri="{FF2B5EF4-FFF2-40B4-BE49-F238E27FC236}">
                <a16:creationId xmlns:a16="http://schemas.microsoft.com/office/drawing/2014/main" id="{2F1D4176-9ABB-2E18-00AD-C13610B09A63}"/>
              </a:ext>
            </a:extLst>
          </p:cNvPr>
          <p:cNvPicPr>
            <a:picLocks noChangeAspect="1"/>
          </p:cNvPicPr>
          <p:nvPr/>
        </p:nvPicPr>
        <p:blipFill>
          <a:blip r:embed="rId3"/>
          <a:stretch>
            <a:fillRect/>
          </a:stretch>
        </p:blipFill>
        <p:spPr>
          <a:xfrm>
            <a:off x="6421035" y="973116"/>
            <a:ext cx="5129784" cy="4911767"/>
          </a:xfrm>
          <a:prstGeom prst="rect">
            <a:avLst/>
          </a:prstGeom>
        </p:spPr>
      </p:pic>
      <p:sp>
        <p:nvSpPr>
          <p:cNvPr id="21" name="Rectangle 20">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Map&#10;&#10;Description automatically generated">
            <a:extLst>
              <a:ext uri="{FF2B5EF4-FFF2-40B4-BE49-F238E27FC236}">
                <a16:creationId xmlns:a16="http://schemas.microsoft.com/office/drawing/2014/main" id="{121B6BE3-247A-535D-E773-C18288C3C008}"/>
              </a:ext>
            </a:extLst>
          </p:cNvPr>
          <p:cNvPicPr>
            <a:picLocks noGrp="1" noChangeAspect="1"/>
          </p:cNvPicPr>
          <p:nvPr>
            <p:ph idx="1"/>
          </p:nvPr>
        </p:nvPicPr>
        <p:blipFill>
          <a:blip r:embed="rId4"/>
          <a:stretch>
            <a:fillRect/>
          </a:stretch>
        </p:blipFill>
        <p:spPr>
          <a:xfrm>
            <a:off x="641180" y="2191439"/>
            <a:ext cx="5129784" cy="2475121"/>
          </a:xfrm>
          <a:prstGeom prst="rect">
            <a:avLst/>
          </a:prstGeom>
        </p:spPr>
      </p:pic>
      <p:sp>
        <p:nvSpPr>
          <p:cNvPr id="18" name="TextBox 17">
            <a:extLst>
              <a:ext uri="{FF2B5EF4-FFF2-40B4-BE49-F238E27FC236}">
                <a16:creationId xmlns:a16="http://schemas.microsoft.com/office/drawing/2014/main" id="{A59EADAA-7ACD-A70E-E10E-7BF55AB8A5FD}"/>
              </a:ext>
            </a:extLst>
          </p:cNvPr>
          <p:cNvSpPr txBox="1"/>
          <p:nvPr/>
        </p:nvSpPr>
        <p:spPr>
          <a:xfrm>
            <a:off x="641180" y="874085"/>
            <a:ext cx="4797923" cy="923330"/>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rPr>
              <a:t>Previous efforts (e.g., PHWA and CHWA) relied on the development of sub-indices and an overall index of watershed health</a:t>
            </a:r>
            <a:endParaRPr lang="en-US" dirty="0"/>
          </a:p>
        </p:txBody>
      </p:sp>
    </p:spTree>
    <p:extLst>
      <p:ext uri="{BB962C8B-B14F-4D97-AF65-F5344CB8AC3E}">
        <p14:creationId xmlns:p14="http://schemas.microsoft.com/office/powerpoint/2010/main" val="3983902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33BC2C-E455-B3F7-2972-59E7C50B5BB1}"/>
              </a:ext>
            </a:extLst>
          </p:cNvPr>
          <p:cNvPicPr>
            <a:picLocks noChangeAspect="1"/>
          </p:cNvPicPr>
          <p:nvPr/>
        </p:nvPicPr>
        <p:blipFill>
          <a:blip r:embed="rId3"/>
          <a:stretch>
            <a:fillRect/>
          </a:stretch>
        </p:blipFill>
        <p:spPr>
          <a:xfrm>
            <a:off x="588818" y="0"/>
            <a:ext cx="11014364" cy="6858000"/>
          </a:xfrm>
          <a:prstGeom prst="rect">
            <a:avLst/>
          </a:prstGeom>
        </p:spPr>
      </p:pic>
    </p:spTree>
    <p:extLst>
      <p:ext uri="{BB962C8B-B14F-4D97-AF65-F5344CB8AC3E}">
        <p14:creationId xmlns:p14="http://schemas.microsoft.com/office/powerpoint/2010/main" val="3947384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62ADC5-143C-5424-82B8-EF9DDDD901DF}"/>
              </a:ext>
            </a:extLst>
          </p:cNvPr>
          <p:cNvPicPr>
            <a:picLocks noChangeAspect="1"/>
          </p:cNvPicPr>
          <p:nvPr/>
        </p:nvPicPr>
        <p:blipFill>
          <a:blip r:embed="rId3"/>
          <a:stretch>
            <a:fillRect/>
          </a:stretch>
        </p:blipFill>
        <p:spPr>
          <a:xfrm>
            <a:off x="602456" y="0"/>
            <a:ext cx="10987088" cy="6848977"/>
          </a:xfrm>
          <a:prstGeom prst="rect">
            <a:avLst/>
          </a:prstGeom>
        </p:spPr>
      </p:pic>
    </p:spTree>
    <p:extLst>
      <p:ext uri="{BB962C8B-B14F-4D97-AF65-F5344CB8AC3E}">
        <p14:creationId xmlns:p14="http://schemas.microsoft.com/office/powerpoint/2010/main" val="3921030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1655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3F8332-5298-4D94-B561-437D77393E6C}"/>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4400" dirty="0">
                <a:solidFill>
                  <a:srgbClr val="FFFFFF"/>
                </a:solidFill>
              </a:rPr>
              <a:t>Applying the Healthy Watershed Assessments</a:t>
            </a:r>
          </a:p>
        </p:txBody>
      </p:sp>
      <p:pic>
        <p:nvPicPr>
          <p:cNvPr id="7" name="Picture 6" descr="A picture containing grass, mountain, nature, outdoor&#10;&#10;Description automatically generated">
            <a:extLst>
              <a:ext uri="{FF2B5EF4-FFF2-40B4-BE49-F238E27FC236}">
                <a16:creationId xmlns:a16="http://schemas.microsoft.com/office/drawing/2014/main" id="{2B419645-5A27-3582-68C6-672D42CC2C56}"/>
              </a:ext>
            </a:extLst>
          </p:cNvPr>
          <p:cNvPicPr>
            <a:picLocks noChangeAspect="1"/>
          </p:cNvPicPr>
          <p:nvPr/>
        </p:nvPicPr>
        <p:blipFill rotWithShape="1">
          <a:blip r:embed="rId2">
            <a:extLst>
              <a:ext uri="{28A0092B-C50C-407E-A947-70E740481C1C}">
                <a14:useLocalDpi xmlns:a14="http://schemas.microsoft.com/office/drawing/2010/main" val="0"/>
              </a:ext>
            </a:extLst>
          </a:blip>
          <a:srcRect t="12277" r="1" b="545"/>
          <a:stretch/>
        </p:blipFill>
        <p:spPr>
          <a:xfrm>
            <a:off x="365173" y="423022"/>
            <a:ext cx="7058306" cy="4107392"/>
          </a:xfrm>
          <a:prstGeom prst="rect">
            <a:avLst/>
          </a:prstGeom>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7B8B318-D9B4-48CD-8E73-66673991B5E0}"/>
              </a:ext>
            </a:extLst>
          </p:cNvPr>
          <p:cNvSpPr>
            <a:spLocks noGrp="1"/>
          </p:cNvSpPr>
          <p:nvPr>
            <p:ph sz="quarter" idx="13"/>
          </p:nvPr>
        </p:nvSpPr>
        <p:spPr>
          <a:xfrm>
            <a:off x="7870236" y="423022"/>
            <a:ext cx="3797508" cy="5474557"/>
          </a:xfrm>
        </p:spPr>
        <p:txBody>
          <a:bodyPr vert="horz" lIns="91440" tIns="45720" rIns="91440" bIns="45720" rtlCol="0" anchor="ctr">
            <a:normAutofit lnSpcReduction="10000"/>
          </a:bodyPr>
          <a:lstStyle/>
          <a:p>
            <a:pPr marL="0" indent="0">
              <a:buNone/>
            </a:pPr>
            <a:r>
              <a:rPr lang="en-US" sz="2400" b="1" dirty="0">
                <a:solidFill>
                  <a:srgbClr val="FFFFFF"/>
                </a:solidFill>
              </a:rPr>
              <a:t>Providing data to support management decision-making, particularly for maintaining the health of watersheds</a:t>
            </a:r>
          </a:p>
          <a:p>
            <a:pPr lvl="1"/>
            <a:r>
              <a:rPr lang="en-US" sz="2400" dirty="0">
                <a:solidFill>
                  <a:srgbClr val="FFFFFF"/>
                </a:solidFill>
              </a:rPr>
              <a:t>Assess current watershed condition</a:t>
            </a:r>
          </a:p>
          <a:p>
            <a:pPr lvl="1"/>
            <a:r>
              <a:rPr lang="en-US" sz="2400" dirty="0">
                <a:solidFill>
                  <a:srgbClr val="FFFFFF"/>
                </a:solidFill>
              </a:rPr>
              <a:t>Track condition over time</a:t>
            </a:r>
          </a:p>
          <a:p>
            <a:pPr lvl="1"/>
            <a:r>
              <a:rPr lang="en-US" sz="2400" dirty="0">
                <a:solidFill>
                  <a:srgbClr val="FFFFFF"/>
                </a:solidFill>
              </a:rPr>
              <a:t>Provide early warning signs – vulnerability to degradation</a:t>
            </a:r>
          </a:p>
          <a:p>
            <a:pPr lvl="1"/>
            <a:r>
              <a:rPr lang="en-US" sz="2400" dirty="0">
                <a:solidFill>
                  <a:srgbClr val="FFFFFF"/>
                </a:solidFill>
              </a:rPr>
              <a:t>Identify resiliency – ability to sustain good watershed health in spite of stressors</a:t>
            </a:r>
          </a:p>
        </p:txBody>
      </p:sp>
      <p:sp>
        <p:nvSpPr>
          <p:cNvPr id="8" name="TextBox 7">
            <a:extLst>
              <a:ext uri="{FF2B5EF4-FFF2-40B4-BE49-F238E27FC236}">
                <a16:creationId xmlns:a16="http://schemas.microsoft.com/office/drawing/2014/main" id="{A8AFC086-3FBF-1D74-54DC-CD8E3A7F1B90}"/>
              </a:ext>
            </a:extLst>
          </p:cNvPr>
          <p:cNvSpPr txBox="1"/>
          <p:nvPr/>
        </p:nvSpPr>
        <p:spPr>
          <a:xfrm>
            <a:off x="524256" y="4202668"/>
            <a:ext cx="6093372" cy="369332"/>
          </a:xfrm>
          <a:prstGeom prst="rect">
            <a:avLst/>
          </a:prstGeom>
          <a:noFill/>
        </p:spPr>
        <p:txBody>
          <a:bodyPr wrap="square">
            <a:spAutoFit/>
          </a:bodyPr>
          <a:lstStyle/>
          <a:p>
            <a:pPr>
              <a:spcAft>
                <a:spcPts val="600"/>
              </a:spcAft>
            </a:pPr>
            <a:r>
              <a:rPr lang="en-US" b="1" dirty="0">
                <a:solidFill>
                  <a:schemeClr val="bg1"/>
                </a:solidFill>
              </a:rPr>
              <a:t>(Photo by Will Parson/Chesapeake Bay Program</a:t>
            </a:r>
            <a:r>
              <a:rPr lang="en-US" dirty="0"/>
              <a:t>)</a:t>
            </a:r>
            <a:endParaRPr lang="en-US"/>
          </a:p>
        </p:txBody>
      </p:sp>
    </p:spTree>
    <p:extLst>
      <p:ext uri="{BB962C8B-B14F-4D97-AF65-F5344CB8AC3E}">
        <p14:creationId xmlns:p14="http://schemas.microsoft.com/office/powerpoint/2010/main" val="347471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0A6E0-E709-F610-A28B-7F16D7D736A4}"/>
              </a:ext>
            </a:extLst>
          </p:cNvPr>
          <p:cNvSpPr>
            <a:spLocks noGrp="1"/>
          </p:cNvSpPr>
          <p:nvPr>
            <p:ph type="title"/>
          </p:nvPr>
        </p:nvSpPr>
        <p:spPr>
          <a:xfrm>
            <a:off x="396573" y="320675"/>
            <a:ext cx="11407487" cy="1325563"/>
          </a:xfrm>
        </p:spPr>
        <p:txBody>
          <a:bodyPr vert="horz" lIns="91440" tIns="45720" rIns="91440" bIns="45720" rtlCol="0" anchor="ctr">
            <a:normAutofit/>
          </a:bodyPr>
          <a:lstStyle/>
          <a:p>
            <a:r>
              <a:rPr lang="en-US" sz="5400" kern="1200">
                <a:solidFill>
                  <a:schemeClr val="tx1"/>
                </a:solidFill>
                <a:latin typeface="+mj-lt"/>
                <a:ea typeface="+mj-ea"/>
                <a:cs typeface="+mj-cs"/>
              </a:rPr>
              <a:t>Next Steps</a:t>
            </a:r>
          </a:p>
        </p:txBody>
      </p:sp>
      <p:sp>
        <p:nvSpPr>
          <p:cNvPr id="9" name="Rectangle 8">
            <a:extLst>
              <a:ext uri="{FF2B5EF4-FFF2-40B4-BE49-F238E27FC236}">
                <a16:creationId xmlns:a16="http://schemas.microsoft.com/office/drawing/2014/main" id="{37E32B78-23DD-4E77-8B9C-7779E3BF2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3C6AFC24-1351-6364-402C-BB2270F003FD}"/>
              </a:ext>
            </a:extLst>
          </p:cNvPr>
          <p:cNvGraphicFramePr>
            <a:graphicFrameLocks noGrp="1"/>
          </p:cNvGraphicFramePr>
          <p:nvPr>
            <p:ph sz="quarter" idx="13"/>
            <p:extLst>
              <p:ext uri="{D42A27DB-BD31-4B8C-83A1-F6EECF244321}">
                <p14:modId xmlns:p14="http://schemas.microsoft.com/office/powerpoint/2010/main" val="3847865505"/>
              </p:ext>
            </p:extLst>
          </p:nvPr>
        </p:nvGraphicFramePr>
        <p:xfrm>
          <a:off x="396574" y="1825625"/>
          <a:ext cx="114074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7335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31A09CE5-78C4-4F23-AD40-49EE5BCEFDD5}"/>
              </a:ext>
            </a:extLst>
          </p:cNvPr>
          <p:cNvSpPr>
            <a:spLocks noGrp="1"/>
          </p:cNvSpPr>
          <p:nvPr>
            <p:ph type="title"/>
          </p:nvPr>
        </p:nvSpPr>
        <p:spPr>
          <a:xfrm>
            <a:off x="777240" y="731519"/>
            <a:ext cx="2845191" cy="3237579"/>
          </a:xfrm>
        </p:spPr>
        <p:txBody>
          <a:bodyPr vert="horz" lIns="91440" tIns="45720" rIns="91440" bIns="45720" rtlCol="0" anchor="ctr">
            <a:normAutofit/>
          </a:bodyPr>
          <a:lstStyle/>
          <a:p>
            <a:r>
              <a:rPr lang="en-US" sz="3800" kern="1200">
                <a:solidFill>
                  <a:srgbClr val="FFFFFF"/>
                </a:solidFill>
                <a:latin typeface="+mj-lt"/>
                <a:ea typeface="+mj-ea"/>
                <a:cs typeface="+mj-cs"/>
              </a:rPr>
              <a:t>New Data to Explore	</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400D42-FBB3-4BDB-ACEA-073B0B98E569}"/>
              </a:ext>
            </a:extLst>
          </p:cNvPr>
          <p:cNvSpPr>
            <a:spLocks noGrp="1"/>
          </p:cNvSpPr>
          <p:nvPr>
            <p:ph sz="quarter" idx="13"/>
          </p:nvPr>
        </p:nvSpPr>
        <p:spPr>
          <a:xfrm>
            <a:off x="4379709" y="686862"/>
            <a:ext cx="7037591" cy="5475129"/>
          </a:xfrm>
        </p:spPr>
        <p:txBody>
          <a:bodyPr vert="horz" lIns="91440" tIns="45720" rIns="91440" bIns="45720" rtlCol="0" anchor="ctr">
            <a:normAutofit/>
          </a:bodyPr>
          <a:lstStyle/>
          <a:p>
            <a:r>
              <a:rPr lang="en-US" sz="2400" dirty="0"/>
              <a:t>USGS Conductivity Research</a:t>
            </a:r>
          </a:p>
          <a:p>
            <a:r>
              <a:rPr lang="en-US" sz="2400" dirty="0"/>
              <a:t>Additional Forest Health Data</a:t>
            </a:r>
          </a:p>
          <a:p>
            <a:r>
              <a:rPr lang="en-US" sz="2400" dirty="0"/>
              <a:t>Accumulated watershed wide land use/land cover data</a:t>
            </a:r>
          </a:p>
          <a:p>
            <a:r>
              <a:rPr lang="en-US" sz="2400" dirty="0"/>
              <a:t>Effective Impervious Cover</a:t>
            </a:r>
          </a:p>
          <a:p>
            <a:pPr marL="285750"/>
            <a:r>
              <a:rPr lang="en-US" sz="2400" dirty="0"/>
              <a:t>Climate Vulnerability Index and Climate Change Likelihood datasets</a:t>
            </a:r>
          </a:p>
          <a:p>
            <a:pPr marL="285750"/>
            <a:r>
              <a:rPr lang="en-US" sz="2400" dirty="0"/>
              <a:t>Stream Temperature</a:t>
            </a:r>
          </a:p>
          <a:p>
            <a:pPr marL="285750"/>
            <a:r>
              <a:rPr lang="en-US" sz="2400" dirty="0"/>
              <a:t>Updated geomorphic metrics from FACET </a:t>
            </a:r>
          </a:p>
          <a:p>
            <a:pPr marL="285750"/>
            <a:r>
              <a:rPr lang="en-US" sz="2400" dirty="0"/>
              <a:t>Additional Brook Trout data</a:t>
            </a:r>
          </a:p>
          <a:p>
            <a:pPr marL="285750"/>
            <a:r>
              <a:rPr lang="en-US" sz="2400" dirty="0"/>
              <a:t>Toxic metrics </a:t>
            </a:r>
          </a:p>
          <a:p>
            <a:pPr marL="285750"/>
            <a:r>
              <a:rPr lang="en-US" sz="2400" dirty="0"/>
              <a:t>Fish health metrics</a:t>
            </a:r>
          </a:p>
        </p:txBody>
      </p:sp>
    </p:spTree>
    <p:extLst>
      <p:ext uri="{BB962C8B-B14F-4D97-AF65-F5344CB8AC3E}">
        <p14:creationId xmlns:p14="http://schemas.microsoft.com/office/powerpoint/2010/main" val="2818427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321731"/>
            <a:ext cx="4142096" cy="6213425"/>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D5FEB5-B96B-FB1B-23EF-7A90F72D7BC1}"/>
              </a:ext>
            </a:extLst>
          </p:cNvPr>
          <p:cNvSpPr>
            <a:spLocks noGrp="1"/>
          </p:cNvSpPr>
          <p:nvPr>
            <p:ph type="title"/>
          </p:nvPr>
        </p:nvSpPr>
        <p:spPr>
          <a:xfrm>
            <a:off x="524256" y="583616"/>
            <a:ext cx="3722141" cy="5520579"/>
          </a:xfrm>
        </p:spPr>
        <p:txBody>
          <a:bodyPr vert="horz" lIns="91440" tIns="45720" rIns="91440" bIns="45720" rtlCol="0" anchor="ctr">
            <a:normAutofit/>
          </a:bodyPr>
          <a:lstStyle/>
          <a:p>
            <a:r>
              <a:rPr lang="en-US" sz="4400" kern="1200">
                <a:solidFill>
                  <a:srgbClr val="FFFFFF"/>
                </a:solidFill>
                <a:latin typeface="+mj-lt"/>
                <a:ea typeface="+mj-ea"/>
                <a:cs typeface="+mj-cs"/>
              </a:rPr>
              <a:t>Additional Opportunities</a:t>
            </a:r>
          </a:p>
        </p:txBody>
      </p:sp>
      <p:sp>
        <p:nvSpPr>
          <p:cNvPr id="10" name="Rectangle 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503" y="321732"/>
            <a:ext cx="7240765"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8B0B8C9E-D5A7-79EB-FD1A-598F733D5759}"/>
              </a:ext>
            </a:extLst>
          </p:cNvPr>
          <p:cNvSpPr>
            <a:spLocks noGrp="1"/>
          </p:cNvSpPr>
          <p:nvPr>
            <p:ph sz="quarter" idx="13"/>
          </p:nvPr>
        </p:nvSpPr>
        <p:spPr>
          <a:xfrm>
            <a:off x="4934269" y="583616"/>
            <a:ext cx="6594189" cy="5520579"/>
          </a:xfrm>
        </p:spPr>
        <p:txBody>
          <a:bodyPr vert="horz" lIns="91440" tIns="45720" rIns="91440" bIns="45720" rtlCol="0" anchor="ctr">
            <a:normAutofit/>
          </a:bodyPr>
          <a:lstStyle/>
          <a:p>
            <a:pPr marL="285750"/>
            <a:r>
              <a:rPr lang="en-US">
                <a:solidFill>
                  <a:srgbClr val="FFFFFF"/>
                </a:solidFill>
              </a:rPr>
              <a:t>Clarify relationship between CHWA and Stream Health Workgroup metrics</a:t>
            </a:r>
          </a:p>
          <a:p>
            <a:pPr marL="285750"/>
            <a:r>
              <a:rPr lang="en-US">
                <a:solidFill>
                  <a:srgbClr val="FFFFFF"/>
                </a:solidFill>
              </a:rPr>
              <a:t>Clarify evidence expectations for states to claim success in maintaining their healthy watersheds by 2025</a:t>
            </a:r>
          </a:p>
          <a:p>
            <a:pPr marL="285750"/>
            <a:r>
              <a:rPr lang="en-US">
                <a:solidFill>
                  <a:srgbClr val="FFFFFF"/>
                </a:solidFill>
              </a:rPr>
              <a:t>If the CHWA is refreshed regularly, can it be used directly to represent a “signal of change” in condition?  </a:t>
            </a:r>
          </a:p>
          <a:p>
            <a:pPr marL="0"/>
            <a:endParaRPr lang="en-US">
              <a:solidFill>
                <a:srgbClr val="FFFFFF"/>
              </a:solidFill>
            </a:endParaRPr>
          </a:p>
        </p:txBody>
      </p:sp>
    </p:spTree>
    <p:extLst>
      <p:ext uri="{BB962C8B-B14F-4D97-AF65-F5344CB8AC3E}">
        <p14:creationId xmlns:p14="http://schemas.microsoft.com/office/powerpoint/2010/main" val="1754260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water, outdoor, sky, nature&#10;&#10;Description automatically generated">
            <a:extLst>
              <a:ext uri="{FF2B5EF4-FFF2-40B4-BE49-F238E27FC236}">
                <a16:creationId xmlns:a16="http://schemas.microsoft.com/office/drawing/2014/main" id="{EF55DBFF-A57F-7189-ABA1-45469198DA60}"/>
              </a:ext>
            </a:extLst>
          </p:cNvPr>
          <p:cNvPicPr>
            <a:picLocks noChangeAspect="1"/>
          </p:cNvPicPr>
          <p:nvPr/>
        </p:nvPicPr>
        <p:blipFill rotWithShape="1">
          <a:blip r:embed="rId3">
            <a:extLst>
              <a:ext uri="{28A0092B-C50C-407E-A947-70E740481C1C}">
                <a14:useLocalDpi xmlns:a14="http://schemas.microsoft.com/office/drawing/2010/main" val="0"/>
              </a:ext>
            </a:extLst>
          </a:blip>
          <a:srcRect t="5436"/>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282C8A06-E1B9-AA0C-AADA-D0123425F473}"/>
              </a:ext>
            </a:extLst>
          </p:cNvPr>
          <p:cNvSpPr txBox="1">
            <a:spLocks noGrp="1"/>
          </p:cNvSpPr>
          <p:nvPr>
            <p:ph sz="quarter" idx="13"/>
          </p:nvPr>
        </p:nvSpPr>
        <p:spPr>
          <a:xfrm>
            <a:off x="838200" y="1087821"/>
            <a:ext cx="4443248" cy="3484179"/>
          </a:xfrm>
          <a:prstGeom prst="rect">
            <a:avLst/>
          </a:prstGeom>
          <a:ln w="57150">
            <a:solidFill>
              <a:schemeClr val="accent1"/>
            </a:solidFill>
          </a:ln>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0" indent="0" algn="ctr">
              <a:buNone/>
            </a:pPr>
            <a:r>
              <a:rPr lang="en-US" sz="2400" dirty="0"/>
              <a:t>Renee Thompson, Geographer</a:t>
            </a:r>
          </a:p>
          <a:p>
            <a:pPr marL="0" indent="0" algn="ctr">
              <a:buNone/>
            </a:pPr>
            <a:r>
              <a:rPr lang="en-US" sz="2400" dirty="0"/>
              <a:t>Lower-Mississippi Gulf WSC, USGS, </a:t>
            </a:r>
          </a:p>
          <a:p>
            <a:pPr marL="0" indent="0" algn="ctr">
              <a:buNone/>
            </a:pPr>
            <a:r>
              <a:rPr lang="en-US" sz="2400" dirty="0"/>
              <a:t>Chesapeake Bay Program</a:t>
            </a:r>
          </a:p>
          <a:p>
            <a:pPr marL="0" indent="0" algn="ctr">
              <a:buNone/>
            </a:pPr>
            <a:r>
              <a:rPr lang="en-US" sz="2400" dirty="0"/>
              <a:t>Coordinator Maintain Healthy Watersheds </a:t>
            </a:r>
          </a:p>
          <a:p>
            <a:pPr marL="0" indent="0" algn="ctr">
              <a:buNone/>
            </a:pPr>
            <a:r>
              <a:rPr lang="en-US" sz="2400" dirty="0"/>
              <a:t>Goal Implementation Team</a:t>
            </a:r>
          </a:p>
          <a:p>
            <a:pPr marL="0" indent="0" algn="ctr">
              <a:buNone/>
            </a:pPr>
            <a:r>
              <a:rPr lang="en-US" sz="2400" dirty="0">
                <a:hlinkClick r:id="rId4"/>
              </a:rPr>
              <a:t>Rthompso@chesapeakebay.net</a:t>
            </a:r>
            <a:endParaRPr lang="en-US" sz="2400" dirty="0"/>
          </a:p>
          <a:p>
            <a:pPr marL="0"/>
            <a:endParaRPr lang="en-US" sz="2000" dirty="0"/>
          </a:p>
        </p:txBody>
      </p:sp>
    </p:spTree>
    <p:extLst>
      <p:ext uri="{BB962C8B-B14F-4D97-AF65-F5344CB8AC3E}">
        <p14:creationId xmlns:p14="http://schemas.microsoft.com/office/powerpoint/2010/main" val="1450039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18C8732B-0605-4AA4-ACA1-3ECF93F67C94}"/>
              </a:ext>
            </a:extLst>
          </p:cNvPr>
          <p:cNvSpPr>
            <a:spLocks noGrp="1"/>
          </p:cNvSpPr>
          <p:nvPr>
            <p:ph type="title"/>
          </p:nvPr>
        </p:nvSpPr>
        <p:spPr>
          <a:xfrm>
            <a:off x="777240" y="731519"/>
            <a:ext cx="2845191" cy="3237579"/>
          </a:xfrm>
        </p:spPr>
        <p:txBody>
          <a:bodyPr vert="horz" lIns="91440" tIns="45720" rIns="91440" bIns="45720" rtlCol="0" anchor="ctr">
            <a:normAutofit/>
          </a:bodyPr>
          <a:lstStyle/>
          <a:p>
            <a:r>
              <a:rPr lang="en-US" sz="3800" kern="1200">
                <a:solidFill>
                  <a:srgbClr val="FFFFFF"/>
                </a:solidFill>
                <a:latin typeface="+mj-lt"/>
                <a:ea typeface="+mj-ea"/>
                <a:cs typeface="+mj-cs"/>
              </a:rPr>
              <a:t>Testing Predictive Power of Metrics</a:t>
            </a:r>
            <a:br>
              <a:rPr lang="en-US" sz="3800" kern="1200">
                <a:solidFill>
                  <a:srgbClr val="FFFFFF"/>
                </a:solidFill>
                <a:latin typeface="+mj-lt"/>
                <a:ea typeface="+mj-ea"/>
                <a:cs typeface="+mj-cs"/>
              </a:rPr>
            </a:br>
            <a:endParaRPr lang="en-US" sz="3800" kern="1200">
              <a:solidFill>
                <a:srgbClr val="FFFFFF"/>
              </a:solidFill>
              <a:latin typeface="+mj-lt"/>
              <a:ea typeface="+mj-ea"/>
              <a:cs typeface="+mj-cs"/>
            </a:endParaRPr>
          </a:p>
        </p:txBody>
      </p:sp>
      <p:sp>
        <p:nvSpPr>
          <p:cNvPr id="11" name="Rectangle 1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30E7AF77-8D91-0629-36E9-6B985126C574}"/>
              </a:ext>
            </a:extLst>
          </p:cNvPr>
          <p:cNvGraphicFramePr>
            <a:graphicFrameLocks noGrp="1"/>
          </p:cNvGraphicFramePr>
          <p:nvPr>
            <p:ph sz="quarter" idx="13"/>
            <p:extLst>
              <p:ext uri="{D42A27DB-BD31-4B8C-83A1-F6EECF244321}">
                <p14:modId xmlns:p14="http://schemas.microsoft.com/office/powerpoint/2010/main" val="672536033"/>
              </p:ext>
            </p:extLst>
          </p:nvPr>
        </p:nvGraphicFramePr>
        <p:xfrm>
          <a:off x="4379913" y="687388"/>
          <a:ext cx="7037387" cy="5475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023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839E2EBD-07D4-52AD-AAF4-E49662BE24BA}"/>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MBSS Sampling Locations</a:t>
            </a:r>
          </a:p>
        </p:txBody>
      </p:sp>
      <p:cxnSp>
        <p:nvCxnSpPr>
          <p:cNvPr id="17" name="Straight Connector 16">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descr="Map&#10;&#10;Description automatically generated">
            <a:extLst>
              <a:ext uri="{FF2B5EF4-FFF2-40B4-BE49-F238E27FC236}">
                <a16:creationId xmlns:a16="http://schemas.microsoft.com/office/drawing/2014/main" id="{D1FC5657-5516-4D6D-79AF-60A0CC00EDF3}"/>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32353" r="-2" b="22477"/>
          <a:stretch/>
        </p:blipFill>
        <p:spPr bwMode="auto">
          <a:xfrm>
            <a:off x="4808809" y="1327283"/>
            <a:ext cx="7188750" cy="4203433"/>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032585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8B9B8B-9FBD-4D21-9664-109BA693A7E1}"/>
              </a:ext>
            </a:extLst>
          </p:cNvPr>
          <p:cNvSpPr/>
          <p:nvPr/>
        </p:nvSpPr>
        <p:spPr>
          <a:xfrm>
            <a:off x="0" y="0"/>
            <a:ext cx="9760196" cy="4035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Random Forest Classifier and its Hyperparameters | by Ankit Chauhan |  Analytics Vidhya | Medium">
            <a:extLst>
              <a:ext uri="{FF2B5EF4-FFF2-40B4-BE49-F238E27FC236}">
                <a16:creationId xmlns:a16="http://schemas.microsoft.com/office/drawing/2014/main" id="{A8B60D14-A234-429E-B847-EEE6E820D6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30" t="23814" r="15043" b="6622"/>
          <a:stretch/>
        </p:blipFill>
        <p:spPr bwMode="auto">
          <a:xfrm>
            <a:off x="6274677" y="3169171"/>
            <a:ext cx="5917324" cy="3219148"/>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32E16634-9305-4817-9CD1-95CBD3506993}"/>
              </a:ext>
            </a:extLst>
          </p:cNvPr>
          <p:cNvGrpSpPr/>
          <p:nvPr/>
        </p:nvGrpSpPr>
        <p:grpSpPr>
          <a:xfrm>
            <a:off x="555898" y="469681"/>
            <a:ext cx="9058276" cy="3295650"/>
            <a:chOff x="1566862" y="0"/>
            <a:chExt cx="9058276" cy="3295650"/>
          </a:xfrm>
        </p:grpSpPr>
        <p:pic>
          <p:nvPicPr>
            <p:cNvPr id="1026" name="Picture 2">
              <a:extLst>
                <a:ext uri="{FF2B5EF4-FFF2-40B4-BE49-F238E27FC236}">
                  <a16:creationId xmlns:a16="http://schemas.microsoft.com/office/drawing/2014/main" id="{B1BC69C1-2116-4815-BB55-48A8421496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6862" y="0"/>
              <a:ext cx="9058275" cy="32956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9343ACE-807D-45D0-9350-97483A9EDB39}"/>
                </a:ext>
              </a:extLst>
            </p:cNvPr>
            <p:cNvGrpSpPr/>
            <p:nvPr/>
          </p:nvGrpSpPr>
          <p:grpSpPr>
            <a:xfrm>
              <a:off x="1566863" y="218901"/>
              <a:ext cx="9058275" cy="2389995"/>
              <a:chOff x="1566862" y="218901"/>
              <a:chExt cx="9058275" cy="2389995"/>
            </a:xfrm>
          </p:grpSpPr>
          <p:sp>
            <p:nvSpPr>
              <p:cNvPr id="4" name="Rectangle: Rounded Corners 3">
                <a:extLst>
                  <a:ext uri="{FF2B5EF4-FFF2-40B4-BE49-F238E27FC236}">
                    <a16:creationId xmlns:a16="http://schemas.microsoft.com/office/drawing/2014/main" id="{36F4AF5F-22A3-4654-81FD-B2F725CEF161}"/>
                  </a:ext>
                </a:extLst>
              </p:cNvPr>
              <p:cNvSpPr/>
              <p:nvPr/>
            </p:nvSpPr>
            <p:spPr>
              <a:xfrm>
                <a:off x="1566862" y="1562099"/>
                <a:ext cx="1462088" cy="374765"/>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lumMod val="75000"/>
                      </a:schemeClr>
                    </a:solidFill>
                    <a:latin typeface="Arial" panose="020B0604020202020204" pitchFamily="34" charset="0"/>
                    <a:cs typeface="Arial" panose="020B0604020202020204" pitchFamily="34" charset="0"/>
                  </a:rPr>
                  <a:t>FIBI/BIBI</a:t>
                </a:r>
              </a:p>
            </p:txBody>
          </p:sp>
          <p:sp>
            <p:nvSpPr>
              <p:cNvPr id="7" name="Rectangle: Rounded Corners 6">
                <a:extLst>
                  <a:ext uri="{FF2B5EF4-FFF2-40B4-BE49-F238E27FC236}">
                    <a16:creationId xmlns:a16="http://schemas.microsoft.com/office/drawing/2014/main" id="{6A28F69B-1A0D-414A-9586-200B156F50E2}"/>
                  </a:ext>
                </a:extLst>
              </p:cNvPr>
              <p:cNvSpPr/>
              <p:nvPr/>
            </p:nvSpPr>
            <p:spPr>
              <a:xfrm>
                <a:off x="3830695" y="1562100"/>
                <a:ext cx="1462088" cy="374766"/>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lumMod val="75000"/>
                      </a:schemeClr>
                    </a:solidFill>
                    <a:latin typeface="Arial" panose="020B0604020202020204" pitchFamily="34" charset="0"/>
                    <a:cs typeface="Arial" panose="020B0604020202020204" pitchFamily="34" charset="0"/>
                  </a:rPr>
                  <a:t>Training Dataset</a:t>
                </a:r>
              </a:p>
            </p:txBody>
          </p:sp>
          <p:sp>
            <p:nvSpPr>
              <p:cNvPr id="8" name="Rectangle: Rounded Corners 7">
                <a:extLst>
                  <a:ext uri="{FF2B5EF4-FFF2-40B4-BE49-F238E27FC236}">
                    <a16:creationId xmlns:a16="http://schemas.microsoft.com/office/drawing/2014/main" id="{A3A743A1-2CEC-406F-81AC-8B9F7E943A9F}"/>
                  </a:ext>
                </a:extLst>
              </p:cNvPr>
              <p:cNvSpPr/>
              <p:nvPr/>
            </p:nvSpPr>
            <p:spPr>
              <a:xfrm>
                <a:off x="3830695" y="218901"/>
                <a:ext cx="1462088" cy="374766"/>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lumMod val="75000"/>
                      </a:schemeClr>
                    </a:solidFill>
                    <a:latin typeface="Arial" panose="020B0604020202020204" pitchFamily="34" charset="0"/>
                    <a:cs typeface="Arial" panose="020B0604020202020204" pitchFamily="34" charset="0"/>
                  </a:rPr>
                  <a:t>Testing Dataset</a:t>
                </a:r>
              </a:p>
            </p:txBody>
          </p:sp>
          <p:sp>
            <p:nvSpPr>
              <p:cNvPr id="9" name="Rectangle: Rounded Corners 8">
                <a:extLst>
                  <a:ext uri="{FF2B5EF4-FFF2-40B4-BE49-F238E27FC236}">
                    <a16:creationId xmlns:a16="http://schemas.microsoft.com/office/drawing/2014/main" id="{10B2A8FC-DA28-4DCC-B659-F333456EC265}"/>
                  </a:ext>
                </a:extLst>
              </p:cNvPr>
              <p:cNvSpPr/>
              <p:nvPr/>
            </p:nvSpPr>
            <p:spPr>
              <a:xfrm>
                <a:off x="3442767" y="2116973"/>
                <a:ext cx="2193261" cy="374766"/>
              </a:xfrm>
              <a:prstGeom prst="round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path path="circle">
                  <a:fillToRect l="100000" t="100000"/>
                </a:path>
                <a:tileRect r="-100000" b="-100000"/>
              </a:gra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lumMod val="75000"/>
                      </a:schemeClr>
                    </a:solidFill>
                    <a:latin typeface="Arial" panose="020B0604020202020204" pitchFamily="34" charset="0"/>
                    <a:cs typeface="Arial" panose="020B0604020202020204" pitchFamily="34" charset="0"/>
                  </a:rPr>
                  <a:t>Predictor data</a:t>
                </a:r>
              </a:p>
            </p:txBody>
          </p:sp>
          <p:sp>
            <p:nvSpPr>
              <p:cNvPr id="10" name="Rectangle: Rounded Corners 9">
                <a:extLst>
                  <a:ext uri="{FF2B5EF4-FFF2-40B4-BE49-F238E27FC236}">
                    <a16:creationId xmlns:a16="http://schemas.microsoft.com/office/drawing/2014/main" id="{F5C369CC-80FB-4839-B8B0-1972A862807D}"/>
                  </a:ext>
                </a:extLst>
              </p:cNvPr>
              <p:cNvSpPr/>
              <p:nvPr/>
            </p:nvSpPr>
            <p:spPr>
              <a:xfrm>
                <a:off x="6047424" y="1485380"/>
                <a:ext cx="868423" cy="1091565"/>
              </a:xfrm>
              <a:prstGeom prst="round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100000" t="100000"/>
                </a:path>
                <a:tileRect r="-100000" b="-100000"/>
              </a:gra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accent2">
                        <a:lumMod val="75000"/>
                      </a:schemeClr>
                    </a:solidFill>
                    <a:latin typeface="Arial" panose="020B0604020202020204" pitchFamily="34" charset="0"/>
                    <a:cs typeface="Arial" panose="020B0604020202020204" pitchFamily="34" charset="0"/>
                  </a:rPr>
                  <a:t>Machine Learning Model</a:t>
                </a:r>
              </a:p>
            </p:txBody>
          </p:sp>
          <p:sp>
            <p:nvSpPr>
              <p:cNvPr id="12" name="Rectangle: Rounded Corners 11">
                <a:extLst>
                  <a:ext uri="{FF2B5EF4-FFF2-40B4-BE49-F238E27FC236}">
                    <a16:creationId xmlns:a16="http://schemas.microsoft.com/office/drawing/2014/main" id="{93F2A184-AB41-467A-9DA9-E9EC29BEBC9B}"/>
                  </a:ext>
                </a:extLst>
              </p:cNvPr>
              <p:cNvSpPr/>
              <p:nvPr/>
            </p:nvSpPr>
            <p:spPr>
              <a:xfrm>
                <a:off x="8852929" y="1453428"/>
                <a:ext cx="1772208" cy="1155468"/>
              </a:xfrm>
              <a:prstGeom prst="round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accent2"/>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8CC143C6-3104-4800-A546-76CBAE9DF0A0}"/>
                  </a:ext>
                </a:extLst>
              </p:cNvPr>
              <p:cNvSpPr/>
              <p:nvPr/>
            </p:nvSpPr>
            <p:spPr>
              <a:xfrm>
                <a:off x="7282902" y="1453428"/>
                <a:ext cx="1550277" cy="1155468"/>
              </a:xfrm>
              <a:prstGeom prst="round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100000" t="100000"/>
                </a:path>
                <a:tileRect r="-100000" b="-100000"/>
              </a:gra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accent2">
                        <a:lumMod val="75000"/>
                      </a:schemeClr>
                    </a:solidFill>
                    <a:latin typeface="Arial" panose="020B0604020202020204" pitchFamily="34" charset="0"/>
                    <a:cs typeface="Arial" panose="020B0604020202020204" pitchFamily="34" charset="0"/>
                  </a:rPr>
                  <a:t>Model Output: Predicted Probability of BIBI/FIBI</a:t>
                </a:r>
              </a:p>
            </p:txBody>
          </p:sp>
        </p:grpSp>
      </p:grpSp>
      <p:sp>
        <p:nvSpPr>
          <p:cNvPr id="14" name="Title 1">
            <a:extLst>
              <a:ext uri="{FF2B5EF4-FFF2-40B4-BE49-F238E27FC236}">
                <a16:creationId xmlns:a16="http://schemas.microsoft.com/office/drawing/2014/main" id="{1C569F71-72CA-4F82-AE59-5A187FACD1D2}"/>
              </a:ext>
            </a:extLst>
          </p:cNvPr>
          <p:cNvSpPr>
            <a:spLocks noGrp="1"/>
          </p:cNvSpPr>
          <p:nvPr>
            <p:ph type="title"/>
          </p:nvPr>
        </p:nvSpPr>
        <p:spPr>
          <a:xfrm>
            <a:off x="555898" y="4354394"/>
            <a:ext cx="4162096" cy="934244"/>
          </a:xfrm>
        </p:spPr>
        <p:txBody>
          <a:bodyPr>
            <a:normAutofit fontScale="90000"/>
          </a:bodyPr>
          <a:lstStyle/>
          <a:p>
            <a:r>
              <a:rPr lang="en-US" dirty="0"/>
              <a:t>Random Forest Model</a:t>
            </a:r>
          </a:p>
        </p:txBody>
      </p:sp>
    </p:spTree>
    <p:extLst>
      <p:ext uri="{BB962C8B-B14F-4D97-AF65-F5344CB8AC3E}">
        <p14:creationId xmlns:p14="http://schemas.microsoft.com/office/powerpoint/2010/main" val="1893222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DB5ACFA-B64A-49D4-8FAC-DAB947A5B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085" y="665430"/>
            <a:ext cx="8515239" cy="57262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9F6D4E4-A074-4C70-6BD0-A11A43D1354F}"/>
              </a:ext>
            </a:extLst>
          </p:cNvPr>
          <p:cNvSpPr txBox="1"/>
          <p:nvPr/>
        </p:nvSpPr>
        <p:spPr>
          <a:xfrm>
            <a:off x="551793" y="819807"/>
            <a:ext cx="2270235" cy="14773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1800" dirty="0">
                <a:effectLst/>
                <a:latin typeface="Calibri" panose="020F0502020204030204" pitchFamily="34" charset="0"/>
                <a:ea typeface="Calibri" panose="020F0502020204030204" pitchFamily="34" charset="0"/>
              </a:rPr>
              <a:t>ratio of correct classifications to the total number of predicted classifications</a:t>
            </a:r>
            <a:endParaRPr lang="en-US" dirty="0"/>
          </a:p>
        </p:txBody>
      </p:sp>
      <p:sp>
        <p:nvSpPr>
          <p:cNvPr id="3" name="TextBox 2">
            <a:extLst>
              <a:ext uri="{FF2B5EF4-FFF2-40B4-BE49-F238E27FC236}">
                <a16:creationId xmlns:a16="http://schemas.microsoft.com/office/drawing/2014/main" id="{99084F86-A7B9-F807-5356-F1754A2220A5}"/>
              </a:ext>
            </a:extLst>
          </p:cNvPr>
          <p:cNvSpPr txBox="1"/>
          <p:nvPr/>
        </p:nvSpPr>
        <p:spPr>
          <a:xfrm>
            <a:off x="9194142" y="189185"/>
            <a:ext cx="2585545" cy="1754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800" dirty="0">
                <a:effectLst/>
                <a:latin typeface="Calibri" panose="020F0502020204030204" pitchFamily="34" charset="0"/>
                <a:ea typeface="Calibri" panose="020F0502020204030204" pitchFamily="34" charset="0"/>
              </a:rPr>
              <a:t>Recall is the ratio of correct classifications to the total number of classifications and is used to identify the sensitivity of classification</a:t>
            </a:r>
            <a:endParaRPr lang="en-US" dirty="0"/>
          </a:p>
        </p:txBody>
      </p:sp>
      <p:sp>
        <p:nvSpPr>
          <p:cNvPr id="6" name="TextBox 5">
            <a:extLst>
              <a:ext uri="{FF2B5EF4-FFF2-40B4-BE49-F238E27FC236}">
                <a16:creationId xmlns:a16="http://schemas.microsoft.com/office/drawing/2014/main" id="{A1610F82-584D-3E01-B645-C72A5FB8A481}"/>
              </a:ext>
            </a:extLst>
          </p:cNvPr>
          <p:cNvSpPr txBox="1"/>
          <p:nvPr/>
        </p:nvSpPr>
        <p:spPr>
          <a:xfrm>
            <a:off x="2916018" y="19099"/>
            <a:ext cx="6093372"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1800" dirty="0">
                <a:effectLst/>
                <a:latin typeface="Calibri" panose="020F0502020204030204" pitchFamily="34" charset="0"/>
                <a:ea typeface="Calibri" panose="020F0502020204030204" pitchFamily="34" charset="0"/>
              </a:rPr>
              <a:t>F1 score is the harmonic mean of precision and recall and is intended as a balanced indicator of model performance. </a:t>
            </a:r>
            <a:endParaRPr lang="en-US" dirty="0"/>
          </a:p>
        </p:txBody>
      </p:sp>
    </p:spTree>
    <p:extLst>
      <p:ext uri="{BB962C8B-B14F-4D97-AF65-F5344CB8AC3E}">
        <p14:creationId xmlns:p14="http://schemas.microsoft.com/office/powerpoint/2010/main" val="1636473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DA8479D-C90F-72AF-CD54-09B3D43AAB75}"/>
              </a:ext>
            </a:extLst>
          </p:cNvPr>
          <p:cNvPicPr>
            <a:picLocks noChangeAspect="1"/>
          </p:cNvPicPr>
          <p:nvPr/>
        </p:nvPicPr>
        <p:blipFill>
          <a:blip r:embed="rId3"/>
          <a:stretch>
            <a:fillRect/>
          </a:stretch>
        </p:blipFill>
        <p:spPr>
          <a:xfrm>
            <a:off x="4202595" y="2277064"/>
            <a:ext cx="7880773" cy="3495671"/>
          </a:xfrm>
          <a:prstGeom prst="rect">
            <a:avLst/>
          </a:prstGeom>
          <a:ln w="25400">
            <a:solidFill>
              <a:schemeClr val="accent1"/>
            </a:solidFill>
          </a:ln>
        </p:spPr>
      </p:pic>
      <p:pic>
        <p:nvPicPr>
          <p:cNvPr id="7" name="Picture 6">
            <a:extLst>
              <a:ext uri="{FF2B5EF4-FFF2-40B4-BE49-F238E27FC236}">
                <a16:creationId xmlns:a16="http://schemas.microsoft.com/office/drawing/2014/main" id="{A3801024-4087-332E-0115-75FF370B86B2}"/>
              </a:ext>
            </a:extLst>
          </p:cNvPr>
          <p:cNvPicPr>
            <a:picLocks noChangeAspect="1"/>
          </p:cNvPicPr>
          <p:nvPr/>
        </p:nvPicPr>
        <p:blipFill>
          <a:blip r:embed="rId4"/>
          <a:stretch>
            <a:fillRect/>
          </a:stretch>
        </p:blipFill>
        <p:spPr>
          <a:xfrm>
            <a:off x="499599" y="947717"/>
            <a:ext cx="3262885" cy="1095396"/>
          </a:xfrm>
          <a:prstGeom prst="rect">
            <a:avLst/>
          </a:prstGeom>
          <a:ln w="25400">
            <a:solidFill>
              <a:schemeClr val="accent1"/>
            </a:solidFill>
          </a:ln>
        </p:spPr>
      </p:pic>
      <p:pic>
        <p:nvPicPr>
          <p:cNvPr id="9" name="Picture 8">
            <a:extLst>
              <a:ext uri="{FF2B5EF4-FFF2-40B4-BE49-F238E27FC236}">
                <a16:creationId xmlns:a16="http://schemas.microsoft.com/office/drawing/2014/main" id="{9CF72FF4-5E21-0B76-85DB-583973D543BF}"/>
              </a:ext>
            </a:extLst>
          </p:cNvPr>
          <p:cNvPicPr>
            <a:picLocks noChangeAspect="1"/>
          </p:cNvPicPr>
          <p:nvPr/>
        </p:nvPicPr>
        <p:blipFill>
          <a:blip r:embed="rId5"/>
          <a:stretch>
            <a:fillRect/>
          </a:stretch>
        </p:blipFill>
        <p:spPr>
          <a:xfrm>
            <a:off x="6543721" y="947717"/>
            <a:ext cx="4767625" cy="1209696"/>
          </a:xfrm>
          <a:prstGeom prst="rect">
            <a:avLst/>
          </a:prstGeom>
          <a:ln w="25400">
            <a:solidFill>
              <a:schemeClr val="accent1"/>
            </a:solidFill>
          </a:ln>
        </p:spPr>
      </p:pic>
      <p:pic>
        <p:nvPicPr>
          <p:cNvPr id="14" name="Picture 13">
            <a:extLst>
              <a:ext uri="{FF2B5EF4-FFF2-40B4-BE49-F238E27FC236}">
                <a16:creationId xmlns:a16="http://schemas.microsoft.com/office/drawing/2014/main" id="{F581F8A0-0861-6A6E-4233-831D8DAE4FFD}"/>
              </a:ext>
            </a:extLst>
          </p:cNvPr>
          <p:cNvPicPr>
            <a:picLocks noChangeAspect="1"/>
          </p:cNvPicPr>
          <p:nvPr/>
        </p:nvPicPr>
        <p:blipFill>
          <a:blip r:embed="rId6"/>
          <a:stretch>
            <a:fillRect/>
          </a:stretch>
        </p:blipFill>
        <p:spPr>
          <a:xfrm>
            <a:off x="108632" y="3334904"/>
            <a:ext cx="4920568" cy="1379990"/>
          </a:xfrm>
          <a:prstGeom prst="rect">
            <a:avLst/>
          </a:prstGeom>
          <a:ln w="31750">
            <a:solidFill>
              <a:schemeClr val="accent1"/>
            </a:solidFill>
          </a:ln>
        </p:spPr>
      </p:pic>
      <p:sp>
        <p:nvSpPr>
          <p:cNvPr id="16" name="TextBox 15">
            <a:extLst>
              <a:ext uri="{FF2B5EF4-FFF2-40B4-BE49-F238E27FC236}">
                <a16:creationId xmlns:a16="http://schemas.microsoft.com/office/drawing/2014/main" id="{F27CA2A9-7712-CB3D-ADFA-C884296D04FD}"/>
              </a:ext>
            </a:extLst>
          </p:cNvPr>
          <p:cNvSpPr txBox="1"/>
          <p:nvPr/>
        </p:nvSpPr>
        <p:spPr>
          <a:xfrm>
            <a:off x="4060006" y="163254"/>
            <a:ext cx="4372303" cy="461665"/>
          </a:xfrm>
          <a:prstGeom prst="rect">
            <a:avLst/>
          </a:prstGeom>
          <a:noFill/>
        </p:spPr>
        <p:txBody>
          <a:bodyPr wrap="square" rtlCol="0">
            <a:spAutoFit/>
          </a:bodyPr>
          <a:lstStyle/>
          <a:p>
            <a:r>
              <a:rPr lang="en-US" sz="2400" dirty="0">
                <a:solidFill>
                  <a:schemeClr val="tx2">
                    <a:lumMod val="75000"/>
                  </a:schemeClr>
                </a:solidFill>
                <a:latin typeface="Franklin Gothic Medium" panose="020B0603020102020204" pitchFamily="34" charset="0"/>
              </a:rPr>
              <a:t>FIBI Results</a:t>
            </a:r>
          </a:p>
        </p:txBody>
      </p:sp>
    </p:spTree>
    <p:extLst>
      <p:ext uri="{BB962C8B-B14F-4D97-AF65-F5344CB8AC3E}">
        <p14:creationId xmlns:p14="http://schemas.microsoft.com/office/powerpoint/2010/main" val="3428360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E8280FD-BF21-FA41-500A-949C4D1934A7}"/>
              </a:ext>
            </a:extLst>
          </p:cNvPr>
          <p:cNvPicPr>
            <a:picLocks noChangeAspect="1"/>
          </p:cNvPicPr>
          <p:nvPr/>
        </p:nvPicPr>
        <p:blipFill>
          <a:blip r:embed="rId3"/>
          <a:stretch>
            <a:fillRect/>
          </a:stretch>
        </p:blipFill>
        <p:spPr>
          <a:xfrm>
            <a:off x="4060006" y="2375729"/>
            <a:ext cx="7820423" cy="4148223"/>
          </a:xfrm>
          <a:prstGeom prst="rect">
            <a:avLst/>
          </a:prstGeom>
          <a:ln w="25400">
            <a:solidFill>
              <a:schemeClr val="accent1"/>
            </a:solidFill>
          </a:ln>
        </p:spPr>
      </p:pic>
      <p:sp>
        <p:nvSpPr>
          <p:cNvPr id="13" name="TextBox 12">
            <a:extLst>
              <a:ext uri="{FF2B5EF4-FFF2-40B4-BE49-F238E27FC236}">
                <a16:creationId xmlns:a16="http://schemas.microsoft.com/office/drawing/2014/main" id="{BE0A2972-6133-4F4B-9E7A-D7DDF92F4209}"/>
              </a:ext>
            </a:extLst>
          </p:cNvPr>
          <p:cNvSpPr txBox="1"/>
          <p:nvPr/>
        </p:nvSpPr>
        <p:spPr>
          <a:xfrm>
            <a:off x="4060006" y="163254"/>
            <a:ext cx="4372303" cy="461665"/>
          </a:xfrm>
          <a:prstGeom prst="rect">
            <a:avLst/>
          </a:prstGeom>
          <a:noFill/>
        </p:spPr>
        <p:txBody>
          <a:bodyPr wrap="square" rtlCol="0">
            <a:spAutoFit/>
          </a:bodyPr>
          <a:lstStyle/>
          <a:p>
            <a:r>
              <a:rPr lang="en-US" sz="2400" dirty="0">
                <a:solidFill>
                  <a:schemeClr val="tx2">
                    <a:lumMod val="75000"/>
                  </a:schemeClr>
                </a:solidFill>
                <a:latin typeface="Franklin Gothic Medium" panose="020B0603020102020204" pitchFamily="34" charset="0"/>
              </a:rPr>
              <a:t>BIBI Results</a:t>
            </a:r>
          </a:p>
        </p:txBody>
      </p:sp>
      <p:sp>
        <p:nvSpPr>
          <p:cNvPr id="23" name="TextBox 22">
            <a:extLst>
              <a:ext uri="{FF2B5EF4-FFF2-40B4-BE49-F238E27FC236}">
                <a16:creationId xmlns:a16="http://schemas.microsoft.com/office/drawing/2014/main" id="{7D623028-4845-5DAA-23DB-619F4D5DB199}"/>
              </a:ext>
            </a:extLst>
          </p:cNvPr>
          <p:cNvSpPr txBox="1"/>
          <p:nvPr/>
        </p:nvSpPr>
        <p:spPr>
          <a:xfrm>
            <a:off x="5445683" y="543462"/>
            <a:ext cx="6097554" cy="369332"/>
          </a:xfrm>
          <a:prstGeom prst="rect">
            <a:avLst/>
          </a:prstGeom>
          <a:noFill/>
        </p:spPr>
        <p:txBody>
          <a:bodyPr wrap="square">
            <a:spAutoFit/>
          </a:bodyPr>
          <a:lstStyle/>
          <a:p>
            <a:r>
              <a:rPr lang="en-US" dirty="0">
                <a:solidFill>
                  <a:srgbClr val="2A2C27"/>
                </a:solidFill>
                <a:latin typeface="Franklin Gothic Medium" panose="020B0603020102020204" pitchFamily="34" charset="0"/>
              </a:rPr>
              <a:t>B</a:t>
            </a:r>
            <a:r>
              <a:rPr lang="en-US" sz="1800" b="0" i="0" u="none" strike="noStrike" baseline="0" dirty="0">
                <a:solidFill>
                  <a:srgbClr val="2A2C27"/>
                </a:solidFill>
                <a:latin typeface="Franklin Gothic Medium" panose="020B0603020102020204" pitchFamily="34" charset="0"/>
              </a:rPr>
              <a:t>IBI feature importance plot </a:t>
            </a:r>
            <a:endParaRPr lang="en-US" dirty="0"/>
          </a:p>
        </p:txBody>
      </p:sp>
      <p:pic>
        <p:nvPicPr>
          <p:cNvPr id="9" name="Picture 8">
            <a:extLst>
              <a:ext uri="{FF2B5EF4-FFF2-40B4-BE49-F238E27FC236}">
                <a16:creationId xmlns:a16="http://schemas.microsoft.com/office/drawing/2014/main" id="{E087D422-0D9B-BDB9-5CEF-5F59466B0F03}"/>
              </a:ext>
            </a:extLst>
          </p:cNvPr>
          <p:cNvPicPr>
            <a:picLocks noChangeAspect="1"/>
          </p:cNvPicPr>
          <p:nvPr/>
        </p:nvPicPr>
        <p:blipFill>
          <a:blip r:embed="rId4"/>
          <a:stretch>
            <a:fillRect/>
          </a:stretch>
        </p:blipFill>
        <p:spPr>
          <a:xfrm>
            <a:off x="5445683" y="1005127"/>
            <a:ext cx="5985619" cy="1528244"/>
          </a:xfrm>
          <a:prstGeom prst="rect">
            <a:avLst/>
          </a:prstGeom>
          <a:ln w="25400">
            <a:solidFill>
              <a:schemeClr val="accent1"/>
            </a:solidFill>
          </a:ln>
        </p:spPr>
      </p:pic>
      <p:pic>
        <p:nvPicPr>
          <p:cNvPr id="22" name="Picture 21">
            <a:extLst>
              <a:ext uri="{FF2B5EF4-FFF2-40B4-BE49-F238E27FC236}">
                <a16:creationId xmlns:a16="http://schemas.microsoft.com/office/drawing/2014/main" id="{ABDB9D84-2006-80D6-21E8-58F3CEC72C51}"/>
              </a:ext>
            </a:extLst>
          </p:cNvPr>
          <p:cNvPicPr>
            <a:picLocks noChangeAspect="1"/>
          </p:cNvPicPr>
          <p:nvPr/>
        </p:nvPicPr>
        <p:blipFill>
          <a:blip r:embed="rId5"/>
          <a:stretch>
            <a:fillRect/>
          </a:stretch>
        </p:blipFill>
        <p:spPr>
          <a:xfrm>
            <a:off x="311571" y="1995521"/>
            <a:ext cx="4876892" cy="1341146"/>
          </a:xfrm>
          <a:prstGeom prst="rect">
            <a:avLst/>
          </a:prstGeom>
          <a:ln w="25400">
            <a:solidFill>
              <a:schemeClr val="accent1"/>
            </a:solidFill>
          </a:ln>
        </p:spPr>
      </p:pic>
      <p:pic>
        <p:nvPicPr>
          <p:cNvPr id="25" name="Picture 24">
            <a:extLst>
              <a:ext uri="{FF2B5EF4-FFF2-40B4-BE49-F238E27FC236}">
                <a16:creationId xmlns:a16="http://schemas.microsoft.com/office/drawing/2014/main" id="{009B321D-6859-AB9B-CEBB-6A6BD6799E52}"/>
              </a:ext>
            </a:extLst>
          </p:cNvPr>
          <p:cNvPicPr>
            <a:picLocks noChangeAspect="1"/>
          </p:cNvPicPr>
          <p:nvPr/>
        </p:nvPicPr>
        <p:blipFill rotWithShape="1">
          <a:blip r:embed="rId6"/>
          <a:srcRect t="7691"/>
          <a:stretch/>
        </p:blipFill>
        <p:spPr>
          <a:xfrm>
            <a:off x="466633" y="912794"/>
            <a:ext cx="3287841" cy="923686"/>
          </a:xfrm>
          <a:prstGeom prst="rect">
            <a:avLst/>
          </a:prstGeom>
          <a:ln w="25400">
            <a:solidFill>
              <a:schemeClr val="accent1"/>
            </a:solidFill>
          </a:ln>
        </p:spPr>
      </p:pic>
    </p:spTree>
    <p:extLst>
      <p:ext uri="{BB962C8B-B14F-4D97-AF65-F5344CB8AC3E}">
        <p14:creationId xmlns:p14="http://schemas.microsoft.com/office/powerpoint/2010/main" val="794784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240726D9-32A0-1F34-28A2-9203BF81FBC4}"/>
              </a:ext>
            </a:extLst>
          </p:cNvPr>
          <p:cNvSpPr>
            <a:spLocks noGrp="1"/>
          </p:cNvSpPr>
          <p:nvPr>
            <p:ph type="title"/>
          </p:nvPr>
        </p:nvSpPr>
        <p:spPr>
          <a:xfrm>
            <a:off x="777240" y="731519"/>
            <a:ext cx="2845191" cy="3237579"/>
          </a:xfrm>
        </p:spPr>
        <p:txBody>
          <a:bodyPr>
            <a:normAutofit/>
          </a:bodyPr>
          <a:lstStyle/>
          <a:p>
            <a:r>
              <a:rPr lang="en-US" sz="3800">
                <a:solidFill>
                  <a:srgbClr val="FFFFFF"/>
                </a:solidFill>
              </a:rPr>
              <a:t>Consistently Important Metrics</a:t>
            </a:r>
          </a:p>
        </p:txBody>
      </p:sp>
      <p:sp>
        <p:nvSpPr>
          <p:cNvPr id="11" name="Rectangle 1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D54CC55-7DF5-F6C9-3504-626BA066F53C}"/>
              </a:ext>
            </a:extLst>
          </p:cNvPr>
          <p:cNvGraphicFramePr>
            <a:graphicFrameLocks noGrp="1"/>
          </p:cNvGraphicFramePr>
          <p:nvPr>
            <p:ph idx="1"/>
            <p:extLst>
              <p:ext uri="{D42A27DB-BD31-4B8C-83A1-F6EECF244321}">
                <p14:modId xmlns:p14="http://schemas.microsoft.com/office/powerpoint/2010/main" val="2585318709"/>
              </p:ext>
            </p:extLst>
          </p:nvPr>
        </p:nvGraphicFramePr>
        <p:xfrm>
          <a:off x="4379913" y="687388"/>
          <a:ext cx="7037387" cy="5475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7286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460769-543B-8B0C-36F2-A55FE81B4BFD}"/>
              </a:ext>
            </a:extLst>
          </p:cNvPr>
          <p:cNvPicPr>
            <a:picLocks noChangeAspect="1"/>
          </p:cNvPicPr>
          <p:nvPr/>
        </p:nvPicPr>
        <p:blipFill>
          <a:blip r:embed="rId3"/>
          <a:stretch>
            <a:fillRect/>
          </a:stretch>
        </p:blipFill>
        <p:spPr>
          <a:xfrm>
            <a:off x="0" y="450801"/>
            <a:ext cx="12192000" cy="5956397"/>
          </a:xfrm>
          <a:prstGeom prst="rect">
            <a:avLst/>
          </a:prstGeom>
        </p:spPr>
      </p:pic>
      <p:pic>
        <p:nvPicPr>
          <p:cNvPr id="7" name="Picture 6">
            <a:extLst>
              <a:ext uri="{FF2B5EF4-FFF2-40B4-BE49-F238E27FC236}">
                <a16:creationId xmlns:a16="http://schemas.microsoft.com/office/drawing/2014/main" id="{99E94B2A-515D-AE15-3797-7646ED2FFB36}"/>
              </a:ext>
            </a:extLst>
          </p:cNvPr>
          <p:cNvPicPr>
            <a:picLocks noChangeAspect="1"/>
          </p:cNvPicPr>
          <p:nvPr/>
        </p:nvPicPr>
        <p:blipFill>
          <a:blip r:embed="rId4"/>
          <a:stretch>
            <a:fillRect/>
          </a:stretch>
        </p:blipFill>
        <p:spPr>
          <a:xfrm>
            <a:off x="0" y="497914"/>
            <a:ext cx="12192000" cy="5862172"/>
          </a:xfrm>
          <a:prstGeom prst="rect">
            <a:avLst/>
          </a:prstGeom>
        </p:spPr>
      </p:pic>
      <p:pic>
        <p:nvPicPr>
          <p:cNvPr id="9" name="Picture 8">
            <a:extLst>
              <a:ext uri="{FF2B5EF4-FFF2-40B4-BE49-F238E27FC236}">
                <a16:creationId xmlns:a16="http://schemas.microsoft.com/office/drawing/2014/main" id="{8F0205D7-6315-841E-9B45-AF6B0747046A}"/>
              </a:ext>
            </a:extLst>
          </p:cNvPr>
          <p:cNvPicPr>
            <a:picLocks noChangeAspect="1"/>
          </p:cNvPicPr>
          <p:nvPr/>
        </p:nvPicPr>
        <p:blipFill>
          <a:blip r:embed="rId5"/>
          <a:stretch>
            <a:fillRect/>
          </a:stretch>
        </p:blipFill>
        <p:spPr>
          <a:xfrm>
            <a:off x="0" y="478575"/>
            <a:ext cx="12192000" cy="5900849"/>
          </a:xfrm>
          <a:prstGeom prst="rect">
            <a:avLst/>
          </a:prstGeom>
        </p:spPr>
      </p:pic>
      <p:pic>
        <p:nvPicPr>
          <p:cNvPr id="11" name="Picture 10">
            <a:extLst>
              <a:ext uri="{FF2B5EF4-FFF2-40B4-BE49-F238E27FC236}">
                <a16:creationId xmlns:a16="http://schemas.microsoft.com/office/drawing/2014/main" id="{2D74D4F9-EB74-3C45-145B-6A18BBC2844E}"/>
              </a:ext>
            </a:extLst>
          </p:cNvPr>
          <p:cNvPicPr>
            <a:picLocks noChangeAspect="1"/>
          </p:cNvPicPr>
          <p:nvPr/>
        </p:nvPicPr>
        <p:blipFill>
          <a:blip r:embed="rId6"/>
          <a:stretch>
            <a:fillRect/>
          </a:stretch>
        </p:blipFill>
        <p:spPr>
          <a:xfrm>
            <a:off x="9709327" y="3755429"/>
            <a:ext cx="1074286" cy="1955941"/>
          </a:xfrm>
          <a:prstGeom prst="rect">
            <a:avLst/>
          </a:prstGeom>
        </p:spPr>
      </p:pic>
      <p:pic>
        <p:nvPicPr>
          <p:cNvPr id="13" name="Picture 12">
            <a:extLst>
              <a:ext uri="{FF2B5EF4-FFF2-40B4-BE49-F238E27FC236}">
                <a16:creationId xmlns:a16="http://schemas.microsoft.com/office/drawing/2014/main" id="{91A72EC2-A561-A439-97DC-62657948145A}"/>
              </a:ext>
            </a:extLst>
          </p:cNvPr>
          <p:cNvPicPr>
            <a:picLocks noChangeAspect="1"/>
          </p:cNvPicPr>
          <p:nvPr/>
        </p:nvPicPr>
        <p:blipFill>
          <a:blip r:embed="rId7"/>
          <a:stretch>
            <a:fillRect/>
          </a:stretch>
        </p:blipFill>
        <p:spPr>
          <a:xfrm>
            <a:off x="0" y="458814"/>
            <a:ext cx="12192000" cy="5940372"/>
          </a:xfrm>
          <a:prstGeom prst="rect">
            <a:avLst/>
          </a:prstGeom>
        </p:spPr>
      </p:pic>
      <p:pic>
        <p:nvPicPr>
          <p:cNvPr id="15" name="Picture 14">
            <a:extLst>
              <a:ext uri="{FF2B5EF4-FFF2-40B4-BE49-F238E27FC236}">
                <a16:creationId xmlns:a16="http://schemas.microsoft.com/office/drawing/2014/main" id="{0C6FEE95-88E8-0AAB-6978-C58F357D0B4C}"/>
              </a:ext>
            </a:extLst>
          </p:cNvPr>
          <p:cNvPicPr>
            <a:picLocks noChangeAspect="1"/>
          </p:cNvPicPr>
          <p:nvPr/>
        </p:nvPicPr>
        <p:blipFill>
          <a:blip r:embed="rId8"/>
          <a:stretch>
            <a:fillRect/>
          </a:stretch>
        </p:blipFill>
        <p:spPr>
          <a:xfrm>
            <a:off x="0" y="463736"/>
            <a:ext cx="12192000" cy="5930528"/>
          </a:xfrm>
          <a:prstGeom prst="rect">
            <a:avLst/>
          </a:prstGeom>
        </p:spPr>
      </p:pic>
    </p:spTree>
    <p:extLst>
      <p:ext uri="{BB962C8B-B14F-4D97-AF65-F5344CB8AC3E}">
        <p14:creationId xmlns:p14="http://schemas.microsoft.com/office/powerpoint/2010/main" val="211194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21D1260F2F2DA41B56C521D04CA5723" ma:contentTypeVersion="7" ma:contentTypeDescription="Create a new document." ma:contentTypeScope="" ma:versionID="a84ffe1a35282703db3fbb80e860d9cb">
  <xsd:schema xmlns:xsd="http://www.w3.org/2001/XMLSchema" xmlns:xs="http://www.w3.org/2001/XMLSchema" xmlns:p="http://schemas.microsoft.com/office/2006/metadata/properties" xmlns:ns2="c22938fa-f274-4f38-b9a5-dbafa5254f38" xmlns:ns3="267cd68a-b527-4566-aac3-2a620108349d" targetNamespace="http://schemas.microsoft.com/office/2006/metadata/properties" ma:root="true" ma:fieldsID="5360a598025b916dcbc953ec851554cc" ns2:_="" ns3:_="">
    <xsd:import namespace="c22938fa-f274-4f38-b9a5-dbafa5254f38"/>
    <xsd:import namespace="267cd68a-b527-4566-aac3-2a620108349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2938fa-f274-4f38-b9a5-dbafa5254f3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67cd68a-b527-4566-aac3-2a620108349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c22938fa-f274-4f38-b9a5-dbafa5254f38">
      <UserInfo>
        <DisplayName>Sophia Waterman</DisplayName>
        <AccountId>29</AccountId>
        <AccountType/>
      </UserInfo>
    </SharedWithUsers>
  </documentManagement>
</p:properties>
</file>

<file path=customXml/itemProps1.xml><?xml version="1.0" encoding="utf-8"?>
<ds:datastoreItem xmlns:ds="http://schemas.openxmlformats.org/officeDocument/2006/customXml" ds:itemID="{61F56BBA-B723-4368-9C6F-C573D3E86B01}">
  <ds:schemaRefs>
    <ds:schemaRef ds:uri="http://schemas.microsoft.com/sharepoint/v3/contenttype/forms"/>
  </ds:schemaRefs>
</ds:datastoreItem>
</file>

<file path=customXml/itemProps2.xml><?xml version="1.0" encoding="utf-8"?>
<ds:datastoreItem xmlns:ds="http://schemas.openxmlformats.org/officeDocument/2006/customXml" ds:itemID="{78E341DF-AED3-49D3-84EB-7142F4A654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2938fa-f274-4f38-b9a5-dbafa5254f38"/>
    <ds:schemaRef ds:uri="267cd68a-b527-4566-aac3-2a62010834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A56D82-3D3D-404A-9FC0-11DE06EB1ECD}">
  <ds:schemaRefs>
    <ds:schemaRef ds:uri="http://schemas.microsoft.com/office/2006/metadata/properties"/>
    <ds:schemaRef ds:uri="http://www.w3.org/XML/1998/namespace"/>
    <ds:schemaRef ds:uri="http://purl.org/dc/elements/1.1/"/>
    <ds:schemaRef ds:uri="http://schemas.openxmlformats.org/package/2006/metadata/core-properties"/>
    <ds:schemaRef ds:uri="267cd68a-b527-4566-aac3-2a620108349d"/>
    <ds:schemaRef ds:uri="http://schemas.microsoft.com/office/2006/documentManagement/types"/>
    <ds:schemaRef ds:uri="http://schemas.microsoft.com/office/infopath/2007/PartnerControls"/>
    <ds:schemaRef ds:uri="http://purl.org/dc/terms/"/>
    <ds:schemaRef ds:uri="http://purl.org/dc/dcmitype/"/>
    <ds:schemaRef ds:uri="c22938fa-f274-4f38-b9a5-dbafa5254f38"/>
  </ds:schemaRefs>
</ds:datastoreItem>
</file>

<file path=docProps/app.xml><?xml version="1.0" encoding="utf-8"?>
<Properties xmlns="http://schemas.openxmlformats.org/officeDocument/2006/extended-properties" xmlns:vt="http://schemas.openxmlformats.org/officeDocument/2006/docPropsVTypes">
  <Template>TM10001115[[fn=Parcel]]</Template>
  <TotalTime>4052</TotalTime>
  <Words>1268</Words>
  <Application>Microsoft Office PowerPoint</Application>
  <PresentationFormat>Widescreen</PresentationFormat>
  <Paragraphs>104</Paragraphs>
  <Slides>17</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Franklin Gothic Medium</vt:lpstr>
      <vt:lpstr>Office Theme</vt:lpstr>
      <vt:lpstr>PowerPoint Presentation</vt:lpstr>
      <vt:lpstr>Testing Predictive Power of Metrics </vt:lpstr>
      <vt:lpstr>MBSS Sampling Locations</vt:lpstr>
      <vt:lpstr>Random Forest Model</vt:lpstr>
      <vt:lpstr>PowerPoint Presentation</vt:lpstr>
      <vt:lpstr>PowerPoint Presentation</vt:lpstr>
      <vt:lpstr>PowerPoint Presentation</vt:lpstr>
      <vt:lpstr>Consistently Important Metrics</vt:lpstr>
      <vt:lpstr>PowerPoint Presentation</vt:lpstr>
      <vt:lpstr>PowerPoint Presentation</vt:lpstr>
      <vt:lpstr>PowerPoint Presentation</vt:lpstr>
      <vt:lpstr>PowerPoint Presentation</vt:lpstr>
      <vt:lpstr>Applying the Healthy Watershed Assessments</vt:lpstr>
      <vt:lpstr>Next Steps</vt:lpstr>
      <vt:lpstr>New Data to Explore </vt:lpstr>
      <vt:lpstr>Additional Opportunities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Renee Thompson</dc:creator>
  <cp:lastModifiedBy>Renee Thompson</cp:lastModifiedBy>
  <cp:revision>2</cp:revision>
  <dcterms:created xsi:type="dcterms:W3CDTF">2022-08-05T18:08:02Z</dcterms:created>
  <dcterms:modified xsi:type="dcterms:W3CDTF">2022-10-13T18:00:54Z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0x010100821D1260F2F2DA41B56C521D04CA5723</vt:lpwstr>
  </property>
</Properties>
</file>