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30.xml" ContentType="application/vnd.openxmlformats-officedocument.presentationml.slid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7.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25.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4270" r:id="rId2"/>
    <p:sldId id="257" r:id="rId3"/>
    <p:sldId id="4271" r:id="rId4"/>
    <p:sldId id="4315" r:id="rId5"/>
    <p:sldId id="4238" r:id="rId6"/>
    <p:sldId id="4249" r:id="rId7"/>
    <p:sldId id="4236" r:id="rId8"/>
    <p:sldId id="4237" r:id="rId9"/>
    <p:sldId id="4234" r:id="rId10"/>
    <p:sldId id="4235" r:id="rId11"/>
    <p:sldId id="4240" r:id="rId12"/>
    <p:sldId id="4258" r:id="rId13"/>
    <p:sldId id="4314" r:id="rId14"/>
    <p:sldId id="4262" r:id="rId15"/>
    <p:sldId id="4263" r:id="rId16"/>
    <p:sldId id="4264" r:id="rId17"/>
    <p:sldId id="4265" r:id="rId18"/>
    <p:sldId id="4267" r:id="rId19"/>
    <p:sldId id="4243" r:id="rId20"/>
    <p:sldId id="4311" r:id="rId21"/>
    <p:sldId id="4313" r:id="rId22"/>
    <p:sldId id="4273" r:id="rId23"/>
    <p:sldId id="4308" r:id="rId24"/>
    <p:sldId id="4310" r:id="rId25"/>
    <p:sldId id="4312" r:id="rId26"/>
    <p:sldId id="4261" r:id="rId27"/>
    <p:sldId id="4257" r:id="rId28"/>
    <p:sldId id="4272" r:id="rId29"/>
    <p:sldId id="4309" r:id="rId30"/>
    <p:sldId id="425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4722" autoAdjust="0"/>
  </p:normalViewPr>
  <p:slideViewPr>
    <p:cSldViewPr snapToGrid="0">
      <p:cViewPr varScale="1">
        <p:scale>
          <a:sx n="74" d="100"/>
          <a:sy n="74" d="100"/>
        </p:scale>
        <p:origin x="195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3.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customXml" Target="../customXml/item1.xml"/><Relationship Id="rId40" Type="http://schemas.openxmlformats.org/officeDocument/2006/relationships/customXml" Target="../customXml/item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0E87BF-4366-41EF-8638-32546C61E932}" type="datetimeFigureOut">
              <a:rPr lang="en-US" smtClean="0"/>
              <a:t>11/18/2022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20CA35-98F2-46F6-B9D5-57113C032A8B}" type="slidenum">
              <a:rPr lang="en-US" smtClean="0"/>
              <a:t>‹#›</a:t>
            </a:fld>
            <a:endParaRPr lang="en-US"/>
          </a:p>
        </p:txBody>
      </p:sp>
    </p:spTree>
    <p:extLst>
      <p:ext uri="{BB962C8B-B14F-4D97-AF65-F5344CB8AC3E}">
        <p14:creationId xmlns:p14="http://schemas.microsoft.com/office/powerpoint/2010/main" val="4123213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gsa.gov/about-us/organization/federal-acquisition-service/office-of-systems-management/integrated-award-environment-iae/iae-systems-information-kit/unique-entity-identifier-update"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s://www.grants.gov/help/html/help/Register/RegisterWithSAM.htm" TargetMode="External"/><Relationship Id="rId4" Type="http://schemas.openxmlformats.org/officeDocument/2006/relationships/hyperlink" Target="http://www.sam.gov/"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gcc02.safelinks.protection.outlook.com/?url=https%3A%2F%2Fwww.youtube.com%2Fplaylist%3Flist%3DPLTUp3_8b79uJvKypZ7EVQ0-bhkZKoqIWn&amp;data=05%7C01%7Cchesapeake_grants%40nps.gov%7Ca5a2320482cd41feeafb08daacba7c21%7C0693b5ba4b184d7b9341f32f400a5494%7C0%7C0%7C638012214332649960%7CUnknown%7CTWFpbGZsb3d8eyJWIjoiMC4wLjAwMDAiLCJQIjoiV2luMzIiLCJBTiI6Ik1haWwiLCJXVCI6Mn0%3D%7C3000%7C%7C%7C&amp;sdata=7uydpvnMkorMfYPXjSEEF9AyrN2fOnUVBphvrIuvru4%3D&amp;reserved=0"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mailto:chesapeake_grants@nps.gov"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hesapeakebay.net/what/maps/chesapeake-bay-counties1"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and thank you for joining us this afternoon.  I am Wendy O'Sullivan, the superintendent of National Park Service Chesapeake Gateways Program.  </a:t>
            </a:r>
          </a:p>
          <a:p>
            <a:r>
              <a:rPr lang="en-US"/>
              <a:t>With me today is Eddie Gonzalez, NPS Chesapeake Gateways Director of Partnerships and Grants and Bob Campbell, NPS Chesapeake Gateways Planning and Development Manager. </a:t>
            </a:r>
          </a:p>
          <a:p>
            <a:r>
              <a:rPr lang="en-US"/>
              <a:t>This afternoon we have a special announcement on the launch of a new NPS Chesapeake Gateways competitive network grants.  (Next Slide)</a:t>
            </a:r>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66511" rtl="0" eaLnBrk="1" fontAlgn="auto" latinLnBrk="0" hangingPunct="1">
              <a:lnSpc>
                <a:spcPct val="100000"/>
              </a:lnSpc>
              <a:spcBef>
                <a:spcPts val="0"/>
              </a:spcBef>
              <a:spcAft>
                <a:spcPts val="0"/>
              </a:spcAft>
              <a:buClrTx/>
              <a:buSzTx/>
              <a:buFontTx/>
              <a:buNone/>
              <a:tabLst/>
              <a:defRPr/>
            </a:pPr>
            <a:fld id="{6971F1C5-729F-46A6-AB11-56F94D20DF98}" type="slidenum">
              <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511" rtl="0" eaLnBrk="1" fontAlgn="auto" latinLnBrk="0" hangingPunct="1">
                <a:lnSpc>
                  <a:spcPct val="100000"/>
                </a:lnSpc>
                <a:spcBef>
                  <a:spcPts val="0"/>
                </a:spcBef>
                <a:spcAft>
                  <a:spcPts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495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a:defRPr/>
            </a:pPr>
            <a:r>
              <a:rPr lang="en-US" dirty="0"/>
              <a:t>These are sample actions that fall under this strategic theme. Again, this is not a checklist, but meant to give you a sense of the types of projects under this theme.</a:t>
            </a:r>
          </a:p>
          <a:p>
            <a:pPr marL="0" marR="0" lvl="0" indent="0" algn="l" defTabSz="914400">
              <a:lnSpc>
                <a:spcPct val="100000"/>
              </a:lnSpc>
              <a:buClrTx/>
              <a:buSzTx/>
              <a:buFontTx/>
              <a:buNone/>
              <a:tabLst/>
              <a:defRPr/>
            </a:pPr>
            <a:endParaRPr lang="en-US">
              <a:cs typeface="Calibri"/>
            </a:endParaRPr>
          </a:p>
          <a:p>
            <a:pPr marL="171450" indent="-171450">
              <a:buFont typeface="Arial"/>
              <a:buChar char="•"/>
              <a:defRPr/>
            </a:pPr>
            <a:r>
              <a:rPr lang="en-US" dirty="0">
                <a:cs typeface="Calibri"/>
              </a:rPr>
              <a:t>Making public lands and open spaces more accessible</a:t>
            </a:r>
          </a:p>
          <a:p>
            <a:pPr marL="171450" indent="-171450">
              <a:buFont typeface="Arial"/>
              <a:buChar char="•"/>
              <a:defRPr/>
            </a:pPr>
            <a:r>
              <a:rPr lang="en-US" dirty="0">
                <a:cs typeface="Calibri"/>
              </a:rPr>
              <a:t>Advancing land conservation and public access</a:t>
            </a:r>
          </a:p>
          <a:p>
            <a:pPr marL="171450" indent="-171450">
              <a:buFont typeface="Arial"/>
              <a:buChar char="•"/>
              <a:defRPr/>
            </a:pPr>
            <a:r>
              <a:rPr lang="en-US" dirty="0">
                <a:cs typeface="Calibri"/>
              </a:rPr>
              <a:t>Linking nature and culture based tourism in the watershed</a:t>
            </a:r>
          </a:p>
          <a:p>
            <a:pPr marL="171450" indent="-171450">
              <a:buFont typeface="Arial"/>
              <a:buChar char="•"/>
              <a:defRPr/>
            </a:pPr>
            <a:r>
              <a:rPr lang="en-US" dirty="0">
                <a:cs typeface="Calibri"/>
              </a:rPr>
              <a:t>Connecting with underrepresented communities</a:t>
            </a:r>
          </a:p>
          <a:p>
            <a:pPr marL="171450" indent="-171450">
              <a:buFont typeface="Arial"/>
              <a:buChar char="•"/>
              <a:defRPr/>
            </a:pPr>
            <a:r>
              <a:rPr lang="en-US" dirty="0">
                <a:cs typeface="Calibri"/>
              </a:rPr>
              <a:t>Engaging new audiences</a:t>
            </a:r>
          </a:p>
          <a:p>
            <a:pPr marL="171450" indent="-171450">
              <a:buFont typeface="Arial"/>
              <a:buChar char="•"/>
              <a:defRPr/>
            </a:pPr>
            <a:endParaRPr lang="en-US">
              <a:cs typeface="Calibri"/>
            </a:endParaRPr>
          </a:p>
          <a:p>
            <a:pPr marL="171450" indent="-171450">
              <a:buFont typeface="Arial"/>
              <a:buChar char="•"/>
              <a:defRPr/>
            </a:pPr>
            <a:endParaRPr lang="en-US">
              <a:cs typeface="Calibri"/>
            </a:endParaRPr>
          </a:p>
          <a:p>
            <a:pPr>
              <a:defRPr/>
            </a:pPr>
            <a:r>
              <a:rPr lang="en-US" dirty="0">
                <a:cs typeface="Calibri"/>
              </a:rPr>
              <a:t>At a recent Park Service training on community engagement, I latched on to two quotes drive this work home for me: "Nothing about us, with us." And "The solution to community challenges are in the community." </a:t>
            </a:r>
          </a:p>
          <a:p>
            <a:pPr>
              <a:defRPr/>
            </a:pPr>
            <a:endParaRPr lang="en-US">
              <a:cs typeface="Calibri"/>
            </a:endParaRPr>
          </a:p>
          <a:p>
            <a:pPr>
              <a:defRPr/>
            </a:pPr>
            <a:r>
              <a:rPr lang="en-US" dirty="0">
                <a:cs typeface="Calibri"/>
              </a:rPr>
              <a:t>Communities and the individuals they represent must be components of our work.</a:t>
            </a:r>
          </a:p>
          <a:p>
            <a:pPr>
              <a:defRP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66788" rtl="0" eaLnBrk="1" fontAlgn="auto" latinLnBrk="0" hangingPunct="1">
              <a:lnSpc>
                <a:spcPct val="100000"/>
              </a:lnSpc>
              <a:spcBef>
                <a:spcPts val="0"/>
              </a:spcBef>
              <a:spcAft>
                <a:spcPts val="0"/>
              </a:spcAft>
              <a:buClrTx/>
              <a:buSzTx/>
              <a:buFontTx/>
              <a:buNone/>
              <a:tabLst/>
              <a:defRPr/>
            </a:pPr>
            <a:fld id="{6971F1C5-729F-46A6-AB11-56F94D20DF98}" type="slidenum">
              <a:rPr kumimoji="0" lang="en-US" altLang="en-US" sz="13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66788" rtl="0" eaLnBrk="1" fontAlgn="auto" latinLnBrk="0" hangingPunct="1">
                <a:lnSpc>
                  <a:spcPct val="100000"/>
                </a:lnSpc>
                <a:spcBef>
                  <a:spcPts val="0"/>
                </a:spcBef>
                <a:spcAft>
                  <a:spcPts val="0"/>
                </a:spcAft>
                <a:buClrTx/>
                <a:buSzTx/>
                <a:buFontTx/>
                <a:buNone/>
                <a:tabLst/>
                <a:defRPr/>
              </a:pPr>
              <a:t>10</a:t>
            </a:fld>
            <a:endParaRPr kumimoji="0" lang="en-US" altLang="en-US" sz="13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551626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a:defRPr/>
            </a:pPr>
            <a:r>
              <a:rPr lang="en-US"/>
              <a:t>Through these grants, NPS Chesapeake seeks to advance innovation in equity, inclusion, accessibility and engagement by Chesapeake Gateway network partners and communities. Each proposal must address at least one Chesapeake Gateways strategic theme.</a:t>
            </a:r>
          </a:p>
          <a:p>
            <a:pPr>
              <a:defRPr/>
            </a:pPr>
            <a:endParaRPr lang="en-US"/>
          </a:p>
          <a:p>
            <a:pPr>
              <a:defRPr/>
            </a:pPr>
            <a:r>
              <a:rPr lang="en-US"/>
              <a:t>Successful proposals will also:</a:t>
            </a:r>
          </a:p>
          <a:p>
            <a:pPr marL="171450" indent="-171450">
              <a:buFont typeface="Arial"/>
              <a:buChar char="•"/>
              <a:defRPr/>
            </a:pPr>
            <a:r>
              <a:rPr lang="en-US"/>
              <a:t>Elevate the scope or audience of an existing program, </a:t>
            </a:r>
          </a:p>
          <a:p>
            <a:pPr marL="171450" indent="-171450">
              <a:buFont typeface="Arial"/>
              <a:buChar char="•"/>
              <a:defRPr/>
            </a:pPr>
            <a:r>
              <a:rPr lang="en-US"/>
              <a:t>Expand inclusive programming to address barriers to stakeholder engagement, and or</a:t>
            </a:r>
          </a:p>
          <a:p>
            <a:pPr marL="171450" indent="-171450">
              <a:buFont typeface="Arial"/>
              <a:buChar char="•"/>
              <a:defRPr/>
            </a:pPr>
            <a:r>
              <a:rPr lang="en-US"/>
              <a:t>“Kick off” a new effort, strategy, or innovative design.</a:t>
            </a:r>
          </a:p>
          <a:p>
            <a:pPr marL="0" marR="0" lvl="0" indent="0" algn="l" defTabSz="914400">
              <a:lnSpc>
                <a:spcPct val="100000"/>
              </a:lnSpc>
              <a:spcBef>
                <a:spcPct val="30000"/>
              </a:spcBef>
              <a:spcAft>
                <a:spcPct val="0"/>
              </a:spcAft>
              <a:buClrTx/>
              <a:buSzTx/>
              <a:buFontTx/>
              <a:buNone/>
              <a:tabLst/>
              <a:defRPr/>
            </a:pPr>
            <a:endParaRPr lang="en-US">
              <a:cs typeface="Calibri"/>
            </a:endParaRPr>
          </a:p>
          <a:p>
            <a:pPr>
              <a:defRPr/>
            </a:pPr>
            <a:r>
              <a:rPr lang="en-US"/>
              <a:t>NPS Chesapeake Gateways encourages proposals that include and uplift partnerships. Final selections will also consider geographic distribution, diversity of awardees, and thematic distribution. </a:t>
            </a:r>
            <a:endParaRPr lang="en-US">
              <a:cs typeface="Calibri" panose="020F0502020204030204"/>
            </a:endParaRPr>
          </a:p>
          <a:p>
            <a:pPr>
              <a:defRPr/>
            </a:pPr>
            <a:r>
              <a:rPr lang="en-US"/>
              <a:t> </a:t>
            </a:r>
            <a:endParaRPr lang="en-US">
              <a:cs typeface="Calibri" panose="020F0502020204030204"/>
            </a:endParaRPr>
          </a:p>
          <a:p>
            <a:pPr>
              <a:defRPr/>
            </a:pPr>
            <a:r>
              <a:rPr lang="en-US"/>
              <a:t>These grants are not designed to support annual maintenance and operations. </a:t>
            </a:r>
          </a:p>
        </p:txBody>
      </p:sp>
      <p:sp>
        <p:nvSpPr>
          <p:cNvPr id="4" name="Slide Number Placeholder 3"/>
          <p:cNvSpPr>
            <a:spLocks noGrp="1"/>
          </p:cNvSpPr>
          <p:nvPr>
            <p:ph type="sldNum" sz="quarter" idx="5"/>
          </p:nvPr>
        </p:nvSpPr>
        <p:spPr/>
        <p:txBody>
          <a:bodyPr/>
          <a:lstStyle/>
          <a:p>
            <a:pPr marL="0" marR="0" lvl="0" indent="0" algn="r" defTabSz="966788" rtl="0" eaLnBrk="1" fontAlgn="auto" latinLnBrk="0" hangingPunct="1">
              <a:lnSpc>
                <a:spcPct val="100000"/>
              </a:lnSpc>
              <a:spcBef>
                <a:spcPts val="0"/>
              </a:spcBef>
              <a:spcAft>
                <a:spcPts val="0"/>
              </a:spcAft>
              <a:buClrTx/>
              <a:buSzTx/>
              <a:buFontTx/>
              <a:buNone/>
              <a:tabLst/>
              <a:defRPr/>
            </a:pPr>
            <a:fld id="{6971F1C5-729F-46A6-AB11-56F94D20DF98}" type="slidenum">
              <a:rPr kumimoji="0" lang="en-US" altLang="en-US" sz="13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66788" rtl="0" eaLnBrk="1" fontAlgn="auto" latinLnBrk="0" hangingPunct="1">
                <a:lnSpc>
                  <a:spcPct val="100000"/>
                </a:lnSpc>
                <a:spcBef>
                  <a:spcPts val="0"/>
                </a:spcBef>
                <a:spcAft>
                  <a:spcPts val="0"/>
                </a:spcAft>
                <a:buClrTx/>
                <a:buSzTx/>
                <a:buFontTx/>
                <a:buNone/>
                <a:tabLst/>
                <a:defRPr/>
              </a:pPr>
              <a:t>11</a:t>
            </a:fld>
            <a:endParaRPr kumimoji="0" lang="en-US" altLang="en-US" sz="13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301309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a:spcBef>
                <a:spcPct val="30000"/>
              </a:spcBef>
              <a:spcAft>
                <a:spcPct val="0"/>
              </a:spcAft>
              <a:defRPr/>
            </a:pPr>
            <a:r>
              <a:rPr lang="en-US"/>
              <a:t>The review committee will evaluate and consider how well each proposal addresses the following criteria. Each criterion will be rated on a scale of 0 to 10 with its own weighting factor. To be competitive, the project narrative should provide detailed information related to each criterion.</a:t>
            </a:r>
          </a:p>
          <a:p>
            <a:pPr>
              <a:spcBef>
                <a:spcPct val="30000"/>
              </a:spcBef>
              <a:spcAft>
                <a:spcPct val="0"/>
              </a:spcAft>
              <a:defRPr/>
            </a:pPr>
            <a:endParaRPr lang="en-US">
              <a:cs typeface="Calibri"/>
            </a:endParaRPr>
          </a:p>
          <a:p>
            <a:pPr>
              <a:spcBef>
                <a:spcPct val="30000"/>
              </a:spcBef>
              <a:spcAft>
                <a:spcPct val="0"/>
              </a:spcAft>
              <a:defRPr/>
            </a:pPr>
            <a:r>
              <a:rPr lang="en-US">
                <a:cs typeface="Calibri"/>
              </a:rPr>
              <a:t>We will walk through each one next.</a:t>
            </a:r>
          </a:p>
          <a:p>
            <a:pPr>
              <a:spcBef>
                <a:spcPct val="30000"/>
              </a:spcBef>
              <a:spcAft>
                <a:spcPct val="0"/>
              </a:spcAft>
              <a:defRPr/>
            </a:pPr>
            <a:endParaRPr lang="en-US">
              <a:cs typeface="Calibri"/>
            </a:endParaRPr>
          </a:p>
          <a:p>
            <a:pPr>
              <a:spcBef>
                <a:spcPct val="30000"/>
              </a:spcBef>
              <a:spcAft>
                <a:spcPct val="0"/>
              </a:spcAft>
              <a:defRP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66788" rtl="0" eaLnBrk="1" fontAlgn="auto" latinLnBrk="0" hangingPunct="1">
              <a:lnSpc>
                <a:spcPct val="100000"/>
              </a:lnSpc>
              <a:spcBef>
                <a:spcPts val="0"/>
              </a:spcBef>
              <a:spcAft>
                <a:spcPts val="0"/>
              </a:spcAft>
              <a:buClrTx/>
              <a:buSzTx/>
              <a:buFontTx/>
              <a:buNone/>
              <a:tabLst/>
              <a:defRPr/>
            </a:pPr>
            <a:fld id="{6971F1C5-729F-46A6-AB11-56F94D20DF98}" type="slidenum">
              <a:rPr kumimoji="0" lang="en-US" altLang="en-US" sz="13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66788" rtl="0" eaLnBrk="1" fontAlgn="auto" latinLnBrk="0" hangingPunct="1">
                <a:lnSpc>
                  <a:spcPct val="100000"/>
                </a:lnSpc>
                <a:spcBef>
                  <a:spcPts val="0"/>
                </a:spcBef>
                <a:spcAft>
                  <a:spcPts val="0"/>
                </a:spcAft>
                <a:buClrTx/>
                <a:buSzTx/>
                <a:buFontTx/>
                <a:buNone/>
                <a:tabLst/>
                <a:defRPr/>
              </a:pPr>
              <a:t>12</a:t>
            </a:fld>
            <a:endParaRPr kumimoji="0" lang="en-US" altLang="en-US" sz="13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281436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a:spcBef>
                <a:spcPct val="30000"/>
              </a:spcBef>
              <a:spcAft>
                <a:spcPct val="0"/>
              </a:spcAft>
              <a:defRPr/>
            </a:pPr>
            <a:r>
              <a:rPr lang="en-US"/>
              <a:t>The review committee will evaluate and consider how well each proposal addresses the following criteria. Each criterion will be rated on a scale of 0 to 10 with its own weighting factor. To be competitive, the project narrative should provide detailed information related to each criterion.</a:t>
            </a:r>
          </a:p>
          <a:p>
            <a:pPr>
              <a:spcBef>
                <a:spcPct val="30000"/>
              </a:spcBef>
              <a:spcAft>
                <a:spcPct val="0"/>
              </a:spcAft>
              <a:defRPr/>
            </a:pPr>
            <a:endParaRPr lang="en-US">
              <a:cs typeface="Calibri"/>
            </a:endParaRPr>
          </a:p>
          <a:p>
            <a:pPr>
              <a:spcBef>
                <a:spcPct val="30000"/>
              </a:spcBef>
              <a:spcAft>
                <a:spcPct val="0"/>
              </a:spcAft>
              <a:defRPr/>
            </a:pPr>
            <a:r>
              <a:rPr lang="en-US">
                <a:cs typeface="Calibri"/>
              </a:rPr>
              <a:t>We will walk through each one next.</a:t>
            </a:r>
          </a:p>
          <a:p>
            <a:pPr>
              <a:spcBef>
                <a:spcPct val="30000"/>
              </a:spcBef>
              <a:spcAft>
                <a:spcPct val="0"/>
              </a:spcAft>
              <a:defRPr/>
            </a:pPr>
            <a:endParaRPr lang="en-US">
              <a:cs typeface="Calibri"/>
            </a:endParaRPr>
          </a:p>
          <a:p>
            <a:pPr>
              <a:spcBef>
                <a:spcPct val="30000"/>
              </a:spcBef>
              <a:spcAft>
                <a:spcPct val="0"/>
              </a:spcAft>
              <a:defRP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66788" rtl="0" eaLnBrk="1" fontAlgn="auto" latinLnBrk="0" hangingPunct="1">
              <a:lnSpc>
                <a:spcPct val="100000"/>
              </a:lnSpc>
              <a:spcBef>
                <a:spcPts val="0"/>
              </a:spcBef>
              <a:spcAft>
                <a:spcPts val="0"/>
              </a:spcAft>
              <a:buClrTx/>
              <a:buSzTx/>
              <a:buFontTx/>
              <a:buNone/>
              <a:tabLst/>
              <a:defRPr/>
            </a:pPr>
            <a:fld id="{6971F1C5-729F-46A6-AB11-56F94D20DF98}" type="slidenum">
              <a:rPr kumimoji="0" lang="en-US" altLang="en-US" sz="13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66788" rtl="0" eaLnBrk="1" fontAlgn="auto" latinLnBrk="0" hangingPunct="1">
                <a:lnSpc>
                  <a:spcPct val="100000"/>
                </a:lnSpc>
                <a:spcBef>
                  <a:spcPts val="0"/>
                </a:spcBef>
                <a:spcAft>
                  <a:spcPts val="0"/>
                </a:spcAft>
                <a:buClrTx/>
                <a:buSzTx/>
                <a:buFontTx/>
                <a:buNone/>
                <a:tabLst/>
                <a:defRPr/>
              </a:pPr>
              <a:t>13</a:t>
            </a:fld>
            <a:endParaRPr kumimoji="0" lang="en-US" altLang="en-US" sz="13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894004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a:defRPr/>
            </a:pPr>
            <a:r>
              <a:rPr lang="en-US"/>
              <a:t>Chesapeake Gateways is about treasured resources and important stories, and about the people of the Chesapeake watershed, in all their splendid diversity. The Chesapeake Gateways Strategic Plan is structured into four strategic themes, representing a collective aspiration for near- and long-term impact across the watershed.</a:t>
            </a:r>
          </a:p>
          <a:p>
            <a:pPr>
              <a:defRPr/>
            </a:pPr>
            <a:endParaRPr lang="en-US"/>
          </a:p>
          <a:p>
            <a:pPr>
              <a:defRPr/>
            </a:pPr>
            <a:r>
              <a:rPr lang="en-US"/>
              <a:t>The reviewers will evaluate how successfully projects connect to one or more of the two target strategic themes.</a:t>
            </a:r>
          </a:p>
          <a:p>
            <a:pPr marL="0" marR="0" lvl="0" indent="0" algn="l" defTabSz="914400">
              <a:lnSpc>
                <a:spcPct val="100000"/>
              </a:lnSpc>
              <a:spcBef>
                <a:spcPct val="30000"/>
              </a:spcBef>
              <a:spcAft>
                <a:spcPct val="0"/>
              </a:spcAft>
              <a:buClrTx/>
              <a:buSzTx/>
              <a:buFontTx/>
              <a:buNone/>
              <a:tabLst/>
              <a:defRP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66788" rtl="0" eaLnBrk="1" fontAlgn="auto" latinLnBrk="0" hangingPunct="1">
              <a:lnSpc>
                <a:spcPct val="100000"/>
              </a:lnSpc>
              <a:spcBef>
                <a:spcPts val="0"/>
              </a:spcBef>
              <a:spcAft>
                <a:spcPts val="0"/>
              </a:spcAft>
              <a:buClrTx/>
              <a:buSzTx/>
              <a:buFontTx/>
              <a:buNone/>
              <a:tabLst/>
              <a:defRPr/>
            </a:pPr>
            <a:fld id="{6971F1C5-729F-46A6-AB11-56F94D20DF98}" type="slidenum">
              <a:rPr kumimoji="0" lang="en-US" altLang="en-US" sz="13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66788" rtl="0" eaLnBrk="1" fontAlgn="auto" latinLnBrk="0" hangingPunct="1">
                <a:lnSpc>
                  <a:spcPct val="100000"/>
                </a:lnSpc>
                <a:spcBef>
                  <a:spcPts val="0"/>
                </a:spcBef>
                <a:spcAft>
                  <a:spcPts val="0"/>
                </a:spcAft>
                <a:buClrTx/>
                <a:buSzTx/>
                <a:buFontTx/>
                <a:buNone/>
                <a:tabLst/>
                <a:defRPr/>
              </a:pPr>
              <a:t>14</a:t>
            </a:fld>
            <a:endParaRPr kumimoji="0" lang="en-US" altLang="en-US" sz="13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581273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a:defRPr/>
            </a:pPr>
            <a:r>
              <a:rPr lang="en-US"/>
              <a:t>Chesapeake Gateways is a network of people, places, programs, and stories providing opportunities to enjoy, learn about, and help conserve the Chesapeake Bay watershed. Included in the network are assorted natural, cultural, historical, and recreational sites, trails, museums, parks, refuges, and interpretive and orientation facilities. The NPS Chesapeake strategic plan stems from a recognition that the benefits of the watershed have not been equally shared by all people or all communities.</a:t>
            </a:r>
          </a:p>
          <a:p>
            <a:pPr>
              <a:defRPr/>
            </a:pPr>
            <a:endParaRPr lang="en-US"/>
          </a:p>
          <a:p>
            <a:pPr>
              <a:defRPr/>
            </a:pPr>
            <a:r>
              <a:rPr lang="en-US"/>
              <a:t>The reviewers will evaluate how well the proposal addresses equity, inclusion, accessibility, and engagement objectives. Does the project build long-term relationships with underrepresented communities to address community identified needs? How is the intended audience engaged in the project?</a:t>
            </a:r>
          </a:p>
          <a:p>
            <a:pPr marL="0" marR="0" lvl="0" indent="0" algn="l" defTabSz="914400">
              <a:lnSpc>
                <a:spcPct val="100000"/>
              </a:lnSpc>
              <a:spcBef>
                <a:spcPct val="30000"/>
              </a:spcBef>
              <a:spcAft>
                <a:spcPct val="0"/>
              </a:spcAft>
              <a:buClrTx/>
              <a:buSzTx/>
              <a:buFontTx/>
              <a:buNone/>
              <a:tabLst/>
              <a:defRP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66788" rtl="0" eaLnBrk="1" fontAlgn="auto" latinLnBrk="0" hangingPunct="1">
              <a:lnSpc>
                <a:spcPct val="100000"/>
              </a:lnSpc>
              <a:spcBef>
                <a:spcPts val="0"/>
              </a:spcBef>
              <a:spcAft>
                <a:spcPts val="0"/>
              </a:spcAft>
              <a:buClrTx/>
              <a:buSzTx/>
              <a:buFontTx/>
              <a:buNone/>
              <a:tabLst/>
              <a:defRPr/>
            </a:pPr>
            <a:fld id="{6971F1C5-729F-46A6-AB11-56F94D20DF98}" type="slidenum">
              <a:rPr kumimoji="0" lang="en-US" altLang="en-US" sz="13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66788" rtl="0" eaLnBrk="1" fontAlgn="auto" latinLnBrk="0" hangingPunct="1">
                <a:lnSpc>
                  <a:spcPct val="100000"/>
                </a:lnSpc>
                <a:spcBef>
                  <a:spcPts val="0"/>
                </a:spcBef>
                <a:spcAft>
                  <a:spcPts val="0"/>
                </a:spcAft>
                <a:buClrTx/>
                <a:buSzTx/>
                <a:buFontTx/>
                <a:buNone/>
                <a:tabLst/>
                <a:defRPr/>
              </a:pPr>
              <a:t>15</a:t>
            </a:fld>
            <a:endParaRPr kumimoji="0" lang="en-US" altLang="en-US" sz="13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0027414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a:defRPr/>
            </a:pPr>
            <a:r>
              <a:rPr lang="en-US"/>
              <a:t>The vision for Chesapeake Gateways is a network that welcomes people to the Chesapeake watershed’s outstanding benefits and provides inclusive experiences that inspire a robust stewardship ethic. Innovative research, planning, programming, and projects in equitable public access, conservation, community engagement, education, and recreation are critical parts of the work to restore and protect the nation’s largest and most productive estuary. Innovations will be essential to expand storytelling to be inclusive of untold stories or under told stories. Innovation in community engagement will be essential to include all communities in project planning and implementation.</a:t>
            </a:r>
          </a:p>
          <a:p>
            <a:pPr>
              <a:defRPr/>
            </a:pPr>
            <a:endParaRPr lang="en-US"/>
          </a:p>
          <a:p>
            <a:pPr>
              <a:defRPr/>
            </a:pPr>
            <a:r>
              <a:rPr lang="en-US"/>
              <a:t>The reviewers will evaluate how innovative the proposed project is at addressing the chosen theme(s) and intended impact.</a:t>
            </a:r>
          </a:p>
          <a:p>
            <a:pPr marL="0" marR="0" lvl="0" indent="0" algn="l" defTabSz="914400">
              <a:lnSpc>
                <a:spcPct val="100000"/>
              </a:lnSpc>
              <a:spcBef>
                <a:spcPct val="30000"/>
              </a:spcBef>
              <a:spcAft>
                <a:spcPct val="0"/>
              </a:spcAft>
              <a:buClrTx/>
              <a:buSzTx/>
              <a:buFontTx/>
              <a:buNone/>
              <a:tabLst/>
              <a:defRP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66788" rtl="0" eaLnBrk="1" fontAlgn="auto" latinLnBrk="0" hangingPunct="1">
              <a:lnSpc>
                <a:spcPct val="100000"/>
              </a:lnSpc>
              <a:spcBef>
                <a:spcPts val="0"/>
              </a:spcBef>
              <a:spcAft>
                <a:spcPts val="0"/>
              </a:spcAft>
              <a:buClrTx/>
              <a:buSzTx/>
              <a:buFontTx/>
              <a:buNone/>
              <a:tabLst/>
              <a:defRPr/>
            </a:pPr>
            <a:fld id="{6971F1C5-729F-46A6-AB11-56F94D20DF98}" type="slidenum">
              <a:rPr kumimoji="0" lang="en-US" altLang="en-US" sz="13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66788" rtl="0" eaLnBrk="1" fontAlgn="auto" latinLnBrk="0" hangingPunct="1">
                <a:lnSpc>
                  <a:spcPct val="100000"/>
                </a:lnSpc>
                <a:spcBef>
                  <a:spcPts val="0"/>
                </a:spcBef>
                <a:spcAft>
                  <a:spcPts val="0"/>
                </a:spcAft>
                <a:buClrTx/>
                <a:buSzTx/>
                <a:buFontTx/>
                <a:buNone/>
                <a:tabLst/>
                <a:defRPr/>
              </a:pPr>
              <a:t>16</a:t>
            </a:fld>
            <a:endParaRPr kumimoji="0" lang="en-US" altLang="en-US" sz="13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06444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a:defRPr/>
            </a:pPr>
            <a:r>
              <a:rPr lang="en-US"/>
              <a:t>Projects need to have well defined objectives, activities, costs, deliverables, and expected outcomes. A well-crafted budget and project narrative of your scope of work must clearly convey to reviewers your intent and your plan for accomplishing your objectives. Uncertainty about your fiscal and operational approach will undermine your proposal.</a:t>
            </a:r>
          </a:p>
          <a:p>
            <a:pPr>
              <a:defRPr/>
            </a:pPr>
            <a:endParaRPr lang="en-US"/>
          </a:p>
          <a:p>
            <a:pPr>
              <a:defRPr/>
            </a:pPr>
            <a:r>
              <a:rPr lang="en-US"/>
              <a:t>The reviewers will evaluate how effectively the budget and project narrative convey the intent of the project.</a:t>
            </a:r>
          </a:p>
          <a:p>
            <a:pPr marL="0" marR="0" lvl="0" indent="0" algn="l" defTabSz="914400">
              <a:lnSpc>
                <a:spcPct val="100000"/>
              </a:lnSpc>
              <a:spcBef>
                <a:spcPct val="30000"/>
              </a:spcBef>
              <a:spcAft>
                <a:spcPct val="0"/>
              </a:spcAft>
              <a:buClrTx/>
              <a:buSzTx/>
              <a:buFontTx/>
              <a:buNone/>
              <a:tabLst/>
              <a:defRP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66788" rtl="0" eaLnBrk="1" fontAlgn="auto" latinLnBrk="0" hangingPunct="1">
              <a:lnSpc>
                <a:spcPct val="100000"/>
              </a:lnSpc>
              <a:spcBef>
                <a:spcPts val="0"/>
              </a:spcBef>
              <a:spcAft>
                <a:spcPts val="0"/>
              </a:spcAft>
              <a:buClrTx/>
              <a:buSzTx/>
              <a:buFontTx/>
              <a:buNone/>
              <a:tabLst/>
              <a:defRPr/>
            </a:pPr>
            <a:fld id="{6971F1C5-729F-46A6-AB11-56F94D20DF98}" type="slidenum">
              <a:rPr kumimoji="0" lang="en-US" altLang="en-US" sz="13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66788" rtl="0" eaLnBrk="1" fontAlgn="auto" latinLnBrk="0" hangingPunct="1">
                <a:lnSpc>
                  <a:spcPct val="100000"/>
                </a:lnSpc>
                <a:spcBef>
                  <a:spcPts val="0"/>
                </a:spcBef>
                <a:spcAft>
                  <a:spcPts val="0"/>
                </a:spcAft>
                <a:buClrTx/>
                <a:buSzTx/>
                <a:buFontTx/>
                <a:buNone/>
                <a:tabLst/>
                <a:defRPr/>
              </a:pPr>
              <a:t>17</a:t>
            </a:fld>
            <a:endParaRPr kumimoji="0" lang="en-US" altLang="en-US" sz="13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6420267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a:defRPr/>
            </a:pPr>
            <a:r>
              <a:rPr lang="en-US"/>
              <a:t>Chesapeake Gateways depends on a network of people and partners to conserve and steward the special places in the watershed important to communities, visitors, and the nation, for this and future generations. Success of each project will depend on the capacity of each proposing organization and the team of volunteers, staff, partners and/or consultants assembled to plan and implement the project.</a:t>
            </a:r>
          </a:p>
          <a:p>
            <a:pPr>
              <a:defRPr/>
            </a:pPr>
            <a:endParaRPr lang="en-US"/>
          </a:p>
          <a:p>
            <a:pPr>
              <a:defRPr/>
            </a:pPr>
            <a:r>
              <a:rPr lang="en-US"/>
              <a:t>The reviewers will evaluate whether each proposing organization has envisioned and assembled a team with the necessary skills to accomplish the project. Does the project team have the relevant subject matter expertise and experience? How well does the applicant demonstrate the ability to meet administrative and technical grant requirements?</a:t>
            </a:r>
          </a:p>
          <a:p>
            <a:pPr marL="0" marR="0" lvl="0" indent="0" algn="l" defTabSz="914400">
              <a:lnSpc>
                <a:spcPct val="100000"/>
              </a:lnSpc>
              <a:spcBef>
                <a:spcPct val="30000"/>
              </a:spcBef>
              <a:spcAft>
                <a:spcPct val="0"/>
              </a:spcAft>
              <a:buClrTx/>
              <a:buSzTx/>
              <a:buFontTx/>
              <a:buNone/>
              <a:tabLst/>
              <a:defRP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66788" rtl="0" eaLnBrk="1" fontAlgn="auto" latinLnBrk="0" hangingPunct="1">
              <a:lnSpc>
                <a:spcPct val="100000"/>
              </a:lnSpc>
              <a:spcBef>
                <a:spcPts val="0"/>
              </a:spcBef>
              <a:spcAft>
                <a:spcPts val="0"/>
              </a:spcAft>
              <a:buClrTx/>
              <a:buSzTx/>
              <a:buFontTx/>
              <a:buNone/>
              <a:tabLst/>
              <a:defRPr/>
            </a:pPr>
            <a:fld id="{6971F1C5-729F-46A6-AB11-56F94D20DF98}" type="slidenum">
              <a:rPr kumimoji="0" lang="en-US" altLang="en-US" sz="13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66788" rtl="0" eaLnBrk="1" fontAlgn="auto" latinLnBrk="0" hangingPunct="1">
                <a:lnSpc>
                  <a:spcPct val="100000"/>
                </a:lnSpc>
                <a:spcBef>
                  <a:spcPts val="0"/>
                </a:spcBef>
                <a:spcAft>
                  <a:spcPts val="0"/>
                </a:spcAft>
                <a:buClrTx/>
                <a:buSzTx/>
                <a:buFontTx/>
                <a:buNone/>
                <a:tabLst/>
                <a:defRPr/>
              </a:pPr>
              <a:t>18</a:t>
            </a:fld>
            <a:endParaRPr kumimoji="0" lang="en-US" altLang="en-US" sz="13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8974970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eaLnBrk="0" fontAlgn="base" hangingPunct="0">
              <a:spcBef>
                <a:spcPct val="30000"/>
              </a:spcBef>
              <a:spcAft>
                <a:spcPct val="0"/>
              </a:spcAft>
              <a:defRPr/>
            </a:pPr>
            <a:r>
              <a:rPr lang="en-US">
                <a:cs typeface="Calibri"/>
              </a:rPr>
              <a:t>Walk-through the schedule.</a:t>
            </a:r>
          </a:p>
          <a:p>
            <a:pPr>
              <a:spcBef>
                <a:spcPct val="30000"/>
              </a:spcBef>
              <a:spcAft>
                <a:spcPct val="0"/>
              </a:spcAft>
              <a:defRPr/>
            </a:pPr>
            <a:endParaRPr lang="en-US"/>
          </a:p>
          <a:p>
            <a:pPr>
              <a:defRPr/>
            </a:pPr>
            <a:r>
              <a:rPr lang="en-US"/>
              <a:t>Notification of awards is expected in Spring of 2023. Awards are anticipated in Summer of 2023 with periods of performance starting in late summer.</a:t>
            </a:r>
            <a:endParaRPr lang="en-US">
              <a:cs typeface="Calibri" panose="020F0502020204030204"/>
            </a:endParaRPr>
          </a:p>
          <a:p>
            <a:pPr>
              <a:defRPr/>
            </a:pPr>
            <a:endParaRPr lang="en-US"/>
          </a:p>
          <a:p>
            <a:pPr>
              <a:defRPr/>
            </a:pPr>
            <a:r>
              <a:rPr lang="en-US"/>
              <a:t>Upon being selected for the award, successful applicants will receive a notification of the selection of their application for funding. NPS estimates it will notify the applicant selected for award by Spring 2023. A notice of selection is not an authorization to begin performance on an agreement.  This notice will detail the next steps in the awarding process. Once all clearances and reviews have been conducted, a grant agreement will be sent for signature. </a:t>
            </a:r>
          </a:p>
          <a:p>
            <a:pPr>
              <a:defRPr/>
            </a:pPr>
            <a:endParaRPr lang="en-US">
              <a:cs typeface="Calibri"/>
            </a:endParaRPr>
          </a:p>
          <a:p>
            <a:pPr>
              <a:defRPr/>
            </a:pPr>
            <a:endParaRPr lang="en-US">
              <a:cs typeface="Calibri"/>
            </a:endParaRPr>
          </a:p>
          <a:p>
            <a:pPr>
              <a:spcBef>
                <a:spcPct val="30000"/>
              </a:spcBef>
              <a:spcAft>
                <a:spcPct val="0"/>
              </a:spcAft>
              <a:defRPr/>
            </a:pPr>
            <a:endParaRPr lang="en-US">
              <a:cs typeface="Calibri"/>
            </a:endParaRPr>
          </a:p>
          <a:p>
            <a:pPr>
              <a:defRPr/>
            </a:pPr>
            <a:endParaRPr lang="en-US" b="1">
              <a:cs typeface="Calibri"/>
            </a:endParaRPr>
          </a:p>
          <a:p>
            <a:pPr>
              <a:spcBef>
                <a:spcPct val="30000"/>
              </a:spcBef>
              <a:spcAft>
                <a:spcPct val="0"/>
              </a:spcAft>
              <a:defRP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66788" rtl="0" eaLnBrk="1" fontAlgn="auto" latinLnBrk="0" hangingPunct="1">
              <a:lnSpc>
                <a:spcPct val="100000"/>
              </a:lnSpc>
              <a:spcBef>
                <a:spcPts val="0"/>
              </a:spcBef>
              <a:spcAft>
                <a:spcPts val="0"/>
              </a:spcAft>
              <a:buClrTx/>
              <a:buSzTx/>
              <a:buFontTx/>
              <a:buNone/>
              <a:tabLst/>
              <a:defRPr/>
            </a:pPr>
            <a:fld id="{6971F1C5-729F-46A6-AB11-56F94D20DF98}" type="slidenum">
              <a:rPr kumimoji="0" lang="en-US" altLang="en-US" sz="13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66788" rtl="0" eaLnBrk="1" fontAlgn="auto" latinLnBrk="0" hangingPunct="1">
                <a:lnSpc>
                  <a:spcPct val="100000"/>
                </a:lnSpc>
                <a:spcBef>
                  <a:spcPts val="0"/>
                </a:spcBef>
                <a:spcAft>
                  <a:spcPts val="0"/>
                </a:spcAft>
                <a:buClrTx/>
                <a:buSzTx/>
                <a:buFontTx/>
                <a:buNone/>
                <a:tabLst/>
                <a:defRPr/>
              </a:pPr>
              <a:t>19</a:t>
            </a:fld>
            <a:endParaRPr kumimoji="0" lang="en-US" altLang="en-US" sz="13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457674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9a1982b42_0_734: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gd9a1982b42_0_734:notes"/>
          <p:cNvSpPr txBox="1">
            <a:spLocks noGrp="1"/>
          </p:cNvSpPr>
          <p:nvPr>
            <p:ph type="body" idx="1"/>
          </p:nvPr>
        </p:nvSpPr>
        <p:spPr>
          <a:xfrm>
            <a:off x="731521" y="4560571"/>
            <a:ext cx="5852160" cy="4320540"/>
          </a:xfrm>
          <a:prstGeom prst="rect">
            <a:avLst/>
          </a:prstGeom>
          <a:noFill/>
          <a:ln>
            <a:noFill/>
          </a:ln>
        </p:spPr>
        <p:txBody>
          <a:bodyPr spcFirstLastPara="1" wrap="square" lIns="96635" tIns="48305" rIns="96635" bIns="48305" anchor="t" anchorCtr="0">
            <a:noAutofit/>
          </a:bodyPr>
          <a:lstStyle/>
          <a:p>
            <a:r>
              <a:rPr lang="en-US"/>
              <a:t>Chesapeake Gateways Network is a system of places providing opportunities to enjoy, learn about and help conserve the Chesapeake Bay and its watershed. Included in the Network are diverse natural, cultural, historical and recreational sites, trails, museums, parks, refuges, interpretive and orientation facilities and associated programs. </a:t>
            </a:r>
            <a:endParaRPr lang="en-US">
              <a:cs typeface="Calibri"/>
            </a:endParaRPr>
          </a:p>
          <a:p>
            <a:endParaRPr lang="en-US">
              <a:cs typeface="Calibri"/>
            </a:endParaRPr>
          </a:p>
          <a:p>
            <a:r>
              <a:rPr lang="en-US"/>
              <a:t>For over 20 years NPS Chesapeake Gateways has supported successful and innovative projects and we remain focused on advancing dynamic partnerships, inclusive storytelling, equitable access and conservation, and</a:t>
            </a:r>
            <a:endParaRPr lang="en-US">
              <a:cs typeface="Calibri" panose="020F0502020204030204"/>
            </a:endParaRPr>
          </a:p>
          <a:p>
            <a:r>
              <a:rPr lang="en-US"/>
              <a:t>resilient communities for the Chesapeake.  </a:t>
            </a:r>
            <a:endParaRPr lang="en-US">
              <a:cs typeface="Calibri" panose="020F0502020204030204"/>
            </a:endParaRPr>
          </a:p>
          <a:p>
            <a:endParaRPr lang="en-US">
              <a:cs typeface="Calibri" panose="020F0502020204030204"/>
            </a:endParaRPr>
          </a:p>
          <a:p>
            <a:r>
              <a:rPr lang="en-US">
                <a:cs typeface="Calibri" panose="020F0502020204030204"/>
              </a:rPr>
              <a:t>We support partners and communities at three scales: at individual Chesapeake Gateway sites, at a regional and large landscape scale, and we are working to stand up an additional approach to also bring support at a local community scale.</a:t>
            </a:r>
            <a:endParaRPr lang="en-US"/>
          </a:p>
          <a:p>
            <a:endParaRPr lang="en-US"/>
          </a:p>
          <a:p>
            <a:r>
              <a:rPr lang="en-US"/>
              <a:t>At each level our work is focused on places, people, stories, equity and inclusion.  We are striving for NPS Chesapeake Gateways to reflect and benefit our communities and to represent the future of the National Park Service, today.  </a:t>
            </a:r>
            <a:endParaRPr lang="en-US">
              <a:cs typeface="Calibri"/>
            </a:endParaRPr>
          </a:p>
          <a:p>
            <a:endParaRPr lang="en-US">
              <a:cs typeface="Calibri"/>
            </a:endParaRPr>
          </a:p>
        </p:txBody>
      </p:sp>
      <p:sp>
        <p:nvSpPr>
          <p:cNvPr id="67" name="Google Shape;67;gd9a1982b42_0_734:notes"/>
          <p:cNvSpPr txBox="1">
            <a:spLocks noGrp="1"/>
          </p:cNvSpPr>
          <p:nvPr>
            <p:ph type="sldNum" idx="12"/>
          </p:nvPr>
        </p:nvSpPr>
        <p:spPr>
          <a:xfrm>
            <a:off x="4143587" y="9119474"/>
            <a:ext cx="3169921" cy="480060"/>
          </a:xfrm>
          <a:prstGeom prst="rect">
            <a:avLst/>
          </a:prstGeom>
          <a:noFill/>
          <a:ln>
            <a:noFill/>
          </a:ln>
        </p:spPr>
        <p:txBody>
          <a:bodyPr spcFirstLastPara="1" wrap="square" lIns="96635" tIns="48305" rIns="96635" bIns="48305" anchor="b" anchorCtr="0">
            <a:noAutofit/>
          </a:bodyPr>
          <a:lstStyle/>
          <a:p>
            <a:pPr marL="0" marR="0" lvl="0" indent="0" algn="l" defTabSz="1021884" rtl="0" eaLnBrk="1" fontAlgn="auto" latinLnBrk="0" hangingPunct="1">
              <a:lnSpc>
                <a:spcPct val="100000"/>
              </a:lnSpc>
              <a:spcBef>
                <a:spcPts val="0"/>
              </a:spcBef>
              <a:spcAft>
                <a:spcPts val="0"/>
              </a:spcAft>
              <a:buClr>
                <a:srgbClr val="000000"/>
              </a:buClr>
              <a:buSzPts val="1400"/>
              <a:buFontTx/>
              <a:buNone/>
              <a:tabLst/>
              <a:defRPr/>
            </a:pPr>
            <a:fld id="{00000000-1234-1234-1234-123412341234}" type="slidenum">
              <a:rPr kumimoji="0" lang="en" sz="13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l" defTabSz="1021884" rtl="0" eaLnBrk="1" fontAlgn="auto" latinLnBrk="0" hangingPunct="1">
                <a:lnSpc>
                  <a:spcPct val="100000"/>
                </a:lnSpc>
                <a:spcBef>
                  <a:spcPts val="0"/>
                </a:spcBef>
                <a:spcAft>
                  <a:spcPts val="0"/>
                </a:spcAft>
                <a:buClr>
                  <a:srgbClr val="000000"/>
                </a:buClr>
                <a:buSzPts val="1400"/>
                <a:buFontTx/>
                <a:buNone/>
                <a:tabLst/>
                <a:defRPr/>
              </a:pPr>
              <a:t>2</a:t>
            </a:fld>
            <a:endParaRPr kumimoji="0" lang="en" sz="13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eaLnBrk="0" fontAlgn="base" hangingPunct="0">
              <a:spcBef>
                <a:spcPct val="30000"/>
              </a:spcBef>
              <a:spcAft>
                <a:spcPct val="0"/>
              </a:spcAft>
              <a:defRPr/>
            </a:pPr>
            <a:r>
              <a:rPr lang="en-US">
                <a:cs typeface="Calibri"/>
              </a:rPr>
              <a:t>Walk-through the schedule.</a:t>
            </a:r>
          </a:p>
          <a:p>
            <a:pPr>
              <a:spcBef>
                <a:spcPct val="30000"/>
              </a:spcBef>
              <a:spcAft>
                <a:spcPct val="0"/>
              </a:spcAft>
              <a:defRPr/>
            </a:pPr>
            <a:endParaRPr lang="en-US"/>
          </a:p>
          <a:p>
            <a:pPr>
              <a:defRPr/>
            </a:pPr>
            <a:r>
              <a:rPr lang="en-US"/>
              <a:t>Notification of awards is expected in Spring of 2023. Awards are anticipated in Summer of 2023 with periods of performance starting in late summer.</a:t>
            </a:r>
            <a:endParaRPr lang="en-US">
              <a:cs typeface="Calibri" panose="020F0502020204030204"/>
            </a:endParaRPr>
          </a:p>
          <a:p>
            <a:pPr>
              <a:defRPr/>
            </a:pPr>
            <a:endParaRPr lang="en-US"/>
          </a:p>
          <a:p>
            <a:pPr>
              <a:defRPr/>
            </a:pPr>
            <a:r>
              <a:rPr lang="en-US"/>
              <a:t>Upon being selected for the award, successful applicants will receive a notification of the selection of their application for funding. NPS estimates it will notify the applicant selected for award by Spring 2023. A notice of selection is not an authorization to begin performance on an agreement.  This notice will detail the next steps in the awarding process. Once all clearances and reviews have been conducted, a grant agreement will be sent for signature. </a:t>
            </a:r>
          </a:p>
          <a:p>
            <a:pPr>
              <a:defRPr/>
            </a:pPr>
            <a:endParaRPr lang="en-US">
              <a:cs typeface="Calibri"/>
            </a:endParaRPr>
          </a:p>
          <a:p>
            <a:pPr>
              <a:defRPr/>
            </a:pPr>
            <a:endParaRPr lang="en-US">
              <a:cs typeface="Calibri"/>
            </a:endParaRPr>
          </a:p>
          <a:p>
            <a:pPr>
              <a:spcBef>
                <a:spcPct val="30000"/>
              </a:spcBef>
              <a:spcAft>
                <a:spcPct val="0"/>
              </a:spcAft>
              <a:defRPr/>
            </a:pPr>
            <a:endParaRPr lang="en-US">
              <a:cs typeface="Calibri"/>
            </a:endParaRPr>
          </a:p>
          <a:p>
            <a:pPr>
              <a:defRPr/>
            </a:pPr>
            <a:endParaRPr lang="en-US" b="1">
              <a:cs typeface="Calibri"/>
            </a:endParaRPr>
          </a:p>
          <a:p>
            <a:pPr>
              <a:spcBef>
                <a:spcPct val="30000"/>
              </a:spcBef>
              <a:spcAft>
                <a:spcPct val="0"/>
              </a:spcAft>
              <a:defRP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66788" rtl="0" eaLnBrk="1" fontAlgn="auto" latinLnBrk="0" hangingPunct="1">
              <a:lnSpc>
                <a:spcPct val="100000"/>
              </a:lnSpc>
              <a:spcBef>
                <a:spcPts val="0"/>
              </a:spcBef>
              <a:spcAft>
                <a:spcPts val="0"/>
              </a:spcAft>
              <a:buClrTx/>
              <a:buSzTx/>
              <a:buFontTx/>
              <a:buNone/>
              <a:tabLst/>
              <a:defRPr/>
            </a:pPr>
            <a:fld id="{6971F1C5-729F-46A6-AB11-56F94D20DF98}" type="slidenum">
              <a:rPr kumimoji="0" lang="en-US" altLang="en-US" sz="13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66788" rtl="0" eaLnBrk="1" fontAlgn="auto" latinLnBrk="0" hangingPunct="1">
                <a:lnSpc>
                  <a:spcPct val="100000"/>
                </a:lnSpc>
                <a:spcBef>
                  <a:spcPts val="0"/>
                </a:spcBef>
                <a:spcAft>
                  <a:spcPts val="0"/>
                </a:spcAft>
                <a:buClrTx/>
                <a:buSzTx/>
                <a:buFontTx/>
                <a:buNone/>
                <a:tabLst/>
                <a:defRPr/>
              </a:pPr>
              <a:t>20</a:t>
            </a:fld>
            <a:endParaRPr kumimoji="0" lang="en-US" altLang="en-US" sz="13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8637233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eaLnBrk="0" fontAlgn="base" hangingPunct="0">
              <a:spcBef>
                <a:spcPct val="30000"/>
              </a:spcBef>
              <a:spcAft>
                <a:spcPct val="0"/>
              </a:spcAft>
              <a:defRPr/>
            </a:pPr>
            <a:r>
              <a:rPr lang="en-US">
                <a:cs typeface="Calibri"/>
              </a:rPr>
              <a:t>Walk-through the schedule.</a:t>
            </a:r>
          </a:p>
          <a:p>
            <a:pPr>
              <a:spcBef>
                <a:spcPct val="30000"/>
              </a:spcBef>
              <a:spcAft>
                <a:spcPct val="0"/>
              </a:spcAft>
              <a:defRPr/>
            </a:pPr>
            <a:endParaRPr lang="en-US"/>
          </a:p>
          <a:p>
            <a:pPr>
              <a:defRPr/>
            </a:pPr>
            <a:r>
              <a:rPr lang="en-US"/>
              <a:t>Notification of awards is expected in Spring of 2023. Awards are anticipated in Summer of 2023 with periods of performance starting in late summer.</a:t>
            </a:r>
            <a:endParaRPr lang="en-US">
              <a:cs typeface="Calibri" panose="020F0502020204030204"/>
            </a:endParaRPr>
          </a:p>
          <a:p>
            <a:pPr>
              <a:defRPr/>
            </a:pPr>
            <a:endParaRPr lang="en-US"/>
          </a:p>
          <a:p>
            <a:pPr>
              <a:defRPr/>
            </a:pPr>
            <a:r>
              <a:rPr lang="en-US"/>
              <a:t>Upon being selected for the award, successful applicants will receive a notification of the selection of their application for funding. NPS estimates it will notify the applicant selected for award by Spring 2023. A notice of selection is not an authorization to begin performance on an agreement.  This notice will detail the next steps in the awarding process. Once all clearances and reviews have been conducted, a grant agreement will be sent for signature. </a:t>
            </a:r>
          </a:p>
          <a:p>
            <a:pPr>
              <a:defRPr/>
            </a:pPr>
            <a:endParaRPr lang="en-US">
              <a:cs typeface="Calibri"/>
            </a:endParaRPr>
          </a:p>
          <a:p>
            <a:pPr>
              <a:defRPr/>
            </a:pPr>
            <a:endParaRPr lang="en-US">
              <a:cs typeface="Calibri"/>
            </a:endParaRPr>
          </a:p>
          <a:p>
            <a:pPr>
              <a:spcBef>
                <a:spcPct val="30000"/>
              </a:spcBef>
              <a:spcAft>
                <a:spcPct val="0"/>
              </a:spcAft>
              <a:defRPr/>
            </a:pPr>
            <a:endParaRPr lang="en-US">
              <a:cs typeface="Calibri"/>
            </a:endParaRPr>
          </a:p>
          <a:p>
            <a:pPr>
              <a:defRPr/>
            </a:pPr>
            <a:endParaRPr lang="en-US" b="1">
              <a:cs typeface="Calibri"/>
            </a:endParaRPr>
          </a:p>
          <a:p>
            <a:pPr>
              <a:spcBef>
                <a:spcPct val="30000"/>
              </a:spcBef>
              <a:spcAft>
                <a:spcPct val="0"/>
              </a:spcAft>
              <a:defRP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66788" rtl="0" eaLnBrk="1" fontAlgn="auto" latinLnBrk="0" hangingPunct="1">
              <a:lnSpc>
                <a:spcPct val="100000"/>
              </a:lnSpc>
              <a:spcBef>
                <a:spcPts val="0"/>
              </a:spcBef>
              <a:spcAft>
                <a:spcPts val="0"/>
              </a:spcAft>
              <a:buClrTx/>
              <a:buSzTx/>
              <a:buFontTx/>
              <a:buNone/>
              <a:tabLst/>
              <a:defRPr/>
            </a:pPr>
            <a:fld id="{6971F1C5-729F-46A6-AB11-56F94D20DF98}" type="slidenum">
              <a:rPr kumimoji="0" lang="en-US" altLang="en-US" sz="13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66788" rtl="0" eaLnBrk="1" fontAlgn="auto" latinLnBrk="0" hangingPunct="1">
                <a:lnSpc>
                  <a:spcPct val="100000"/>
                </a:lnSpc>
                <a:spcBef>
                  <a:spcPts val="0"/>
                </a:spcBef>
                <a:spcAft>
                  <a:spcPts val="0"/>
                </a:spcAft>
                <a:buClrTx/>
                <a:buSzTx/>
                <a:buFontTx/>
                <a:buNone/>
                <a:tabLst/>
                <a:defRPr/>
              </a:pPr>
              <a:t>21</a:t>
            </a:fld>
            <a:endParaRPr kumimoji="0" lang="en-US" altLang="en-US" sz="13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5671800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a:spcBef>
                <a:spcPct val="30000"/>
              </a:spcBef>
              <a:spcAft>
                <a:spcPct val="0"/>
              </a:spcAft>
              <a:defRPr/>
            </a:pPr>
            <a:r>
              <a:rPr lang="en-US">
                <a:cs typeface="Calibri"/>
              </a:rPr>
              <a:t>I also want to highlight that all this information is available on the network grants landing page. You can find more information about the application process, as well as links to the application on grants.gov, links to the NPS Chesapeake Gateways YouTube Channel, and very soon, a list of frequently asked questions.</a:t>
            </a:r>
          </a:p>
          <a:p>
            <a:pPr>
              <a:spcBef>
                <a:spcPct val="30000"/>
              </a:spcBef>
              <a:spcAft>
                <a:spcPct val="0"/>
              </a:spcAft>
              <a:defRPr/>
            </a:pPr>
            <a:endParaRPr lang="en-US">
              <a:cs typeface="Calibri"/>
            </a:endParaRPr>
          </a:p>
          <a:p>
            <a:pPr>
              <a:spcBef>
                <a:spcPct val="30000"/>
              </a:spcBef>
              <a:spcAft>
                <a:spcPct val="0"/>
              </a:spcAft>
              <a:defRPr/>
            </a:pPr>
            <a:r>
              <a:rPr lang="en-US">
                <a:cs typeface="Calibri"/>
              </a:rPr>
              <a:t>Please spend some time going through the site to familiarize yourself with the program.</a:t>
            </a:r>
          </a:p>
          <a:p>
            <a:pPr>
              <a:spcBef>
                <a:spcPct val="30000"/>
              </a:spcBef>
              <a:spcAft>
                <a:spcPct val="0"/>
              </a:spcAft>
              <a:defRPr/>
            </a:pPr>
            <a:endParaRPr lang="en-US">
              <a:cs typeface="Calibri"/>
            </a:endParaRPr>
          </a:p>
          <a:p>
            <a:pPr>
              <a:defRPr/>
            </a:pPr>
            <a:r>
              <a:rPr lang="en-US">
                <a:cs typeface="Calibri"/>
              </a:rPr>
              <a:t>One thing to note, we've been contacted about providing guidance on project ideas. </a:t>
            </a:r>
            <a:r>
              <a:rPr lang="en-US"/>
              <a:t>Unfortunately, we are not able to provide one-on-one advising on project ideas. If you are an eligible entity, your project/program will occur in the Chesapeake watershed, the project/program fits in one of the two strategic themes, and the project/program can be accomplished within the available funding and timeframe, then your proposal should be able to be considered.</a:t>
            </a:r>
          </a:p>
          <a:p>
            <a:pPr>
              <a:defRPr/>
            </a:pPr>
            <a:endParaRPr lang="en-US"/>
          </a:p>
          <a:p>
            <a:pPr>
              <a:defRPr/>
            </a:pPr>
            <a:r>
              <a:rPr lang="en-US"/>
              <a:t>Just remember, through these grants, NPS Chesapeake seeks to advance innovation in equity, inclusion, accessibility and engagement by Chesapeake Gateway network partners and communities. Each proposal must address at least one Chesapeake Gateways strategic theme.</a:t>
            </a:r>
          </a:p>
        </p:txBody>
      </p:sp>
      <p:sp>
        <p:nvSpPr>
          <p:cNvPr id="4" name="Slide Number Placeholder 3"/>
          <p:cNvSpPr>
            <a:spLocks noGrp="1"/>
          </p:cNvSpPr>
          <p:nvPr>
            <p:ph type="sldNum" sz="quarter" idx="5"/>
          </p:nvPr>
        </p:nvSpPr>
        <p:spPr/>
        <p:txBody>
          <a:bodyPr/>
          <a:lstStyle/>
          <a:p>
            <a:pPr marL="0" marR="0" lvl="0" indent="0" algn="r" defTabSz="966788" rtl="0" eaLnBrk="1" fontAlgn="auto" latinLnBrk="0" hangingPunct="1">
              <a:lnSpc>
                <a:spcPct val="100000"/>
              </a:lnSpc>
              <a:spcBef>
                <a:spcPts val="0"/>
              </a:spcBef>
              <a:spcAft>
                <a:spcPts val="0"/>
              </a:spcAft>
              <a:buClrTx/>
              <a:buSzTx/>
              <a:buFontTx/>
              <a:buNone/>
              <a:tabLst/>
              <a:defRPr/>
            </a:pPr>
            <a:fld id="{6971F1C5-729F-46A6-AB11-56F94D20DF98}" type="slidenum">
              <a:rPr kumimoji="0" lang="en-US" altLang="en-US" sz="13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66788" rtl="0" eaLnBrk="1" fontAlgn="auto" latinLnBrk="0" hangingPunct="1">
                <a:lnSpc>
                  <a:spcPct val="100000"/>
                </a:lnSpc>
                <a:spcBef>
                  <a:spcPts val="0"/>
                </a:spcBef>
                <a:spcAft>
                  <a:spcPts val="0"/>
                </a:spcAft>
                <a:buClrTx/>
                <a:buSzTx/>
                <a:buFontTx/>
                <a:buNone/>
                <a:tabLst/>
                <a:defRPr/>
              </a:pPr>
              <a:t>22</a:t>
            </a:fld>
            <a:endParaRPr kumimoji="0" lang="en-US" altLang="en-US" sz="13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7368291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a:spcBef>
                <a:spcPct val="30000"/>
              </a:spcBef>
              <a:spcAft>
                <a:spcPct val="0"/>
              </a:spcAft>
              <a:defRPr/>
            </a:pPr>
            <a:r>
              <a:rPr lang="en-US">
                <a:cs typeface="Calibri"/>
              </a:rPr>
              <a:t>I also want to highlight that all this information is available on the network grants landing page. You can find more information about the application process, as well as links to the application on grants.gov, links to the NPS Chesapeake Gateways YouTube Channel, and very soon, a list of frequently asked questions.</a:t>
            </a:r>
          </a:p>
          <a:p>
            <a:pPr>
              <a:spcBef>
                <a:spcPct val="30000"/>
              </a:spcBef>
              <a:spcAft>
                <a:spcPct val="0"/>
              </a:spcAft>
              <a:defRPr/>
            </a:pPr>
            <a:endParaRPr lang="en-US">
              <a:cs typeface="Calibri"/>
            </a:endParaRPr>
          </a:p>
          <a:p>
            <a:pPr>
              <a:spcBef>
                <a:spcPct val="30000"/>
              </a:spcBef>
              <a:spcAft>
                <a:spcPct val="0"/>
              </a:spcAft>
              <a:defRPr/>
            </a:pPr>
            <a:r>
              <a:rPr lang="en-US">
                <a:cs typeface="Calibri"/>
              </a:rPr>
              <a:t>Please spend some time going through the site to familiarize yourself with the program.</a:t>
            </a:r>
          </a:p>
          <a:p>
            <a:pPr>
              <a:spcBef>
                <a:spcPct val="30000"/>
              </a:spcBef>
              <a:spcAft>
                <a:spcPct val="0"/>
              </a:spcAft>
              <a:defRPr/>
            </a:pPr>
            <a:endParaRPr lang="en-US">
              <a:cs typeface="Calibri"/>
            </a:endParaRPr>
          </a:p>
          <a:p>
            <a:pPr>
              <a:defRPr/>
            </a:pPr>
            <a:r>
              <a:rPr lang="en-US">
                <a:cs typeface="Calibri"/>
              </a:rPr>
              <a:t>One thing to note, we've been contacted about providing guidance on project ideas. </a:t>
            </a:r>
            <a:r>
              <a:rPr lang="en-US"/>
              <a:t>Unfortunately, we are not able to provide one-on-one advising on project ideas. If you are an eligible entity, your project/program will occur in the Chesapeake watershed, the project/program fits in one of the two strategic themes, and the project/program can be accomplished within the available funding and timeframe, then your proposal should be able to be considered.</a:t>
            </a:r>
          </a:p>
          <a:p>
            <a:pPr>
              <a:defRPr/>
            </a:pPr>
            <a:endParaRPr lang="en-US"/>
          </a:p>
          <a:p>
            <a:pPr>
              <a:defRPr/>
            </a:pPr>
            <a:r>
              <a:rPr lang="en-US"/>
              <a:t>Just remember, through these grants, NPS Chesapeake seeks to advance innovation in equity, inclusion, accessibility and engagement by Chesapeake Gateway network partners and communities. Each proposal must address at least one Chesapeake Gateways strategic theme.</a:t>
            </a:r>
          </a:p>
        </p:txBody>
      </p:sp>
      <p:sp>
        <p:nvSpPr>
          <p:cNvPr id="4" name="Slide Number Placeholder 3"/>
          <p:cNvSpPr>
            <a:spLocks noGrp="1"/>
          </p:cNvSpPr>
          <p:nvPr>
            <p:ph type="sldNum" sz="quarter" idx="5"/>
          </p:nvPr>
        </p:nvSpPr>
        <p:spPr/>
        <p:txBody>
          <a:bodyPr/>
          <a:lstStyle/>
          <a:p>
            <a:pPr marL="0" marR="0" lvl="0" indent="0" algn="r" defTabSz="966788" rtl="0" eaLnBrk="1" fontAlgn="auto" latinLnBrk="0" hangingPunct="1">
              <a:lnSpc>
                <a:spcPct val="100000"/>
              </a:lnSpc>
              <a:spcBef>
                <a:spcPts val="0"/>
              </a:spcBef>
              <a:spcAft>
                <a:spcPts val="0"/>
              </a:spcAft>
              <a:buClrTx/>
              <a:buSzTx/>
              <a:buFontTx/>
              <a:buNone/>
              <a:tabLst/>
              <a:defRPr/>
            </a:pPr>
            <a:fld id="{6971F1C5-729F-46A6-AB11-56F94D20DF98}" type="slidenum">
              <a:rPr kumimoji="0" lang="en-US" altLang="en-US" sz="13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66788" rtl="0" eaLnBrk="1" fontAlgn="auto" latinLnBrk="0" hangingPunct="1">
                <a:lnSpc>
                  <a:spcPct val="100000"/>
                </a:lnSpc>
                <a:spcBef>
                  <a:spcPts val="0"/>
                </a:spcBef>
                <a:spcAft>
                  <a:spcPts val="0"/>
                </a:spcAft>
                <a:buClrTx/>
                <a:buSzTx/>
                <a:buFontTx/>
                <a:buNone/>
                <a:tabLst/>
                <a:defRPr/>
              </a:pPr>
              <a:t>23</a:t>
            </a:fld>
            <a:endParaRPr kumimoji="0" lang="en-US" altLang="en-US" sz="13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9697876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a:spcBef>
                <a:spcPct val="30000"/>
              </a:spcBef>
              <a:spcAft>
                <a:spcPct val="0"/>
              </a:spcAft>
              <a:defRPr/>
            </a:pPr>
            <a:r>
              <a:rPr lang="en-US">
                <a:cs typeface="Calibri"/>
              </a:rPr>
              <a:t>I also want to highlight that all this information is available on the network grants landing page. You can find more information about the application process, as well as links to the application on grants.gov, links to the NPS Chesapeake Gateways YouTube Channel, and very soon, a list of frequently asked questions.</a:t>
            </a:r>
          </a:p>
          <a:p>
            <a:pPr>
              <a:spcBef>
                <a:spcPct val="30000"/>
              </a:spcBef>
              <a:spcAft>
                <a:spcPct val="0"/>
              </a:spcAft>
              <a:defRPr/>
            </a:pPr>
            <a:endParaRPr lang="en-US">
              <a:cs typeface="Calibri"/>
            </a:endParaRPr>
          </a:p>
          <a:p>
            <a:pPr>
              <a:spcBef>
                <a:spcPct val="30000"/>
              </a:spcBef>
              <a:spcAft>
                <a:spcPct val="0"/>
              </a:spcAft>
              <a:defRPr/>
            </a:pPr>
            <a:r>
              <a:rPr lang="en-US">
                <a:cs typeface="Calibri"/>
              </a:rPr>
              <a:t>Please spend some time going through the site to familiarize yourself with the program.</a:t>
            </a:r>
          </a:p>
          <a:p>
            <a:pPr>
              <a:spcBef>
                <a:spcPct val="30000"/>
              </a:spcBef>
              <a:spcAft>
                <a:spcPct val="0"/>
              </a:spcAft>
              <a:defRPr/>
            </a:pPr>
            <a:endParaRPr lang="en-US">
              <a:cs typeface="Calibri"/>
            </a:endParaRPr>
          </a:p>
          <a:p>
            <a:pPr>
              <a:defRPr/>
            </a:pPr>
            <a:r>
              <a:rPr lang="en-US">
                <a:cs typeface="Calibri"/>
              </a:rPr>
              <a:t>One thing to note, we've been contacted about providing guidance on project ideas. </a:t>
            </a:r>
            <a:r>
              <a:rPr lang="en-US"/>
              <a:t>Unfortunately, we are not able to provide one-on-one advising on project ideas. If you are an eligible entity, your project/program will occur in the Chesapeake watershed, the project/program fits in one of the two strategic themes, and the project/program can be accomplished within the available funding and timeframe, then your proposal should be able to be considered.</a:t>
            </a:r>
          </a:p>
          <a:p>
            <a:pPr>
              <a:defRPr/>
            </a:pPr>
            <a:endParaRPr lang="en-US"/>
          </a:p>
          <a:p>
            <a:pPr>
              <a:defRPr/>
            </a:pPr>
            <a:r>
              <a:rPr lang="en-US"/>
              <a:t>Just remember, through these grants, NPS Chesapeake seeks to advance innovation in equity, inclusion, accessibility and engagement by Chesapeake Gateway network partners and communities. Each proposal must address at least one Chesapeake Gateways strategic theme.</a:t>
            </a:r>
          </a:p>
        </p:txBody>
      </p:sp>
      <p:sp>
        <p:nvSpPr>
          <p:cNvPr id="4" name="Slide Number Placeholder 3"/>
          <p:cNvSpPr>
            <a:spLocks noGrp="1"/>
          </p:cNvSpPr>
          <p:nvPr>
            <p:ph type="sldNum" sz="quarter" idx="5"/>
          </p:nvPr>
        </p:nvSpPr>
        <p:spPr/>
        <p:txBody>
          <a:bodyPr/>
          <a:lstStyle/>
          <a:p>
            <a:pPr marL="0" marR="0" lvl="0" indent="0" algn="r" defTabSz="966788" rtl="0" eaLnBrk="1" fontAlgn="auto" latinLnBrk="0" hangingPunct="1">
              <a:lnSpc>
                <a:spcPct val="100000"/>
              </a:lnSpc>
              <a:spcBef>
                <a:spcPts val="0"/>
              </a:spcBef>
              <a:spcAft>
                <a:spcPts val="0"/>
              </a:spcAft>
              <a:buClrTx/>
              <a:buSzTx/>
              <a:buFontTx/>
              <a:buNone/>
              <a:tabLst/>
              <a:defRPr/>
            </a:pPr>
            <a:fld id="{6971F1C5-729F-46A6-AB11-56F94D20DF98}" type="slidenum">
              <a:rPr kumimoji="0" lang="en-US" altLang="en-US" sz="13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66788" rtl="0" eaLnBrk="1" fontAlgn="auto" latinLnBrk="0" hangingPunct="1">
                <a:lnSpc>
                  <a:spcPct val="100000"/>
                </a:lnSpc>
                <a:spcBef>
                  <a:spcPts val="0"/>
                </a:spcBef>
                <a:spcAft>
                  <a:spcPts val="0"/>
                </a:spcAft>
                <a:buClrTx/>
                <a:buSzTx/>
                <a:buFontTx/>
                <a:buNone/>
                <a:tabLst/>
                <a:defRPr/>
              </a:pPr>
              <a:t>24</a:t>
            </a:fld>
            <a:endParaRPr kumimoji="0" lang="en-US" altLang="en-US" sz="13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8990944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a:spcBef>
                <a:spcPct val="30000"/>
              </a:spcBef>
              <a:spcAft>
                <a:spcPct val="0"/>
              </a:spcAft>
              <a:defRPr/>
            </a:pPr>
            <a:r>
              <a:rPr lang="en-US">
                <a:cs typeface="Calibri"/>
              </a:rPr>
              <a:t>I also want to highlight that all this information is available on the network grants landing page. You can find more information about the application process, as well as links to the application on grants.gov, links to the NPS Chesapeake Gateways YouTube Channel, and very soon, a list of frequently asked questions.</a:t>
            </a:r>
          </a:p>
          <a:p>
            <a:pPr>
              <a:spcBef>
                <a:spcPct val="30000"/>
              </a:spcBef>
              <a:spcAft>
                <a:spcPct val="0"/>
              </a:spcAft>
              <a:defRPr/>
            </a:pPr>
            <a:endParaRPr lang="en-US">
              <a:cs typeface="Calibri"/>
            </a:endParaRPr>
          </a:p>
          <a:p>
            <a:pPr>
              <a:spcBef>
                <a:spcPct val="30000"/>
              </a:spcBef>
              <a:spcAft>
                <a:spcPct val="0"/>
              </a:spcAft>
              <a:defRPr/>
            </a:pPr>
            <a:r>
              <a:rPr lang="en-US">
                <a:cs typeface="Calibri"/>
              </a:rPr>
              <a:t>Please spend some time going through the site to familiarize yourself with the program.</a:t>
            </a:r>
          </a:p>
          <a:p>
            <a:pPr>
              <a:spcBef>
                <a:spcPct val="30000"/>
              </a:spcBef>
              <a:spcAft>
                <a:spcPct val="0"/>
              </a:spcAft>
              <a:defRPr/>
            </a:pPr>
            <a:endParaRPr lang="en-US">
              <a:cs typeface="Calibri"/>
            </a:endParaRPr>
          </a:p>
          <a:p>
            <a:pPr>
              <a:defRPr/>
            </a:pPr>
            <a:r>
              <a:rPr lang="en-US">
                <a:cs typeface="Calibri"/>
              </a:rPr>
              <a:t>One thing to note, we've been contacted about providing guidance on project ideas. </a:t>
            </a:r>
            <a:r>
              <a:rPr lang="en-US"/>
              <a:t>Unfortunately, we are not able to provide one-on-one advising on project ideas. If you are an eligible entity, your project/program will occur in the Chesapeake watershed, the project/program fits in one of the two strategic themes, and the project/program can be accomplished within the available funding and timeframe, then your proposal should be able to be considered.</a:t>
            </a:r>
          </a:p>
          <a:p>
            <a:pPr>
              <a:defRPr/>
            </a:pPr>
            <a:endParaRPr lang="en-US"/>
          </a:p>
          <a:p>
            <a:pPr>
              <a:defRPr/>
            </a:pPr>
            <a:r>
              <a:rPr lang="en-US"/>
              <a:t>Just remember, through these grants, NPS Chesapeake seeks to advance innovation in equity, inclusion, accessibility and engagement by Chesapeake Gateway network partners and communities. Each proposal must address at least one Chesapeake Gateways strategic theme.</a:t>
            </a:r>
          </a:p>
        </p:txBody>
      </p:sp>
      <p:sp>
        <p:nvSpPr>
          <p:cNvPr id="4" name="Slide Number Placeholder 3"/>
          <p:cNvSpPr>
            <a:spLocks noGrp="1"/>
          </p:cNvSpPr>
          <p:nvPr>
            <p:ph type="sldNum" sz="quarter" idx="5"/>
          </p:nvPr>
        </p:nvSpPr>
        <p:spPr/>
        <p:txBody>
          <a:bodyPr/>
          <a:lstStyle/>
          <a:p>
            <a:pPr marL="0" marR="0" lvl="0" indent="0" algn="r" defTabSz="966788" rtl="0" eaLnBrk="1" fontAlgn="auto" latinLnBrk="0" hangingPunct="1">
              <a:lnSpc>
                <a:spcPct val="100000"/>
              </a:lnSpc>
              <a:spcBef>
                <a:spcPts val="0"/>
              </a:spcBef>
              <a:spcAft>
                <a:spcPts val="0"/>
              </a:spcAft>
              <a:buClrTx/>
              <a:buSzTx/>
              <a:buFontTx/>
              <a:buNone/>
              <a:tabLst/>
              <a:defRPr/>
            </a:pPr>
            <a:fld id="{6971F1C5-729F-46A6-AB11-56F94D20DF98}" type="slidenum">
              <a:rPr kumimoji="0" lang="en-US" altLang="en-US" sz="13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66788" rtl="0" eaLnBrk="1" fontAlgn="auto" latinLnBrk="0" hangingPunct="1">
                <a:lnSpc>
                  <a:spcPct val="100000"/>
                </a:lnSpc>
                <a:spcBef>
                  <a:spcPts val="0"/>
                </a:spcBef>
                <a:spcAft>
                  <a:spcPts val="0"/>
                </a:spcAft>
                <a:buClrTx/>
                <a:buSzTx/>
                <a:buFontTx/>
                <a:buNone/>
                <a:tabLst/>
                <a:defRPr/>
              </a:pPr>
              <a:t>25</a:t>
            </a:fld>
            <a:endParaRPr kumimoji="0" lang="en-US" altLang="en-US" sz="13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3516805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lvl="0" indent="0" algn="l" defTabSz="914400">
              <a:lnSpc>
                <a:spcPct val="100000"/>
              </a:lnSpc>
              <a:buNone/>
              <a:tabLst/>
              <a:defRPr/>
            </a:pPr>
            <a:endParaRPr lang="en-US" dirty="0"/>
          </a:p>
          <a:p>
            <a:pPr>
              <a:defRPr/>
            </a:pPr>
            <a:r>
              <a:rPr lang="en-US" dirty="0"/>
              <a:t>We will go over this in more detail during our grant writing workshop next month, but there are two things you can do to get ready to submit a proposal.</a:t>
            </a:r>
            <a:endParaRPr lang="en-US" dirty="0">
              <a:cs typeface="Calibri"/>
            </a:endParaRPr>
          </a:p>
          <a:p>
            <a:pPr>
              <a:defRPr/>
            </a:pPr>
            <a:endParaRPr lang="en-US" dirty="0"/>
          </a:p>
          <a:p>
            <a:pPr>
              <a:defRPr/>
            </a:pPr>
            <a:r>
              <a:rPr lang="en-US" dirty="0"/>
              <a:t>Applicants are required to register in SAM.gov prior to submitting a Federal award application and obtain a </a:t>
            </a:r>
            <a:r>
              <a:rPr lang="en-US" u="sng" dirty="0">
                <a:hlinkClick r:id="rId3"/>
              </a:rPr>
              <a:t>Unique Entity Identifier (UEI)</a:t>
            </a:r>
            <a:r>
              <a:rPr lang="en-US" dirty="0"/>
              <a:t> which replaced Data Universal Numbering System (DUNS) number from Dun &amp; Bradstreet in April 2022. </a:t>
            </a:r>
            <a:endParaRPr lang="en-US" dirty="0">
              <a:cs typeface="Calibri"/>
            </a:endParaRPr>
          </a:p>
          <a:p>
            <a:pPr>
              <a:defRPr/>
            </a:pPr>
            <a:endParaRPr lang="en-US" dirty="0"/>
          </a:p>
          <a:p>
            <a:pPr>
              <a:defRPr/>
            </a:pPr>
            <a:r>
              <a:rPr lang="en-US" dirty="0"/>
              <a:t>Applicants can register on the</a:t>
            </a:r>
            <a:r>
              <a:rPr lang="en-US" b="1" dirty="0"/>
              <a:t> </a:t>
            </a:r>
            <a:r>
              <a:rPr lang="en-US" u="sng" dirty="0">
                <a:hlinkClick r:id="rId4"/>
              </a:rPr>
              <a:t>SAM.gov</a:t>
            </a:r>
            <a:r>
              <a:rPr lang="en-US" dirty="0"/>
              <a:t> website. Grants.gov “</a:t>
            </a:r>
            <a:r>
              <a:rPr lang="en-US" u="sng" dirty="0">
                <a:hlinkClick r:id="rId5"/>
              </a:rPr>
              <a:t>Register with SAM</a:t>
            </a:r>
            <a:r>
              <a:rPr lang="en-US" dirty="0"/>
              <a:t>” page also provides detailed instructions. </a:t>
            </a:r>
          </a:p>
          <a:p>
            <a:pPr>
              <a:defRPr/>
            </a:pPr>
            <a:endParaRPr lang="en-US" dirty="0"/>
          </a:p>
          <a:p>
            <a:pPr>
              <a:defRPr/>
            </a:pPr>
            <a:r>
              <a:rPr lang="en-US" b="1" dirty="0"/>
              <a:t>There is no cost to register with SAM.gov</a:t>
            </a:r>
            <a:r>
              <a:rPr lang="en-US" dirty="0"/>
              <a:t>. There are third-party vendors who will charge a fee in exchange for registering entities with SAM.gov; </a:t>
            </a:r>
            <a:r>
              <a:rPr lang="en-US" b="1" dirty="0"/>
              <a:t>please be aware you can register and request help for free</a:t>
            </a:r>
            <a:r>
              <a:rPr lang="en-US" dirty="0"/>
              <a:t>. There is also more information in the “Submission Requirements” section of the grant application for more information on SAM.gov registration. </a:t>
            </a:r>
          </a:p>
          <a:p>
            <a:pPr>
              <a:defRPr/>
            </a:pPr>
            <a:endParaRPr lang="en-US" dirty="0">
              <a:cs typeface="Calibri"/>
            </a:endParaRPr>
          </a:p>
          <a:p>
            <a:pPr>
              <a:defRPr/>
            </a:pPr>
            <a:r>
              <a:rPr lang="en-US" dirty="0" err="1">
                <a:cs typeface="Calibri"/>
              </a:rPr>
              <a:t>Subrecipents</a:t>
            </a:r>
            <a:r>
              <a:rPr lang="en-US" dirty="0">
                <a:cs typeface="Calibri"/>
              </a:rPr>
              <a:t> will also need to </a:t>
            </a:r>
            <a:r>
              <a:rPr lang="en-US">
                <a:cs typeface="Calibri"/>
              </a:rPr>
              <a:t>be registered in SAM.</a:t>
            </a:r>
            <a:endParaRPr lang="en-US" dirty="0">
              <a:cs typeface="Calibri"/>
            </a:endParaRPr>
          </a:p>
          <a:p>
            <a:pPr>
              <a:defRPr/>
            </a:pPr>
            <a:endParaRPr lang="en-US" dirty="0">
              <a:cs typeface="Calibri"/>
            </a:endParaRPr>
          </a:p>
          <a:p>
            <a:pPr>
              <a:defRPr/>
            </a:pPr>
            <a:r>
              <a:rPr lang="en-US" dirty="0"/>
              <a:t>Once registered in SAM, entities must renew and revalidate their SAM registration at least once every 12 months from the date previously registered. Entities are strongly encouraged to revalidate their registration as often as needed to ensure their information is up to date and reflects changes that may have been made to the entity’s IRS information.  </a:t>
            </a:r>
            <a:endParaRPr lang="en-US" dirty="0">
              <a:cs typeface="Calibri"/>
            </a:endParaRPr>
          </a:p>
          <a:p>
            <a:pPr>
              <a:defRPr/>
            </a:pPr>
            <a:endParaRPr lang="en-US" dirty="0">
              <a:cs typeface="Calibri"/>
            </a:endParaRPr>
          </a:p>
          <a:p>
            <a:pPr>
              <a:defRPr/>
            </a:pPr>
            <a:endParaRPr lang="en-US" dirty="0"/>
          </a:p>
        </p:txBody>
      </p:sp>
      <p:sp>
        <p:nvSpPr>
          <p:cNvPr id="4" name="Slide Number Placeholder 3"/>
          <p:cNvSpPr>
            <a:spLocks noGrp="1"/>
          </p:cNvSpPr>
          <p:nvPr>
            <p:ph type="sldNum" sz="quarter" idx="5"/>
          </p:nvPr>
        </p:nvSpPr>
        <p:spPr/>
        <p:txBody>
          <a:bodyPr/>
          <a:lstStyle/>
          <a:p>
            <a:pPr marL="0" marR="0" lvl="0" indent="0" algn="r" defTabSz="966788" rtl="0" eaLnBrk="1" fontAlgn="auto" latinLnBrk="0" hangingPunct="1">
              <a:lnSpc>
                <a:spcPct val="100000"/>
              </a:lnSpc>
              <a:spcBef>
                <a:spcPts val="0"/>
              </a:spcBef>
              <a:spcAft>
                <a:spcPts val="0"/>
              </a:spcAft>
              <a:buClrTx/>
              <a:buSzTx/>
              <a:buFontTx/>
              <a:buNone/>
              <a:tabLst/>
              <a:defRPr/>
            </a:pPr>
            <a:fld id="{6971F1C5-729F-46A6-AB11-56F94D20DF98}" type="slidenum">
              <a:rPr kumimoji="0" lang="en-US" altLang="en-US" sz="13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66788" rtl="0" eaLnBrk="1" fontAlgn="auto" latinLnBrk="0" hangingPunct="1">
                <a:lnSpc>
                  <a:spcPct val="100000"/>
                </a:lnSpc>
                <a:spcBef>
                  <a:spcPts val="0"/>
                </a:spcBef>
                <a:spcAft>
                  <a:spcPts val="0"/>
                </a:spcAft>
                <a:buClrTx/>
                <a:buSzTx/>
                <a:buFontTx/>
                <a:buNone/>
                <a:tabLst/>
                <a:defRPr/>
              </a:pPr>
              <a:t>26</a:t>
            </a:fld>
            <a:endParaRPr kumimoji="0" lang="en-US" altLang="en-US" sz="13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7215981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1338" y="757238"/>
            <a:ext cx="6719887" cy="3779837"/>
          </a:xfrm>
        </p:spPr>
      </p:sp>
      <p:sp>
        <p:nvSpPr>
          <p:cNvPr id="3" name="Notes Placeholder 2"/>
          <p:cNvSpPr>
            <a:spLocks noGrp="1"/>
          </p:cNvSpPr>
          <p:nvPr>
            <p:ph type="body" idx="1"/>
          </p:nvPr>
        </p:nvSpPr>
        <p:spPr/>
        <p:txBody>
          <a:bodyPr/>
          <a:lstStyle/>
          <a:p>
            <a:pPr defTabSz="966511">
              <a:spcBef>
                <a:spcPct val="30000"/>
              </a:spcBef>
              <a:spcAft>
                <a:spcPct val="0"/>
              </a:spcAft>
              <a:defRPr/>
            </a:pPr>
            <a:r>
              <a:rPr lang="en-US"/>
              <a:t>In addition to these webinars focused on the Network grants, NPS Chesapeake has also been hosting a series of networks chats covering topics such as the NPS Chesapeake strategic plan, elements of gateway communities. We are also planning a Network-wide, Gateways annual conference in 2023.</a:t>
            </a:r>
          </a:p>
          <a:p>
            <a:pPr defTabSz="966511">
              <a:spcBef>
                <a:spcPct val="30000"/>
              </a:spcBef>
              <a:spcAft>
                <a:spcPct val="0"/>
              </a:spcAft>
              <a:defRPr/>
            </a:pPr>
            <a:endParaRPr lang="en-US">
              <a:cs typeface="Calibri"/>
            </a:endParaRPr>
          </a:p>
          <a:p>
            <a:pPr defTabSz="966511">
              <a:defRPr/>
            </a:pPr>
            <a:r>
              <a:rPr lang="en-US"/>
              <a:t>All grant webinars and network chat recordings are posted to the </a:t>
            </a:r>
            <a:r>
              <a:rPr lang="en-US" u="sng">
                <a:hlinkClick r:id="rId3"/>
              </a:rPr>
              <a:t>Chesapeake Gateways YouTube Playlist</a:t>
            </a:r>
            <a:r>
              <a:rPr lang="en-US"/>
              <a:t>. You can catch up any grant-related trainings you may have missed.</a:t>
            </a:r>
            <a:endParaRPr lang="en-US">
              <a:cs typeface="Calibri"/>
            </a:endParaRPr>
          </a:p>
          <a:p>
            <a:pPr defTabSz="966511">
              <a:defRPr/>
            </a:pPr>
            <a:endParaRPr lang="en-US"/>
          </a:p>
          <a:p>
            <a:pPr defTabSz="966511">
              <a:defRPr/>
            </a:pPr>
            <a:r>
              <a:rPr lang="en-US"/>
              <a:t>A link to the playlist can also be found on the grants landing page.</a:t>
            </a:r>
          </a:p>
          <a:p>
            <a:pPr defTabSz="966511">
              <a:spcBef>
                <a:spcPct val="30000"/>
              </a:spcBef>
              <a:spcAft>
                <a:spcPct val="0"/>
              </a:spcAft>
              <a:defRP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1021884" rtl="0" eaLnBrk="1" fontAlgn="auto" latinLnBrk="0" hangingPunct="1">
              <a:lnSpc>
                <a:spcPct val="100000"/>
              </a:lnSpc>
              <a:spcBef>
                <a:spcPts val="0"/>
              </a:spcBef>
              <a:spcAft>
                <a:spcPts val="0"/>
              </a:spcAft>
              <a:buClrTx/>
              <a:buSzTx/>
              <a:buFontTx/>
              <a:buNone/>
              <a:tabLst/>
              <a:defRPr/>
            </a:pPr>
            <a:fld id="{6971F1C5-729F-46A6-AB11-56F94D20DF98}" type="slidenum">
              <a:rPr kumimoji="0" lang="en-US" altLang="en-US" sz="1300" b="0" i="0" u="none" strike="noStrike" kern="1200" cap="none" spc="0" normalizeH="0" baseline="0" noProof="0">
                <a:ln>
                  <a:noFill/>
                </a:ln>
                <a:solidFill>
                  <a:srgbClr val="000000"/>
                </a:solidFill>
                <a:effectLst/>
                <a:uLnTx/>
                <a:uFillTx/>
                <a:latin typeface="Calibri"/>
                <a:ea typeface="+mn-ea"/>
                <a:cs typeface="+mn-cs"/>
              </a:rPr>
              <a:pPr marL="0" marR="0" lvl="0" indent="0" algn="r" defTabSz="1021884" rtl="0" eaLnBrk="1" fontAlgn="auto" latinLnBrk="0" hangingPunct="1">
                <a:lnSpc>
                  <a:spcPct val="100000"/>
                </a:lnSpc>
                <a:spcBef>
                  <a:spcPts val="0"/>
                </a:spcBef>
                <a:spcAft>
                  <a:spcPts val="0"/>
                </a:spcAft>
                <a:buClrTx/>
                <a:buSzTx/>
                <a:buFontTx/>
                <a:buNone/>
                <a:tabLst/>
                <a:defRPr/>
              </a:pPr>
              <a:t>27</a:t>
            </a:fld>
            <a:endParaRPr kumimoji="0" lang="en-US" altLang="en-US" sz="13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8655092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a:spcBef>
                <a:spcPct val="30000"/>
              </a:spcBef>
              <a:spcAft>
                <a:spcPct val="0"/>
              </a:spcAft>
              <a:defRPr/>
            </a:pPr>
            <a:r>
              <a:rPr lang="en-US">
                <a:cs typeface="Calibri"/>
              </a:rPr>
              <a:t>I also want to highlight that all this information is available on the network grants landing page. You can find more information about the application process, as well as links to the application on grants.gov, links to the NPS Chesapeake Gateways YouTube Channel, and very soon, a list of frequently asked questions.</a:t>
            </a:r>
          </a:p>
          <a:p>
            <a:pPr>
              <a:spcBef>
                <a:spcPct val="30000"/>
              </a:spcBef>
              <a:spcAft>
                <a:spcPct val="0"/>
              </a:spcAft>
              <a:defRPr/>
            </a:pPr>
            <a:endParaRPr lang="en-US">
              <a:cs typeface="Calibri"/>
            </a:endParaRPr>
          </a:p>
          <a:p>
            <a:pPr>
              <a:spcBef>
                <a:spcPct val="30000"/>
              </a:spcBef>
              <a:spcAft>
                <a:spcPct val="0"/>
              </a:spcAft>
              <a:defRPr/>
            </a:pPr>
            <a:r>
              <a:rPr lang="en-US">
                <a:cs typeface="Calibri"/>
              </a:rPr>
              <a:t>Please spend some time going through the site to familiarize yourself with the program.</a:t>
            </a:r>
          </a:p>
          <a:p>
            <a:pPr>
              <a:spcBef>
                <a:spcPct val="30000"/>
              </a:spcBef>
              <a:spcAft>
                <a:spcPct val="0"/>
              </a:spcAft>
              <a:defRPr/>
            </a:pPr>
            <a:endParaRPr lang="en-US">
              <a:cs typeface="Calibri"/>
            </a:endParaRPr>
          </a:p>
          <a:p>
            <a:pPr>
              <a:defRPr/>
            </a:pPr>
            <a:r>
              <a:rPr lang="en-US">
                <a:cs typeface="Calibri"/>
              </a:rPr>
              <a:t>One thing to note, we've been contacted about providing guidance on project ideas. </a:t>
            </a:r>
            <a:r>
              <a:rPr lang="en-US"/>
              <a:t>Unfortunately, we are not able to provide one-on-one advising on project ideas. If you are an eligible entity, your project/program will occur in the Chesapeake watershed, the project/program fits in one of the two strategic themes, and the project/program can be accomplished within the available funding and timeframe, then your proposal should be able to be considered.</a:t>
            </a:r>
          </a:p>
          <a:p>
            <a:pPr>
              <a:defRPr/>
            </a:pPr>
            <a:endParaRPr lang="en-US"/>
          </a:p>
          <a:p>
            <a:pPr>
              <a:defRPr/>
            </a:pPr>
            <a:r>
              <a:rPr lang="en-US"/>
              <a:t>Just remember, through these grants, NPS Chesapeake seeks to advance innovation in equity, inclusion, accessibility and engagement by Chesapeake Gateway network partners and communities. Each proposal must address at least one Chesapeake Gateways strategic theme.</a:t>
            </a:r>
          </a:p>
        </p:txBody>
      </p:sp>
      <p:sp>
        <p:nvSpPr>
          <p:cNvPr id="4" name="Slide Number Placeholder 3"/>
          <p:cNvSpPr>
            <a:spLocks noGrp="1"/>
          </p:cNvSpPr>
          <p:nvPr>
            <p:ph type="sldNum" sz="quarter" idx="5"/>
          </p:nvPr>
        </p:nvSpPr>
        <p:spPr/>
        <p:txBody>
          <a:bodyPr/>
          <a:lstStyle/>
          <a:p>
            <a:pPr marL="0" marR="0" lvl="0" indent="0" algn="r" defTabSz="966788" rtl="0" eaLnBrk="1" fontAlgn="auto" latinLnBrk="0" hangingPunct="1">
              <a:lnSpc>
                <a:spcPct val="100000"/>
              </a:lnSpc>
              <a:spcBef>
                <a:spcPts val="0"/>
              </a:spcBef>
              <a:spcAft>
                <a:spcPts val="0"/>
              </a:spcAft>
              <a:buClrTx/>
              <a:buSzTx/>
              <a:buFontTx/>
              <a:buNone/>
              <a:tabLst/>
              <a:defRPr/>
            </a:pPr>
            <a:fld id="{6971F1C5-729F-46A6-AB11-56F94D20DF98}" type="slidenum">
              <a:rPr kumimoji="0" lang="en-US" altLang="en-US" sz="13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66788" rtl="0" eaLnBrk="1" fontAlgn="auto" latinLnBrk="0" hangingPunct="1">
                <a:lnSpc>
                  <a:spcPct val="100000"/>
                </a:lnSpc>
                <a:spcBef>
                  <a:spcPts val="0"/>
                </a:spcBef>
                <a:spcAft>
                  <a:spcPts val="0"/>
                </a:spcAft>
                <a:buClrTx/>
                <a:buSzTx/>
                <a:buFontTx/>
                <a:buNone/>
                <a:tabLst/>
                <a:defRPr/>
              </a:pPr>
              <a:t>28</a:t>
            </a:fld>
            <a:endParaRPr kumimoji="0" lang="en-US" altLang="en-US" sz="13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5036322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a:spcBef>
                <a:spcPct val="30000"/>
              </a:spcBef>
              <a:spcAft>
                <a:spcPct val="0"/>
              </a:spcAft>
              <a:defRPr/>
            </a:pPr>
            <a:r>
              <a:rPr lang="en-US">
                <a:cs typeface="Calibri"/>
              </a:rPr>
              <a:t>I also want to highlight that all this information is available on the network grants landing page. You can find more information about the application process, as well as links to the application on grants.gov, links to the NPS Chesapeake Gateways YouTube Channel, and very soon, a list of frequently asked questions.</a:t>
            </a:r>
          </a:p>
          <a:p>
            <a:pPr>
              <a:spcBef>
                <a:spcPct val="30000"/>
              </a:spcBef>
              <a:spcAft>
                <a:spcPct val="0"/>
              </a:spcAft>
              <a:defRPr/>
            </a:pPr>
            <a:endParaRPr lang="en-US">
              <a:cs typeface="Calibri"/>
            </a:endParaRPr>
          </a:p>
          <a:p>
            <a:pPr>
              <a:spcBef>
                <a:spcPct val="30000"/>
              </a:spcBef>
              <a:spcAft>
                <a:spcPct val="0"/>
              </a:spcAft>
              <a:defRPr/>
            </a:pPr>
            <a:r>
              <a:rPr lang="en-US">
                <a:cs typeface="Calibri"/>
              </a:rPr>
              <a:t>Please spend some time going through the site to familiarize yourself with the program.</a:t>
            </a:r>
          </a:p>
          <a:p>
            <a:pPr>
              <a:spcBef>
                <a:spcPct val="30000"/>
              </a:spcBef>
              <a:spcAft>
                <a:spcPct val="0"/>
              </a:spcAft>
              <a:defRPr/>
            </a:pPr>
            <a:endParaRPr lang="en-US">
              <a:cs typeface="Calibri"/>
            </a:endParaRPr>
          </a:p>
          <a:p>
            <a:pPr>
              <a:defRPr/>
            </a:pPr>
            <a:r>
              <a:rPr lang="en-US">
                <a:cs typeface="Calibri"/>
              </a:rPr>
              <a:t>One thing to note, we've been contacted about providing guidance on project ideas. </a:t>
            </a:r>
            <a:r>
              <a:rPr lang="en-US"/>
              <a:t>Unfortunately, we are not able to provide one-on-one advising on project ideas. If you are an eligible entity, your project/program will occur in the Chesapeake watershed, the project/program fits in one of the two strategic themes, and the project/program can be accomplished within the available funding and timeframe, then your proposal should be able to be considered.</a:t>
            </a:r>
          </a:p>
          <a:p>
            <a:pPr>
              <a:defRPr/>
            </a:pPr>
            <a:endParaRPr lang="en-US"/>
          </a:p>
          <a:p>
            <a:pPr>
              <a:defRPr/>
            </a:pPr>
            <a:r>
              <a:rPr lang="en-US"/>
              <a:t>Just remember, through these grants, NPS Chesapeake seeks to advance innovation in equity, inclusion, accessibility and engagement by Chesapeake Gateway network partners and communities. Each proposal must address at least one Chesapeake Gateways strategic theme.</a:t>
            </a:r>
          </a:p>
        </p:txBody>
      </p:sp>
      <p:sp>
        <p:nvSpPr>
          <p:cNvPr id="4" name="Slide Number Placeholder 3"/>
          <p:cNvSpPr>
            <a:spLocks noGrp="1"/>
          </p:cNvSpPr>
          <p:nvPr>
            <p:ph type="sldNum" sz="quarter" idx="5"/>
          </p:nvPr>
        </p:nvSpPr>
        <p:spPr/>
        <p:txBody>
          <a:bodyPr/>
          <a:lstStyle/>
          <a:p>
            <a:pPr marL="0" marR="0" lvl="0" indent="0" algn="r" defTabSz="966788" rtl="0" eaLnBrk="1" fontAlgn="auto" latinLnBrk="0" hangingPunct="1">
              <a:lnSpc>
                <a:spcPct val="100000"/>
              </a:lnSpc>
              <a:spcBef>
                <a:spcPts val="0"/>
              </a:spcBef>
              <a:spcAft>
                <a:spcPts val="0"/>
              </a:spcAft>
              <a:buClrTx/>
              <a:buSzTx/>
              <a:buFontTx/>
              <a:buNone/>
              <a:tabLst/>
              <a:defRPr/>
            </a:pPr>
            <a:fld id="{6971F1C5-729F-46A6-AB11-56F94D20DF98}" type="slidenum">
              <a:rPr kumimoji="0" lang="en-US" altLang="en-US" sz="13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66788" rtl="0" eaLnBrk="1" fontAlgn="auto" latinLnBrk="0" hangingPunct="1">
                <a:lnSpc>
                  <a:spcPct val="100000"/>
                </a:lnSpc>
                <a:spcBef>
                  <a:spcPts val="0"/>
                </a:spcBef>
                <a:spcAft>
                  <a:spcPts val="0"/>
                </a:spcAft>
                <a:buClrTx/>
                <a:buSzTx/>
                <a:buFontTx/>
                <a:buNone/>
                <a:tabLst/>
                <a:defRPr/>
              </a:pPr>
              <a:t>29</a:t>
            </a:fld>
            <a:endParaRPr kumimoji="0" lang="en-US" altLang="en-US" sz="13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078635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1338" y="757238"/>
            <a:ext cx="6719887" cy="3779837"/>
          </a:xfrm>
        </p:spPr>
      </p:sp>
      <p:sp>
        <p:nvSpPr>
          <p:cNvPr id="3" name="Notes Placeholder 2"/>
          <p:cNvSpPr>
            <a:spLocks noGrp="1"/>
          </p:cNvSpPr>
          <p:nvPr>
            <p:ph type="body" idx="1"/>
          </p:nvPr>
        </p:nvSpPr>
        <p:spPr/>
        <p:txBody>
          <a:bodyPr/>
          <a:lstStyle/>
          <a:p>
            <a:pPr>
              <a:spcBef>
                <a:spcPct val="30000"/>
              </a:spcBef>
              <a:spcAft>
                <a:spcPct val="0"/>
              </a:spcAft>
              <a:defRPr/>
            </a:pPr>
            <a:r>
              <a:rPr lang="en-US" sz="1900">
                <a:solidFill>
                  <a:srgbClr val="000000"/>
                </a:solidFill>
                <a:latin typeface="Times New Roman"/>
                <a:ea typeface="Times New Roman" panose="02020603050405020304" pitchFamily="18" charset="0"/>
                <a:cs typeface="Times New Roman"/>
              </a:rPr>
              <a:t>Now, let me start with some highlights of these grants.</a:t>
            </a:r>
          </a:p>
          <a:p>
            <a:pPr>
              <a:spcBef>
                <a:spcPct val="30000"/>
              </a:spcBef>
              <a:spcAft>
                <a:spcPct val="0"/>
              </a:spcAft>
              <a:defRPr/>
            </a:pPr>
            <a:endParaRPr lang="en-US" sz="1900">
              <a:solidFill>
                <a:srgbClr val="000000"/>
              </a:solidFill>
              <a:latin typeface="Times New Roman"/>
              <a:ea typeface="Times New Roman" panose="02020603050405020304" pitchFamily="18" charset="0"/>
              <a:cs typeface="Times New Roman"/>
            </a:endParaRPr>
          </a:p>
          <a:p>
            <a:pPr>
              <a:spcBef>
                <a:spcPct val="30000"/>
              </a:spcBef>
              <a:spcAft>
                <a:spcPct val="0"/>
              </a:spcAft>
              <a:defRPr/>
            </a:pPr>
            <a:r>
              <a:rPr lang="en-US" sz="1900">
                <a:solidFill>
                  <a:srgbClr val="000000"/>
                </a:solidFill>
                <a:latin typeface="Times New Roman"/>
                <a:ea typeface="Times New Roman" panose="02020603050405020304" pitchFamily="18" charset="0"/>
                <a:cs typeface="Times New Roman"/>
              </a:rPr>
              <a:t>(Stay on this slide and walk through each bulleted highlight)</a:t>
            </a:r>
            <a:endParaRPr lang="en-US"/>
          </a:p>
          <a:p>
            <a:pPr>
              <a:spcBef>
                <a:spcPct val="30000"/>
              </a:spcBef>
              <a:spcAft>
                <a:spcPct val="0"/>
              </a:spcAft>
              <a:defRPr/>
            </a:pPr>
            <a:endParaRPr lang="en-US" sz="1900">
              <a:solidFill>
                <a:srgbClr val="000000"/>
              </a:solidFill>
              <a:latin typeface="Times New Roman"/>
              <a:ea typeface="Times New Roman" panose="02020603050405020304" pitchFamily="18" charset="0"/>
              <a:cs typeface="Times New Roman"/>
            </a:endParaRPr>
          </a:p>
          <a:p>
            <a:pPr marL="457200" indent="-457200">
              <a:buFont typeface="Wingdings,Sans-Serif"/>
              <a:buChar char="Ø"/>
              <a:defRPr/>
            </a:pPr>
            <a:r>
              <a:rPr lang="en-US" b="1"/>
              <a:t>Approximately $1M to award in two grant levels:</a:t>
            </a:r>
            <a:endParaRPr lang="en-US"/>
          </a:p>
          <a:p>
            <a:pPr marL="800100" lvl="1" indent="-342900">
              <a:buFont typeface="Arial,Sans-Serif"/>
              <a:buChar char="•"/>
              <a:defRPr/>
            </a:pPr>
            <a:r>
              <a:rPr lang="en-US"/>
              <a:t>Small Grants ($25K-$50K)</a:t>
            </a:r>
          </a:p>
          <a:p>
            <a:pPr marL="800100" lvl="1" indent="-342900">
              <a:buFont typeface="Arial,Sans-Serif"/>
              <a:buChar char="•"/>
              <a:defRPr/>
            </a:pPr>
            <a:r>
              <a:rPr lang="en-US"/>
              <a:t>Large Grants ($51K-$150K)</a:t>
            </a:r>
          </a:p>
          <a:p>
            <a:pPr indent="-457200">
              <a:buFont typeface="Wingdings,Sans-Serif"/>
              <a:buChar char="Ø"/>
              <a:defRPr/>
            </a:pPr>
            <a:endParaRPr lang="en-US"/>
          </a:p>
          <a:p>
            <a:pPr marL="457200" indent="-457200">
              <a:buFont typeface="Wingdings,Sans-Serif"/>
              <a:buChar char="Ø"/>
              <a:defRPr/>
            </a:pPr>
            <a:r>
              <a:rPr lang="en-US" b="1"/>
              <a:t>Two Grant Categories:</a:t>
            </a:r>
            <a:endParaRPr lang="en-US"/>
          </a:p>
          <a:p>
            <a:pPr marL="800100" lvl="1" indent="-342900">
              <a:buFont typeface="Arial,Sans-Serif"/>
              <a:buChar char="•"/>
              <a:defRPr/>
            </a:pPr>
            <a:r>
              <a:rPr lang="en-US"/>
              <a:t>Inclusive Interpretive Initiative</a:t>
            </a:r>
          </a:p>
          <a:p>
            <a:pPr marL="800100" lvl="1" indent="-342900">
              <a:buFont typeface="Arial,Sans-Serif"/>
              <a:buChar char="•"/>
              <a:defRPr/>
            </a:pPr>
            <a:r>
              <a:rPr lang="en-US"/>
              <a:t>Resilient Communities &amp; Landscapes </a:t>
            </a:r>
          </a:p>
          <a:p>
            <a:pPr marL="457200" indent="-457200">
              <a:buFont typeface="Wingdings,Sans-Serif"/>
              <a:buChar char="Ø"/>
              <a:defRPr/>
            </a:pPr>
            <a:endParaRPr lang="en-US"/>
          </a:p>
          <a:p>
            <a:pPr marL="457200" indent="-457200">
              <a:buFont typeface="Wingdings,Sans-Serif"/>
              <a:buChar char="Ø"/>
              <a:defRPr/>
            </a:pPr>
            <a:r>
              <a:rPr lang="en-US" b="1"/>
              <a:t>Focus on Diversity, Equity, Inclusion, Accessibility, and Community Engagement</a:t>
            </a:r>
            <a:endParaRPr lang="en-US"/>
          </a:p>
          <a:p>
            <a:pPr marL="457200" indent="-457200">
              <a:buFont typeface="Wingdings,Sans-Serif"/>
              <a:buChar char="Ø"/>
              <a:defRPr/>
            </a:pPr>
            <a:endParaRPr lang="en-US"/>
          </a:p>
          <a:p>
            <a:pPr marL="457200" indent="-457200">
              <a:buFont typeface="Wingdings,Sans-Serif"/>
              <a:buChar char="Ø"/>
              <a:defRPr/>
            </a:pPr>
            <a:r>
              <a:rPr lang="en-US" b="1"/>
              <a:t>NO MATCH REQUIREMENT</a:t>
            </a:r>
            <a:endParaRPr lang="en-US"/>
          </a:p>
          <a:p>
            <a:pPr marL="457200" indent="-457200">
              <a:buFont typeface="Wingdings,Sans-Serif"/>
              <a:buChar char="Ø"/>
              <a:defRPr/>
            </a:pPr>
            <a:endParaRPr lang="en-US"/>
          </a:p>
          <a:p>
            <a:pPr marL="457200" indent="-457200">
              <a:buFont typeface="Wingdings,Sans-Serif"/>
              <a:buChar char="Ø"/>
              <a:defRPr/>
            </a:pPr>
            <a:r>
              <a:rPr lang="en-US" b="1"/>
              <a:t>Broad Eligible Entities, including the private sector (excluding Federal Agencies)</a:t>
            </a:r>
            <a:endParaRPr lang="en-US"/>
          </a:p>
          <a:p>
            <a:pPr marL="457200" indent="-457200">
              <a:buFont typeface="Wingdings,Sans-Serif"/>
              <a:buChar char="Ø"/>
              <a:defRPr/>
            </a:pPr>
            <a:endParaRPr lang="en-US"/>
          </a:p>
          <a:p>
            <a:pPr marL="457200" indent="-457200">
              <a:buFont typeface="Wingdings,Sans-Serif"/>
              <a:buChar char="Ø"/>
              <a:defRPr/>
            </a:pPr>
            <a:r>
              <a:rPr lang="en-US" b="1"/>
              <a:t>All projects must have a public purpose and occur in the Chesapeake watershed.</a:t>
            </a:r>
            <a:endParaRPr lang="en-US"/>
          </a:p>
          <a:p>
            <a:pPr marL="457200" indent="-457200">
              <a:buFont typeface="Wingdings,Sans-Serif"/>
              <a:buChar char="Ø"/>
              <a:defRPr/>
            </a:pPr>
            <a:endParaRPr lang="en-US"/>
          </a:p>
          <a:p>
            <a:pPr marL="457200" indent="-457200">
              <a:buFont typeface="Wingdings,Sans-Serif"/>
              <a:buChar char="Ø"/>
              <a:defRPr/>
            </a:pPr>
            <a:r>
              <a:rPr lang="en-US" b="1"/>
              <a:t>Extended application period (Deadline: January 30, 2023)</a:t>
            </a:r>
            <a:r>
              <a:rPr lang="en-US" sz="1900">
                <a:solidFill>
                  <a:srgbClr val="000000"/>
                </a:solidFill>
                <a:latin typeface="Times New Roman"/>
                <a:ea typeface="Times New Roman" panose="02020603050405020304" pitchFamily="18" charset="0"/>
                <a:cs typeface="Times New Roman"/>
              </a:rPr>
              <a:t>  </a:t>
            </a:r>
            <a:endParaRPr lang="en-US" sz="1900">
              <a:latin typeface="Times New Roman"/>
              <a:ea typeface="Times New Roman" panose="02020603050405020304" pitchFamily="18" charset="0"/>
              <a:cs typeface="Times New Roman"/>
            </a:endParaRPr>
          </a:p>
          <a:p>
            <a:pPr defTabSz="966511" eaLnBrk="0" fontAlgn="base" hangingPunct="0">
              <a:spcBef>
                <a:spcPct val="30000"/>
              </a:spcBef>
              <a:spcAft>
                <a:spcPct val="0"/>
              </a:spcAft>
              <a:defRPr/>
            </a:pPr>
            <a:endParaRPr lang="en-US"/>
          </a:p>
        </p:txBody>
      </p:sp>
      <p:sp>
        <p:nvSpPr>
          <p:cNvPr id="4" name="Slide Number Placeholder 3"/>
          <p:cNvSpPr>
            <a:spLocks noGrp="1"/>
          </p:cNvSpPr>
          <p:nvPr>
            <p:ph type="sldNum" sz="quarter" idx="5"/>
          </p:nvPr>
        </p:nvSpPr>
        <p:spPr/>
        <p:txBody>
          <a:bodyPr/>
          <a:lstStyle/>
          <a:p>
            <a:pPr marL="0" marR="0" lvl="0" indent="0" algn="r" defTabSz="1021884" rtl="0" eaLnBrk="1" fontAlgn="auto" latinLnBrk="0" hangingPunct="1">
              <a:lnSpc>
                <a:spcPct val="100000"/>
              </a:lnSpc>
              <a:spcBef>
                <a:spcPts val="0"/>
              </a:spcBef>
              <a:spcAft>
                <a:spcPts val="0"/>
              </a:spcAft>
              <a:buClrTx/>
              <a:buSzTx/>
              <a:buFontTx/>
              <a:buNone/>
              <a:tabLst/>
              <a:defRPr/>
            </a:pPr>
            <a:fld id="{6971F1C5-729F-46A6-AB11-56F94D20DF98}" type="slidenum">
              <a:rPr kumimoji="0" lang="en-US" altLang="en-US" sz="1300" b="0" i="0" u="none" strike="noStrike" kern="1200" cap="none" spc="0" normalizeH="0" baseline="0" noProof="0">
                <a:ln>
                  <a:noFill/>
                </a:ln>
                <a:solidFill>
                  <a:srgbClr val="000000"/>
                </a:solidFill>
                <a:effectLst/>
                <a:uLnTx/>
                <a:uFillTx/>
                <a:latin typeface="Calibri"/>
                <a:ea typeface="+mn-ea"/>
                <a:cs typeface="+mn-cs"/>
              </a:rPr>
              <a:pPr marL="0" marR="0" lvl="0" indent="0" algn="r" defTabSz="1021884" rtl="0" eaLnBrk="1" fontAlgn="auto" latinLnBrk="0" hangingPunct="1">
                <a:lnSpc>
                  <a:spcPct val="100000"/>
                </a:lnSpc>
                <a:spcBef>
                  <a:spcPts val="0"/>
                </a:spcBef>
                <a:spcAft>
                  <a:spcPts val="0"/>
                </a:spcAft>
                <a:buClrTx/>
                <a:buSzTx/>
                <a:buFontTx/>
                <a:buNone/>
                <a:tabLst/>
                <a:defRPr/>
              </a:pPr>
              <a:t>3</a:t>
            </a:fld>
            <a:endParaRPr kumimoji="0" lang="en-US" altLang="en-US" sz="13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7654063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1338" y="757238"/>
            <a:ext cx="6719887" cy="3779837"/>
          </a:xfrm>
        </p:spPr>
      </p:sp>
      <p:sp>
        <p:nvSpPr>
          <p:cNvPr id="3" name="Notes Placeholder 2"/>
          <p:cNvSpPr>
            <a:spLocks noGrp="1"/>
          </p:cNvSpPr>
          <p:nvPr>
            <p:ph type="body" idx="1"/>
          </p:nvPr>
        </p:nvSpPr>
        <p:spPr/>
        <p:txBody>
          <a:bodyPr/>
          <a:lstStyle/>
          <a:p>
            <a:pPr defTabSz="966511">
              <a:spcBef>
                <a:spcPct val="30000"/>
              </a:spcBef>
              <a:spcAft>
                <a:spcPct val="0"/>
              </a:spcAft>
              <a:defRPr/>
            </a:pPr>
            <a:r>
              <a:rPr lang="en-US">
                <a:cs typeface="Calibri"/>
              </a:rPr>
              <a:t>That concludes our orientation to the grants program.  If you have any questions, please forward them to </a:t>
            </a:r>
            <a:r>
              <a:rPr lang="en-US">
                <a:cs typeface="Calibri"/>
                <a:hlinkClick r:id="rId3"/>
              </a:rPr>
              <a:t>chesapeake_grants@nps.gov</a:t>
            </a:r>
            <a:r>
              <a:rPr lang="en-US">
                <a:cs typeface="Calibri"/>
              </a:rPr>
              <a:t>. We will be adding questions and answers to the frequently asked questions document as we go. We expect to have the FAQ go up on the grants landing page this week.</a:t>
            </a:r>
          </a:p>
          <a:p>
            <a:pPr defTabSz="966511">
              <a:spcBef>
                <a:spcPct val="30000"/>
              </a:spcBef>
              <a:spcAft>
                <a:spcPct val="0"/>
              </a:spcAft>
              <a:defRPr/>
            </a:pPr>
            <a:endParaRPr lang="en-US">
              <a:cs typeface="Calibri"/>
            </a:endParaRPr>
          </a:p>
          <a:p>
            <a:pPr defTabSz="966511">
              <a:defRPr/>
            </a:pPr>
            <a:r>
              <a:rPr lang="en-US"/>
              <a:t>If you'd like to go through these slides again, we will be posting the recording on our YouTube channel. You can get a link on the grants landing page.</a:t>
            </a:r>
            <a:endParaRPr lang="en-US">
              <a:cs typeface="Calibri"/>
            </a:endParaRPr>
          </a:p>
          <a:p>
            <a:pPr defTabSz="966511">
              <a:defRPr/>
            </a:pPr>
            <a:endParaRPr lang="en-US" b="1"/>
          </a:p>
          <a:p>
            <a:pPr defTabSz="966511">
              <a:defRPr/>
            </a:pPr>
            <a:r>
              <a:rPr lang="en-US"/>
              <a:t>We will also be repeating this presentation on T</a:t>
            </a:r>
            <a:r>
              <a:rPr lang="en-US" i="1"/>
              <a:t>hursday, October 20th, 4:00 – 5:30pm. You will need to register for that webinar separately to get that zoom link.</a:t>
            </a:r>
          </a:p>
          <a:p>
            <a:pPr defTabSz="966511">
              <a:defRPr/>
            </a:pPr>
            <a:endParaRPr lang="en-US" i="1">
              <a:cs typeface="Calibri"/>
            </a:endParaRPr>
          </a:p>
          <a:p>
            <a:pPr defTabSz="966511">
              <a:defRPr/>
            </a:pPr>
            <a:r>
              <a:rPr lang="en-US">
                <a:cs typeface="Calibri"/>
              </a:rPr>
              <a:t>I'll know turn it back to Wendy for closing comments.</a:t>
            </a:r>
          </a:p>
        </p:txBody>
      </p:sp>
      <p:sp>
        <p:nvSpPr>
          <p:cNvPr id="4" name="Slide Number Placeholder 3"/>
          <p:cNvSpPr>
            <a:spLocks noGrp="1"/>
          </p:cNvSpPr>
          <p:nvPr>
            <p:ph type="sldNum" sz="quarter" idx="5"/>
          </p:nvPr>
        </p:nvSpPr>
        <p:spPr/>
        <p:txBody>
          <a:bodyPr/>
          <a:lstStyle/>
          <a:p>
            <a:pPr defTabSz="1021884">
              <a:defRPr/>
            </a:pPr>
            <a:fld id="{6971F1C5-729F-46A6-AB11-56F94D20DF98}" type="slidenum">
              <a:rPr lang="en-US" altLang="en-US" sz="1300">
                <a:solidFill>
                  <a:srgbClr val="000000"/>
                </a:solidFill>
                <a:latin typeface="Calibri"/>
              </a:rPr>
              <a:pPr defTabSz="1021884">
                <a:defRPr/>
              </a:pPr>
              <a:t>30</a:t>
            </a:fld>
            <a:endParaRPr lang="en-US" altLang="en-US" sz="1300">
              <a:solidFill>
                <a:srgbClr val="000000"/>
              </a:solidFill>
              <a:latin typeface="Calibri"/>
            </a:endParaRPr>
          </a:p>
        </p:txBody>
      </p:sp>
    </p:spTree>
    <p:extLst>
      <p:ext uri="{BB962C8B-B14F-4D97-AF65-F5344CB8AC3E}">
        <p14:creationId xmlns:p14="http://schemas.microsoft.com/office/powerpoint/2010/main" val="2614875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1338" y="757238"/>
            <a:ext cx="6719887" cy="3779837"/>
          </a:xfrm>
        </p:spPr>
      </p:sp>
      <p:sp>
        <p:nvSpPr>
          <p:cNvPr id="3" name="Notes Placeholder 2"/>
          <p:cNvSpPr>
            <a:spLocks noGrp="1"/>
          </p:cNvSpPr>
          <p:nvPr>
            <p:ph type="body" idx="1"/>
          </p:nvPr>
        </p:nvSpPr>
        <p:spPr/>
        <p:txBody>
          <a:bodyPr/>
          <a:lstStyle/>
          <a:p>
            <a:pPr>
              <a:spcBef>
                <a:spcPct val="30000"/>
              </a:spcBef>
              <a:spcAft>
                <a:spcPct val="0"/>
              </a:spcAft>
              <a:defRPr/>
            </a:pPr>
            <a:r>
              <a:rPr lang="en-US" sz="1900">
                <a:solidFill>
                  <a:srgbClr val="000000"/>
                </a:solidFill>
                <a:latin typeface="Times New Roman"/>
                <a:ea typeface="Times New Roman" panose="02020603050405020304" pitchFamily="18" charset="0"/>
                <a:cs typeface="Times New Roman"/>
              </a:rPr>
              <a:t>Now, let me start with some highlights of these grants.</a:t>
            </a:r>
          </a:p>
          <a:p>
            <a:pPr>
              <a:spcBef>
                <a:spcPct val="30000"/>
              </a:spcBef>
              <a:spcAft>
                <a:spcPct val="0"/>
              </a:spcAft>
              <a:defRPr/>
            </a:pPr>
            <a:endParaRPr lang="en-US" sz="1900">
              <a:solidFill>
                <a:srgbClr val="000000"/>
              </a:solidFill>
              <a:latin typeface="Times New Roman"/>
              <a:ea typeface="Times New Roman" panose="02020603050405020304" pitchFamily="18" charset="0"/>
              <a:cs typeface="Times New Roman"/>
            </a:endParaRPr>
          </a:p>
          <a:p>
            <a:pPr>
              <a:spcBef>
                <a:spcPct val="30000"/>
              </a:spcBef>
              <a:spcAft>
                <a:spcPct val="0"/>
              </a:spcAft>
              <a:defRPr/>
            </a:pPr>
            <a:r>
              <a:rPr lang="en-US" sz="1900">
                <a:solidFill>
                  <a:srgbClr val="000000"/>
                </a:solidFill>
                <a:latin typeface="Times New Roman"/>
                <a:ea typeface="Times New Roman" panose="02020603050405020304" pitchFamily="18" charset="0"/>
                <a:cs typeface="Times New Roman"/>
              </a:rPr>
              <a:t>(Stay on this slide and walk through each bulleted highlight)</a:t>
            </a:r>
            <a:endParaRPr lang="en-US"/>
          </a:p>
          <a:p>
            <a:pPr>
              <a:spcBef>
                <a:spcPct val="30000"/>
              </a:spcBef>
              <a:spcAft>
                <a:spcPct val="0"/>
              </a:spcAft>
              <a:defRPr/>
            </a:pPr>
            <a:endParaRPr lang="en-US" sz="1900">
              <a:solidFill>
                <a:srgbClr val="000000"/>
              </a:solidFill>
              <a:latin typeface="Times New Roman"/>
              <a:ea typeface="Times New Roman" panose="02020603050405020304" pitchFamily="18" charset="0"/>
              <a:cs typeface="Times New Roman"/>
            </a:endParaRPr>
          </a:p>
          <a:p>
            <a:pPr marL="457200" indent="-457200">
              <a:buFont typeface="Wingdings,Sans-Serif"/>
              <a:buChar char="Ø"/>
              <a:defRPr/>
            </a:pPr>
            <a:r>
              <a:rPr lang="en-US" b="1"/>
              <a:t>Approximately $1M to award in two grant levels:</a:t>
            </a:r>
            <a:endParaRPr lang="en-US"/>
          </a:p>
          <a:p>
            <a:pPr marL="800100" lvl="1" indent="-342900">
              <a:buFont typeface="Arial,Sans-Serif"/>
              <a:buChar char="•"/>
              <a:defRPr/>
            </a:pPr>
            <a:r>
              <a:rPr lang="en-US"/>
              <a:t>Small Grants ($25K-$50K)</a:t>
            </a:r>
          </a:p>
          <a:p>
            <a:pPr marL="800100" lvl="1" indent="-342900">
              <a:buFont typeface="Arial,Sans-Serif"/>
              <a:buChar char="•"/>
              <a:defRPr/>
            </a:pPr>
            <a:r>
              <a:rPr lang="en-US"/>
              <a:t>Large Grants ($51K-$150K)</a:t>
            </a:r>
          </a:p>
          <a:p>
            <a:pPr indent="-457200">
              <a:buFont typeface="Wingdings,Sans-Serif"/>
              <a:buChar char="Ø"/>
              <a:defRPr/>
            </a:pPr>
            <a:endParaRPr lang="en-US"/>
          </a:p>
          <a:p>
            <a:pPr marL="457200" indent="-457200">
              <a:buFont typeface="Wingdings,Sans-Serif"/>
              <a:buChar char="Ø"/>
              <a:defRPr/>
            </a:pPr>
            <a:r>
              <a:rPr lang="en-US" b="1"/>
              <a:t>Two Grant Categories:</a:t>
            </a:r>
            <a:endParaRPr lang="en-US"/>
          </a:p>
          <a:p>
            <a:pPr marL="800100" lvl="1" indent="-342900">
              <a:buFont typeface="Arial,Sans-Serif"/>
              <a:buChar char="•"/>
              <a:defRPr/>
            </a:pPr>
            <a:r>
              <a:rPr lang="en-US"/>
              <a:t>Inclusive Interpretive Initiative</a:t>
            </a:r>
          </a:p>
          <a:p>
            <a:pPr marL="800100" lvl="1" indent="-342900">
              <a:buFont typeface="Arial,Sans-Serif"/>
              <a:buChar char="•"/>
              <a:defRPr/>
            </a:pPr>
            <a:r>
              <a:rPr lang="en-US"/>
              <a:t>Resilient Communities &amp; Landscapes </a:t>
            </a:r>
          </a:p>
          <a:p>
            <a:pPr marL="457200" indent="-457200">
              <a:buFont typeface="Wingdings,Sans-Serif"/>
              <a:buChar char="Ø"/>
              <a:defRPr/>
            </a:pPr>
            <a:endParaRPr lang="en-US"/>
          </a:p>
          <a:p>
            <a:pPr marL="457200" indent="-457200">
              <a:buFont typeface="Wingdings,Sans-Serif"/>
              <a:buChar char="Ø"/>
              <a:defRPr/>
            </a:pPr>
            <a:r>
              <a:rPr lang="en-US" b="1"/>
              <a:t>Focus on Diversity, Equity, Inclusion, Accessibility, and Community Engagement</a:t>
            </a:r>
            <a:endParaRPr lang="en-US"/>
          </a:p>
          <a:p>
            <a:pPr marL="457200" indent="-457200">
              <a:buFont typeface="Wingdings,Sans-Serif"/>
              <a:buChar char="Ø"/>
              <a:defRPr/>
            </a:pPr>
            <a:endParaRPr lang="en-US"/>
          </a:p>
          <a:p>
            <a:pPr marL="457200" indent="-457200">
              <a:buFont typeface="Wingdings,Sans-Serif"/>
              <a:buChar char="Ø"/>
              <a:defRPr/>
            </a:pPr>
            <a:r>
              <a:rPr lang="en-US" b="1"/>
              <a:t>NO MATCH REQUIREMENT</a:t>
            </a:r>
            <a:endParaRPr lang="en-US"/>
          </a:p>
          <a:p>
            <a:pPr marL="457200" indent="-457200">
              <a:buFont typeface="Wingdings,Sans-Serif"/>
              <a:buChar char="Ø"/>
              <a:defRPr/>
            </a:pPr>
            <a:endParaRPr lang="en-US"/>
          </a:p>
          <a:p>
            <a:pPr marL="457200" indent="-457200">
              <a:buFont typeface="Wingdings,Sans-Serif"/>
              <a:buChar char="Ø"/>
              <a:defRPr/>
            </a:pPr>
            <a:r>
              <a:rPr lang="en-US" b="1"/>
              <a:t>Broad Eligible Entities, including the private sector (excluding Federal Agencies)</a:t>
            </a:r>
            <a:endParaRPr lang="en-US"/>
          </a:p>
          <a:p>
            <a:pPr marL="457200" indent="-457200">
              <a:buFont typeface="Wingdings,Sans-Serif"/>
              <a:buChar char="Ø"/>
              <a:defRPr/>
            </a:pPr>
            <a:endParaRPr lang="en-US"/>
          </a:p>
          <a:p>
            <a:pPr marL="457200" indent="-457200">
              <a:buFont typeface="Wingdings,Sans-Serif"/>
              <a:buChar char="Ø"/>
              <a:defRPr/>
            </a:pPr>
            <a:r>
              <a:rPr lang="en-US" b="1"/>
              <a:t>All projects must have a public purpose and occur in the Chesapeake watershed.</a:t>
            </a:r>
            <a:endParaRPr lang="en-US"/>
          </a:p>
          <a:p>
            <a:pPr marL="457200" indent="-457200">
              <a:buFont typeface="Wingdings,Sans-Serif"/>
              <a:buChar char="Ø"/>
              <a:defRPr/>
            </a:pPr>
            <a:endParaRPr lang="en-US"/>
          </a:p>
          <a:p>
            <a:pPr marL="457200" indent="-457200">
              <a:buFont typeface="Wingdings,Sans-Serif"/>
              <a:buChar char="Ø"/>
              <a:defRPr/>
            </a:pPr>
            <a:r>
              <a:rPr lang="en-US" b="1"/>
              <a:t>Extended application period (Deadline: January 30, 2023)</a:t>
            </a:r>
            <a:r>
              <a:rPr lang="en-US" sz="1900">
                <a:solidFill>
                  <a:srgbClr val="000000"/>
                </a:solidFill>
                <a:latin typeface="Times New Roman"/>
                <a:ea typeface="Times New Roman" panose="02020603050405020304" pitchFamily="18" charset="0"/>
                <a:cs typeface="Times New Roman"/>
              </a:rPr>
              <a:t>  </a:t>
            </a:r>
            <a:endParaRPr lang="en-US" sz="1900">
              <a:latin typeface="Times New Roman"/>
              <a:ea typeface="Times New Roman" panose="02020603050405020304" pitchFamily="18" charset="0"/>
              <a:cs typeface="Times New Roman"/>
            </a:endParaRPr>
          </a:p>
          <a:p>
            <a:pPr defTabSz="966511" eaLnBrk="0" fontAlgn="base" hangingPunct="0">
              <a:spcBef>
                <a:spcPct val="30000"/>
              </a:spcBef>
              <a:spcAft>
                <a:spcPct val="0"/>
              </a:spcAft>
              <a:defRPr/>
            </a:pPr>
            <a:endParaRPr lang="en-US"/>
          </a:p>
        </p:txBody>
      </p:sp>
      <p:sp>
        <p:nvSpPr>
          <p:cNvPr id="4" name="Slide Number Placeholder 3"/>
          <p:cNvSpPr>
            <a:spLocks noGrp="1"/>
          </p:cNvSpPr>
          <p:nvPr>
            <p:ph type="sldNum" sz="quarter" idx="5"/>
          </p:nvPr>
        </p:nvSpPr>
        <p:spPr/>
        <p:txBody>
          <a:bodyPr/>
          <a:lstStyle/>
          <a:p>
            <a:pPr marL="0" marR="0" lvl="0" indent="0" algn="r" defTabSz="1021884" rtl="0" eaLnBrk="1" fontAlgn="auto" latinLnBrk="0" hangingPunct="1">
              <a:lnSpc>
                <a:spcPct val="100000"/>
              </a:lnSpc>
              <a:spcBef>
                <a:spcPts val="0"/>
              </a:spcBef>
              <a:spcAft>
                <a:spcPts val="0"/>
              </a:spcAft>
              <a:buClrTx/>
              <a:buSzTx/>
              <a:buFontTx/>
              <a:buNone/>
              <a:tabLst/>
              <a:defRPr/>
            </a:pPr>
            <a:fld id="{6971F1C5-729F-46A6-AB11-56F94D20DF98}" type="slidenum">
              <a:rPr kumimoji="0" lang="en-US" altLang="en-US" sz="1300" b="0" i="0" u="none" strike="noStrike" kern="1200" cap="none" spc="0" normalizeH="0" baseline="0" noProof="0">
                <a:ln>
                  <a:noFill/>
                </a:ln>
                <a:solidFill>
                  <a:srgbClr val="000000"/>
                </a:solidFill>
                <a:effectLst/>
                <a:uLnTx/>
                <a:uFillTx/>
                <a:latin typeface="Calibri"/>
                <a:ea typeface="+mn-ea"/>
                <a:cs typeface="+mn-cs"/>
              </a:rPr>
              <a:pPr marL="0" marR="0" lvl="0" indent="0" algn="r" defTabSz="1021884" rtl="0" eaLnBrk="1" fontAlgn="auto" latinLnBrk="0" hangingPunct="1">
                <a:lnSpc>
                  <a:spcPct val="100000"/>
                </a:lnSpc>
                <a:spcBef>
                  <a:spcPts val="0"/>
                </a:spcBef>
                <a:spcAft>
                  <a:spcPts val="0"/>
                </a:spcAft>
                <a:buClrTx/>
                <a:buSzTx/>
                <a:buFontTx/>
                <a:buNone/>
                <a:tabLst/>
                <a:defRPr/>
              </a:pPr>
              <a:t>4</a:t>
            </a:fld>
            <a:endParaRPr kumimoji="0" lang="en-US" altLang="en-US" sz="13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561230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a:defRPr/>
            </a:pPr>
            <a:r>
              <a:rPr lang="en-US" dirty="0"/>
              <a:t>We are extremely pleased that this grant opportunity includes a broad list of eligible entities. I hope you see yourself on this list.</a:t>
            </a:r>
          </a:p>
          <a:p>
            <a:pPr>
              <a:defRPr/>
            </a:pPr>
            <a:endParaRPr lang="en-US"/>
          </a:p>
          <a:p>
            <a:pPr>
              <a:defRPr/>
            </a:pPr>
            <a:r>
              <a:rPr lang="en-US" dirty="0"/>
              <a:t>I do want to highlight about applying entities:</a:t>
            </a:r>
            <a:endParaRPr lang="en-US" dirty="0">
              <a:cs typeface="Calibri"/>
            </a:endParaRPr>
          </a:p>
          <a:p>
            <a:pPr>
              <a:defRPr/>
            </a:pPr>
            <a:endParaRPr lang="en-US">
              <a:cs typeface="Calibri"/>
            </a:endParaRPr>
          </a:p>
          <a:p>
            <a:pPr marL="171450" indent="-171450">
              <a:buFont typeface="Arial"/>
              <a:buChar char="•"/>
              <a:defRPr/>
            </a:pPr>
            <a:r>
              <a:rPr lang="en-US" dirty="0"/>
              <a:t>Neither national park units nor national park programs are not eligible to apply. In fact, federal agencies of any type are not eligible to apply. However, partners of federal agencies, including national park partners, are eligible but the proposal must be submitted by the partner and occur within the watershed.</a:t>
            </a:r>
            <a:endParaRPr lang="en-US">
              <a:cs typeface="Calibri"/>
            </a:endParaRPr>
          </a:p>
          <a:p>
            <a:pPr marL="171450" indent="-171450">
              <a:buFont typeface="Arial"/>
              <a:buChar char="•"/>
              <a:defRPr/>
            </a:pPr>
            <a:endParaRPr lang="en-US">
              <a:cs typeface="Calibri"/>
            </a:endParaRPr>
          </a:p>
          <a:p>
            <a:pPr marL="171450" indent="-171450">
              <a:buFont typeface="Arial"/>
              <a:buChar char="•"/>
              <a:defRPr/>
            </a:pPr>
            <a:r>
              <a:rPr lang="en-US" dirty="0"/>
              <a:t>For any applicant, the proposed project must convey a public benefit. The project cannot be of sole value to the proposing entity.</a:t>
            </a:r>
            <a:endParaRPr lang="en-US" dirty="0">
              <a:cs typeface="Calibri"/>
            </a:endParaRPr>
          </a:p>
          <a:p>
            <a:pPr marL="171450" indent="-171450">
              <a:buFont typeface="Arial"/>
              <a:buChar char="•"/>
              <a:defRPr/>
            </a:pPr>
            <a:endParaRPr lang="en-US">
              <a:cs typeface="Calibri"/>
            </a:endParaRPr>
          </a:p>
          <a:p>
            <a:pPr marL="171450" indent="-171450">
              <a:buFont typeface="Arial"/>
              <a:buChar char="•"/>
              <a:defRPr/>
            </a:pPr>
            <a:r>
              <a:rPr lang="en-US" dirty="0"/>
              <a:t>While the applicant may be located outside the watershed, only projects and programs conducted </a:t>
            </a:r>
            <a:r>
              <a:rPr lang="en-US" dirty="0">
                <a:hlinkClick r:id="rId3"/>
              </a:rPr>
              <a:t>within the watershed</a:t>
            </a:r>
            <a:r>
              <a:rPr lang="en-US" dirty="0"/>
              <a:t> will be considered. Projects that take place outside the watershed will not be considered. To find out if your proposed project is inside the watershed, compare your location to the list of </a:t>
            </a:r>
            <a:r>
              <a:rPr lang="en-US" u="sng" dirty="0">
                <a:hlinkClick r:id="rId3"/>
              </a:rPr>
              <a:t>Chesapeake Bay Counties</a:t>
            </a:r>
            <a:r>
              <a:rPr lang="en-US" dirty="0"/>
              <a:t>.</a:t>
            </a:r>
            <a:endParaRPr lang="en-US">
              <a:cs typeface="Calibri"/>
            </a:endParaRPr>
          </a:p>
          <a:p>
            <a:pPr marL="171450" indent="-171450">
              <a:buFont typeface="Arial"/>
              <a:buChar char="•"/>
              <a:defRPr/>
            </a:pPr>
            <a:endParaRPr lang="en-US">
              <a:cs typeface="Calibri"/>
            </a:endParaRPr>
          </a:p>
          <a:p>
            <a:pPr marL="171450" indent="-171450">
              <a:buFont typeface="Arial"/>
              <a:buChar char="•"/>
              <a:defRPr/>
            </a:pPr>
            <a:r>
              <a:rPr lang="en-US" dirty="0"/>
              <a:t>Programs, projects, and non-federal entities that have received financial assistance from the NPS Chesapeake office in the past are still eligible to apply for funding through this notice.</a:t>
            </a:r>
            <a:endParaRPr lang="en-US" dirty="0">
              <a:cs typeface="Calibri"/>
            </a:endParaRPr>
          </a:p>
          <a:p>
            <a:pPr>
              <a:defRPr/>
            </a:pPr>
            <a:endParaRPr lang="en-US"/>
          </a:p>
          <a:p>
            <a:pPr>
              <a:defRPr/>
            </a:pPr>
            <a:r>
              <a:rPr lang="en-US" b="1" dirty="0"/>
              <a:t>PLEASE NOTE: While applicants can be from outside the Chesapeake watershed, only projects that take place in the watershed will be considered. Projects that take place outside the watershed will not be considered.</a:t>
            </a:r>
            <a:endParaRPr lang="en-US" dirty="0"/>
          </a:p>
          <a:p>
            <a:pPr marL="0" marR="0" lvl="0" indent="0" algn="l" defTabSz="914400">
              <a:lnSpc>
                <a:spcPct val="100000"/>
              </a:lnSpc>
              <a:spcBef>
                <a:spcPct val="30000"/>
              </a:spcBef>
              <a:spcAft>
                <a:spcPct val="0"/>
              </a:spcAft>
              <a:buClrTx/>
              <a:buSzTx/>
              <a:buFontTx/>
              <a:buNone/>
              <a:tabLst/>
              <a:defRP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66788" rtl="0" eaLnBrk="1" fontAlgn="auto" latinLnBrk="0" hangingPunct="1">
              <a:lnSpc>
                <a:spcPct val="100000"/>
              </a:lnSpc>
              <a:spcBef>
                <a:spcPts val="0"/>
              </a:spcBef>
              <a:spcAft>
                <a:spcPts val="0"/>
              </a:spcAft>
              <a:buClrTx/>
              <a:buSzTx/>
              <a:buFontTx/>
              <a:buNone/>
              <a:tabLst/>
              <a:defRPr/>
            </a:pPr>
            <a:fld id="{6971F1C5-729F-46A6-AB11-56F94D20DF98}" type="slidenum">
              <a:rPr kumimoji="0" lang="en-US" altLang="en-US" sz="13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66788" rtl="0" eaLnBrk="1" fontAlgn="auto" latinLnBrk="0" hangingPunct="1">
                <a:lnSpc>
                  <a:spcPct val="100000"/>
                </a:lnSpc>
                <a:spcBef>
                  <a:spcPts val="0"/>
                </a:spcBef>
                <a:spcAft>
                  <a:spcPts val="0"/>
                </a:spcAft>
                <a:buClrTx/>
                <a:buSzTx/>
                <a:buFontTx/>
                <a:buNone/>
                <a:tabLst/>
                <a:defRPr/>
              </a:pPr>
              <a:t>5</a:t>
            </a:fld>
            <a:endParaRPr kumimoji="0" lang="en-US" altLang="en-US" sz="13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21326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Through these grants, NPS Chesapeake Gateways will support diversity, equity, inclusion, accessibility, and community engagement as defined in across two strategic themes: </a:t>
            </a:r>
          </a:p>
          <a:p>
            <a:pPr marL="171450" indent="-171450">
              <a:buFont typeface="Symbol"/>
              <a:buChar char="•"/>
            </a:pPr>
            <a:r>
              <a:rPr lang="en-US" b="1"/>
              <a:t>Advance a Major Inclusive Interpretive Initiative with an Equity Lens</a:t>
            </a:r>
            <a:endParaRPr lang="en-US"/>
          </a:p>
          <a:p>
            <a:pPr marL="171450" indent="-171450">
              <a:buFont typeface="Symbol"/>
              <a:buChar char="•"/>
            </a:pPr>
            <a:r>
              <a:rPr lang="en-US" b="1"/>
              <a:t>Promote Resilient Communities &amp; Landscapes Through Tourism, Sustainability, Conservation &amp; Local Economies</a:t>
            </a:r>
            <a:endParaRPr lang="en-US" b="1">
              <a:cs typeface="Calibri"/>
            </a:endParaRPr>
          </a:p>
          <a:p>
            <a:pPr marL="171450" indent="-171450">
              <a:buFont typeface="Symbol"/>
              <a:buChar char="•"/>
            </a:pPr>
            <a:endParaRPr lang="en-US" b="1">
              <a:cs typeface="Calibri"/>
            </a:endParaRPr>
          </a:p>
          <a:p>
            <a:r>
              <a:rPr lang="en-US"/>
              <a:t>With more than 18 million people now living in the watershed, it is ever more apparent that regional, local, and individual actions influence every aspect of the Bay, its rivers, climate, the landscape, and our communities. Ecological health, human health, economic vigor, equity, access and quality of life are interdependent. NPS Chesapeake seeks to put people at the center of all our work.</a:t>
            </a:r>
          </a:p>
          <a:p>
            <a:endParaRPr lang="en-US"/>
          </a:p>
          <a:p>
            <a:r>
              <a:rPr lang="en-US"/>
              <a:t>In response to this, the new Chesapeake Gateways grants are focused on equity, inclusion, accessibility, and engagement to meet community and partner needs, advance the new Chesapeake Gateways Strategic Plan.</a:t>
            </a:r>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71F1C5-729F-46A6-AB11-56F94D20DF9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4086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a:defRPr/>
            </a:pPr>
            <a:r>
              <a:rPr lang="en-US" dirty="0"/>
              <a:t>Chesapeake Gateways bring out more complete narratives of our storied landscape. The Chesapeake Watershed is rich with heritage, from the natural resources to the diverse peoples who have lived here through time— from pre-colonial history to today. Some stories are familiar, some untold or under-appreciated, and some are yet to be uncovered. </a:t>
            </a:r>
          </a:p>
          <a:p>
            <a:pPr>
              <a:defRPr/>
            </a:pPr>
            <a:endParaRPr lang="en-US"/>
          </a:p>
          <a:p>
            <a:pPr>
              <a:defRPr/>
            </a:pPr>
            <a:r>
              <a:rPr lang="en-US" dirty="0"/>
              <a:t>Through this strategic theme, NPS Chesapeake seeks to:</a:t>
            </a:r>
            <a:endParaRPr lang="en-US">
              <a:cs typeface="Calibri" panose="020F0502020204030204"/>
            </a:endParaRPr>
          </a:p>
          <a:p>
            <a:pPr marL="171450" indent="-171450">
              <a:buFont typeface="Arial"/>
              <a:buChar char="•"/>
              <a:defRPr/>
            </a:pPr>
            <a:r>
              <a:rPr lang="en-US" dirty="0"/>
              <a:t>ENGAGE underrepresented places</a:t>
            </a:r>
            <a:endParaRPr lang="en-US">
              <a:cs typeface="Calibri" panose="020F0502020204030204"/>
            </a:endParaRPr>
          </a:p>
          <a:p>
            <a:pPr marL="171450" indent="-171450">
              <a:buFont typeface="Arial"/>
              <a:buChar char="•"/>
              <a:defRPr/>
            </a:pPr>
            <a:r>
              <a:rPr lang="en-US" dirty="0"/>
              <a:t>HELP tell underrepresented and full stories</a:t>
            </a:r>
          </a:p>
          <a:p>
            <a:pPr marL="171450" indent="-171450">
              <a:buFont typeface="Arial"/>
              <a:buChar char="•"/>
              <a:defRPr/>
            </a:pPr>
            <a:r>
              <a:rPr lang="en-US" dirty="0"/>
              <a:t>FACILITATE galvanizing conservation and quality-of-life messaging</a:t>
            </a:r>
          </a:p>
          <a:p>
            <a:pPr marL="171450" indent="-171450">
              <a:buFont typeface="Arial"/>
              <a:buChar char="•"/>
              <a:defRPr/>
            </a:pPr>
            <a:r>
              <a:rPr lang="en-US" dirty="0"/>
              <a:t>STRENGTHEN the ladder of engagement</a:t>
            </a:r>
          </a:p>
          <a:p>
            <a:pPr marL="0" marR="0" lvl="0" indent="0" algn="l" defTabSz="914400">
              <a:lnSpc>
                <a:spcPct val="100000"/>
              </a:lnSpc>
              <a:spcBef>
                <a:spcPct val="30000"/>
              </a:spcBef>
              <a:spcAft>
                <a:spcPct val="0"/>
              </a:spcAft>
              <a:buClrTx/>
              <a:buSzTx/>
              <a:buFontTx/>
              <a:buNone/>
              <a:tabLst/>
              <a:defRP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66788" rtl="0" eaLnBrk="1" fontAlgn="auto" latinLnBrk="0" hangingPunct="1">
              <a:lnSpc>
                <a:spcPct val="100000"/>
              </a:lnSpc>
              <a:spcBef>
                <a:spcPts val="0"/>
              </a:spcBef>
              <a:spcAft>
                <a:spcPts val="0"/>
              </a:spcAft>
              <a:buClrTx/>
              <a:buSzTx/>
              <a:buFontTx/>
              <a:buNone/>
              <a:tabLst/>
              <a:defRPr/>
            </a:pPr>
            <a:fld id="{6971F1C5-729F-46A6-AB11-56F94D20DF98}" type="slidenum">
              <a:rPr kumimoji="0" lang="en-US" altLang="en-US" sz="13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66788" rtl="0" eaLnBrk="1" fontAlgn="auto" latinLnBrk="0" hangingPunct="1">
                <a:lnSpc>
                  <a:spcPct val="100000"/>
                </a:lnSpc>
                <a:spcBef>
                  <a:spcPts val="0"/>
                </a:spcBef>
                <a:spcAft>
                  <a:spcPts val="0"/>
                </a:spcAft>
                <a:buClrTx/>
                <a:buSzTx/>
                <a:buFontTx/>
                <a:buNone/>
                <a:tabLst/>
                <a:defRPr/>
              </a:pPr>
              <a:t>7</a:t>
            </a:fld>
            <a:endParaRPr kumimoji="0" lang="en-US" altLang="en-US" sz="13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062529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eaLnBrk="0" fontAlgn="base" hangingPunct="0">
              <a:spcBef>
                <a:spcPct val="30000"/>
              </a:spcBef>
              <a:spcAft>
                <a:spcPct val="0"/>
              </a:spcAft>
              <a:defRPr/>
            </a:pPr>
            <a:r>
              <a:rPr lang="en-US">
                <a:cs typeface="Calibri"/>
              </a:rPr>
              <a:t>These are sample actions that fall under this strategic theme. This is not a checklist, but meant to give you a sense of the types of projects included in this strategic theme.</a:t>
            </a:r>
          </a:p>
          <a:p>
            <a:pPr marL="171450" indent="-171450">
              <a:spcBef>
                <a:spcPct val="30000"/>
              </a:spcBef>
              <a:spcAft>
                <a:spcPct val="0"/>
              </a:spcAft>
              <a:buFont typeface="Arial"/>
              <a:buChar char="•"/>
              <a:defRPr/>
            </a:pPr>
            <a:endParaRPr lang="en-US">
              <a:cs typeface="Calibri"/>
            </a:endParaRPr>
          </a:p>
          <a:p>
            <a:pPr marL="171450" indent="-171450">
              <a:spcBef>
                <a:spcPct val="30000"/>
              </a:spcBef>
              <a:spcAft>
                <a:spcPct val="0"/>
              </a:spcAft>
              <a:buFont typeface="Arial"/>
              <a:buChar char="•"/>
              <a:defRPr/>
            </a:pPr>
            <a:r>
              <a:rPr lang="en-US">
                <a:cs typeface="Calibri"/>
              </a:rPr>
              <a:t>Developing meaning relationships and engagement with the underrepresented.</a:t>
            </a:r>
          </a:p>
          <a:p>
            <a:pPr marL="171450" indent="-171450">
              <a:spcBef>
                <a:spcPct val="30000"/>
              </a:spcBef>
              <a:spcAft>
                <a:spcPct val="0"/>
              </a:spcAft>
              <a:buFont typeface="Arial"/>
              <a:buChar char="•"/>
              <a:defRPr/>
            </a:pPr>
            <a:r>
              <a:rPr lang="en-US">
                <a:cs typeface="Calibri"/>
              </a:rPr>
              <a:t>Assessing and understanding your diverse communities</a:t>
            </a:r>
          </a:p>
          <a:p>
            <a:pPr marL="171450" indent="-171450">
              <a:spcBef>
                <a:spcPct val="30000"/>
              </a:spcBef>
              <a:spcAft>
                <a:spcPct val="0"/>
              </a:spcAft>
              <a:buFont typeface="Arial"/>
              <a:buChar char="•"/>
              <a:defRPr/>
            </a:pPr>
            <a:r>
              <a:rPr lang="en-US">
                <a:cs typeface="Calibri"/>
              </a:rPr>
              <a:t>Linking culture and nature in ways not currently seen</a:t>
            </a:r>
          </a:p>
          <a:p>
            <a:pPr marL="171450" indent="-171450">
              <a:spcBef>
                <a:spcPct val="30000"/>
              </a:spcBef>
              <a:spcAft>
                <a:spcPct val="0"/>
              </a:spcAft>
              <a:buFont typeface="Arial"/>
              <a:buChar char="•"/>
              <a:defRPr/>
            </a:pPr>
            <a:r>
              <a:rPr lang="en-US">
                <a:cs typeface="Calibri"/>
              </a:rPr>
              <a:t>Building ladders of youth engagement </a:t>
            </a:r>
          </a:p>
          <a:p>
            <a:pPr>
              <a:spcBef>
                <a:spcPct val="30000"/>
              </a:spcBef>
              <a:spcAft>
                <a:spcPct val="0"/>
              </a:spcAft>
              <a:defRPr/>
            </a:pPr>
            <a:endParaRPr lang="en-US">
              <a:cs typeface="Calibri"/>
            </a:endParaRPr>
          </a:p>
          <a:p>
            <a:pPr>
              <a:spcBef>
                <a:spcPct val="30000"/>
              </a:spcBef>
              <a:spcAft>
                <a:spcPct val="0"/>
              </a:spcAft>
              <a:defRPr/>
            </a:pPr>
            <a:r>
              <a:rPr lang="en-US">
                <a:cs typeface="Calibri"/>
              </a:rPr>
              <a:t>What stories are being told? Who is telling them? AND, What stories are not being told? And who is missing from the storytellers?</a:t>
            </a:r>
          </a:p>
        </p:txBody>
      </p:sp>
      <p:sp>
        <p:nvSpPr>
          <p:cNvPr id="4" name="Slide Number Placeholder 3"/>
          <p:cNvSpPr>
            <a:spLocks noGrp="1"/>
          </p:cNvSpPr>
          <p:nvPr>
            <p:ph type="sldNum" sz="quarter" idx="5"/>
          </p:nvPr>
        </p:nvSpPr>
        <p:spPr/>
        <p:txBody>
          <a:bodyPr/>
          <a:lstStyle/>
          <a:p>
            <a:pPr marL="0" marR="0" lvl="0" indent="0" algn="r" defTabSz="966788" rtl="0" eaLnBrk="1" fontAlgn="auto" latinLnBrk="0" hangingPunct="1">
              <a:lnSpc>
                <a:spcPct val="100000"/>
              </a:lnSpc>
              <a:spcBef>
                <a:spcPts val="0"/>
              </a:spcBef>
              <a:spcAft>
                <a:spcPts val="0"/>
              </a:spcAft>
              <a:buClrTx/>
              <a:buSzTx/>
              <a:buFontTx/>
              <a:buNone/>
              <a:tabLst/>
              <a:defRPr/>
            </a:pPr>
            <a:fld id="{6971F1C5-729F-46A6-AB11-56F94D20DF98}" type="slidenum">
              <a:rPr kumimoji="0" lang="en-US" altLang="en-US" sz="13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66788" rtl="0" eaLnBrk="1" fontAlgn="auto" latinLnBrk="0" hangingPunct="1">
                <a:lnSpc>
                  <a:spcPct val="100000"/>
                </a:lnSpc>
                <a:spcBef>
                  <a:spcPts val="0"/>
                </a:spcBef>
                <a:spcAft>
                  <a:spcPts val="0"/>
                </a:spcAft>
                <a:buClrTx/>
                <a:buSzTx/>
                <a:buFontTx/>
                <a:buNone/>
                <a:tabLst/>
                <a:defRPr/>
              </a:pPr>
              <a:t>8</a:t>
            </a:fld>
            <a:endParaRPr kumimoji="0" lang="en-US" altLang="en-US" sz="13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564501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a:defRPr/>
            </a:pPr>
            <a:r>
              <a:rPr lang="en-US" dirty="0"/>
              <a:t>Chesapeake Gateways recognize the Watershed’s heritage is a living history played out over a large landscape. Sustaining livelihoods while conserving resources is a core component of our work. Farming, fishing, heritage tourism, and access to nature are all things that make the Chesapeake special, and we must support them. </a:t>
            </a:r>
          </a:p>
          <a:p>
            <a:pPr>
              <a:defRPr/>
            </a:pPr>
            <a:endParaRPr lang="en-US"/>
          </a:p>
          <a:p>
            <a:pPr>
              <a:defRPr/>
            </a:pPr>
            <a:r>
              <a:rPr lang="en-US" dirty="0"/>
              <a:t>Through this strategic theme, NPS Chesapeake seeks to:</a:t>
            </a:r>
            <a:endParaRPr lang="en-US">
              <a:cs typeface="Calibri" panose="020F0502020204030204"/>
            </a:endParaRPr>
          </a:p>
          <a:p>
            <a:pPr marL="171450" indent="-171450">
              <a:buFont typeface="Arial"/>
              <a:buChar char="•"/>
              <a:defRPr/>
            </a:pPr>
            <a:r>
              <a:rPr lang="en-US" dirty="0"/>
              <a:t>PROMOTE and MARKET the Chesapeake Watershed experience</a:t>
            </a:r>
            <a:endParaRPr lang="en-US">
              <a:cs typeface="Calibri"/>
            </a:endParaRPr>
          </a:p>
          <a:p>
            <a:pPr marL="171450" indent="-171450">
              <a:buFont typeface="Arial"/>
              <a:buChar char="•"/>
              <a:defRPr/>
            </a:pPr>
            <a:r>
              <a:rPr lang="en-US" dirty="0"/>
              <a:t>PROMOTE a stewardship ethic</a:t>
            </a:r>
            <a:endParaRPr lang="en-US">
              <a:cs typeface="Calibri"/>
            </a:endParaRPr>
          </a:p>
          <a:p>
            <a:pPr marL="171450" indent="-171450">
              <a:buFont typeface="Arial"/>
              <a:buChar char="•"/>
              <a:defRPr/>
            </a:pPr>
            <a:r>
              <a:rPr lang="en-US" dirty="0"/>
              <a:t>FACILITATE collaboration for landscape and community conservation</a:t>
            </a:r>
            <a:endParaRPr lang="en-US">
              <a:cs typeface="Calibri"/>
            </a:endParaRPr>
          </a:p>
          <a:p>
            <a:pPr marL="171450" indent="-171450">
              <a:buFont typeface="Arial"/>
              <a:buChar char="•"/>
              <a:defRPr/>
            </a:pPr>
            <a:r>
              <a:rPr lang="en-US" dirty="0"/>
              <a:t>ADVANCE equitable access to the outdoors</a:t>
            </a:r>
            <a:endParaRPr lang="en-US">
              <a:cs typeface="Calibri"/>
            </a:endParaRPr>
          </a:p>
          <a:p>
            <a:pPr marL="171450" indent="-171450">
              <a:buFont typeface="Arial"/>
              <a:buChar char="•"/>
              <a:defRPr/>
            </a:pPr>
            <a:r>
              <a:rPr lang="en-US" dirty="0"/>
              <a:t>GROW landscape, heritage-based, sustainable economies</a:t>
            </a:r>
            <a:endParaRPr lang="en-US" dirty="0">
              <a:cs typeface="Calibri"/>
            </a:endParaRPr>
          </a:p>
          <a:p>
            <a:pPr marL="0" marR="0" lvl="0" indent="0" algn="l" defTabSz="914400">
              <a:lnSpc>
                <a:spcPct val="100000"/>
              </a:lnSpc>
              <a:spcBef>
                <a:spcPct val="30000"/>
              </a:spcBef>
              <a:spcAft>
                <a:spcPct val="0"/>
              </a:spcAft>
              <a:buClrTx/>
              <a:buSzTx/>
              <a:buFontTx/>
              <a:buNone/>
              <a:tabLst/>
              <a:defRP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66788" rtl="0" eaLnBrk="1" fontAlgn="auto" latinLnBrk="0" hangingPunct="1">
              <a:lnSpc>
                <a:spcPct val="100000"/>
              </a:lnSpc>
              <a:spcBef>
                <a:spcPts val="0"/>
              </a:spcBef>
              <a:spcAft>
                <a:spcPts val="0"/>
              </a:spcAft>
              <a:buClrTx/>
              <a:buSzTx/>
              <a:buFontTx/>
              <a:buNone/>
              <a:tabLst/>
              <a:defRPr/>
            </a:pPr>
            <a:fld id="{6971F1C5-729F-46A6-AB11-56F94D20DF98}" type="slidenum">
              <a:rPr kumimoji="0" lang="en-US" altLang="en-US" sz="13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66788" rtl="0" eaLnBrk="1" fontAlgn="auto" latinLnBrk="0" hangingPunct="1">
                <a:lnSpc>
                  <a:spcPct val="100000"/>
                </a:lnSpc>
                <a:spcBef>
                  <a:spcPts val="0"/>
                </a:spcBef>
                <a:spcAft>
                  <a:spcPts val="0"/>
                </a:spcAft>
                <a:buClrTx/>
                <a:buSzTx/>
                <a:buFontTx/>
                <a:buNone/>
                <a:tabLst/>
                <a:defRPr/>
              </a:pPr>
              <a:t>9</a:t>
            </a:fld>
            <a:endParaRPr kumimoji="0" lang="en-US" altLang="en-US" sz="13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509365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7205133" y="6041362"/>
            <a:ext cx="1385530" cy="365125"/>
          </a:xfrm>
          <a:prstGeom prst="rect">
            <a:avLst/>
          </a:prstGeom>
        </p:spPr>
        <p:txBody>
          <a:bodyPr/>
          <a:lstStyle/>
          <a:p>
            <a:pPr>
              <a:defRPr/>
            </a:pPr>
            <a:fld id="{B32D86A0-D4E0-4079-92F0-927510588549}" type="datetimeFigureOut">
              <a:rPr lang="en-US" smtClean="0"/>
              <a:pPr>
                <a:defRPr/>
              </a:pPr>
              <a:t>11/18/2022</a:t>
            </a:fld>
            <a:endParaRPr lang="en-US"/>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pPr>
              <a:defRPr/>
            </a:pPr>
            <a:endParaRPr lang="en-US"/>
          </a:p>
        </p:txBody>
      </p:sp>
      <p:sp>
        <p:nvSpPr>
          <p:cNvPr id="6" name="Slide Number Placeholder 5"/>
          <p:cNvSpPr>
            <a:spLocks noGrp="1"/>
          </p:cNvSpPr>
          <p:nvPr>
            <p:ph type="sldNum" sz="quarter" idx="12"/>
          </p:nvPr>
        </p:nvSpPr>
        <p:spPr>
          <a:xfrm>
            <a:off x="8590663" y="6041362"/>
            <a:ext cx="683339" cy="365125"/>
          </a:xfrm>
          <a:prstGeom prst="rect">
            <a:avLst/>
          </a:prstGeom>
        </p:spPr>
        <p:txBody>
          <a:bodyPr/>
          <a:lstStyle/>
          <a:p>
            <a:pPr>
              <a:defRPr/>
            </a:pPr>
            <a:fld id="{28C30D0A-4F6F-47CC-94C0-D3627CAD002B}" type="slidenum">
              <a:rPr lang="en-US" altLang="en-US" smtClean="0"/>
              <a:pPr>
                <a:defRPr/>
              </a:pPr>
              <a:t>‹#›</a:t>
            </a:fld>
            <a:endParaRPr lang="en-US" altLang="en-US"/>
          </a:p>
        </p:txBody>
      </p:sp>
    </p:spTree>
    <p:extLst>
      <p:ext uri="{BB962C8B-B14F-4D97-AF65-F5344CB8AC3E}">
        <p14:creationId xmlns:p14="http://schemas.microsoft.com/office/powerpoint/2010/main" val="42098738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205133" y="6041362"/>
            <a:ext cx="911939" cy="365125"/>
          </a:xfrm>
          <a:prstGeom prst="rect">
            <a:avLst/>
          </a:prstGeom>
        </p:spPr>
        <p:txBody>
          <a:bodyPr/>
          <a:lstStyle/>
          <a:p>
            <a:pPr>
              <a:defRPr/>
            </a:pPr>
            <a:fld id="{2B988E65-E8C4-4C61-8F8D-C2C459DC09FA}" type="datetimeFigureOut">
              <a:rPr lang="en-US" smtClean="0"/>
              <a:pPr>
                <a:defRPr/>
              </a:pPr>
              <a:t>11/18/2022</a:t>
            </a:fld>
            <a:endParaRPr lang="en-US"/>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pPr>
              <a:defRPr/>
            </a:pPr>
            <a:endParaRPr lang="en-US"/>
          </a:p>
        </p:txBody>
      </p:sp>
      <p:sp>
        <p:nvSpPr>
          <p:cNvPr id="6" name="Slide Number Placeholder 5"/>
          <p:cNvSpPr>
            <a:spLocks noGrp="1"/>
          </p:cNvSpPr>
          <p:nvPr>
            <p:ph type="sldNum" sz="quarter" idx="12"/>
          </p:nvPr>
        </p:nvSpPr>
        <p:spPr>
          <a:xfrm>
            <a:off x="8590663" y="6041362"/>
            <a:ext cx="683339" cy="365125"/>
          </a:xfrm>
          <a:prstGeom prst="rect">
            <a:avLst/>
          </a:prstGeom>
        </p:spPr>
        <p:txBody>
          <a:bodyPr/>
          <a:lstStyle/>
          <a:p>
            <a:pPr>
              <a:defRPr/>
            </a:pPr>
            <a:fld id="{CE7CB141-7AB5-492A-B8D0-E139603A67C3}" type="slidenum">
              <a:rPr lang="en-US" altLang="en-US" smtClean="0"/>
              <a:pPr>
                <a:defRPr/>
              </a:pPr>
              <a:t>‹#›</a:t>
            </a:fld>
            <a:endParaRPr lang="en-US" alt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1864657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205133" y="6041362"/>
            <a:ext cx="911939" cy="365125"/>
          </a:xfrm>
          <a:prstGeom prst="rect">
            <a:avLst/>
          </a:prstGeom>
        </p:spPr>
        <p:txBody>
          <a:bodyPr/>
          <a:lstStyle/>
          <a:p>
            <a:pPr>
              <a:defRPr/>
            </a:pPr>
            <a:fld id="{2B988E65-E8C4-4C61-8F8D-C2C459DC09FA}" type="datetimeFigureOut">
              <a:rPr lang="en-US" smtClean="0"/>
              <a:pPr>
                <a:defRPr/>
              </a:pPr>
              <a:t>11/18/2022</a:t>
            </a:fld>
            <a:endParaRPr lang="en-US"/>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pPr>
              <a:defRPr/>
            </a:pPr>
            <a:endParaRPr lang="en-US"/>
          </a:p>
        </p:txBody>
      </p:sp>
      <p:sp>
        <p:nvSpPr>
          <p:cNvPr id="6" name="Slide Number Placeholder 5"/>
          <p:cNvSpPr>
            <a:spLocks noGrp="1"/>
          </p:cNvSpPr>
          <p:nvPr>
            <p:ph type="sldNum" sz="quarter" idx="12"/>
          </p:nvPr>
        </p:nvSpPr>
        <p:spPr>
          <a:xfrm>
            <a:off x="8590663" y="6041362"/>
            <a:ext cx="683339" cy="365125"/>
          </a:xfrm>
          <a:prstGeom prst="rect">
            <a:avLst/>
          </a:prstGeom>
        </p:spPr>
        <p:txBody>
          <a:bodyPr/>
          <a:lstStyle/>
          <a:p>
            <a:pPr>
              <a:defRPr/>
            </a:pPr>
            <a:fld id="{CE7CB141-7AB5-492A-B8D0-E139603A67C3}" type="slidenum">
              <a:rPr lang="en-US" altLang="en-US" smtClean="0"/>
              <a:pPr>
                <a:defRPr/>
              </a:pPr>
              <a:t>‹#›</a:t>
            </a:fld>
            <a:endParaRPr lang="en-US" altLang="en-US"/>
          </a:p>
        </p:txBody>
      </p:sp>
    </p:spTree>
    <p:extLst>
      <p:ext uri="{BB962C8B-B14F-4D97-AF65-F5344CB8AC3E}">
        <p14:creationId xmlns:p14="http://schemas.microsoft.com/office/powerpoint/2010/main" val="11816766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205133" y="6041362"/>
            <a:ext cx="911939" cy="365125"/>
          </a:xfrm>
          <a:prstGeom prst="rect">
            <a:avLst/>
          </a:prstGeom>
        </p:spPr>
        <p:txBody>
          <a:bodyPr/>
          <a:lstStyle/>
          <a:p>
            <a:pPr>
              <a:defRPr/>
            </a:pPr>
            <a:fld id="{2B988E65-E8C4-4C61-8F8D-C2C459DC09FA}" type="datetimeFigureOut">
              <a:rPr lang="en-US" smtClean="0"/>
              <a:pPr>
                <a:defRPr/>
              </a:pPr>
              <a:t>11/18/2022</a:t>
            </a:fld>
            <a:endParaRPr lang="en-US"/>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pPr>
              <a:defRPr/>
            </a:pPr>
            <a:endParaRPr lang="en-US"/>
          </a:p>
        </p:txBody>
      </p:sp>
      <p:sp>
        <p:nvSpPr>
          <p:cNvPr id="6" name="Slide Number Placeholder 5"/>
          <p:cNvSpPr>
            <a:spLocks noGrp="1"/>
          </p:cNvSpPr>
          <p:nvPr>
            <p:ph type="sldNum" sz="quarter" idx="12"/>
          </p:nvPr>
        </p:nvSpPr>
        <p:spPr>
          <a:xfrm>
            <a:off x="8590663" y="6041362"/>
            <a:ext cx="683339" cy="365125"/>
          </a:xfrm>
          <a:prstGeom prst="rect">
            <a:avLst/>
          </a:prstGeom>
        </p:spPr>
        <p:txBody>
          <a:bodyPr/>
          <a:lstStyle/>
          <a:p>
            <a:pPr>
              <a:defRPr/>
            </a:pPr>
            <a:fld id="{CE7CB141-7AB5-492A-B8D0-E139603A67C3}" type="slidenum">
              <a:rPr lang="en-US" altLang="en-US" smtClean="0"/>
              <a:pPr>
                <a:defRPr/>
              </a:pPr>
              <a:t>‹#›</a:t>
            </a:fld>
            <a:endParaRPr lang="en-US"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2253165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205133" y="6041362"/>
            <a:ext cx="911939" cy="365125"/>
          </a:xfrm>
          <a:prstGeom prst="rect">
            <a:avLst/>
          </a:prstGeom>
        </p:spPr>
        <p:txBody>
          <a:bodyPr/>
          <a:lstStyle/>
          <a:p>
            <a:pPr>
              <a:defRPr/>
            </a:pPr>
            <a:fld id="{2B988E65-E8C4-4C61-8F8D-C2C459DC09FA}" type="datetimeFigureOut">
              <a:rPr lang="en-US" smtClean="0"/>
              <a:pPr>
                <a:defRPr/>
              </a:pPr>
              <a:t>11/18/2022</a:t>
            </a:fld>
            <a:endParaRPr lang="en-US"/>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pPr>
              <a:defRPr/>
            </a:pPr>
            <a:endParaRPr lang="en-US"/>
          </a:p>
        </p:txBody>
      </p:sp>
      <p:sp>
        <p:nvSpPr>
          <p:cNvPr id="6" name="Slide Number Placeholder 5"/>
          <p:cNvSpPr>
            <a:spLocks noGrp="1"/>
          </p:cNvSpPr>
          <p:nvPr>
            <p:ph type="sldNum" sz="quarter" idx="12"/>
          </p:nvPr>
        </p:nvSpPr>
        <p:spPr>
          <a:xfrm>
            <a:off x="8590663" y="6041362"/>
            <a:ext cx="683339" cy="365125"/>
          </a:xfrm>
          <a:prstGeom prst="rect">
            <a:avLst/>
          </a:prstGeom>
        </p:spPr>
        <p:txBody>
          <a:bodyPr/>
          <a:lstStyle/>
          <a:p>
            <a:pPr>
              <a:defRPr/>
            </a:pPr>
            <a:fld id="{CE7CB141-7AB5-492A-B8D0-E139603A67C3}" type="slidenum">
              <a:rPr lang="en-US" altLang="en-US" smtClean="0"/>
              <a:pPr>
                <a:defRPr/>
              </a:pPr>
              <a:t>‹#›</a:t>
            </a:fld>
            <a:endParaRPr lang="en-US" altLang="en-US"/>
          </a:p>
        </p:txBody>
      </p:sp>
    </p:spTree>
    <p:extLst>
      <p:ext uri="{BB962C8B-B14F-4D97-AF65-F5344CB8AC3E}">
        <p14:creationId xmlns:p14="http://schemas.microsoft.com/office/powerpoint/2010/main" val="1573190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7205133" y="6041362"/>
            <a:ext cx="911939" cy="365125"/>
          </a:xfrm>
          <a:prstGeom prst="rect">
            <a:avLst/>
          </a:prstGeom>
        </p:spPr>
        <p:txBody>
          <a:bodyPr/>
          <a:lstStyle/>
          <a:p>
            <a:pPr>
              <a:defRPr/>
            </a:pPr>
            <a:fld id="{1CE8E01D-4537-46ED-AB6A-900C1DCA777E}" type="datetimeFigureOut">
              <a:rPr lang="en-US" smtClean="0"/>
              <a:pPr>
                <a:defRPr/>
              </a:pPr>
              <a:t>11/18/2022</a:t>
            </a:fld>
            <a:endParaRPr lang="en-US"/>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pPr>
              <a:defRPr/>
            </a:pPr>
            <a:endParaRPr lang="en-US"/>
          </a:p>
        </p:txBody>
      </p:sp>
      <p:sp>
        <p:nvSpPr>
          <p:cNvPr id="6" name="Slide Number Placeholder 5"/>
          <p:cNvSpPr>
            <a:spLocks noGrp="1"/>
          </p:cNvSpPr>
          <p:nvPr>
            <p:ph type="sldNum" sz="quarter" idx="12"/>
          </p:nvPr>
        </p:nvSpPr>
        <p:spPr>
          <a:xfrm>
            <a:off x="8590663" y="6041362"/>
            <a:ext cx="683339" cy="365125"/>
          </a:xfrm>
          <a:prstGeom prst="rect">
            <a:avLst/>
          </a:prstGeom>
        </p:spPr>
        <p:txBody>
          <a:bodyPr/>
          <a:lstStyle/>
          <a:p>
            <a:pPr>
              <a:defRPr/>
            </a:pPr>
            <a:fld id="{79FA781E-234E-4980-B825-EBD583761E06}" type="slidenum">
              <a:rPr lang="en-US" altLang="en-US" smtClean="0"/>
              <a:pPr>
                <a:defRPr/>
              </a:pPr>
              <a:t>‹#›</a:t>
            </a:fld>
            <a:endParaRPr lang="en-US" altLang="en-US"/>
          </a:p>
        </p:txBody>
      </p:sp>
    </p:spTree>
    <p:extLst>
      <p:ext uri="{BB962C8B-B14F-4D97-AF65-F5344CB8AC3E}">
        <p14:creationId xmlns:p14="http://schemas.microsoft.com/office/powerpoint/2010/main" val="279447386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7205133" y="6041362"/>
            <a:ext cx="911939" cy="365125"/>
          </a:xfrm>
          <a:prstGeom prst="rect">
            <a:avLst/>
          </a:prstGeom>
        </p:spPr>
        <p:txBody>
          <a:bodyPr/>
          <a:lstStyle/>
          <a:p>
            <a:pPr>
              <a:defRPr/>
            </a:pPr>
            <a:fld id="{1526EA15-175E-4C13-8223-147B71E2107B}" type="datetimeFigureOut">
              <a:rPr lang="en-US" smtClean="0"/>
              <a:pPr>
                <a:defRPr/>
              </a:pPr>
              <a:t>11/18/2022</a:t>
            </a:fld>
            <a:endParaRPr lang="en-US"/>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pPr>
              <a:defRPr/>
            </a:pPr>
            <a:endParaRPr lang="en-US"/>
          </a:p>
        </p:txBody>
      </p:sp>
      <p:sp>
        <p:nvSpPr>
          <p:cNvPr id="6" name="Slide Number Placeholder 5"/>
          <p:cNvSpPr>
            <a:spLocks noGrp="1"/>
          </p:cNvSpPr>
          <p:nvPr>
            <p:ph type="sldNum" sz="quarter" idx="12"/>
          </p:nvPr>
        </p:nvSpPr>
        <p:spPr>
          <a:xfrm>
            <a:off x="8590663" y="6041362"/>
            <a:ext cx="683339" cy="365125"/>
          </a:xfrm>
          <a:prstGeom prst="rect">
            <a:avLst/>
          </a:prstGeom>
        </p:spPr>
        <p:txBody>
          <a:bodyPr/>
          <a:lstStyle/>
          <a:p>
            <a:pPr>
              <a:defRPr/>
            </a:pPr>
            <a:fld id="{ECD45F3F-BB81-47FF-9BB4-08F8BBECA71A}" type="slidenum">
              <a:rPr lang="en-US" altLang="en-US" smtClean="0"/>
              <a:pPr>
                <a:defRPr/>
              </a:pPr>
              <a:t>‹#›</a:t>
            </a:fld>
            <a:endParaRPr lang="en-US" altLang="en-US"/>
          </a:p>
        </p:txBody>
      </p:sp>
    </p:spTree>
    <p:extLst>
      <p:ext uri="{BB962C8B-B14F-4D97-AF65-F5344CB8AC3E}">
        <p14:creationId xmlns:p14="http://schemas.microsoft.com/office/powerpoint/2010/main" val="127991296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205133" y="6041362"/>
            <a:ext cx="911939" cy="365125"/>
          </a:xfrm>
          <a:prstGeom prst="rect">
            <a:avLst/>
          </a:prstGeom>
        </p:spPr>
        <p:txBody>
          <a:bodyPr/>
          <a:lstStyle/>
          <a:p>
            <a:pPr>
              <a:defRPr/>
            </a:pPr>
            <a:fld id="{136A11CE-8943-4A9D-9299-E20F80DF3911}" type="datetimeFigureOut">
              <a:rPr lang="en-US" smtClean="0"/>
              <a:pPr>
                <a:defRPr/>
              </a:pPr>
              <a:t>11/18/2022</a:t>
            </a:fld>
            <a:endParaRPr lang="en-US"/>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pPr>
              <a:defRPr/>
            </a:pPr>
            <a:endParaRPr lang="en-US"/>
          </a:p>
        </p:txBody>
      </p:sp>
      <p:sp>
        <p:nvSpPr>
          <p:cNvPr id="6" name="Slide Number Placeholder 5"/>
          <p:cNvSpPr>
            <a:spLocks noGrp="1"/>
          </p:cNvSpPr>
          <p:nvPr>
            <p:ph type="sldNum" sz="quarter" idx="12"/>
          </p:nvPr>
        </p:nvSpPr>
        <p:spPr>
          <a:xfrm>
            <a:off x="8590663" y="6041362"/>
            <a:ext cx="683339" cy="365125"/>
          </a:xfrm>
          <a:prstGeom prst="rect">
            <a:avLst/>
          </a:prstGeom>
        </p:spPr>
        <p:txBody>
          <a:bodyPr/>
          <a:lstStyle/>
          <a:p>
            <a:pPr>
              <a:defRPr/>
            </a:pPr>
            <a:fld id="{17897956-4FE4-4BA4-B6E8-676503A919D4}" type="slidenum">
              <a:rPr lang="en-US" altLang="en-US" smtClean="0"/>
              <a:pPr>
                <a:defRPr/>
              </a:pPr>
              <a:t>‹#›</a:t>
            </a:fld>
            <a:endParaRPr lang="en-US" altLang="en-US"/>
          </a:p>
        </p:txBody>
      </p:sp>
    </p:spTree>
    <p:extLst>
      <p:ext uri="{BB962C8B-B14F-4D97-AF65-F5344CB8AC3E}">
        <p14:creationId xmlns:p14="http://schemas.microsoft.com/office/powerpoint/2010/main" val="325599588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7205133" y="6041362"/>
            <a:ext cx="911939" cy="365125"/>
          </a:xfrm>
          <a:prstGeom prst="rect">
            <a:avLst/>
          </a:prstGeom>
        </p:spPr>
        <p:txBody>
          <a:bodyPr/>
          <a:lstStyle/>
          <a:p>
            <a:pPr>
              <a:defRPr/>
            </a:pPr>
            <a:fld id="{1651F58D-2C04-4DD5-8F68-C8EF41A3AF63}" type="datetimeFigureOut">
              <a:rPr lang="en-US" smtClean="0"/>
              <a:pPr>
                <a:defRPr/>
              </a:pPr>
              <a:t>11/18/2022</a:t>
            </a:fld>
            <a:endParaRPr lang="en-US"/>
          </a:p>
        </p:txBody>
      </p:sp>
      <p:sp>
        <p:nvSpPr>
          <p:cNvPr id="6" name="Footer Placeholder 5"/>
          <p:cNvSpPr>
            <a:spLocks noGrp="1"/>
          </p:cNvSpPr>
          <p:nvPr>
            <p:ph type="ftr" sz="quarter" idx="11"/>
          </p:nvPr>
        </p:nvSpPr>
        <p:spPr>
          <a:xfrm>
            <a:off x="677334" y="6041362"/>
            <a:ext cx="6297612" cy="365125"/>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8590663" y="6041362"/>
            <a:ext cx="683339" cy="365125"/>
          </a:xfrm>
          <a:prstGeom prst="rect">
            <a:avLst/>
          </a:prstGeom>
        </p:spPr>
        <p:txBody>
          <a:bodyPr/>
          <a:lstStyle/>
          <a:p>
            <a:pPr>
              <a:defRPr/>
            </a:pPr>
            <a:fld id="{09B9EF7B-5393-4931-9A29-CBD54DDF1A3C}" type="slidenum">
              <a:rPr lang="en-US" altLang="en-US" smtClean="0"/>
              <a:pPr>
                <a:defRPr/>
              </a:pPr>
              <a:t>‹#›</a:t>
            </a:fld>
            <a:endParaRPr lang="en-US" altLang="en-US"/>
          </a:p>
        </p:txBody>
      </p:sp>
    </p:spTree>
    <p:extLst>
      <p:ext uri="{BB962C8B-B14F-4D97-AF65-F5344CB8AC3E}">
        <p14:creationId xmlns:p14="http://schemas.microsoft.com/office/powerpoint/2010/main" val="10261063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7205133" y="6041362"/>
            <a:ext cx="911939" cy="365125"/>
          </a:xfrm>
          <a:prstGeom prst="rect">
            <a:avLst/>
          </a:prstGeom>
        </p:spPr>
        <p:txBody>
          <a:bodyPr/>
          <a:lstStyle/>
          <a:p>
            <a:pPr>
              <a:defRPr/>
            </a:pPr>
            <a:fld id="{2762A33A-2402-4A9D-9CA3-76CD641EEF28}" type="datetimeFigureOut">
              <a:rPr lang="en-US" smtClean="0"/>
              <a:pPr>
                <a:defRPr/>
              </a:pPr>
              <a:t>11/18/2022</a:t>
            </a:fld>
            <a:endParaRPr lang="en-US"/>
          </a:p>
        </p:txBody>
      </p:sp>
      <p:sp>
        <p:nvSpPr>
          <p:cNvPr id="8" name="Footer Placeholder 7"/>
          <p:cNvSpPr>
            <a:spLocks noGrp="1"/>
          </p:cNvSpPr>
          <p:nvPr>
            <p:ph type="ftr" sz="quarter" idx="11"/>
          </p:nvPr>
        </p:nvSpPr>
        <p:spPr>
          <a:xfrm>
            <a:off x="677334" y="6041362"/>
            <a:ext cx="6297612" cy="365125"/>
          </a:xfrm>
          <a:prstGeom prst="rect">
            <a:avLst/>
          </a:prstGeom>
        </p:spPr>
        <p:txBody>
          <a:bodyPr/>
          <a:lstStyle/>
          <a:p>
            <a:pPr>
              <a:defRPr/>
            </a:pPr>
            <a:endParaRPr lang="en-US"/>
          </a:p>
        </p:txBody>
      </p:sp>
      <p:sp>
        <p:nvSpPr>
          <p:cNvPr id="9" name="Slide Number Placeholder 8"/>
          <p:cNvSpPr>
            <a:spLocks noGrp="1"/>
          </p:cNvSpPr>
          <p:nvPr>
            <p:ph type="sldNum" sz="quarter" idx="12"/>
          </p:nvPr>
        </p:nvSpPr>
        <p:spPr>
          <a:xfrm>
            <a:off x="8590663" y="6041362"/>
            <a:ext cx="683339" cy="365125"/>
          </a:xfrm>
          <a:prstGeom prst="rect">
            <a:avLst/>
          </a:prstGeom>
        </p:spPr>
        <p:txBody>
          <a:bodyPr/>
          <a:lstStyle/>
          <a:p>
            <a:pPr>
              <a:defRPr/>
            </a:pPr>
            <a:fld id="{FEAFCA16-FB0C-4D00-BE02-AC0B201F8996}" type="slidenum">
              <a:rPr lang="en-US" altLang="en-US" smtClean="0"/>
              <a:pPr>
                <a:defRPr/>
              </a:pPr>
              <a:t>‹#›</a:t>
            </a:fld>
            <a:endParaRPr lang="en-US" altLang="en-US"/>
          </a:p>
        </p:txBody>
      </p:sp>
    </p:spTree>
    <p:extLst>
      <p:ext uri="{BB962C8B-B14F-4D97-AF65-F5344CB8AC3E}">
        <p14:creationId xmlns:p14="http://schemas.microsoft.com/office/powerpoint/2010/main" val="291155594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a:xfrm>
            <a:off x="7205133" y="6041362"/>
            <a:ext cx="911939" cy="365125"/>
          </a:xfrm>
          <a:prstGeom prst="rect">
            <a:avLst/>
          </a:prstGeom>
        </p:spPr>
        <p:txBody>
          <a:bodyPr/>
          <a:lstStyle/>
          <a:p>
            <a:pPr>
              <a:defRPr/>
            </a:pPr>
            <a:fld id="{1D213FD8-8455-4837-9CB0-04E890DE74EC}" type="datetimeFigureOut">
              <a:rPr lang="en-US" smtClean="0"/>
              <a:pPr>
                <a:defRPr/>
              </a:pPr>
              <a:t>11/18/2022</a:t>
            </a:fld>
            <a:endParaRPr lang="en-US"/>
          </a:p>
        </p:txBody>
      </p:sp>
      <p:sp>
        <p:nvSpPr>
          <p:cNvPr id="4" name="Footer Placeholder 3"/>
          <p:cNvSpPr>
            <a:spLocks noGrp="1"/>
          </p:cNvSpPr>
          <p:nvPr>
            <p:ph type="ftr" sz="quarter" idx="11"/>
          </p:nvPr>
        </p:nvSpPr>
        <p:spPr>
          <a:xfrm>
            <a:off x="677334" y="6041362"/>
            <a:ext cx="6297612" cy="365125"/>
          </a:xfrm>
          <a:prstGeom prst="rect">
            <a:avLst/>
          </a:prstGeom>
        </p:spPr>
        <p:txBody>
          <a:bodyPr/>
          <a:lstStyle/>
          <a:p>
            <a:pPr>
              <a:defRPr/>
            </a:pPr>
            <a:endParaRPr lang="en-US"/>
          </a:p>
        </p:txBody>
      </p:sp>
      <p:sp>
        <p:nvSpPr>
          <p:cNvPr id="5" name="Slide Number Placeholder 4"/>
          <p:cNvSpPr>
            <a:spLocks noGrp="1"/>
          </p:cNvSpPr>
          <p:nvPr>
            <p:ph type="sldNum" sz="quarter" idx="12"/>
          </p:nvPr>
        </p:nvSpPr>
        <p:spPr>
          <a:xfrm>
            <a:off x="8590663" y="6041362"/>
            <a:ext cx="683339" cy="365125"/>
          </a:xfrm>
          <a:prstGeom prst="rect">
            <a:avLst/>
          </a:prstGeom>
        </p:spPr>
        <p:txBody>
          <a:bodyPr/>
          <a:lstStyle/>
          <a:p>
            <a:pPr>
              <a:defRPr/>
            </a:pPr>
            <a:fld id="{C536D19C-8ECF-4EA3-AE0D-BF3D0B3E4D2C}" type="slidenum">
              <a:rPr lang="en-US" altLang="en-US" smtClean="0"/>
              <a:pPr>
                <a:defRPr/>
              </a:pPr>
              <a:t>‹#›</a:t>
            </a:fld>
            <a:endParaRPr lang="en-US" altLang="en-US"/>
          </a:p>
        </p:txBody>
      </p:sp>
    </p:spTree>
    <p:extLst>
      <p:ext uri="{BB962C8B-B14F-4D97-AF65-F5344CB8AC3E}">
        <p14:creationId xmlns:p14="http://schemas.microsoft.com/office/powerpoint/2010/main" val="395194768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205133" y="6041362"/>
            <a:ext cx="911939" cy="365125"/>
          </a:xfrm>
          <a:prstGeom prst="rect">
            <a:avLst/>
          </a:prstGeom>
        </p:spPr>
        <p:txBody>
          <a:bodyPr/>
          <a:lstStyle/>
          <a:p>
            <a:pPr>
              <a:defRPr/>
            </a:pPr>
            <a:fld id="{0362E623-11C8-47F9-A3EB-D9A986217CB0}" type="datetimeFigureOut">
              <a:rPr lang="en-US" smtClean="0"/>
              <a:pPr>
                <a:defRPr/>
              </a:pPr>
              <a:t>11/18/2022</a:t>
            </a:fld>
            <a:endParaRPr lang="en-US"/>
          </a:p>
        </p:txBody>
      </p:sp>
      <p:sp>
        <p:nvSpPr>
          <p:cNvPr id="3" name="Footer Placeholder 2"/>
          <p:cNvSpPr>
            <a:spLocks noGrp="1"/>
          </p:cNvSpPr>
          <p:nvPr>
            <p:ph type="ftr" sz="quarter" idx="11"/>
          </p:nvPr>
        </p:nvSpPr>
        <p:spPr>
          <a:xfrm>
            <a:off x="677334" y="6041362"/>
            <a:ext cx="6297612" cy="365125"/>
          </a:xfrm>
          <a:prstGeom prst="rect">
            <a:avLst/>
          </a:prstGeom>
        </p:spPr>
        <p:txBody>
          <a:bodyPr/>
          <a:lstStyle/>
          <a:p>
            <a:pPr>
              <a:defRPr/>
            </a:pPr>
            <a:endParaRPr lang="en-US"/>
          </a:p>
        </p:txBody>
      </p:sp>
      <p:sp>
        <p:nvSpPr>
          <p:cNvPr id="4" name="Slide Number Placeholder 3"/>
          <p:cNvSpPr>
            <a:spLocks noGrp="1"/>
          </p:cNvSpPr>
          <p:nvPr>
            <p:ph type="sldNum" sz="quarter" idx="12"/>
          </p:nvPr>
        </p:nvSpPr>
        <p:spPr>
          <a:xfrm>
            <a:off x="8590663" y="6041362"/>
            <a:ext cx="683339" cy="365125"/>
          </a:xfrm>
          <a:prstGeom prst="rect">
            <a:avLst/>
          </a:prstGeom>
        </p:spPr>
        <p:txBody>
          <a:bodyPr/>
          <a:lstStyle/>
          <a:p>
            <a:pPr>
              <a:defRPr/>
            </a:pPr>
            <a:fld id="{DD306AAB-444E-4ECB-ACD8-DA211F55071E}" type="slidenum">
              <a:rPr lang="en-US" altLang="en-US" smtClean="0"/>
              <a:pPr>
                <a:defRPr/>
              </a:pPr>
              <a:t>‹#›</a:t>
            </a:fld>
            <a:endParaRPr lang="en-US" altLang="en-US"/>
          </a:p>
        </p:txBody>
      </p:sp>
    </p:spTree>
    <p:extLst>
      <p:ext uri="{BB962C8B-B14F-4D97-AF65-F5344CB8AC3E}">
        <p14:creationId xmlns:p14="http://schemas.microsoft.com/office/powerpoint/2010/main" val="118267441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05133" y="6041362"/>
            <a:ext cx="911939" cy="365125"/>
          </a:xfrm>
          <a:prstGeom prst="rect">
            <a:avLst/>
          </a:prstGeom>
        </p:spPr>
        <p:txBody>
          <a:bodyPr/>
          <a:lstStyle/>
          <a:p>
            <a:pPr>
              <a:defRPr/>
            </a:pPr>
            <a:fld id="{E923133B-2F38-405D-92FA-E327B4003081}" type="datetimeFigureOut">
              <a:rPr lang="en-US" smtClean="0"/>
              <a:pPr>
                <a:defRPr/>
              </a:pPr>
              <a:t>11/18/2022</a:t>
            </a:fld>
            <a:endParaRPr lang="en-US"/>
          </a:p>
        </p:txBody>
      </p:sp>
      <p:sp>
        <p:nvSpPr>
          <p:cNvPr id="6" name="Footer Placeholder 5"/>
          <p:cNvSpPr>
            <a:spLocks noGrp="1"/>
          </p:cNvSpPr>
          <p:nvPr>
            <p:ph type="ftr" sz="quarter" idx="11"/>
          </p:nvPr>
        </p:nvSpPr>
        <p:spPr>
          <a:xfrm>
            <a:off x="677334" y="6041362"/>
            <a:ext cx="6297612" cy="365125"/>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8590663" y="6041362"/>
            <a:ext cx="683339" cy="365125"/>
          </a:xfrm>
          <a:prstGeom prst="rect">
            <a:avLst/>
          </a:prstGeom>
        </p:spPr>
        <p:txBody>
          <a:bodyPr/>
          <a:lstStyle/>
          <a:p>
            <a:pPr>
              <a:defRPr/>
            </a:pPr>
            <a:fld id="{BE2584FA-5EF9-4F5B-8E0F-11F9810A7EE7}" type="slidenum">
              <a:rPr lang="en-US" altLang="en-US" smtClean="0"/>
              <a:pPr>
                <a:defRPr/>
              </a:pPr>
              <a:t>‹#›</a:t>
            </a:fld>
            <a:endParaRPr lang="en-US" altLang="en-US"/>
          </a:p>
        </p:txBody>
      </p:sp>
    </p:spTree>
    <p:extLst>
      <p:ext uri="{BB962C8B-B14F-4D97-AF65-F5344CB8AC3E}">
        <p14:creationId xmlns:p14="http://schemas.microsoft.com/office/powerpoint/2010/main" val="97202785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205133" y="6041362"/>
            <a:ext cx="911939" cy="365125"/>
          </a:xfrm>
          <a:prstGeom prst="rect">
            <a:avLst/>
          </a:prstGeom>
        </p:spPr>
        <p:txBody>
          <a:bodyPr/>
          <a:lstStyle/>
          <a:p>
            <a:pPr>
              <a:defRPr/>
            </a:pPr>
            <a:fld id="{232B2B29-2151-4EC4-97C1-088723FBA81D}" type="datetimeFigureOut">
              <a:rPr lang="en-US" smtClean="0"/>
              <a:pPr>
                <a:defRPr/>
              </a:pPr>
              <a:t>11/18/2022</a:t>
            </a:fld>
            <a:endParaRPr lang="en-US"/>
          </a:p>
        </p:txBody>
      </p:sp>
      <p:sp>
        <p:nvSpPr>
          <p:cNvPr id="6" name="Footer Placeholder 5"/>
          <p:cNvSpPr>
            <a:spLocks noGrp="1"/>
          </p:cNvSpPr>
          <p:nvPr>
            <p:ph type="ftr" sz="quarter" idx="11"/>
          </p:nvPr>
        </p:nvSpPr>
        <p:spPr>
          <a:xfrm>
            <a:off x="677334" y="6041362"/>
            <a:ext cx="6297612" cy="365125"/>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8590663" y="6041362"/>
            <a:ext cx="683339" cy="365125"/>
          </a:xfrm>
          <a:prstGeom prst="rect">
            <a:avLst/>
          </a:prstGeom>
        </p:spPr>
        <p:txBody>
          <a:bodyPr/>
          <a:lstStyle/>
          <a:p>
            <a:pPr>
              <a:defRPr/>
            </a:pPr>
            <a:fld id="{C55E9488-88AE-46B2-A45C-C60BEAD37A0E}" type="slidenum">
              <a:rPr lang="en-US" altLang="en-US" smtClean="0"/>
              <a:pPr>
                <a:defRPr/>
              </a:pPr>
              <a:t>‹#›</a:t>
            </a:fld>
            <a:endParaRPr lang="en-US" altLang="en-US"/>
          </a:p>
        </p:txBody>
      </p:sp>
    </p:spTree>
    <p:extLst>
      <p:ext uri="{BB962C8B-B14F-4D97-AF65-F5344CB8AC3E}">
        <p14:creationId xmlns:p14="http://schemas.microsoft.com/office/powerpoint/2010/main" val="113850637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205133" y="6041362"/>
            <a:ext cx="911939" cy="365125"/>
          </a:xfrm>
          <a:prstGeom prst="rect">
            <a:avLst/>
          </a:prstGeom>
        </p:spPr>
        <p:txBody>
          <a:bodyPr/>
          <a:lstStyle/>
          <a:p>
            <a:pPr>
              <a:defRPr/>
            </a:pPr>
            <a:fld id="{2B988E65-E8C4-4C61-8F8D-C2C459DC09FA}" type="datetimeFigureOut">
              <a:rPr lang="en-US" smtClean="0"/>
              <a:pPr>
                <a:defRPr/>
              </a:pPr>
              <a:t>11/18/2022</a:t>
            </a:fld>
            <a:endParaRPr lang="en-US"/>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pPr>
              <a:defRPr/>
            </a:pPr>
            <a:endParaRPr lang="en-US"/>
          </a:p>
        </p:txBody>
      </p:sp>
      <p:sp>
        <p:nvSpPr>
          <p:cNvPr id="6" name="Slide Number Placeholder 5"/>
          <p:cNvSpPr>
            <a:spLocks noGrp="1"/>
          </p:cNvSpPr>
          <p:nvPr>
            <p:ph type="sldNum" sz="quarter" idx="12"/>
          </p:nvPr>
        </p:nvSpPr>
        <p:spPr>
          <a:xfrm>
            <a:off x="8590663" y="6041362"/>
            <a:ext cx="683339" cy="365125"/>
          </a:xfrm>
          <a:prstGeom prst="rect">
            <a:avLst/>
          </a:prstGeom>
        </p:spPr>
        <p:txBody>
          <a:bodyPr/>
          <a:lstStyle/>
          <a:p>
            <a:pPr>
              <a:defRPr/>
            </a:pPr>
            <a:fld id="{CE7CB141-7AB5-492A-B8D0-E139603A67C3}" type="slidenum">
              <a:rPr lang="en-US" altLang="en-US" smtClean="0"/>
              <a:pPr>
                <a:defRPr/>
              </a:pPr>
              <a:t>‹#›</a:t>
            </a:fld>
            <a:endParaRPr lang="en-US" altLang="en-US"/>
          </a:p>
        </p:txBody>
      </p:sp>
    </p:spTree>
    <p:extLst>
      <p:ext uri="{BB962C8B-B14F-4D97-AF65-F5344CB8AC3E}">
        <p14:creationId xmlns:p14="http://schemas.microsoft.com/office/powerpoint/2010/main" val="3237054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3175" y="0"/>
            <a:ext cx="12188826" cy="6866467"/>
            <a:chOff x="0" y="-8467"/>
            <a:chExt cx="12188826" cy="6866467"/>
          </a:xfrm>
        </p:grpSpPr>
        <p:sp>
          <p:nvSpPr>
            <p:cNvPr id="25" name="Rectangle 27"/>
            <p:cNvSpPr/>
            <p:nvPr userDrawn="1"/>
          </p:nvSpPr>
          <p:spPr>
            <a:xfrm>
              <a:off x="10055226" y="-8467"/>
              <a:ext cx="2133600"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E487C"/>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896600" y="3589867"/>
              <a:ext cx="1292225" cy="3268133"/>
            </a:xfrm>
            <a:prstGeom prst="triangle">
              <a:avLst>
                <a:gd name="adj" fmla="val 100000"/>
              </a:avLst>
            </a:prstGeom>
            <a:solidFill>
              <a:srgbClr val="52A0C6">
                <a:alpha val="80000"/>
              </a:srgb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rgbClr val="A1CB46">
                <a:alpha val="85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A black and white photo of a person's face&#10;&#10;Description automatically generated with low confidence">
            <a:extLst>
              <a:ext uri="{FF2B5EF4-FFF2-40B4-BE49-F238E27FC236}">
                <a16:creationId xmlns:a16="http://schemas.microsoft.com/office/drawing/2014/main" id="{6BDDFB88-F66F-461B-B068-673731D15FD3}"/>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0916400" y="228600"/>
            <a:ext cx="655541" cy="1118909"/>
          </a:xfrm>
          <a:prstGeom prst="rect">
            <a:avLst/>
          </a:prstGeom>
        </p:spPr>
      </p:pic>
    </p:spTree>
    <p:extLst>
      <p:ext uri="{BB962C8B-B14F-4D97-AF65-F5344CB8AC3E}">
        <p14:creationId xmlns:p14="http://schemas.microsoft.com/office/powerpoint/2010/main" val="19295545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ransition>
    <p:fade/>
  </p:transition>
  <p:txStyles>
    <p:titleStyle>
      <a:lvl1pPr algn="l" defTabSz="457200" rtl="0" eaLnBrk="1" latinLnBrk="0" hangingPunct="1">
        <a:spcBef>
          <a:spcPct val="0"/>
        </a:spcBef>
        <a:buNone/>
        <a:defRPr sz="4800" b="1" kern="1200">
          <a:solidFill>
            <a:srgbClr val="52A0C6"/>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52A0C6"/>
        </a:buClr>
        <a:buSzPct val="80000"/>
        <a:buFont typeface="Wingdings 3" charset="2"/>
        <a:buChar char=""/>
        <a:defRPr sz="36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ts val="1000"/>
        </a:spcBef>
        <a:spcAft>
          <a:spcPts val="0"/>
        </a:spcAft>
        <a:buClr>
          <a:srgbClr val="52A0C6"/>
        </a:buClr>
        <a:buSzPct val="80000"/>
        <a:buFont typeface="Wingdings 3" charset="2"/>
        <a:buChar char=""/>
        <a:defRPr sz="32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ts val="1000"/>
        </a:spcBef>
        <a:spcAft>
          <a:spcPts val="0"/>
        </a:spcAft>
        <a:buClr>
          <a:srgbClr val="52A0C6"/>
        </a:buClr>
        <a:buSzPct val="80000"/>
        <a:buFont typeface="Wingdings 3" charset="2"/>
        <a:buChar char=""/>
        <a:defRPr sz="28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ts val="1000"/>
        </a:spcBef>
        <a:spcAft>
          <a:spcPts val="0"/>
        </a:spcAft>
        <a:buClr>
          <a:srgbClr val="52A0C6"/>
        </a:buClr>
        <a:buSzPct val="80000"/>
        <a:buFont typeface="Wingdings 3" charset="2"/>
        <a:buChar char=""/>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ts val="1000"/>
        </a:spcBef>
        <a:spcAft>
          <a:spcPts val="0"/>
        </a:spcAft>
        <a:buClr>
          <a:srgbClr val="52A0C6"/>
        </a:buClr>
        <a:buSzPct val="80000"/>
        <a:buFont typeface="Wingdings 3" charset="2"/>
        <a:buChar char=""/>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hyperlink" Target="https://go.nps.gov/chesapeakegrants"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go.nps.gov/chesapeakegrants" TargetMode="External"/><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11.jpg"/></Relationships>
</file>

<file path=ppt/slides/_rels/slide24.xml.rels><?xml version="1.0" encoding="UTF-8" standalone="yes"?>
<Relationships xmlns="http://schemas.openxmlformats.org/package/2006/relationships"><Relationship Id="rId3" Type="http://schemas.openxmlformats.org/officeDocument/2006/relationships/hyperlink" Target="https://www.nps.gov/chba/getinvolved/grant-faq.htm"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12.jpg"/></Relationships>
</file>

<file path=ppt/slides/_rels/slide25.xml.rels><?xml version="1.0" encoding="UTF-8" standalone="yes"?>
<Relationships xmlns="http://schemas.openxmlformats.org/package/2006/relationships"><Relationship Id="rId3" Type="http://schemas.openxmlformats.org/officeDocument/2006/relationships/hyperlink" Target="https://www.nps.gov/chba/getinvolved/upload/Grants-Application-Checklist_v3.pdf"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13.jpg"/></Relationships>
</file>

<file path=ppt/slides/_rels/slide26.xml.rels><?xml version="1.0" encoding="UTF-8" standalone="yes"?>
<Relationships xmlns="http://schemas.openxmlformats.org/package/2006/relationships"><Relationship Id="rId3" Type="http://schemas.openxmlformats.org/officeDocument/2006/relationships/hyperlink" Target="http://www.sam.gov/" TargetMode="External"/><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hyperlink" Target="https://www.gsa.gov/about-us/organization/federal-acquisition-service/office-of-systems-management/integrated-award-environment-iae/iae-systems-information-kit/unique-entity-identifier-update" TargetMode="External"/><Relationship Id="rId4" Type="http://schemas.openxmlformats.org/officeDocument/2006/relationships/hyperlink" Target="https://www.grants.gov/help/html/help/Register/RegisterWithSAM.htm"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playlist?list=PLTUp3_8b79uJvKypZ7EVQ0-bhkZKoqIWn" TargetMode="External"/><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14.jpg"/></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8C9l02sYxF8&amp;list=PLTUp3_8b79uJvKypZ7EVQ0-bhkZKoqIWn&amp;index=8&amp;t=34s" TargetMode="External"/><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15.jpg"/></Relationships>
</file>

<file path=ppt/slides/_rels/slide3.xml.rels><?xml version="1.0" encoding="UTF-8" standalone="yes"?>
<Relationships xmlns="http://schemas.openxmlformats.org/package/2006/relationships"><Relationship Id="rId3" Type="http://schemas.openxmlformats.org/officeDocument/2006/relationships/hyperlink" Target="https://go.nps.gov/ChesapeakeGrants"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hyperlink" Target="mailto:Chesapeake_grants@nps.gov" TargetMode="External"/><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hyperlink" Target="https://www.nps.gov/chba/getinvolved/grants.htm"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go.nps.gov/ChesapeakeGrants"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hyperlink" Target="https://www.chesapeakebay.net/what/maps/chesapeake-bay-counties1"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3">
            <a:extLst>
              <a:ext uri="{FF2B5EF4-FFF2-40B4-BE49-F238E27FC236}">
                <a16:creationId xmlns:a16="http://schemas.microsoft.com/office/drawing/2014/main" id="{F2A118DB-48C5-4388-AEF1-2C2C3564D29F}"/>
              </a:ext>
            </a:extLst>
          </p:cNvPr>
          <p:cNvSpPr txBox="1">
            <a:spLocks noChangeArrowheads="1"/>
          </p:cNvSpPr>
          <p:nvPr/>
        </p:nvSpPr>
        <p:spPr bwMode="auto">
          <a:xfrm>
            <a:off x="912259" y="409352"/>
            <a:ext cx="9099330" cy="2207723"/>
          </a:xfrm>
          <a:prstGeom prst="rect">
            <a:avLst/>
          </a:prstGeom>
        </p:spPr>
        <p:txBody>
          <a:bodyPr vert="horz" lIns="91440" tIns="45720" rIns="91440" bIns="45720" rtlCol="0" anchor="t">
            <a:normAutofit fontScale="92500" lnSpcReduction="20000"/>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en-US" altLang="en-US" sz="5200" b="1" i="0" u="none" strike="noStrike" kern="1200" cap="none" spc="0" normalizeH="0" baseline="0" noProof="0" dirty="0">
                <a:ln>
                  <a:noFill/>
                </a:ln>
                <a:solidFill>
                  <a:srgbClr val="134163"/>
                </a:solidFill>
                <a:effectLst>
                  <a:outerShdw blurRad="38100" dist="38100" dir="2700000" algn="tl">
                    <a:srgbClr val="000000">
                      <a:alpha val="43137"/>
                    </a:srgbClr>
                  </a:outerShdw>
                </a:effectLst>
                <a:uLnTx/>
                <a:uFillTx/>
                <a:latin typeface="Calibri"/>
                <a:ea typeface="+mn-ea"/>
                <a:cs typeface="Calibri"/>
              </a:rPr>
              <a:t>Chesapeake Bay Gateways and Watertrails Network </a:t>
            </a:r>
            <a:endParaRPr kumimoji="0" lang="en-US" sz="3200" b="0" i="0" u="none" strike="noStrike" kern="1200" cap="none" spc="0" normalizeH="0" baseline="0" noProof="0" dirty="0">
              <a:ln>
                <a:noFill/>
              </a:ln>
              <a:solidFill>
                <a:srgbClr val="134163"/>
              </a:solidFill>
              <a:effectLst/>
              <a:uLnTx/>
              <a:uFillTx/>
              <a:latin typeface="Calibri" panose="020F0502020204030204" pitchFamily="34" charset="0"/>
              <a:ea typeface="+mn-ea"/>
              <a:cs typeface="+mn-cs"/>
            </a:endParaRPr>
          </a:p>
          <a:p>
            <a:pPr marL="0" marR="0" lvl="0" indent="0" algn="ctr" defTabSz="9144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en-US" altLang="en-US" sz="5200" b="1" i="0" u="none" strike="noStrike" kern="1200" cap="none" spc="0" normalizeH="0" baseline="0" noProof="0" dirty="0">
                <a:ln>
                  <a:noFill/>
                </a:ln>
                <a:solidFill>
                  <a:srgbClr val="134163"/>
                </a:solidFill>
                <a:effectLst>
                  <a:outerShdw blurRad="38100" dist="38100" dir="2700000" algn="tl">
                    <a:srgbClr val="000000">
                      <a:alpha val="43137"/>
                    </a:srgbClr>
                  </a:outerShdw>
                </a:effectLst>
                <a:uLnTx/>
                <a:uFillTx/>
                <a:latin typeface="Calibri"/>
                <a:ea typeface="+mn-ea"/>
                <a:cs typeface="Calibri"/>
              </a:rPr>
              <a:t>Grant Summary</a:t>
            </a:r>
            <a:endParaRPr kumimoji="0" lang="en-US" sz="3200" b="0" i="0" u="none" strike="noStrike" kern="1200" cap="none" spc="0" normalizeH="0" baseline="0" noProof="0" dirty="0">
              <a:ln>
                <a:noFill/>
              </a:ln>
              <a:solidFill>
                <a:srgbClr val="134163"/>
              </a:solidFill>
              <a:effectLst/>
              <a:uLnTx/>
              <a:uFillTx/>
              <a:latin typeface="Calibri" panose="020F0502020204030204" pitchFamily="34" charset="0"/>
              <a:ea typeface="+mn-ea"/>
              <a:cs typeface="+mn-cs"/>
            </a:endParaRPr>
          </a:p>
          <a:p>
            <a:pPr marL="0" marR="0" lvl="0" indent="0" algn="ctr" defTabSz="914400" rtl="0" eaLnBrk="1" fontAlgn="auto" latinLnBrk="0" hangingPunct="1">
              <a:lnSpc>
                <a:spcPct val="90000"/>
              </a:lnSpc>
              <a:spcBef>
                <a:spcPct val="0"/>
              </a:spcBef>
              <a:spcAft>
                <a:spcPts val="600"/>
              </a:spcAft>
              <a:buClrTx/>
              <a:buSzTx/>
              <a:buFont typeface="Arial" panose="020B0604020202020204" pitchFamily="34" charset="0"/>
              <a:buNone/>
              <a:tabLst/>
              <a:defRPr/>
            </a:pPr>
            <a:r>
              <a:rPr lang="en-US" altLang="en-US" sz="2400" dirty="0">
                <a:solidFill>
                  <a:srgbClr val="0E4773"/>
                </a:solidFill>
                <a:latin typeface="Calibri"/>
                <a:cs typeface="Calibri"/>
              </a:rPr>
              <a:t>November</a:t>
            </a:r>
            <a:r>
              <a:rPr kumimoji="0" lang="en-US" altLang="en-US" sz="2400" b="0" i="0" u="none" strike="noStrike" kern="1200" cap="none" spc="0" normalizeH="0" baseline="0" noProof="0" dirty="0">
                <a:ln>
                  <a:noFill/>
                </a:ln>
                <a:solidFill>
                  <a:srgbClr val="134163"/>
                </a:solidFill>
                <a:effectLst/>
                <a:uLnTx/>
                <a:uFillTx/>
                <a:latin typeface="Calibri"/>
                <a:ea typeface="+mn-ea"/>
                <a:cs typeface="Calibri"/>
              </a:rPr>
              <a:t> 18, 2022</a:t>
            </a:r>
          </a:p>
        </p:txBody>
      </p:sp>
      <p:sp>
        <p:nvSpPr>
          <p:cNvPr id="4" name="TextBox 3">
            <a:extLst>
              <a:ext uri="{FF2B5EF4-FFF2-40B4-BE49-F238E27FC236}">
                <a16:creationId xmlns:a16="http://schemas.microsoft.com/office/drawing/2014/main" id="{86A49374-97B4-4073-9D23-4368C8DFA468}"/>
              </a:ext>
            </a:extLst>
          </p:cNvPr>
          <p:cNvSpPr txBox="1"/>
          <p:nvPr/>
        </p:nvSpPr>
        <p:spPr>
          <a:xfrm>
            <a:off x="6343424" y="3288401"/>
            <a:ext cx="4707473" cy="283923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000000"/>
                </a:solidFill>
                <a:effectLst/>
                <a:uLnTx/>
                <a:uFillTx/>
                <a:latin typeface="Times New Roman"/>
                <a:ea typeface="Calibri" panose="020F0502020204030204" pitchFamily="34" charset="0"/>
                <a:cs typeface="Times New Roman"/>
              </a:rPr>
              <a:t>“</a:t>
            </a:r>
            <a:r>
              <a:rPr kumimoji="0" lang="en-US" sz="2400" b="0" i="1" u="none" strike="noStrike" kern="1200" cap="none" spc="0" normalizeH="0" baseline="0" noProof="0">
                <a:ln>
                  <a:noFill/>
                </a:ln>
                <a:solidFill>
                  <a:srgbClr val="000000"/>
                </a:solidFill>
                <a:effectLst/>
                <a:uLnTx/>
                <a:uFillTx/>
                <a:latin typeface="Times New Roman"/>
                <a:ea typeface="Times New Roman" panose="02020603050405020304" pitchFamily="18" charset="0"/>
                <a:cs typeface="Times New Roman"/>
              </a:rPr>
              <a:t>By advancing equity across the Federal Government, we can create opportunities for the improvement of communities that have been historically underserved, which benefits everyone.”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Times New Roman"/>
              <a:ea typeface="Calibri" panose="020F0502020204030204" pitchFamily="34" charset="0"/>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a:ea typeface="Calibri" panose="020F0502020204030204" pitchFamily="34" charset="0"/>
                <a:cs typeface="Times New Roman"/>
              </a:rPr>
              <a:t>--</a:t>
            </a:r>
            <a:r>
              <a:rPr kumimoji="0" lang="en-US" sz="1800" b="0" i="0" u="none" strike="noStrike" kern="1200" cap="none" spc="0" normalizeH="0" baseline="0" noProof="0">
                <a:ln>
                  <a:noFill/>
                </a:ln>
                <a:solidFill>
                  <a:srgbClr val="000000"/>
                </a:solidFill>
                <a:effectLst/>
                <a:uLnTx/>
                <a:uFillTx/>
                <a:latin typeface="Times New Roman"/>
                <a:ea typeface="Calibri" panose="020F0502020204030204" pitchFamily="34" charset="0"/>
                <a:cs typeface="Times New Roman"/>
              </a:rPr>
              <a:t> Executive Order 13895</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58461DD-2337-8651-37ED-9F422DE17721}"/>
              </a:ext>
            </a:extLst>
          </p:cNvPr>
          <p:cNvSpPr txBox="1"/>
          <p:nvPr/>
        </p:nvSpPr>
        <p:spPr>
          <a:xfrm>
            <a:off x="1148437" y="3309917"/>
            <a:ext cx="4353055" cy="283923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000000"/>
                </a:solidFill>
                <a:effectLst/>
                <a:uLnTx/>
                <a:uFillTx/>
                <a:latin typeface="Times New Roman"/>
                <a:ea typeface="+mn-ea"/>
                <a:cs typeface="Times New Roman"/>
              </a:rPr>
              <a:t>"shall provide technical and financial assistance...to identify, conserve, restore, and interpret natural, recreational, historical, and cultural resources within the Chesapeake Bay Watershed."</a:t>
            </a:r>
            <a:endParaRPr kumimoji="0" lang="en-US" sz="1050" b="0" i="1"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1"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000000"/>
                </a:solidFill>
                <a:effectLst/>
                <a:uLnTx/>
                <a:uFillTx/>
                <a:latin typeface="Times New Roman"/>
                <a:ea typeface="+mn-ea"/>
                <a:cs typeface="Times New Roman"/>
              </a:rPr>
              <a:t>-- </a:t>
            </a:r>
            <a:r>
              <a:rPr kumimoji="0" lang="en-US" sz="1800" b="0" i="0" u="none" strike="noStrike" kern="1200" cap="none" spc="0" normalizeH="0" baseline="0" noProof="0">
                <a:ln>
                  <a:noFill/>
                </a:ln>
                <a:solidFill>
                  <a:srgbClr val="000000"/>
                </a:solidFill>
                <a:effectLst/>
                <a:uLnTx/>
                <a:uFillTx/>
                <a:latin typeface="Times New Roman"/>
                <a:ea typeface="+mn-ea"/>
                <a:cs typeface="Times New Roman"/>
              </a:rPr>
              <a:t>Chesapeake Bay Initiative Act of 1998</a:t>
            </a:r>
          </a:p>
        </p:txBody>
      </p:sp>
    </p:spTree>
    <p:extLst>
      <p:ext uri="{BB962C8B-B14F-4D97-AF65-F5344CB8AC3E}">
        <p14:creationId xmlns:p14="http://schemas.microsoft.com/office/powerpoint/2010/main" val="230864975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9F51597-264E-4CB3-864B-F4C0B78A1429}"/>
              </a:ext>
            </a:extLst>
          </p:cNvPr>
          <p:cNvSpPr txBox="1"/>
          <p:nvPr/>
        </p:nvSpPr>
        <p:spPr>
          <a:xfrm>
            <a:off x="676716" y="1236600"/>
            <a:ext cx="9686186" cy="4955203"/>
          </a:xfrm>
          <a:prstGeom prst="rect">
            <a:avLst/>
          </a:prstGeom>
          <a:noFill/>
        </p:spPr>
        <p:txBody>
          <a:bodyPr wrap="square" lIns="91440" tIns="45720" rIns="91440" bIns="45720" rtlCol="0" anchor="t">
            <a:spAutoFit/>
          </a:bodyPr>
          <a:lstStyle/>
          <a:p>
            <a:pPr>
              <a:defRPr/>
            </a:pPr>
            <a:r>
              <a:rPr kumimoji="0" lang="en-US" sz="2800" b="0" i="0" u="none" strike="noStrike" kern="1200" cap="none" spc="0" normalizeH="0" baseline="0" noProof="0">
                <a:ln>
                  <a:noFill/>
                </a:ln>
                <a:effectLst/>
                <a:uLnTx/>
                <a:uFillTx/>
                <a:latin typeface="Calibri" panose="020F0502020204030204"/>
                <a:ea typeface="+mn-ea"/>
                <a:cs typeface="+mn-cs"/>
              </a:rPr>
              <a:t>Promote Resilient Communities and Landscapes</a:t>
            </a:r>
            <a:r>
              <a:rPr lang="en-US" sz="2800">
                <a:latin typeface="Calibri" panose="020F0502020204030204"/>
              </a:rPr>
              <a:t> – Sample Actions </a:t>
            </a:r>
            <a:endParaRPr kumimoji="0" lang="en-US" sz="2800" b="0" i="0" u="none" strike="noStrike" kern="1200" cap="none" spc="0" normalizeH="0" baseline="0" noProof="0">
              <a:ln>
                <a:noFill/>
              </a:ln>
              <a:effectLst/>
              <a:uLnTx/>
              <a:uFillTx/>
              <a:latin typeface="Calibri" panose="020F0502020204030204"/>
              <a:ea typeface="+mn-ea"/>
              <a:cs typeface="+mn-cs"/>
            </a:endParaRPr>
          </a:p>
          <a:p>
            <a:pPr marL="342900" indent="-342900">
              <a:buFont typeface="Symbol" panose="05050102010706020507" pitchFamily="18" charset="2"/>
              <a:buChar char=""/>
              <a:tabLst>
                <a:tab pos="457200" algn="l"/>
              </a:tabLst>
            </a:pPr>
            <a:r>
              <a:rPr lang="en-US" sz="2000" b="1">
                <a:solidFill>
                  <a:srgbClr val="000000"/>
                </a:solidFill>
                <a:effectLst/>
                <a:latin typeface="Times New Roman"/>
                <a:ea typeface="Times New Roman" panose="02020603050405020304" pitchFamily="18" charset="0"/>
                <a:cs typeface="Times New Roman"/>
              </a:rPr>
              <a:t>Make public lands and open spaces more welcoming and accessible</a:t>
            </a:r>
            <a:r>
              <a:rPr lang="en-US" sz="2000">
                <a:solidFill>
                  <a:srgbClr val="000000"/>
                </a:solidFill>
                <a:effectLst/>
                <a:latin typeface="Times New Roman"/>
                <a:ea typeface="Times New Roman" panose="02020603050405020304" pitchFamily="18" charset="0"/>
                <a:cs typeface="Times New Roman"/>
              </a:rPr>
              <a:t> to diverse communities. Share and advance standards for equitable access to parks, green space, water, etc. Expand access to green spaces in communities where they are needed.</a:t>
            </a:r>
            <a:r>
              <a:rPr lang="en-US" sz="2000">
                <a:solidFill>
                  <a:srgbClr val="000000"/>
                </a:solidFill>
                <a:latin typeface="Times New Roman"/>
                <a:ea typeface="Times New Roman" panose="02020603050405020304" pitchFamily="18" charset="0"/>
                <a:cs typeface="Times New Roman"/>
              </a:rPr>
              <a:t> </a:t>
            </a:r>
            <a:endParaRPr lang="en-US" sz="2000">
              <a:solidFill>
                <a:srgbClr val="000000"/>
              </a:solidFill>
              <a:effectLst/>
              <a:latin typeface="Times New Roman"/>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n-US" sz="2000" spc="-10">
                <a:solidFill>
                  <a:srgbClr val="000000"/>
                </a:solidFill>
                <a:latin typeface="Times New Roman"/>
                <a:ea typeface="Times New Roman" panose="02020603050405020304" pitchFamily="18" charset="0"/>
                <a:cs typeface="Times New Roman"/>
              </a:rPr>
              <a:t>Advance </a:t>
            </a:r>
            <a:r>
              <a:rPr lang="en-US" sz="2000">
                <a:solidFill>
                  <a:srgbClr val="000000"/>
                </a:solidFill>
                <a:latin typeface="Times New Roman"/>
                <a:ea typeface="Times New Roman" panose="02020603050405020304" pitchFamily="18" charset="0"/>
                <a:cs typeface="Times New Roman"/>
              </a:rPr>
              <a:t>watershed-wide</a:t>
            </a:r>
            <a:r>
              <a:rPr lang="en-US" sz="2000" spc="-10">
                <a:solidFill>
                  <a:srgbClr val="000000"/>
                </a:solidFill>
                <a:latin typeface="Times New Roman"/>
                <a:ea typeface="Times New Roman" panose="02020603050405020304" pitchFamily="18" charset="0"/>
                <a:cs typeface="Times New Roman"/>
              </a:rPr>
              <a:t> </a:t>
            </a:r>
            <a:r>
              <a:rPr lang="en-US" sz="2000" b="1">
                <a:solidFill>
                  <a:srgbClr val="000000"/>
                </a:solidFill>
                <a:latin typeface="Times New Roman"/>
                <a:ea typeface="Times New Roman" panose="02020603050405020304" pitchFamily="18" charset="0"/>
                <a:cs typeface="Times New Roman"/>
              </a:rPr>
              <a:t>land</a:t>
            </a:r>
            <a:r>
              <a:rPr lang="en-US" sz="2000" b="1" spc="-10">
                <a:solidFill>
                  <a:srgbClr val="000000"/>
                </a:solidFill>
                <a:latin typeface="Times New Roman"/>
                <a:ea typeface="Times New Roman" panose="02020603050405020304" pitchFamily="18" charset="0"/>
                <a:cs typeface="Times New Roman"/>
              </a:rPr>
              <a:t> </a:t>
            </a:r>
            <a:r>
              <a:rPr lang="en-US" sz="2000" b="1">
                <a:solidFill>
                  <a:srgbClr val="000000"/>
                </a:solidFill>
                <a:latin typeface="Times New Roman"/>
                <a:ea typeface="Times New Roman" panose="02020603050405020304" pitchFamily="18" charset="0"/>
                <a:cs typeface="Times New Roman"/>
              </a:rPr>
              <a:t>conservation</a:t>
            </a:r>
            <a:r>
              <a:rPr lang="en-US" sz="2000" b="1" spc="-10">
                <a:solidFill>
                  <a:srgbClr val="000000"/>
                </a:solidFill>
                <a:latin typeface="Times New Roman"/>
                <a:ea typeface="Times New Roman" panose="02020603050405020304" pitchFamily="18" charset="0"/>
                <a:cs typeface="Times New Roman"/>
              </a:rPr>
              <a:t> </a:t>
            </a:r>
            <a:r>
              <a:rPr lang="en-US" sz="2000" b="1">
                <a:solidFill>
                  <a:srgbClr val="000000"/>
                </a:solidFill>
                <a:latin typeface="Times New Roman"/>
                <a:ea typeface="Times New Roman" panose="02020603050405020304" pitchFamily="18" charset="0"/>
                <a:cs typeface="Times New Roman"/>
              </a:rPr>
              <a:t>and</a:t>
            </a:r>
            <a:r>
              <a:rPr lang="en-US" sz="2000" b="1" spc="-10">
                <a:solidFill>
                  <a:srgbClr val="000000"/>
                </a:solidFill>
                <a:latin typeface="Times New Roman"/>
                <a:ea typeface="Times New Roman" panose="02020603050405020304" pitchFamily="18" charset="0"/>
                <a:cs typeface="Times New Roman"/>
              </a:rPr>
              <a:t> </a:t>
            </a:r>
            <a:r>
              <a:rPr lang="en-US" sz="2000" b="1">
                <a:solidFill>
                  <a:srgbClr val="000000"/>
                </a:solidFill>
                <a:latin typeface="Times New Roman"/>
                <a:ea typeface="Times New Roman" panose="02020603050405020304" pitchFamily="18" charset="0"/>
                <a:cs typeface="Times New Roman"/>
              </a:rPr>
              <a:t>public</a:t>
            </a:r>
            <a:r>
              <a:rPr lang="en-US" sz="2000" b="1" spc="-10">
                <a:solidFill>
                  <a:srgbClr val="000000"/>
                </a:solidFill>
                <a:latin typeface="Times New Roman"/>
                <a:ea typeface="Times New Roman" panose="02020603050405020304" pitchFamily="18" charset="0"/>
                <a:cs typeface="Times New Roman"/>
              </a:rPr>
              <a:t> </a:t>
            </a:r>
            <a:r>
              <a:rPr lang="en-US" sz="2000" b="1">
                <a:solidFill>
                  <a:srgbClr val="000000"/>
                </a:solidFill>
                <a:latin typeface="Times New Roman"/>
                <a:ea typeface="Times New Roman" panose="02020603050405020304" pitchFamily="18" charset="0"/>
                <a:cs typeface="Times New Roman"/>
              </a:rPr>
              <a:t>access</a:t>
            </a:r>
            <a:r>
              <a:rPr lang="en-US" sz="2000" spc="-10">
                <a:solidFill>
                  <a:srgbClr val="000000"/>
                </a:solidFill>
                <a:latin typeface="Times New Roman"/>
                <a:ea typeface="Times New Roman" panose="02020603050405020304" pitchFamily="18" charset="0"/>
                <a:cs typeface="Times New Roman"/>
              </a:rPr>
              <a:t> </a:t>
            </a:r>
            <a:r>
              <a:rPr lang="en-US" sz="2000">
                <a:solidFill>
                  <a:srgbClr val="000000"/>
                </a:solidFill>
                <a:latin typeface="Times New Roman"/>
                <a:ea typeface="Times New Roman" panose="02020603050405020304" pitchFamily="18" charset="0"/>
                <a:cs typeface="Times New Roman"/>
              </a:rPr>
              <a:t>collaborations.</a:t>
            </a:r>
            <a:endParaRPr lang="en-US" sz="2000">
              <a:solidFill>
                <a:srgbClr val="000000"/>
              </a:solidFill>
              <a:latin typeface="Times New Roman"/>
              <a:ea typeface="Calibri" panose="020F0502020204030204" pitchFamily="34" charset="0"/>
              <a:cs typeface="Times New Roman"/>
            </a:endParaRPr>
          </a:p>
          <a:p>
            <a:pPr marL="342900" marR="0" lvl="0" indent="-342900">
              <a:spcBef>
                <a:spcPts val="0"/>
              </a:spcBef>
              <a:spcAft>
                <a:spcPts val="0"/>
              </a:spcAft>
              <a:buFont typeface="Symbol" panose="05050102010706020507" pitchFamily="18" charset="2"/>
              <a:buChar char=""/>
              <a:tabLst>
                <a:tab pos="457200" algn="l"/>
              </a:tabLst>
            </a:pPr>
            <a:r>
              <a:rPr lang="en-US" sz="2000">
                <a:solidFill>
                  <a:srgbClr val="000000"/>
                </a:solidFill>
                <a:latin typeface="Times New Roman"/>
                <a:ea typeface="Times New Roman" panose="02020603050405020304" pitchFamily="18" charset="0"/>
                <a:cs typeface="Times New Roman"/>
              </a:rPr>
              <a:t>Link</a:t>
            </a:r>
            <a:r>
              <a:rPr lang="en-US" sz="2000" spc="-15">
                <a:solidFill>
                  <a:srgbClr val="000000"/>
                </a:solidFill>
                <a:latin typeface="Times New Roman"/>
                <a:ea typeface="Times New Roman" panose="02020603050405020304" pitchFamily="18" charset="0"/>
                <a:cs typeface="Times New Roman"/>
              </a:rPr>
              <a:t> </a:t>
            </a:r>
            <a:r>
              <a:rPr lang="en-US" sz="2000">
                <a:solidFill>
                  <a:srgbClr val="000000"/>
                </a:solidFill>
                <a:latin typeface="Times New Roman"/>
                <a:ea typeface="Times New Roman" panose="02020603050405020304" pitchFamily="18" charset="0"/>
                <a:cs typeface="Times New Roman"/>
              </a:rPr>
              <a:t>Chesapeake</a:t>
            </a:r>
            <a:r>
              <a:rPr lang="en-US" sz="2000" spc="-15">
                <a:solidFill>
                  <a:srgbClr val="000000"/>
                </a:solidFill>
                <a:latin typeface="Times New Roman"/>
                <a:ea typeface="Times New Roman" panose="02020603050405020304" pitchFamily="18" charset="0"/>
                <a:cs typeface="Times New Roman"/>
              </a:rPr>
              <a:t> </a:t>
            </a:r>
            <a:r>
              <a:rPr lang="en-US" sz="2000">
                <a:solidFill>
                  <a:srgbClr val="000000"/>
                </a:solidFill>
                <a:latin typeface="Times New Roman"/>
                <a:ea typeface="Times New Roman" panose="02020603050405020304" pitchFamily="18" charset="0"/>
                <a:cs typeface="Times New Roman"/>
              </a:rPr>
              <a:t>Gateways</a:t>
            </a:r>
            <a:r>
              <a:rPr lang="en-US" sz="2000" spc="-15">
                <a:solidFill>
                  <a:srgbClr val="000000"/>
                </a:solidFill>
                <a:latin typeface="Times New Roman"/>
                <a:ea typeface="Times New Roman" panose="02020603050405020304" pitchFamily="18" charset="0"/>
                <a:cs typeface="Times New Roman"/>
              </a:rPr>
              <a:t> </a:t>
            </a:r>
            <a:r>
              <a:rPr lang="en-US" sz="2000">
                <a:solidFill>
                  <a:srgbClr val="000000"/>
                </a:solidFill>
                <a:latin typeface="Times New Roman"/>
                <a:ea typeface="Times New Roman" panose="02020603050405020304" pitchFamily="18" charset="0"/>
                <a:cs typeface="Times New Roman"/>
              </a:rPr>
              <a:t>and</a:t>
            </a:r>
            <a:r>
              <a:rPr lang="en-US" sz="2000" spc="-15">
                <a:solidFill>
                  <a:srgbClr val="000000"/>
                </a:solidFill>
                <a:latin typeface="Times New Roman"/>
                <a:ea typeface="Times New Roman" panose="02020603050405020304" pitchFamily="18" charset="0"/>
                <a:cs typeface="Times New Roman"/>
              </a:rPr>
              <a:t> </a:t>
            </a:r>
            <a:r>
              <a:rPr lang="en-US" sz="2000" b="1">
                <a:solidFill>
                  <a:srgbClr val="000000"/>
                </a:solidFill>
                <a:latin typeface="Times New Roman"/>
                <a:ea typeface="Times New Roman" panose="02020603050405020304" pitchFamily="18" charset="0"/>
                <a:cs typeface="Times New Roman"/>
              </a:rPr>
              <a:t>nature-based</a:t>
            </a:r>
            <a:r>
              <a:rPr lang="en-US" sz="2000" b="1" spc="-15">
                <a:solidFill>
                  <a:srgbClr val="000000"/>
                </a:solidFill>
                <a:latin typeface="Times New Roman"/>
                <a:ea typeface="Times New Roman" panose="02020603050405020304" pitchFamily="18" charset="0"/>
                <a:cs typeface="Times New Roman"/>
              </a:rPr>
              <a:t> </a:t>
            </a:r>
            <a:r>
              <a:rPr lang="en-US" sz="2000" b="1">
                <a:solidFill>
                  <a:srgbClr val="000000"/>
                </a:solidFill>
                <a:latin typeface="Times New Roman"/>
                <a:ea typeface="Times New Roman" panose="02020603050405020304" pitchFamily="18" charset="0"/>
                <a:cs typeface="Times New Roman"/>
              </a:rPr>
              <a:t>and</a:t>
            </a:r>
            <a:r>
              <a:rPr lang="en-US" sz="2000" b="1" spc="-30">
                <a:solidFill>
                  <a:srgbClr val="000000"/>
                </a:solidFill>
                <a:latin typeface="Times New Roman"/>
                <a:ea typeface="Times New Roman" panose="02020603050405020304" pitchFamily="18" charset="0"/>
                <a:cs typeface="Times New Roman"/>
              </a:rPr>
              <a:t> </a:t>
            </a:r>
            <a:r>
              <a:rPr lang="en-US" sz="2000" b="1">
                <a:solidFill>
                  <a:srgbClr val="000000"/>
                </a:solidFill>
                <a:latin typeface="Times New Roman"/>
                <a:ea typeface="Times New Roman" panose="02020603050405020304" pitchFamily="18" charset="0"/>
                <a:cs typeface="Times New Roman"/>
              </a:rPr>
              <a:t>cultural</a:t>
            </a:r>
            <a:r>
              <a:rPr lang="en-US" sz="2000" b="1" spc="-15">
                <a:solidFill>
                  <a:srgbClr val="000000"/>
                </a:solidFill>
                <a:latin typeface="Times New Roman"/>
                <a:ea typeface="Times New Roman" panose="02020603050405020304" pitchFamily="18" charset="0"/>
                <a:cs typeface="Times New Roman"/>
              </a:rPr>
              <a:t> </a:t>
            </a:r>
            <a:r>
              <a:rPr lang="en-US" sz="2000" b="1">
                <a:solidFill>
                  <a:srgbClr val="000000"/>
                </a:solidFill>
                <a:latin typeface="Times New Roman"/>
                <a:ea typeface="Times New Roman" panose="02020603050405020304" pitchFamily="18" charset="0"/>
                <a:cs typeface="Times New Roman"/>
              </a:rPr>
              <a:t>tourism</a:t>
            </a:r>
            <a:r>
              <a:rPr lang="en-US" sz="2000" b="1" spc="-15">
                <a:solidFill>
                  <a:srgbClr val="000000"/>
                </a:solidFill>
                <a:latin typeface="Times New Roman"/>
                <a:ea typeface="Times New Roman" panose="02020603050405020304" pitchFamily="18" charset="0"/>
                <a:cs typeface="Times New Roman"/>
              </a:rPr>
              <a:t> </a:t>
            </a:r>
            <a:r>
              <a:rPr lang="en-US" sz="2000" b="1">
                <a:solidFill>
                  <a:srgbClr val="000000"/>
                </a:solidFill>
                <a:latin typeface="Times New Roman"/>
                <a:ea typeface="Times New Roman" panose="02020603050405020304" pitchFamily="18" charset="0"/>
                <a:cs typeface="Times New Roman"/>
              </a:rPr>
              <a:t>of</a:t>
            </a:r>
            <a:r>
              <a:rPr lang="en-US" sz="2000" b="1" spc="-15">
                <a:solidFill>
                  <a:srgbClr val="000000"/>
                </a:solidFill>
                <a:latin typeface="Times New Roman"/>
                <a:ea typeface="Times New Roman" panose="02020603050405020304" pitchFamily="18" charset="0"/>
                <a:cs typeface="Times New Roman"/>
              </a:rPr>
              <a:t> </a:t>
            </a:r>
            <a:r>
              <a:rPr lang="en-US" sz="2000" b="1">
                <a:solidFill>
                  <a:srgbClr val="000000"/>
                </a:solidFill>
                <a:latin typeface="Times New Roman"/>
                <a:ea typeface="Times New Roman" panose="02020603050405020304" pitchFamily="18" charset="0"/>
                <a:cs typeface="Times New Roman"/>
              </a:rPr>
              <a:t>Gateways</a:t>
            </a:r>
            <a:r>
              <a:rPr lang="en-US" sz="2000" spc="-15">
                <a:solidFill>
                  <a:srgbClr val="000000"/>
                </a:solidFill>
                <a:latin typeface="Times New Roman"/>
                <a:ea typeface="Times New Roman" panose="02020603050405020304" pitchFamily="18" charset="0"/>
                <a:cs typeface="Times New Roman"/>
              </a:rPr>
              <a:t> </a:t>
            </a:r>
            <a:r>
              <a:rPr lang="en-US" sz="2000">
                <a:solidFill>
                  <a:srgbClr val="000000"/>
                </a:solidFill>
                <a:latin typeface="Times New Roman"/>
                <a:ea typeface="Times New Roman" panose="02020603050405020304" pitchFamily="18" charset="0"/>
                <a:cs typeface="Times New Roman"/>
              </a:rPr>
              <a:t>with</a:t>
            </a:r>
            <a:r>
              <a:rPr lang="en-US" sz="2000" spc="-15">
                <a:solidFill>
                  <a:srgbClr val="000000"/>
                </a:solidFill>
                <a:latin typeface="Times New Roman"/>
                <a:ea typeface="Times New Roman" panose="02020603050405020304" pitchFamily="18" charset="0"/>
                <a:cs typeface="Times New Roman"/>
              </a:rPr>
              <a:t> </a:t>
            </a:r>
            <a:r>
              <a:rPr lang="en-US" sz="2000">
                <a:solidFill>
                  <a:srgbClr val="000000"/>
                </a:solidFill>
                <a:latin typeface="Times New Roman"/>
                <a:ea typeface="Times New Roman" panose="02020603050405020304" pitchFamily="18" charset="0"/>
                <a:cs typeface="Times New Roman"/>
              </a:rPr>
              <a:t>economic</a:t>
            </a:r>
            <a:r>
              <a:rPr lang="en-US" sz="2000" spc="-15">
                <a:solidFill>
                  <a:srgbClr val="000000"/>
                </a:solidFill>
                <a:latin typeface="Times New Roman"/>
                <a:ea typeface="Times New Roman" panose="02020603050405020304" pitchFamily="18" charset="0"/>
                <a:cs typeface="Times New Roman"/>
              </a:rPr>
              <a:t> </a:t>
            </a:r>
            <a:r>
              <a:rPr lang="en-US" sz="2000">
                <a:solidFill>
                  <a:srgbClr val="000000"/>
                </a:solidFill>
                <a:latin typeface="Times New Roman"/>
                <a:ea typeface="Times New Roman" panose="02020603050405020304" pitchFamily="18" charset="0"/>
                <a:cs typeface="Times New Roman"/>
              </a:rPr>
              <a:t>initiatives</a:t>
            </a:r>
            <a:r>
              <a:rPr lang="en-US" sz="2000" spc="-15">
                <a:solidFill>
                  <a:srgbClr val="000000"/>
                </a:solidFill>
                <a:latin typeface="Times New Roman"/>
                <a:ea typeface="Times New Roman" panose="02020603050405020304" pitchFamily="18" charset="0"/>
                <a:cs typeface="Times New Roman"/>
              </a:rPr>
              <a:t> </a:t>
            </a:r>
            <a:r>
              <a:rPr lang="en-US" sz="2000">
                <a:solidFill>
                  <a:srgbClr val="000000"/>
                </a:solidFill>
                <a:latin typeface="Times New Roman"/>
                <a:ea typeface="Times New Roman" panose="02020603050405020304" pitchFamily="18" charset="0"/>
                <a:cs typeface="Times New Roman"/>
              </a:rPr>
              <a:t>for</a:t>
            </a:r>
            <a:r>
              <a:rPr lang="en-US" sz="2000" spc="-15">
                <a:solidFill>
                  <a:srgbClr val="000000"/>
                </a:solidFill>
                <a:latin typeface="Times New Roman"/>
                <a:ea typeface="Times New Roman" panose="02020603050405020304" pitchFamily="18" charset="0"/>
                <a:cs typeface="Times New Roman"/>
              </a:rPr>
              <a:t> </a:t>
            </a:r>
            <a:r>
              <a:rPr lang="en-US" sz="2000">
                <a:solidFill>
                  <a:srgbClr val="000000"/>
                </a:solidFill>
                <a:latin typeface="Times New Roman"/>
                <a:ea typeface="Times New Roman" panose="02020603050405020304" pitchFamily="18" charset="0"/>
                <a:cs typeface="Times New Roman"/>
              </a:rPr>
              <a:t>local</a:t>
            </a:r>
            <a:r>
              <a:rPr lang="en-US" sz="2000" spc="-15">
                <a:solidFill>
                  <a:srgbClr val="000000"/>
                </a:solidFill>
                <a:latin typeface="Times New Roman"/>
                <a:ea typeface="Times New Roman" panose="02020603050405020304" pitchFamily="18" charset="0"/>
                <a:cs typeface="Times New Roman"/>
              </a:rPr>
              <a:t> </a:t>
            </a:r>
            <a:r>
              <a:rPr lang="en-US" sz="2000">
                <a:solidFill>
                  <a:srgbClr val="000000"/>
                </a:solidFill>
                <a:latin typeface="Times New Roman"/>
                <a:ea typeface="Times New Roman" panose="02020603050405020304" pitchFamily="18" charset="0"/>
                <a:cs typeface="Times New Roman"/>
              </a:rPr>
              <a:t>resilience</a:t>
            </a:r>
            <a:r>
              <a:rPr lang="en-US" sz="2000" spc="-15">
                <a:solidFill>
                  <a:srgbClr val="000000"/>
                </a:solidFill>
                <a:latin typeface="Times New Roman"/>
                <a:ea typeface="Times New Roman" panose="02020603050405020304" pitchFamily="18" charset="0"/>
                <a:cs typeface="Times New Roman"/>
              </a:rPr>
              <a:t> </a:t>
            </a:r>
            <a:r>
              <a:rPr lang="en-US" sz="2000">
                <a:solidFill>
                  <a:srgbClr val="000000"/>
                </a:solidFill>
                <a:latin typeface="Times New Roman"/>
                <a:ea typeface="Times New Roman" panose="02020603050405020304" pitchFamily="18" charset="0"/>
                <a:cs typeface="Times New Roman"/>
              </a:rPr>
              <a:t>and</a:t>
            </a:r>
            <a:r>
              <a:rPr lang="en-US" sz="2000" spc="-15">
                <a:solidFill>
                  <a:srgbClr val="000000"/>
                </a:solidFill>
                <a:latin typeface="Times New Roman"/>
                <a:ea typeface="Times New Roman" panose="02020603050405020304" pitchFamily="18" charset="0"/>
                <a:cs typeface="Times New Roman"/>
              </a:rPr>
              <a:t> </a:t>
            </a:r>
            <a:r>
              <a:rPr lang="en-US" sz="2000">
                <a:solidFill>
                  <a:srgbClr val="000000"/>
                </a:solidFill>
                <a:latin typeface="Times New Roman"/>
                <a:ea typeface="Times New Roman" panose="02020603050405020304" pitchFamily="18" charset="0"/>
                <a:cs typeface="Times New Roman"/>
              </a:rPr>
              <a:t>community</a:t>
            </a:r>
            <a:r>
              <a:rPr lang="en-US" sz="2000" spc="-15">
                <a:solidFill>
                  <a:srgbClr val="000000"/>
                </a:solidFill>
                <a:latin typeface="Times New Roman"/>
                <a:ea typeface="Times New Roman" panose="02020603050405020304" pitchFamily="18" charset="0"/>
                <a:cs typeface="Times New Roman"/>
              </a:rPr>
              <a:t> </a:t>
            </a:r>
            <a:r>
              <a:rPr lang="en-US" sz="2000">
                <a:solidFill>
                  <a:srgbClr val="000000"/>
                </a:solidFill>
                <a:latin typeface="Times New Roman"/>
                <a:ea typeface="Times New Roman" panose="02020603050405020304" pitchFamily="18" charset="0"/>
                <a:cs typeface="Times New Roman"/>
              </a:rPr>
              <a:t>sustainability,</a:t>
            </a:r>
            <a:r>
              <a:rPr lang="en-US" sz="2000" spc="-15">
                <a:solidFill>
                  <a:srgbClr val="000000"/>
                </a:solidFill>
                <a:latin typeface="Times New Roman"/>
                <a:ea typeface="Times New Roman" panose="02020603050405020304" pitchFamily="18" charset="0"/>
                <a:cs typeface="Times New Roman"/>
              </a:rPr>
              <a:t> </a:t>
            </a:r>
            <a:r>
              <a:rPr lang="en-US" sz="2000">
                <a:solidFill>
                  <a:srgbClr val="000000"/>
                </a:solidFill>
                <a:latin typeface="Times New Roman"/>
                <a:ea typeface="Times New Roman" panose="02020603050405020304" pitchFamily="18" charset="0"/>
                <a:cs typeface="Times New Roman"/>
              </a:rPr>
              <a:t>especially</a:t>
            </a:r>
            <a:r>
              <a:rPr lang="en-US" sz="2000" spc="-15">
                <a:solidFill>
                  <a:srgbClr val="000000"/>
                </a:solidFill>
                <a:latin typeface="Times New Roman"/>
                <a:ea typeface="Times New Roman" panose="02020603050405020304" pitchFamily="18" charset="0"/>
                <a:cs typeface="Times New Roman"/>
              </a:rPr>
              <a:t> </a:t>
            </a:r>
            <a:r>
              <a:rPr lang="en-US" sz="2000">
                <a:solidFill>
                  <a:srgbClr val="000000"/>
                </a:solidFill>
                <a:latin typeface="Times New Roman"/>
                <a:ea typeface="Times New Roman" panose="02020603050405020304" pitchFamily="18" charset="0"/>
                <a:cs typeface="Times New Roman"/>
              </a:rPr>
              <a:t>tied</a:t>
            </a:r>
            <a:r>
              <a:rPr lang="en-US" sz="2000" spc="-15">
                <a:solidFill>
                  <a:srgbClr val="000000"/>
                </a:solidFill>
                <a:latin typeface="Times New Roman"/>
                <a:ea typeface="Times New Roman" panose="02020603050405020304" pitchFamily="18" charset="0"/>
                <a:cs typeface="Times New Roman"/>
              </a:rPr>
              <a:t> </a:t>
            </a:r>
            <a:r>
              <a:rPr lang="en-US" sz="2000">
                <a:solidFill>
                  <a:srgbClr val="000000"/>
                </a:solidFill>
                <a:latin typeface="Times New Roman"/>
                <a:ea typeface="Times New Roman" panose="02020603050405020304" pitchFamily="18" charset="0"/>
                <a:cs typeface="Times New Roman"/>
              </a:rPr>
              <a:t>with</a:t>
            </a:r>
            <a:r>
              <a:rPr lang="en-US" sz="2000" spc="-15">
                <a:solidFill>
                  <a:srgbClr val="000000"/>
                </a:solidFill>
                <a:latin typeface="Times New Roman"/>
                <a:ea typeface="Times New Roman" panose="02020603050405020304" pitchFamily="18" charset="0"/>
                <a:cs typeface="Times New Roman"/>
              </a:rPr>
              <a:t> </a:t>
            </a:r>
            <a:r>
              <a:rPr lang="en-US" sz="2000">
                <a:solidFill>
                  <a:srgbClr val="000000"/>
                </a:solidFill>
                <a:latin typeface="Times New Roman"/>
                <a:ea typeface="Times New Roman" panose="02020603050405020304" pitchFamily="18" charset="0"/>
                <a:cs typeface="Times New Roman"/>
              </a:rPr>
              <a:t>sectors</a:t>
            </a:r>
            <a:r>
              <a:rPr lang="en-US" sz="2000" spc="-15">
                <a:solidFill>
                  <a:srgbClr val="000000"/>
                </a:solidFill>
                <a:latin typeface="Times New Roman"/>
                <a:ea typeface="Times New Roman" panose="02020603050405020304" pitchFamily="18" charset="0"/>
                <a:cs typeface="Times New Roman"/>
              </a:rPr>
              <a:t> </a:t>
            </a:r>
            <a:r>
              <a:rPr lang="en-US" sz="2000">
                <a:solidFill>
                  <a:srgbClr val="000000"/>
                </a:solidFill>
                <a:latin typeface="Times New Roman"/>
                <a:ea typeface="Times New Roman" panose="02020603050405020304" pitchFamily="18" charset="0"/>
                <a:cs typeface="Times New Roman"/>
              </a:rPr>
              <a:t>closely</a:t>
            </a:r>
            <a:r>
              <a:rPr lang="en-US" sz="2000" spc="-15">
                <a:solidFill>
                  <a:srgbClr val="000000"/>
                </a:solidFill>
                <a:latin typeface="Times New Roman"/>
                <a:ea typeface="Times New Roman" panose="02020603050405020304" pitchFamily="18" charset="0"/>
                <a:cs typeface="Times New Roman"/>
              </a:rPr>
              <a:t> </a:t>
            </a:r>
            <a:r>
              <a:rPr lang="en-US" sz="2000">
                <a:solidFill>
                  <a:srgbClr val="000000"/>
                </a:solidFill>
                <a:latin typeface="Times New Roman"/>
                <a:ea typeface="Times New Roman" panose="02020603050405020304" pitchFamily="18" charset="0"/>
                <a:cs typeface="Times New Roman"/>
              </a:rPr>
              <a:t>linked</a:t>
            </a:r>
            <a:r>
              <a:rPr lang="en-US" sz="2000" spc="-15">
                <a:solidFill>
                  <a:srgbClr val="000000"/>
                </a:solidFill>
                <a:latin typeface="Times New Roman"/>
                <a:ea typeface="Times New Roman" panose="02020603050405020304" pitchFamily="18" charset="0"/>
                <a:cs typeface="Times New Roman"/>
              </a:rPr>
              <a:t> </a:t>
            </a:r>
            <a:r>
              <a:rPr lang="en-US" sz="2000">
                <a:solidFill>
                  <a:srgbClr val="000000"/>
                </a:solidFill>
                <a:latin typeface="Times New Roman"/>
                <a:ea typeface="Times New Roman" panose="02020603050405020304" pitchFamily="18" charset="0"/>
                <a:cs typeface="Times New Roman"/>
              </a:rPr>
              <a:t>with Chesapeake heritage, such as crafts, working lands and maritime activities.</a:t>
            </a:r>
            <a:endParaRPr lang="en-US" sz="2000">
              <a:latin typeface="Times New Roman"/>
              <a:cs typeface="Times New Roman"/>
            </a:endParaRPr>
          </a:p>
          <a:p>
            <a:pPr marL="342900" marR="0" lvl="0" indent="-342900">
              <a:spcBef>
                <a:spcPts val="0"/>
              </a:spcBef>
              <a:spcAft>
                <a:spcPts val="0"/>
              </a:spcAft>
              <a:buFont typeface="Symbol" panose="05050102010706020507" pitchFamily="18" charset="2"/>
              <a:buChar char=""/>
              <a:tabLst>
                <a:tab pos="457200" algn="l"/>
              </a:tabLst>
            </a:pPr>
            <a:r>
              <a:rPr lang="en-US" sz="2000">
                <a:solidFill>
                  <a:srgbClr val="000000"/>
                </a:solidFill>
                <a:effectLst/>
                <a:latin typeface="Times New Roman"/>
                <a:ea typeface="Times New Roman" panose="02020603050405020304" pitchFamily="18" charset="0"/>
                <a:cs typeface="Times New Roman"/>
              </a:rPr>
              <a:t>Develop and encourage new and enhanced opportunities to </a:t>
            </a:r>
            <a:r>
              <a:rPr lang="en-US" sz="2000" b="1">
                <a:solidFill>
                  <a:srgbClr val="000000"/>
                </a:solidFill>
                <a:effectLst/>
                <a:latin typeface="Times New Roman"/>
                <a:ea typeface="Times New Roman" panose="02020603050405020304" pitchFamily="18" charset="0"/>
                <a:cs typeface="Times New Roman"/>
              </a:rPr>
              <a:t>connect with underrepresented communities</a:t>
            </a:r>
            <a:r>
              <a:rPr lang="en-US" sz="2000">
                <a:solidFill>
                  <a:srgbClr val="000000"/>
                </a:solidFill>
                <a:effectLst/>
                <a:latin typeface="Times New Roman"/>
                <a:ea typeface="Times New Roman" panose="02020603050405020304" pitchFamily="18" charset="0"/>
                <a:cs typeface="Times New Roman"/>
              </a:rPr>
              <a:t> through inclusive and welcoming events, festivals, places, and programming.</a:t>
            </a:r>
            <a:endParaRPr lang="en-US" sz="2000">
              <a:solidFill>
                <a:srgbClr val="000000"/>
              </a:solidFill>
              <a:effectLst/>
              <a:latin typeface="Times New Roman"/>
              <a:ea typeface="Calibri" panose="020F0502020204030204" pitchFamily="34" charset="0"/>
              <a:cs typeface="Times New Roman"/>
            </a:endParaRPr>
          </a:p>
          <a:p>
            <a:pPr marL="342900" marR="0" lvl="0" indent="-342900">
              <a:spcBef>
                <a:spcPts val="0"/>
              </a:spcBef>
              <a:spcAft>
                <a:spcPts val="0"/>
              </a:spcAft>
              <a:buFont typeface="Symbol" panose="05050102010706020507" pitchFamily="18" charset="2"/>
              <a:buChar char=""/>
              <a:tabLst>
                <a:tab pos="457200" algn="l"/>
              </a:tabLst>
            </a:pPr>
            <a:r>
              <a:rPr lang="en-US" sz="2000">
                <a:solidFill>
                  <a:srgbClr val="000000"/>
                </a:solidFill>
                <a:effectLst/>
                <a:latin typeface="Times New Roman"/>
                <a:ea typeface="Times New Roman" panose="02020603050405020304" pitchFamily="18" charset="0"/>
                <a:cs typeface="Times New Roman"/>
              </a:rPr>
              <a:t>Deploy inclusive volunteer programs and campaigns to </a:t>
            </a:r>
            <a:r>
              <a:rPr lang="en-US" sz="2000" b="1">
                <a:solidFill>
                  <a:srgbClr val="000000"/>
                </a:solidFill>
                <a:effectLst/>
                <a:latin typeface="Times New Roman"/>
                <a:ea typeface="Times New Roman" panose="02020603050405020304" pitchFamily="18" charset="0"/>
                <a:cs typeface="Times New Roman"/>
              </a:rPr>
              <a:t>engage new audiences</a:t>
            </a:r>
            <a:r>
              <a:rPr lang="en-US" sz="2000">
                <a:solidFill>
                  <a:srgbClr val="000000"/>
                </a:solidFill>
                <a:effectLst/>
                <a:latin typeface="Times New Roman"/>
                <a:ea typeface="Times New Roman" panose="02020603050405020304" pitchFamily="18" charset="0"/>
                <a:cs typeface="Times New Roman"/>
              </a:rPr>
              <a:t> in Chesapeake stewardship.</a:t>
            </a:r>
            <a:endParaRPr lang="en-US" sz="2000">
              <a:solidFill>
                <a:srgbClr val="000000"/>
              </a:solidFill>
              <a:effectLst/>
              <a:latin typeface="Times New Roman"/>
              <a:ea typeface="Calibri" panose="020F0502020204030204" pitchFamily="34" charset="0"/>
              <a:cs typeface="Times New Roman"/>
            </a:endParaRPr>
          </a:p>
        </p:txBody>
      </p:sp>
      <p:sp>
        <p:nvSpPr>
          <p:cNvPr id="9" name="TextBox 8">
            <a:extLst>
              <a:ext uri="{FF2B5EF4-FFF2-40B4-BE49-F238E27FC236}">
                <a16:creationId xmlns:a16="http://schemas.microsoft.com/office/drawing/2014/main" id="{B6F3E390-59DB-40E1-9C28-ADA1EB8F033F}"/>
              </a:ext>
            </a:extLst>
          </p:cNvPr>
          <p:cNvSpPr txBox="1"/>
          <p:nvPr/>
        </p:nvSpPr>
        <p:spPr>
          <a:xfrm>
            <a:off x="10668000" y="1593671"/>
            <a:ext cx="1295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Strategic Theme</a:t>
            </a:r>
          </a:p>
        </p:txBody>
      </p:sp>
      <p:sp>
        <p:nvSpPr>
          <p:cNvPr id="7" name="TextBox 3">
            <a:extLst>
              <a:ext uri="{FF2B5EF4-FFF2-40B4-BE49-F238E27FC236}">
                <a16:creationId xmlns:a16="http://schemas.microsoft.com/office/drawing/2014/main" id="{B2CCB883-92C9-4BB0-AD92-E3429ABA37E5}"/>
              </a:ext>
            </a:extLst>
          </p:cNvPr>
          <p:cNvSpPr txBox="1">
            <a:spLocks noChangeArrowheads="1"/>
          </p:cNvSpPr>
          <p:nvPr/>
        </p:nvSpPr>
        <p:spPr bwMode="auto">
          <a:xfrm>
            <a:off x="173971" y="133687"/>
            <a:ext cx="9926960" cy="618344"/>
          </a:xfrm>
          <a:prstGeom prst="rect">
            <a:avLst/>
          </a:prstGeom>
        </p:spPr>
        <p:txBody>
          <a:bodyPr vert="horz" lIns="91440" tIns="45720" rIns="91440" bIns="45720" rtlCol="0" anchor="t">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en-US" altLang="en-US" sz="3100" b="0" i="0" u="none" strike="noStrike" kern="1200" cap="none" spc="0" normalizeH="0" baseline="0" noProof="0">
                <a:ln>
                  <a:noFill/>
                </a:ln>
                <a:solidFill>
                  <a:srgbClr val="1C6294"/>
                </a:solidFill>
                <a:effectLst>
                  <a:outerShdw blurRad="38100" dist="38100" dir="2700000" algn="tl">
                    <a:srgbClr val="000000">
                      <a:alpha val="43137"/>
                    </a:srgbClr>
                  </a:outerShdw>
                </a:effectLst>
                <a:uLnTx/>
                <a:uFillTx/>
                <a:latin typeface="Calibri" panose="020F0502020204030204"/>
                <a:ea typeface="+mn-ea"/>
                <a:cs typeface="+mn-cs"/>
              </a:rPr>
              <a:t>Chesapeake Gateways Network Grant Application Overview</a:t>
            </a:r>
            <a:endParaRPr kumimoji="0" lang="en-US" altLang="en-US" sz="3100" b="0" i="0" u="none" strike="noStrike" kern="1200" cap="none" spc="0" normalizeH="0" baseline="0" noProof="0">
              <a:ln>
                <a:noFill/>
              </a:ln>
              <a:solidFill>
                <a:srgbClr val="1C6294"/>
              </a:solidFill>
              <a:effectLst>
                <a:outerShdw blurRad="38100" dist="38100" dir="2700000" algn="tl">
                  <a:srgbClr val="000000">
                    <a:alpha val="43137"/>
                  </a:srgbClr>
                </a:outerShdw>
              </a:effectLst>
              <a:uLnTx/>
              <a:uFillTx/>
              <a:latin typeface="Calibri" panose="020F0502020204030204"/>
              <a:ea typeface="+mn-ea"/>
              <a:cs typeface="Calibri"/>
            </a:endParaRPr>
          </a:p>
        </p:txBody>
      </p:sp>
    </p:spTree>
    <p:extLst>
      <p:ext uri="{BB962C8B-B14F-4D97-AF65-F5344CB8AC3E}">
        <p14:creationId xmlns:p14="http://schemas.microsoft.com/office/powerpoint/2010/main" val="408639303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1137B4-B60B-4D46-B52E-A7339E35B488}"/>
              </a:ext>
            </a:extLst>
          </p:cNvPr>
          <p:cNvSpPr txBox="1"/>
          <p:nvPr/>
        </p:nvSpPr>
        <p:spPr>
          <a:xfrm>
            <a:off x="10555992" y="1648058"/>
            <a:ext cx="157917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Prioritization</a:t>
            </a:r>
          </a:p>
        </p:txBody>
      </p:sp>
      <p:sp>
        <p:nvSpPr>
          <p:cNvPr id="6" name="TextBox 5">
            <a:extLst>
              <a:ext uri="{FF2B5EF4-FFF2-40B4-BE49-F238E27FC236}">
                <a16:creationId xmlns:a16="http://schemas.microsoft.com/office/drawing/2014/main" id="{0371ACDD-9736-4173-9F2C-7E4C1C08D108}"/>
              </a:ext>
            </a:extLst>
          </p:cNvPr>
          <p:cNvSpPr txBox="1"/>
          <p:nvPr/>
        </p:nvSpPr>
        <p:spPr>
          <a:xfrm>
            <a:off x="1171013" y="1345637"/>
            <a:ext cx="8295716" cy="4493538"/>
          </a:xfrm>
          <a:prstGeom prst="rect">
            <a:avLst/>
          </a:prstGeom>
          <a:noFill/>
        </p:spPr>
        <p:txBody>
          <a:bodyPr wrap="square" rtlCol="0">
            <a:spAutoFit/>
          </a:bodyPr>
          <a:lstStyle/>
          <a:p>
            <a:pPr marR="0" lvl="0">
              <a:spcBef>
                <a:spcPts val="0"/>
              </a:spcBef>
              <a:spcAft>
                <a:spcPts val="0"/>
              </a:spcAft>
            </a:pPr>
            <a:r>
              <a:rPr lang="en-US" sz="2200" b="1">
                <a:solidFill>
                  <a:srgbClr val="000000"/>
                </a:solidFill>
                <a:ea typeface="Calibri" panose="020F0502020204030204" pitchFamily="34" charset="0"/>
                <a:cs typeface="Times New Roman" panose="02020603050405020304" pitchFamily="18" charset="0"/>
              </a:rPr>
              <a:t>PRIORITIES</a:t>
            </a:r>
          </a:p>
          <a:p>
            <a:pPr marR="0" lvl="0">
              <a:spcBef>
                <a:spcPts val="0"/>
              </a:spcBef>
              <a:spcAft>
                <a:spcPts val="0"/>
              </a:spcAft>
            </a:pPr>
            <a:endParaRPr lang="en-US" sz="2200">
              <a:solidFill>
                <a:srgbClr val="000000"/>
              </a:solidFill>
              <a:effectLs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2200">
                <a:solidFill>
                  <a:srgbClr val="000000"/>
                </a:solidFill>
                <a:effectLst/>
                <a:ea typeface="Calibri" panose="020F0502020204030204" pitchFamily="34" charset="0"/>
                <a:cs typeface="Times New Roman" panose="02020603050405020304" pitchFamily="18" charset="0"/>
              </a:rPr>
              <a:t>Proposals that elevate the scope or audience of an existing program.</a:t>
            </a:r>
            <a:endParaRPr lang="en-US" sz="220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2200">
                <a:solidFill>
                  <a:srgbClr val="000000"/>
                </a:solidFill>
                <a:effectLst/>
                <a:ea typeface="Calibri" panose="020F0502020204030204" pitchFamily="34" charset="0"/>
                <a:cs typeface="Times New Roman" panose="02020603050405020304" pitchFamily="18" charset="0"/>
              </a:rPr>
              <a:t>Proposals the expand inclusive programming to address barriers to stakeholder engagement.</a:t>
            </a:r>
            <a:endParaRPr lang="en-US" sz="220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2200">
                <a:solidFill>
                  <a:srgbClr val="000000"/>
                </a:solidFill>
                <a:effectLst/>
                <a:ea typeface="Calibri" panose="020F0502020204030204" pitchFamily="34" charset="0"/>
                <a:cs typeface="Times New Roman" panose="02020603050405020304" pitchFamily="18" charset="0"/>
              </a:rPr>
              <a:t>Proposals the “kick-off” a new effort, strategy, or innovative design.</a:t>
            </a:r>
            <a:endParaRPr lang="en-US" sz="2200">
              <a:effectLst/>
              <a:ea typeface="Calibri" panose="020F0502020204030204" pitchFamily="34" charset="0"/>
              <a:cs typeface="Times New Roman" panose="02020603050405020304" pitchFamily="18" charset="0"/>
            </a:endParaRPr>
          </a:p>
          <a:p>
            <a:pPr marL="0" marR="0">
              <a:spcBef>
                <a:spcPts val="0"/>
              </a:spcBef>
              <a:spcAft>
                <a:spcPts val="0"/>
              </a:spcAft>
            </a:pPr>
            <a:r>
              <a:rPr lang="en-US" sz="2200">
                <a:solidFill>
                  <a:srgbClr val="000000"/>
                </a:solidFill>
                <a:effectLst/>
                <a:ea typeface="Calibri" panose="020F0502020204030204" pitchFamily="34" charset="0"/>
                <a:cs typeface="Times New Roman" panose="02020603050405020304" pitchFamily="18" charset="0"/>
              </a:rPr>
              <a:t> </a:t>
            </a:r>
            <a:endParaRPr lang="en-US" sz="2200">
              <a:effectLst/>
              <a:ea typeface="Calibri" panose="020F0502020204030204" pitchFamily="34" charset="0"/>
              <a:cs typeface="Times New Roman" panose="02020603050405020304" pitchFamily="18" charset="0"/>
            </a:endParaRPr>
          </a:p>
          <a:p>
            <a:pPr marL="0" marR="0">
              <a:spcBef>
                <a:spcPts val="0"/>
              </a:spcBef>
              <a:spcAft>
                <a:spcPts val="0"/>
              </a:spcAft>
            </a:pPr>
            <a:r>
              <a:rPr lang="en-US" sz="2200">
                <a:effectLst/>
                <a:ea typeface="Times New Roman" panose="02020603050405020304" pitchFamily="18" charset="0"/>
              </a:rPr>
              <a:t>NPS Chesapeake Gateways encourages proposals that include and uplift partnerships. Final selections will also consider geographic distribution, diversity of awardees, and thematic distribution. </a:t>
            </a:r>
          </a:p>
          <a:p>
            <a:pPr marL="0" marR="0">
              <a:spcBef>
                <a:spcPts val="0"/>
              </a:spcBef>
              <a:spcAft>
                <a:spcPts val="0"/>
              </a:spcAft>
            </a:pPr>
            <a:r>
              <a:rPr lang="en-US" sz="2200">
                <a:effectLst/>
                <a:ea typeface="Times New Roman" panose="02020603050405020304" pitchFamily="18" charset="0"/>
              </a:rPr>
              <a:t> </a:t>
            </a:r>
          </a:p>
          <a:p>
            <a:pPr marL="0" marR="0">
              <a:spcBef>
                <a:spcPts val="0"/>
              </a:spcBef>
              <a:spcAft>
                <a:spcPts val="0"/>
              </a:spcAft>
            </a:pPr>
            <a:r>
              <a:rPr lang="en-US" sz="2200">
                <a:effectLst/>
                <a:ea typeface="Times New Roman" panose="02020603050405020304" pitchFamily="18" charset="0"/>
              </a:rPr>
              <a:t>These grants are not designed to support annual maintenance and operations. </a:t>
            </a:r>
          </a:p>
        </p:txBody>
      </p:sp>
      <p:sp>
        <p:nvSpPr>
          <p:cNvPr id="7" name="TextBox 3">
            <a:extLst>
              <a:ext uri="{FF2B5EF4-FFF2-40B4-BE49-F238E27FC236}">
                <a16:creationId xmlns:a16="http://schemas.microsoft.com/office/drawing/2014/main" id="{58016C72-807E-4FD3-B33A-4DBFF7C07FA2}"/>
              </a:ext>
            </a:extLst>
          </p:cNvPr>
          <p:cNvSpPr txBox="1">
            <a:spLocks noChangeArrowheads="1"/>
          </p:cNvSpPr>
          <p:nvPr/>
        </p:nvSpPr>
        <p:spPr bwMode="auto">
          <a:xfrm>
            <a:off x="173971" y="133687"/>
            <a:ext cx="9926960" cy="618344"/>
          </a:xfrm>
          <a:prstGeom prst="rect">
            <a:avLst/>
          </a:prstGeom>
        </p:spPr>
        <p:txBody>
          <a:bodyPr vert="horz" lIns="91440" tIns="45720" rIns="91440" bIns="45720" rtlCol="0" anchor="t">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en-US" altLang="en-US" sz="3100" b="0" i="0" u="none" strike="noStrike" kern="1200" cap="none" spc="0" normalizeH="0" baseline="0" noProof="0">
                <a:ln>
                  <a:noFill/>
                </a:ln>
                <a:solidFill>
                  <a:srgbClr val="1C6294"/>
                </a:solidFill>
                <a:effectLst>
                  <a:outerShdw blurRad="38100" dist="38100" dir="2700000" algn="tl">
                    <a:srgbClr val="000000">
                      <a:alpha val="43137"/>
                    </a:srgbClr>
                  </a:outerShdw>
                </a:effectLst>
                <a:uLnTx/>
                <a:uFillTx/>
                <a:latin typeface="Calibri" panose="020F0502020204030204"/>
                <a:ea typeface="+mn-ea"/>
                <a:cs typeface="+mn-cs"/>
              </a:rPr>
              <a:t>Chesapeake Gateways Network Grant Application Overview</a:t>
            </a:r>
            <a:endParaRPr kumimoji="0" lang="en-US" altLang="en-US" sz="3100" b="0" i="0" u="none" strike="noStrike" kern="1200" cap="none" spc="0" normalizeH="0" baseline="0" noProof="0">
              <a:ln>
                <a:noFill/>
              </a:ln>
              <a:solidFill>
                <a:srgbClr val="1C6294"/>
              </a:solidFill>
              <a:effectLst>
                <a:outerShdw blurRad="38100" dist="38100" dir="2700000" algn="tl">
                  <a:srgbClr val="000000">
                    <a:alpha val="43137"/>
                  </a:srgbClr>
                </a:outerShdw>
              </a:effectLst>
              <a:uLnTx/>
              <a:uFillTx/>
              <a:latin typeface="Calibri" panose="020F0502020204030204"/>
              <a:ea typeface="+mn-ea"/>
              <a:cs typeface="Calibri"/>
            </a:endParaRPr>
          </a:p>
        </p:txBody>
      </p:sp>
    </p:spTree>
    <p:extLst>
      <p:ext uri="{BB962C8B-B14F-4D97-AF65-F5344CB8AC3E}">
        <p14:creationId xmlns:p14="http://schemas.microsoft.com/office/powerpoint/2010/main" val="62108337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1137B4-B60B-4D46-B52E-A7339E35B488}"/>
              </a:ext>
            </a:extLst>
          </p:cNvPr>
          <p:cNvSpPr txBox="1"/>
          <p:nvPr/>
        </p:nvSpPr>
        <p:spPr>
          <a:xfrm>
            <a:off x="10555992" y="1648058"/>
            <a:ext cx="157917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Calibri" panose="020F0502020204030204"/>
              </a:rPr>
              <a:t>Review Criteria</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371ACDD-9736-4173-9F2C-7E4C1C08D108}"/>
              </a:ext>
            </a:extLst>
          </p:cNvPr>
          <p:cNvSpPr txBox="1"/>
          <p:nvPr/>
        </p:nvSpPr>
        <p:spPr>
          <a:xfrm>
            <a:off x="1277151" y="1497698"/>
            <a:ext cx="8499695" cy="3693319"/>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US" sz="2200" b="1">
                <a:solidFill>
                  <a:srgbClr val="000000"/>
                </a:solidFill>
                <a:ea typeface="Times New Roman" panose="02020603050405020304" pitchFamily="18" charset="0"/>
                <a:cs typeface="Times New Roman" panose="02020603050405020304" pitchFamily="18" charset="0"/>
              </a:rPr>
              <a:t>REVIEW CRITERIA</a:t>
            </a:r>
          </a:p>
          <a:p>
            <a:pPr marR="0" lvl="0" algn="l" defTabSz="914400" rtl="0" eaLnBrk="1" fontAlgn="auto" latinLnBrk="0" hangingPunct="1">
              <a:lnSpc>
                <a:spcPct val="100000"/>
              </a:lnSpc>
              <a:spcBef>
                <a:spcPts val="0"/>
              </a:spcBef>
              <a:spcAft>
                <a:spcPts val="0"/>
              </a:spcAft>
              <a:buClrTx/>
              <a:buSzTx/>
              <a:tabLst/>
              <a:defRPr/>
            </a:pPr>
            <a:endParaRPr kumimoji="0" lang="en-US" sz="2200" b="0" i="0" u="none" strike="noStrike" kern="1200" cap="none" spc="0" normalizeH="0" baseline="0" noProof="0">
              <a:ln>
                <a:noFill/>
              </a:ln>
              <a:solidFill>
                <a:srgbClr val="000000"/>
              </a:solidFill>
              <a:effectLst/>
              <a:uLnTx/>
              <a:uFillTx/>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defRPr/>
            </a:pPr>
            <a:r>
              <a:rPr lang="en-US" sz="2400" i="0" u="none" strike="noStrike">
                <a:solidFill>
                  <a:srgbClr val="333333"/>
                </a:solidFill>
                <a:effectLst/>
              </a:rPr>
              <a:t>Connection to Chesapeake Gateways Strategic Themes (25%)</a:t>
            </a:r>
          </a:p>
          <a:p>
            <a:pPr marL="342900" indent="-342900">
              <a:buFont typeface="Arial" panose="020B0604020202020204" pitchFamily="34" charset="0"/>
              <a:buChar char="•"/>
              <a:defRPr/>
            </a:pPr>
            <a:r>
              <a:rPr lang="en-US" sz="2400" i="0" u="none" strike="noStrike">
                <a:solidFill>
                  <a:srgbClr val="333333"/>
                </a:solidFill>
                <a:effectLst/>
              </a:rPr>
              <a:t>Connection to Equity, Inclusion, Accessibility, &amp; Engagement Objectives (25%)</a:t>
            </a:r>
          </a:p>
          <a:p>
            <a:pPr marL="342900" indent="-342900">
              <a:buFont typeface="Arial" panose="020B0604020202020204" pitchFamily="34" charset="0"/>
              <a:buChar char="•"/>
              <a:defRPr/>
            </a:pPr>
            <a:r>
              <a:rPr lang="en-US" sz="2400" i="0" u="none" strike="noStrike">
                <a:solidFill>
                  <a:srgbClr val="333333"/>
                </a:solidFill>
                <a:effectLst/>
              </a:rPr>
              <a:t>Innovation in Project Intent (20%)</a:t>
            </a:r>
            <a:endParaRPr lang="en-US" sz="2400" i="0">
              <a:solidFill>
                <a:srgbClr val="333333"/>
              </a:solidFill>
              <a:effectLst/>
            </a:endParaRPr>
          </a:p>
          <a:p>
            <a:pPr marL="342900" indent="-342900">
              <a:buFont typeface="Arial" panose="020B0604020202020204" pitchFamily="34" charset="0"/>
              <a:buChar char="•"/>
              <a:defRPr/>
            </a:pPr>
            <a:r>
              <a:rPr lang="en-US" sz="2400" i="0" u="none" strike="noStrike">
                <a:solidFill>
                  <a:srgbClr val="333333"/>
                </a:solidFill>
                <a:effectLst/>
              </a:rPr>
              <a:t>Clarity of Project’s Operational Plan (15%)</a:t>
            </a:r>
            <a:endParaRPr lang="en-US" sz="2400">
              <a:solidFill>
                <a:srgbClr val="333333"/>
              </a:solidFill>
            </a:endParaRPr>
          </a:p>
          <a:p>
            <a:pPr marL="342900" indent="-342900">
              <a:buFont typeface="Arial" panose="020B0604020202020204" pitchFamily="34" charset="0"/>
              <a:buChar char="•"/>
              <a:defRPr/>
            </a:pPr>
            <a:r>
              <a:rPr lang="en-US" sz="2400" i="0" u="none" strike="noStrike">
                <a:solidFill>
                  <a:srgbClr val="333333"/>
                </a:solidFill>
                <a:effectLst/>
              </a:rPr>
              <a:t>Team’s Capacity to Implement Project (15%)</a:t>
            </a:r>
            <a:endParaRPr lang="en-US" sz="2400" i="0">
              <a:solidFill>
                <a:srgbClr val="333333"/>
              </a:solidFill>
              <a:effectLst/>
            </a:endParaRPr>
          </a:p>
          <a:p>
            <a:pPr>
              <a:defRPr/>
            </a:pPr>
            <a:endParaRPr lang="en-US" sz="2400" b="1" i="0">
              <a:solidFill>
                <a:srgbClr val="333333"/>
              </a:solidFill>
              <a:effectLst/>
            </a:endParaRPr>
          </a:p>
          <a:p>
            <a:pPr marR="0" lvl="0" algn="l" defTabSz="914400" rtl="0" eaLnBrk="1" fontAlgn="auto" latinLnBrk="0" hangingPunct="1">
              <a:lnSpc>
                <a:spcPct val="100000"/>
              </a:lnSpc>
              <a:spcBef>
                <a:spcPts val="0"/>
              </a:spcBef>
              <a:spcAft>
                <a:spcPts val="0"/>
              </a:spcAft>
              <a:buClrTx/>
              <a:buSzTx/>
              <a:tabLst/>
              <a:defRPr/>
            </a:pPr>
            <a:endParaRPr kumimoji="0" lang="en-US" sz="22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endParaRPr>
          </a:p>
        </p:txBody>
      </p:sp>
      <p:sp>
        <p:nvSpPr>
          <p:cNvPr id="7" name="TextBox 3">
            <a:extLst>
              <a:ext uri="{FF2B5EF4-FFF2-40B4-BE49-F238E27FC236}">
                <a16:creationId xmlns:a16="http://schemas.microsoft.com/office/drawing/2014/main" id="{58016C72-807E-4FD3-B33A-4DBFF7C07FA2}"/>
              </a:ext>
            </a:extLst>
          </p:cNvPr>
          <p:cNvSpPr txBox="1">
            <a:spLocks noChangeArrowheads="1"/>
          </p:cNvSpPr>
          <p:nvPr/>
        </p:nvSpPr>
        <p:spPr bwMode="auto">
          <a:xfrm>
            <a:off x="173971" y="133687"/>
            <a:ext cx="9926960" cy="618344"/>
          </a:xfrm>
          <a:prstGeom prst="rect">
            <a:avLst/>
          </a:prstGeom>
        </p:spPr>
        <p:txBody>
          <a:bodyPr vert="horz" lIns="91440" tIns="45720" rIns="91440" bIns="45720" rtlCol="0" anchor="t">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en-US" altLang="en-US" sz="3100" b="0" i="0" u="none" strike="noStrike" kern="1200" cap="none" spc="0" normalizeH="0" baseline="0" noProof="0">
                <a:ln>
                  <a:noFill/>
                </a:ln>
                <a:solidFill>
                  <a:srgbClr val="1C6294"/>
                </a:solidFill>
                <a:effectLst>
                  <a:outerShdw blurRad="38100" dist="38100" dir="2700000" algn="tl">
                    <a:srgbClr val="000000">
                      <a:alpha val="43137"/>
                    </a:srgbClr>
                  </a:outerShdw>
                </a:effectLst>
                <a:uLnTx/>
                <a:uFillTx/>
                <a:latin typeface="Calibri" panose="020F0502020204030204"/>
                <a:ea typeface="+mn-ea"/>
                <a:cs typeface="+mn-cs"/>
              </a:rPr>
              <a:t>Chesapeake Gateways Network Grant Application Overview</a:t>
            </a:r>
            <a:endParaRPr kumimoji="0" lang="en-US" altLang="en-US" sz="3100" b="0" i="0" u="none" strike="noStrike" kern="1200" cap="none" spc="0" normalizeH="0" baseline="0" noProof="0">
              <a:ln>
                <a:noFill/>
              </a:ln>
              <a:solidFill>
                <a:srgbClr val="1C6294"/>
              </a:solidFill>
              <a:effectLst>
                <a:outerShdw blurRad="38100" dist="38100" dir="2700000" algn="tl">
                  <a:srgbClr val="000000">
                    <a:alpha val="43137"/>
                  </a:srgbClr>
                </a:outerShdw>
              </a:effectLst>
              <a:uLnTx/>
              <a:uFillTx/>
              <a:latin typeface="Calibri" panose="020F0502020204030204"/>
              <a:ea typeface="+mn-ea"/>
              <a:cs typeface="Calibri"/>
            </a:endParaRPr>
          </a:p>
        </p:txBody>
      </p:sp>
    </p:spTree>
    <p:extLst>
      <p:ext uri="{BB962C8B-B14F-4D97-AF65-F5344CB8AC3E}">
        <p14:creationId xmlns:p14="http://schemas.microsoft.com/office/powerpoint/2010/main" val="354945755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1137B4-B60B-4D46-B52E-A7339E35B488}"/>
              </a:ext>
            </a:extLst>
          </p:cNvPr>
          <p:cNvSpPr txBox="1"/>
          <p:nvPr/>
        </p:nvSpPr>
        <p:spPr>
          <a:xfrm>
            <a:off x="10555992" y="1648058"/>
            <a:ext cx="157917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Calibri" panose="020F0502020204030204"/>
              </a:rPr>
              <a:t>Review Criteria</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371ACDD-9736-4173-9F2C-7E4C1C08D108}"/>
              </a:ext>
            </a:extLst>
          </p:cNvPr>
          <p:cNvSpPr txBox="1"/>
          <p:nvPr/>
        </p:nvSpPr>
        <p:spPr>
          <a:xfrm>
            <a:off x="1277151" y="1497698"/>
            <a:ext cx="8499695" cy="3693319"/>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US" sz="2200" b="1" dirty="0">
                <a:solidFill>
                  <a:srgbClr val="000000"/>
                </a:solidFill>
                <a:ea typeface="Times New Roman" panose="02020603050405020304" pitchFamily="18" charset="0"/>
                <a:cs typeface="Times New Roman" panose="02020603050405020304" pitchFamily="18" charset="0"/>
              </a:rPr>
              <a:t>REVIEW CRITERIA</a:t>
            </a:r>
          </a:p>
          <a:p>
            <a:pPr marR="0" lvl="0" algn="l" defTabSz="914400" rtl="0" eaLnBrk="1" fontAlgn="auto" latinLnBrk="0" hangingPunct="1">
              <a:lnSpc>
                <a:spcPct val="100000"/>
              </a:lnSpc>
              <a:spcBef>
                <a:spcPts val="0"/>
              </a:spcBef>
              <a:spcAft>
                <a:spcPts val="0"/>
              </a:spcAft>
              <a:buClrTx/>
              <a:buSzTx/>
              <a:tabLst/>
              <a:defRPr/>
            </a:pPr>
            <a:endParaRPr kumimoji="0" lang="en-US" sz="2200" b="0" i="0" u="none" strike="noStrike" kern="12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defRPr/>
            </a:pPr>
            <a:r>
              <a:rPr lang="en-US" sz="2400" i="0" u="none" strike="noStrike" dirty="0">
                <a:solidFill>
                  <a:srgbClr val="FF0000"/>
                </a:solidFill>
                <a:effectLst/>
              </a:rPr>
              <a:t>Connection to Chesapeake Gateways Strategic Themes (25%)</a:t>
            </a:r>
          </a:p>
          <a:p>
            <a:pPr marL="342900" indent="-342900">
              <a:buFont typeface="Arial" panose="020B0604020202020204" pitchFamily="34" charset="0"/>
              <a:buChar char="•"/>
              <a:defRPr/>
            </a:pPr>
            <a:r>
              <a:rPr lang="en-US" sz="2400" i="0" u="none" strike="noStrike" dirty="0">
                <a:solidFill>
                  <a:srgbClr val="FF0000"/>
                </a:solidFill>
                <a:effectLst/>
              </a:rPr>
              <a:t>Connection to Equity, Inclusion, Accessibility, &amp; Engagement Objectives (25%)</a:t>
            </a:r>
          </a:p>
          <a:p>
            <a:pPr marL="342900" indent="-342900">
              <a:buFont typeface="Arial" panose="020B0604020202020204" pitchFamily="34" charset="0"/>
              <a:buChar char="•"/>
              <a:defRPr/>
            </a:pPr>
            <a:r>
              <a:rPr lang="en-US" sz="2400" i="0" u="none" strike="noStrike" dirty="0">
                <a:solidFill>
                  <a:srgbClr val="FF0000"/>
                </a:solidFill>
                <a:effectLst/>
              </a:rPr>
              <a:t>Innovation in Project Intent (20%)</a:t>
            </a:r>
            <a:endParaRPr lang="en-US" sz="2400" i="0" dirty="0">
              <a:solidFill>
                <a:srgbClr val="FF0000"/>
              </a:solidFill>
              <a:effectLst/>
            </a:endParaRPr>
          </a:p>
          <a:p>
            <a:pPr marL="342900" indent="-342900">
              <a:buFont typeface="Arial" panose="020B0604020202020204" pitchFamily="34" charset="0"/>
              <a:buChar char="•"/>
              <a:defRPr/>
            </a:pPr>
            <a:r>
              <a:rPr lang="en-US" sz="2400" i="0" u="none" strike="noStrike" dirty="0">
                <a:solidFill>
                  <a:srgbClr val="333333"/>
                </a:solidFill>
                <a:effectLst/>
              </a:rPr>
              <a:t>Clarity of Project’s Operational Plan (15%)</a:t>
            </a:r>
            <a:endParaRPr lang="en-US" sz="2400" dirty="0">
              <a:solidFill>
                <a:srgbClr val="333333"/>
              </a:solidFill>
            </a:endParaRPr>
          </a:p>
          <a:p>
            <a:pPr marL="342900" indent="-342900">
              <a:buFont typeface="Arial" panose="020B0604020202020204" pitchFamily="34" charset="0"/>
              <a:buChar char="•"/>
              <a:defRPr/>
            </a:pPr>
            <a:r>
              <a:rPr lang="en-US" sz="2400" i="0" u="none" strike="noStrike" dirty="0">
                <a:solidFill>
                  <a:srgbClr val="333333"/>
                </a:solidFill>
                <a:effectLst/>
              </a:rPr>
              <a:t>Team’s Capacity to Implement Project (15%)</a:t>
            </a:r>
            <a:endParaRPr lang="en-US" sz="2400" i="0" dirty="0">
              <a:solidFill>
                <a:srgbClr val="333333"/>
              </a:solidFill>
              <a:effectLst/>
            </a:endParaRPr>
          </a:p>
          <a:p>
            <a:pPr>
              <a:defRPr/>
            </a:pPr>
            <a:endParaRPr lang="en-US" sz="2400" b="1" i="0" dirty="0">
              <a:solidFill>
                <a:srgbClr val="333333"/>
              </a:solidFill>
              <a:effectLst/>
            </a:endParaRPr>
          </a:p>
          <a:p>
            <a:pPr marR="0" lvl="0" algn="l" defTabSz="914400" rtl="0" eaLnBrk="1" fontAlgn="auto" latinLnBrk="0" hangingPunct="1">
              <a:lnSpc>
                <a:spcPct val="100000"/>
              </a:lnSpc>
              <a:spcBef>
                <a:spcPts val="0"/>
              </a:spcBef>
              <a:spcAft>
                <a:spcPts val="0"/>
              </a:spcAft>
              <a:buClrTx/>
              <a:buSzTx/>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endParaRPr>
          </a:p>
        </p:txBody>
      </p:sp>
      <p:sp>
        <p:nvSpPr>
          <p:cNvPr id="7" name="TextBox 3">
            <a:extLst>
              <a:ext uri="{FF2B5EF4-FFF2-40B4-BE49-F238E27FC236}">
                <a16:creationId xmlns:a16="http://schemas.microsoft.com/office/drawing/2014/main" id="{58016C72-807E-4FD3-B33A-4DBFF7C07FA2}"/>
              </a:ext>
            </a:extLst>
          </p:cNvPr>
          <p:cNvSpPr txBox="1">
            <a:spLocks noChangeArrowheads="1"/>
          </p:cNvSpPr>
          <p:nvPr/>
        </p:nvSpPr>
        <p:spPr bwMode="auto">
          <a:xfrm>
            <a:off x="173971" y="133687"/>
            <a:ext cx="9926960" cy="618344"/>
          </a:xfrm>
          <a:prstGeom prst="rect">
            <a:avLst/>
          </a:prstGeom>
        </p:spPr>
        <p:txBody>
          <a:bodyPr vert="horz" lIns="91440" tIns="45720" rIns="91440" bIns="45720" rtlCol="0" anchor="t">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en-US" altLang="en-US" sz="3100" b="0" i="0" u="none" strike="noStrike" kern="1200" cap="none" spc="0" normalizeH="0" baseline="0" noProof="0">
                <a:ln>
                  <a:noFill/>
                </a:ln>
                <a:solidFill>
                  <a:srgbClr val="1C6294"/>
                </a:solidFill>
                <a:effectLst>
                  <a:outerShdw blurRad="38100" dist="38100" dir="2700000" algn="tl">
                    <a:srgbClr val="000000">
                      <a:alpha val="43137"/>
                    </a:srgbClr>
                  </a:outerShdw>
                </a:effectLst>
                <a:uLnTx/>
                <a:uFillTx/>
                <a:latin typeface="Calibri" panose="020F0502020204030204"/>
                <a:ea typeface="+mn-ea"/>
                <a:cs typeface="+mn-cs"/>
              </a:rPr>
              <a:t>Chesapeake Gateways Network Grant Application Overview</a:t>
            </a:r>
            <a:endParaRPr kumimoji="0" lang="en-US" altLang="en-US" sz="3100" b="0" i="0" u="none" strike="noStrike" kern="1200" cap="none" spc="0" normalizeH="0" baseline="0" noProof="0">
              <a:ln>
                <a:noFill/>
              </a:ln>
              <a:solidFill>
                <a:srgbClr val="1C6294"/>
              </a:solidFill>
              <a:effectLst>
                <a:outerShdw blurRad="38100" dist="38100" dir="2700000" algn="tl">
                  <a:srgbClr val="000000">
                    <a:alpha val="43137"/>
                  </a:srgbClr>
                </a:outerShdw>
              </a:effectLst>
              <a:uLnTx/>
              <a:uFillTx/>
              <a:latin typeface="Calibri" panose="020F0502020204030204"/>
              <a:ea typeface="+mn-ea"/>
              <a:cs typeface="Calibri"/>
            </a:endParaRPr>
          </a:p>
        </p:txBody>
      </p:sp>
    </p:spTree>
    <p:extLst>
      <p:ext uri="{BB962C8B-B14F-4D97-AF65-F5344CB8AC3E}">
        <p14:creationId xmlns:p14="http://schemas.microsoft.com/office/powerpoint/2010/main" val="23703162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71ACDD-9736-4173-9F2C-7E4C1C08D108}"/>
              </a:ext>
            </a:extLst>
          </p:cNvPr>
          <p:cNvSpPr txBox="1"/>
          <p:nvPr/>
        </p:nvSpPr>
        <p:spPr>
          <a:xfrm>
            <a:off x="1119001" y="1468944"/>
            <a:ext cx="8144912" cy="4062651"/>
          </a:xfrm>
          <a:prstGeom prst="rect">
            <a:avLst/>
          </a:prstGeom>
          <a:noFill/>
        </p:spPr>
        <p:txBody>
          <a:bodyPr wrap="square" lIns="91440" tIns="45720" rIns="91440" bIns="45720" rtlCol="0" anchor="t">
            <a:spAutoFit/>
          </a:bodyPr>
          <a:lstStyle/>
          <a:p>
            <a:pPr marR="0" lvl="0" algn="l" defTabSz="914400" rtl="0" eaLnBrk="1" fontAlgn="auto" latinLnBrk="0" hangingPunct="1">
              <a:lnSpc>
                <a:spcPct val="100000"/>
              </a:lnSpc>
              <a:spcBef>
                <a:spcPts val="0"/>
              </a:spcBef>
              <a:spcAft>
                <a:spcPts val="0"/>
              </a:spcAft>
              <a:buClrTx/>
              <a:buSzTx/>
              <a:tabLst/>
              <a:defRPr/>
            </a:pPr>
            <a:r>
              <a:rPr lang="en-US" sz="2200" b="1">
                <a:solidFill>
                  <a:srgbClr val="000000"/>
                </a:solidFill>
                <a:latin typeface="Calibri" panose="020F0502020204030204"/>
                <a:ea typeface="Times New Roman" panose="02020603050405020304" pitchFamily="18" charset="0"/>
                <a:cs typeface="Times New Roman"/>
              </a:rPr>
              <a:t>REVIEW </a:t>
            </a:r>
            <a:r>
              <a:rPr lang="en-US" sz="2200" b="1">
                <a:solidFill>
                  <a:srgbClr val="000000"/>
                </a:solidFill>
                <a:ea typeface="Times New Roman" panose="02020603050405020304" pitchFamily="18" charset="0"/>
                <a:cs typeface="Times New Roman"/>
              </a:rPr>
              <a:t>CRITERIA</a:t>
            </a:r>
          </a:p>
          <a:p>
            <a:pPr marR="0" lvl="0" algn="l" defTabSz="914400" rtl="0" eaLnBrk="1" fontAlgn="auto" latinLnBrk="0" hangingPunct="1">
              <a:lnSpc>
                <a:spcPct val="100000"/>
              </a:lnSpc>
              <a:spcBef>
                <a:spcPts val="0"/>
              </a:spcBef>
              <a:spcAft>
                <a:spcPts val="0"/>
              </a:spcAft>
              <a:buClrTx/>
              <a:buSzTx/>
              <a:tabLst/>
              <a:defRPr/>
            </a:pPr>
            <a:endParaRPr kumimoji="0" lang="en-US" sz="2200" b="0" i="0" u="none" strike="noStrike" kern="1200" cap="none" spc="0" normalizeH="0" baseline="0" noProof="0">
              <a:ln>
                <a:noFill/>
              </a:ln>
              <a:solidFill>
                <a:srgbClr val="000000"/>
              </a:solidFill>
              <a:effectLst/>
              <a:uLnTx/>
              <a:uFillTx/>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defRPr/>
            </a:pPr>
            <a:r>
              <a:rPr lang="en-US" sz="2400" i="0" u="none" strike="noStrike">
                <a:solidFill>
                  <a:srgbClr val="333333"/>
                </a:solidFill>
                <a:effectLst/>
              </a:rPr>
              <a:t>Connection to Chesapeake Gateways Strategic Themes (25%)</a:t>
            </a:r>
            <a:endParaRPr lang="en-US" sz="2400" i="0" u="none" strike="noStrike">
              <a:solidFill>
                <a:srgbClr val="333333"/>
              </a:solidFill>
              <a:effectLst/>
              <a:cs typeface="Calibri"/>
            </a:endParaRPr>
          </a:p>
          <a:p>
            <a:pPr>
              <a:defRPr/>
            </a:pPr>
            <a:endParaRPr lang="en-US" sz="2400" b="1" i="0">
              <a:solidFill>
                <a:srgbClr val="333333"/>
              </a:solidFill>
              <a:effectLst/>
            </a:endParaRPr>
          </a:p>
          <a:p>
            <a:pPr lvl="1">
              <a:defRPr/>
            </a:pPr>
            <a:r>
              <a:rPr lang="en-US" sz="2400">
                <a:ea typeface="+mn-lt"/>
                <a:cs typeface="+mn-lt"/>
              </a:rPr>
              <a:t>Chesapeake Gateways is about treasured resources and important stories, and about the people of the Chesapeake watershed, in all their splendid diversity. The Chesapeake Gateways Strategic Plan is structured into four strategic themes, representing a collective aspiration for near- and long-term impact across the watershed.</a:t>
            </a:r>
            <a:endParaRPr lang="en-US">
              <a:cs typeface="Calibri" panose="020F0502020204030204"/>
            </a:endParaRPr>
          </a:p>
          <a:p>
            <a:pPr>
              <a:defRPr/>
            </a:pPr>
            <a:endParaRPr lang="en-US" sz="2200">
              <a:solidFill>
                <a:prstClr val="black"/>
              </a:solidFill>
              <a:latin typeface="Calibri" panose="020F0502020204030204"/>
              <a:ea typeface="Times New Roman" panose="02020603050405020304" pitchFamily="18" charset="0"/>
              <a:cs typeface="Calibri" panose="020F0502020204030204"/>
            </a:endParaRPr>
          </a:p>
        </p:txBody>
      </p:sp>
      <p:sp>
        <p:nvSpPr>
          <p:cNvPr id="7" name="TextBox 3">
            <a:extLst>
              <a:ext uri="{FF2B5EF4-FFF2-40B4-BE49-F238E27FC236}">
                <a16:creationId xmlns:a16="http://schemas.microsoft.com/office/drawing/2014/main" id="{58016C72-807E-4FD3-B33A-4DBFF7C07FA2}"/>
              </a:ext>
            </a:extLst>
          </p:cNvPr>
          <p:cNvSpPr txBox="1">
            <a:spLocks noChangeArrowheads="1"/>
          </p:cNvSpPr>
          <p:nvPr/>
        </p:nvSpPr>
        <p:spPr bwMode="auto">
          <a:xfrm>
            <a:off x="173971" y="133687"/>
            <a:ext cx="9926960" cy="618344"/>
          </a:xfrm>
          <a:prstGeom prst="rect">
            <a:avLst/>
          </a:prstGeom>
        </p:spPr>
        <p:txBody>
          <a:bodyPr vert="horz" lIns="91440" tIns="45720" rIns="91440" bIns="45720" rtlCol="0" anchor="t">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en-US" altLang="en-US" sz="3100" b="0" i="0" u="none" strike="noStrike" kern="1200" cap="none" spc="0" normalizeH="0" baseline="0" noProof="0">
                <a:ln>
                  <a:noFill/>
                </a:ln>
                <a:solidFill>
                  <a:srgbClr val="1C6294"/>
                </a:solidFill>
                <a:effectLst>
                  <a:outerShdw blurRad="38100" dist="38100" dir="2700000" algn="tl">
                    <a:srgbClr val="000000">
                      <a:alpha val="43137"/>
                    </a:srgbClr>
                  </a:outerShdw>
                </a:effectLst>
                <a:uLnTx/>
                <a:uFillTx/>
                <a:latin typeface="Calibri" panose="020F0502020204030204"/>
                <a:ea typeface="+mn-ea"/>
                <a:cs typeface="+mn-cs"/>
              </a:rPr>
              <a:t>Chesapeake Gateways Network Grant Application Overview</a:t>
            </a:r>
            <a:endParaRPr kumimoji="0" lang="en-US" altLang="en-US" sz="3100" b="0" i="0" u="none" strike="noStrike" kern="1200" cap="none" spc="0" normalizeH="0" baseline="0" noProof="0">
              <a:ln>
                <a:noFill/>
              </a:ln>
              <a:solidFill>
                <a:srgbClr val="1C6294"/>
              </a:solidFill>
              <a:effectLst>
                <a:outerShdw blurRad="38100" dist="38100" dir="2700000" algn="tl">
                  <a:srgbClr val="000000">
                    <a:alpha val="43137"/>
                  </a:srgbClr>
                </a:outerShdw>
              </a:effectLst>
              <a:uLnTx/>
              <a:uFillTx/>
              <a:latin typeface="Calibri" panose="020F0502020204030204"/>
              <a:ea typeface="+mn-ea"/>
              <a:cs typeface="Calibri"/>
            </a:endParaRPr>
          </a:p>
        </p:txBody>
      </p:sp>
      <p:sp>
        <p:nvSpPr>
          <p:cNvPr id="5" name="TextBox 4">
            <a:extLst>
              <a:ext uri="{FF2B5EF4-FFF2-40B4-BE49-F238E27FC236}">
                <a16:creationId xmlns:a16="http://schemas.microsoft.com/office/drawing/2014/main" id="{2933324D-93A4-4A71-88FA-5F58C44BE4F7}"/>
              </a:ext>
            </a:extLst>
          </p:cNvPr>
          <p:cNvSpPr txBox="1"/>
          <p:nvPr/>
        </p:nvSpPr>
        <p:spPr>
          <a:xfrm>
            <a:off x="10555992" y="1648058"/>
            <a:ext cx="157917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Calibri" panose="020F0502020204030204"/>
              </a:rPr>
              <a:t>Review Criteria</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654720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71ACDD-9736-4173-9F2C-7E4C1C08D108}"/>
              </a:ext>
            </a:extLst>
          </p:cNvPr>
          <p:cNvSpPr txBox="1"/>
          <p:nvPr/>
        </p:nvSpPr>
        <p:spPr>
          <a:xfrm>
            <a:off x="888964" y="1425812"/>
            <a:ext cx="9582647" cy="5201424"/>
          </a:xfrm>
          <a:prstGeom prst="rect">
            <a:avLst/>
          </a:prstGeom>
          <a:noFill/>
        </p:spPr>
        <p:txBody>
          <a:bodyPr wrap="square" lIns="91440" tIns="45720" rIns="91440" bIns="45720" rtlCol="0" anchor="t">
            <a:spAutoFit/>
          </a:bodyPr>
          <a:lstStyle/>
          <a:p>
            <a:pPr marR="0" lvl="0" algn="l" defTabSz="914400" rtl="0" eaLnBrk="1" fontAlgn="auto" latinLnBrk="0" hangingPunct="1">
              <a:lnSpc>
                <a:spcPct val="100000"/>
              </a:lnSpc>
              <a:spcBef>
                <a:spcPts val="0"/>
              </a:spcBef>
              <a:spcAft>
                <a:spcPts val="0"/>
              </a:spcAft>
              <a:buClrTx/>
              <a:buSzTx/>
              <a:tabLst/>
              <a:defRPr/>
            </a:pPr>
            <a:r>
              <a:rPr lang="en-US" sz="2200" b="1">
                <a:solidFill>
                  <a:srgbClr val="000000"/>
                </a:solidFill>
                <a:latin typeface="Calibri" panose="020F0502020204030204"/>
                <a:ea typeface="Times New Roman" panose="02020603050405020304" pitchFamily="18" charset="0"/>
                <a:cs typeface="Times New Roman"/>
              </a:rPr>
              <a:t>REVIEW </a:t>
            </a:r>
            <a:r>
              <a:rPr lang="en-US" sz="2200" b="1">
                <a:solidFill>
                  <a:srgbClr val="000000"/>
                </a:solidFill>
                <a:ea typeface="Times New Roman" panose="02020603050405020304" pitchFamily="18" charset="0"/>
                <a:cs typeface="Times New Roman"/>
              </a:rPr>
              <a:t>CRITERIA</a:t>
            </a:r>
          </a:p>
          <a:p>
            <a:pPr marR="0" lvl="0" algn="l" defTabSz="914400" rtl="0" eaLnBrk="1" fontAlgn="auto" latinLnBrk="0" hangingPunct="1">
              <a:lnSpc>
                <a:spcPct val="100000"/>
              </a:lnSpc>
              <a:spcBef>
                <a:spcPts val="0"/>
              </a:spcBef>
              <a:spcAft>
                <a:spcPts val="0"/>
              </a:spcAft>
              <a:buClrTx/>
              <a:buSzTx/>
              <a:tabLst/>
              <a:defRPr/>
            </a:pPr>
            <a:endParaRPr kumimoji="0" lang="en-US" sz="2200" b="0" i="0" u="none" strike="noStrike" kern="1200" cap="none" spc="0" normalizeH="0" baseline="0" noProof="0">
              <a:ln>
                <a:noFill/>
              </a:ln>
              <a:solidFill>
                <a:srgbClr val="000000"/>
              </a:solidFill>
              <a:effectLst/>
              <a:uLnTx/>
              <a:uFillTx/>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defRPr/>
            </a:pPr>
            <a:r>
              <a:rPr lang="en-US" sz="2400" i="0" u="none" strike="noStrike">
                <a:solidFill>
                  <a:srgbClr val="333333"/>
                </a:solidFill>
                <a:effectLst/>
              </a:rPr>
              <a:t>Connection to Equity, Inclusion, Accessibility, &amp; Engagement Objectives (25%)</a:t>
            </a:r>
            <a:endParaRPr lang="en-US" sz="2400">
              <a:solidFill>
                <a:srgbClr val="333333"/>
              </a:solidFill>
              <a:cs typeface="Calibri"/>
            </a:endParaRPr>
          </a:p>
          <a:p>
            <a:pPr>
              <a:defRPr/>
            </a:pPr>
            <a:endParaRPr lang="en-US" sz="2400" b="1" i="0">
              <a:solidFill>
                <a:srgbClr val="333333"/>
              </a:solidFill>
              <a:effectLst/>
            </a:endParaRPr>
          </a:p>
          <a:p>
            <a:pPr lvl="1">
              <a:defRPr/>
            </a:pPr>
            <a:r>
              <a:rPr lang="en-US" sz="2400">
                <a:ea typeface="+mn-lt"/>
                <a:cs typeface="+mn-lt"/>
              </a:rPr>
              <a:t>Chesapeake Gateways is a network of people, places, programs, and stories providing opportunities to enjoy, learn about, and help conserve the Chesapeake Bay watershed. Included in the network are assorted natural, cultural, historical, and recreational sites, trails, museums, parks, refuges, and interpretive and orientation facilities. The NPS Chesapeake strategic plan stems from a recognition that the benefits of the watershed have not been equally shared by all people or all communities.</a:t>
            </a:r>
          </a:p>
          <a:p>
            <a:pPr>
              <a:defRPr/>
            </a:pPr>
            <a:endParaRPr lang="en-US" sz="2400">
              <a:ea typeface="+mn-lt"/>
              <a:cs typeface="+mn-lt"/>
            </a:endParaRPr>
          </a:p>
        </p:txBody>
      </p:sp>
      <p:sp>
        <p:nvSpPr>
          <p:cNvPr id="7" name="TextBox 3">
            <a:extLst>
              <a:ext uri="{FF2B5EF4-FFF2-40B4-BE49-F238E27FC236}">
                <a16:creationId xmlns:a16="http://schemas.microsoft.com/office/drawing/2014/main" id="{58016C72-807E-4FD3-B33A-4DBFF7C07FA2}"/>
              </a:ext>
            </a:extLst>
          </p:cNvPr>
          <p:cNvSpPr txBox="1">
            <a:spLocks noChangeArrowheads="1"/>
          </p:cNvSpPr>
          <p:nvPr/>
        </p:nvSpPr>
        <p:spPr bwMode="auto">
          <a:xfrm>
            <a:off x="173971" y="133687"/>
            <a:ext cx="9926960" cy="618344"/>
          </a:xfrm>
          <a:prstGeom prst="rect">
            <a:avLst/>
          </a:prstGeom>
        </p:spPr>
        <p:txBody>
          <a:bodyPr vert="horz" lIns="91440" tIns="45720" rIns="91440" bIns="45720" rtlCol="0" anchor="t">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en-US" altLang="en-US" sz="3100" b="0" i="0" u="none" strike="noStrike" kern="1200" cap="none" spc="0" normalizeH="0" baseline="0" noProof="0">
                <a:ln>
                  <a:noFill/>
                </a:ln>
                <a:solidFill>
                  <a:srgbClr val="1C6294"/>
                </a:solidFill>
                <a:effectLst>
                  <a:outerShdw blurRad="38100" dist="38100" dir="2700000" algn="tl">
                    <a:srgbClr val="000000">
                      <a:alpha val="43137"/>
                    </a:srgbClr>
                  </a:outerShdw>
                </a:effectLst>
                <a:uLnTx/>
                <a:uFillTx/>
                <a:latin typeface="Calibri" panose="020F0502020204030204"/>
                <a:ea typeface="+mn-ea"/>
                <a:cs typeface="+mn-cs"/>
              </a:rPr>
              <a:t>Chesapeake Gateways Network Grant Application Overview</a:t>
            </a:r>
            <a:endParaRPr kumimoji="0" lang="en-US" altLang="en-US" sz="3100" b="0" i="0" u="none" strike="noStrike" kern="1200" cap="none" spc="0" normalizeH="0" baseline="0" noProof="0">
              <a:ln>
                <a:noFill/>
              </a:ln>
              <a:solidFill>
                <a:srgbClr val="1C6294"/>
              </a:solidFill>
              <a:effectLst>
                <a:outerShdw blurRad="38100" dist="38100" dir="2700000" algn="tl">
                  <a:srgbClr val="000000">
                    <a:alpha val="43137"/>
                  </a:srgbClr>
                </a:outerShdw>
              </a:effectLst>
              <a:uLnTx/>
              <a:uFillTx/>
              <a:latin typeface="Calibri" panose="020F0502020204030204"/>
              <a:ea typeface="+mn-ea"/>
              <a:cs typeface="Calibri"/>
            </a:endParaRPr>
          </a:p>
        </p:txBody>
      </p:sp>
      <p:sp>
        <p:nvSpPr>
          <p:cNvPr id="5" name="TextBox 4">
            <a:extLst>
              <a:ext uri="{FF2B5EF4-FFF2-40B4-BE49-F238E27FC236}">
                <a16:creationId xmlns:a16="http://schemas.microsoft.com/office/drawing/2014/main" id="{BDD874CC-D7E9-49E1-8FCE-E7AD6B409AE8}"/>
              </a:ext>
            </a:extLst>
          </p:cNvPr>
          <p:cNvSpPr txBox="1"/>
          <p:nvPr/>
        </p:nvSpPr>
        <p:spPr>
          <a:xfrm>
            <a:off x="10555992" y="1648058"/>
            <a:ext cx="157917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Calibri" panose="020F0502020204030204"/>
              </a:rPr>
              <a:t>Review Criteria</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867570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71ACDD-9736-4173-9F2C-7E4C1C08D108}"/>
              </a:ext>
            </a:extLst>
          </p:cNvPr>
          <p:cNvSpPr txBox="1"/>
          <p:nvPr/>
        </p:nvSpPr>
        <p:spPr>
          <a:xfrm>
            <a:off x="975228" y="1397057"/>
            <a:ext cx="9338232" cy="4893647"/>
          </a:xfrm>
          <a:prstGeom prst="rect">
            <a:avLst/>
          </a:prstGeom>
          <a:noFill/>
        </p:spPr>
        <p:txBody>
          <a:bodyPr wrap="square" lIns="91440" tIns="45720" rIns="91440" bIns="45720" rtlCol="0" anchor="t">
            <a:spAutoFit/>
          </a:bodyPr>
          <a:lstStyle/>
          <a:p>
            <a:pPr marR="0" lvl="0" algn="l" defTabSz="914400" rtl="0" eaLnBrk="1" fontAlgn="auto" latinLnBrk="0" hangingPunct="1">
              <a:lnSpc>
                <a:spcPct val="100000"/>
              </a:lnSpc>
              <a:spcBef>
                <a:spcPts val="0"/>
              </a:spcBef>
              <a:spcAft>
                <a:spcPts val="0"/>
              </a:spcAft>
              <a:buClrTx/>
              <a:buSzTx/>
              <a:tabLst/>
              <a:defRPr/>
            </a:pPr>
            <a:r>
              <a:rPr lang="en-US" sz="2200" b="1">
                <a:solidFill>
                  <a:srgbClr val="000000"/>
                </a:solidFill>
                <a:latin typeface="Calibri" panose="020F0502020204030204"/>
                <a:ea typeface="Times New Roman" panose="02020603050405020304" pitchFamily="18" charset="0"/>
                <a:cs typeface="Times New Roman"/>
              </a:rPr>
              <a:t>REVIEW </a:t>
            </a:r>
            <a:r>
              <a:rPr lang="en-US" sz="2200" b="1">
                <a:solidFill>
                  <a:srgbClr val="000000"/>
                </a:solidFill>
                <a:ea typeface="Times New Roman" panose="02020603050405020304" pitchFamily="18" charset="0"/>
                <a:cs typeface="Times New Roman"/>
              </a:rPr>
              <a:t>CRITERIA</a:t>
            </a:r>
          </a:p>
          <a:p>
            <a:pPr marR="0" lvl="0" algn="l" defTabSz="914400" rtl="0" eaLnBrk="1" fontAlgn="auto" latinLnBrk="0" hangingPunct="1">
              <a:lnSpc>
                <a:spcPct val="100000"/>
              </a:lnSpc>
              <a:spcBef>
                <a:spcPts val="0"/>
              </a:spcBef>
              <a:spcAft>
                <a:spcPts val="0"/>
              </a:spcAft>
              <a:buClrTx/>
              <a:buSzTx/>
              <a:tabLst/>
              <a:defRPr/>
            </a:pPr>
            <a:endParaRPr kumimoji="0" lang="en-US" sz="2200" b="0" i="0" u="none" strike="noStrike" kern="1200" cap="none" spc="0" normalizeH="0" baseline="0" noProof="0">
              <a:ln>
                <a:noFill/>
              </a:ln>
              <a:solidFill>
                <a:srgbClr val="000000"/>
              </a:solidFill>
              <a:effectLst/>
              <a:uLnTx/>
              <a:uFillTx/>
              <a:ea typeface="Times New Roman" panose="02020603050405020304" pitchFamily="18" charset="0"/>
              <a:cs typeface="Times New Roman" panose="02020603050405020304" pitchFamily="18" charset="0"/>
            </a:endParaRPr>
          </a:p>
          <a:p>
            <a:pPr marL="342900" indent="-342900" algn="l">
              <a:buFont typeface="Arial" panose="020B0604020202020204" pitchFamily="34" charset="0"/>
              <a:buChar char="•"/>
            </a:pPr>
            <a:r>
              <a:rPr lang="en-US" sz="2400" i="0" u="none" strike="noStrike">
                <a:solidFill>
                  <a:srgbClr val="333333"/>
                </a:solidFill>
                <a:effectLst/>
              </a:rPr>
              <a:t>Innovation in Project Intent (20%)</a:t>
            </a:r>
            <a:endParaRPr lang="en-US" sz="2400" i="0">
              <a:solidFill>
                <a:srgbClr val="333333"/>
              </a:solidFill>
              <a:effectLst/>
              <a:cs typeface="Calibri"/>
            </a:endParaRPr>
          </a:p>
          <a:p>
            <a:pPr>
              <a:defRPr/>
            </a:pPr>
            <a:endParaRPr lang="en-US" sz="2400" b="1" i="0">
              <a:solidFill>
                <a:srgbClr val="333333"/>
              </a:solidFill>
              <a:effectLst/>
            </a:endParaRPr>
          </a:p>
          <a:p>
            <a:pPr lvl="1">
              <a:defRPr/>
            </a:pPr>
            <a:r>
              <a:rPr lang="en-US" sz="2200">
                <a:ea typeface="+mn-lt"/>
                <a:cs typeface="+mn-lt"/>
              </a:rPr>
              <a:t>The vision for Chesapeake Gateways is a network that welcomes people to the Chesapeake watershed’s outstanding benefits and provides inclusive experiences that inspire a robust stewardship ethic. Innovative research, planning, programming, and projects in equitable public access, conservation, community engagement, education, and recreation are critical parts of the work to restore and protect the nation’s largest and most productive estuary. Innovations will be essential to expand storytelling to be inclusive of untold stories or under told stories. Innovation in community engagement will be essential to include all communities in project planning and implementation.</a:t>
            </a:r>
            <a:endParaRPr lang="en-US">
              <a:cs typeface="Calibri" panose="020F0502020204030204"/>
            </a:endParaRPr>
          </a:p>
        </p:txBody>
      </p:sp>
      <p:sp>
        <p:nvSpPr>
          <p:cNvPr id="7" name="TextBox 3">
            <a:extLst>
              <a:ext uri="{FF2B5EF4-FFF2-40B4-BE49-F238E27FC236}">
                <a16:creationId xmlns:a16="http://schemas.microsoft.com/office/drawing/2014/main" id="{58016C72-807E-4FD3-B33A-4DBFF7C07FA2}"/>
              </a:ext>
            </a:extLst>
          </p:cNvPr>
          <p:cNvSpPr txBox="1">
            <a:spLocks noChangeArrowheads="1"/>
          </p:cNvSpPr>
          <p:nvPr/>
        </p:nvSpPr>
        <p:spPr bwMode="auto">
          <a:xfrm>
            <a:off x="173971" y="133687"/>
            <a:ext cx="9926960" cy="618344"/>
          </a:xfrm>
          <a:prstGeom prst="rect">
            <a:avLst/>
          </a:prstGeom>
        </p:spPr>
        <p:txBody>
          <a:bodyPr vert="horz" lIns="91440" tIns="45720" rIns="91440" bIns="45720" rtlCol="0" anchor="t">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en-US" altLang="en-US" sz="3100" b="0" i="0" u="none" strike="noStrike" kern="1200" cap="none" spc="0" normalizeH="0" baseline="0" noProof="0">
                <a:ln>
                  <a:noFill/>
                </a:ln>
                <a:solidFill>
                  <a:srgbClr val="1C6294"/>
                </a:solidFill>
                <a:effectLst>
                  <a:outerShdw blurRad="38100" dist="38100" dir="2700000" algn="tl">
                    <a:srgbClr val="000000">
                      <a:alpha val="43137"/>
                    </a:srgbClr>
                  </a:outerShdw>
                </a:effectLst>
                <a:uLnTx/>
                <a:uFillTx/>
                <a:latin typeface="Calibri" panose="020F0502020204030204"/>
                <a:ea typeface="+mn-ea"/>
                <a:cs typeface="+mn-cs"/>
              </a:rPr>
              <a:t>Chesapeake Gateways Network Grant Application Overview</a:t>
            </a:r>
            <a:endParaRPr kumimoji="0" lang="en-US" altLang="en-US" sz="3100" b="0" i="0" u="none" strike="noStrike" kern="1200" cap="none" spc="0" normalizeH="0" baseline="0" noProof="0">
              <a:ln>
                <a:noFill/>
              </a:ln>
              <a:solidFill>
                <a:srgbClr val="1C6294"/>
              </a:solidFill>
              <a:effectLst>
                <a:outerShdw blurRad="38100" dist="38100" dir="2700000" algn="tl">
                  <a:srgbClr val="000000">
                    <a:alpha val="43137"/>
                  </a:srgbClr>
                </a:outerShdw>
              </a:effectLst>
              <a:uLnTx/>
              <a:uFillTx/>
              <a:latin typeface="Calibri" panose="020F0502020204030204"/>
              <a:ea typeface="+mn-ea"/>
              <a:cs typeface="Calibri"/>
            </a:endParaRPr>
          </a:p>
        </p:txBody>
      </p:sp>
      <p:sp>
        <p:nvSpPr>
          <p:cNvPr id="5" name="TextBox 4">
            <a:extLst>
              <a:ext uri="{FF2B5EF4-FFF2-40B4-BE49-F238E27FC236}">
                <a16:creationId xmlns:a16="http://schemas.microsoft.com/office/drawing/2014/main" id="{577CD633-7AE8-4249-848F-5EB5F7DF9D72}"/>
              </a:ext>
            </a:extLst>
          </p:cNvPr>
          <p:cNvSpPr txBox="1"/>
          <p:nvPr/>
        </p:nvSpPr>
        <p:spPr>
          <a:xfrm>
            <a:off x="10555992" y="1648058"/>
            <a:ext cx="157917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Calibri" panose="020F0502020204030204"/>
              </a:rPr>
              <a:t>Review Criteria</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550417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71ACDD-9736-4173-9F2C-7E4C1C08D108}"/>
              </a:ext>
            </a:extLst>
          </p:cNvPr>
          <p:cNvSpPr txBox="1"/>
          <p:nvPr/>
        </p:nvSpPr>
        <p:spPr>
          <a:xfrm>
            <a:off x="1075869" y="1368302"/>
            <a:ext cx="8144912" cy="4801314"/>
          </a:xfrm>
          <a:prstGeom prst="rect">
            <a:avLst/>
          </a:prstGeom>
          <a:noFill/>
        </p:spPr>
        <p:txBody>
          <a:bodyPr wrap="square" lIns="91440" tIns="45720" rIns="91440" bIns="45720" rtlCol="0" anchor="t">
            <a:spAutoFit/>
          </a:bodyPr>
          <a:lstStyle/>
          <a:p>
            <a:pPr marR="0" lvl="0" algn="l" defTabSz="914400" rtl="0" eaLnBrk="1" fontAlgn="auto" latinLnBrk="0" hangingPunct="1">
              <a:lnSpc>
                <a:spcPct val="100000"/>
              </a:lnSpc>
              <a:spcBef>
                <a:spcPts val="0"/>
              </a:spcBef>
              <a:spcAft>
                <a:spcPts val="0"/>
              </a:spcAft>
              <a:buClrTx/>
              <a:buSzTx/>
              <a:tabLst/>
              <a:defRPr/>
            </a:pPr>
            <a:r>
              <a:rPr lang="en-US" sz="2200" b="1">
                <a:solidFill>
                  <a:srgbClr val="000000"/>
                </a:solidFill>
                <a:latin typeface="Calibri" panose="020F0502020204030204"/>
                <a:ea typeface="Times New Roman" panose="02020603050405020304" pitchFamily="18" charset="0"/>
                <a:cs typeface="Times New Roman"/>
              </a:rPr>
              <a:t>REVIEW </a:t>
            </a:r>
            <a:r>
              <a:rPr lang="en-US" sz="2200" b="1">
                <a:solidFill>
                  <a:srgbClr val="000000"/>
                </a:solidFill>
                <a:ea typeface="Times New Roman" panose="02020603050405020304" pitchFamily="18" charset="0"/>
                <a:cs typeface="Times New Roman"/>
              </a:rPr>
              <a:t>CRITERIA</a:t>
            </a:r>
          </a:p>
          <a:p>
            <a:pPr marR="0" lvl="0" algn="l" defTabSz="914400" rtl="0" eaLnBrk="1" fontAlgn="auto" latinLnBrk="0" hangingPunct="1">
              <a:lnSpc>
                <a:spcPct val="100000"/>
              </a:lnSpc>
              <a:spcBef>
                <a:spcPts val="0"/>
              </a:spcBef>
              <a:spcAft>
                <a:spcPts val="0"/>
              </a:spcAft>
              <a:buClrTx/>
              <a:buSzTx/>
              <a:tabLst/>
              <a:defRPr/>
            </a:pPr>
            <a:endParaRPr kumimoji="0" lang="en-US" sz="2200" b="0" i="0" u="none" strike="noStrike" kern="1200" cap="none" spc="0" normalizeH="0" baseline="0" noProof="0">
              <a:ln>
                <a:noFill/>
              </a:ln>
              <a:solidFill>
                <a:srgbClr val="000000"/>
              </a:solidFill>
              <a:effectLst/>
              <a:uLnTx/>
              <a:uFillTx/>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defRPr/>
            </a:pPr>
            <a:r>
              <a:rPr lang="en-US" sz="2400" i="0" u="none" strike="noStrike">
                <a:solidFill>
                  <a:srgbClr val="333333"/>
                </a:solidFill>
                <a:effectLst/>
              </a:rPr>
              <a:t>Clarity of Project’s Operational Plan (15%)</a:t>
            </a:r>
            <a:endParaRPr lang="en-US" sz="2400" i="0">
              <a:solidFill>
                <a:srgbClr val="333333"/>
              </a:solidFill>
              <a:effectLst/>
              <a:cs typeface="Calibri"/>
            </a:endParaRPr>
          </a:p>
          <a:p>
            <a:pPr>
              <a:defRPr/>
            </a:pPr>
            <a:endParaRPr lang="en-US" sz="2400">
              <a:ea typeface="+mn-lt"/>
              <a:cs typeface="+mn-lt"/>
            </a:endParaRPr>
          </a:p>
          <a:p>
            <a:pPr lvl="1">
              <a:buFont typeface="Arial" panose="020B0604020202020204" pitchFamily="34" charset="0"/>
              <a:defRPr/>
            </a:pPr>
            <a:r>
              <a:rPr lang="en-US" sz="2400">
                <a:ea typeface="+mn-lt"/>
                <a:cs typeface="+mn-lt"/>
              </a:rPr>
              <a:t>Projects need to have well defined objectives, activities, costs, deliverables, and expected outcomes. A well-crafted budget and project narrative of your scope of work must clearly convey to reviewers your intent and your plan for accomplishing your objectives. Uncertainty about your fiscal and operational approach will undermine your proposal.</a:t>
            </a:r>
            <a:endParaRPr lang="en-US">
              <a:cs typeface="Calibri" panose="020F0502020204030204"/>
            </a:endParaRPr>
          </a:p>
          <a:p>
            <a:pPr marL="342900" indent="-342900">
              <a:buFont typeface="Arial" panose="020B0604020202020204" pitchFamily="34" charset="0"/>
              <a:buChar char="•"/>
              <a:defRPr/>
            </a:pPr>
            <a:endParaRPr lang="en-US" sz="2400" i="0">
              <a:solidFill>
                <a:srgbClr val="333333"/>
              </a:solidFill>
              <a:effectLst/>
              <a:cs typeface="Calibri"/>
            </a:endParaRPr>
          </a:p>
          <a:p>
            <a:pPr marR="0" lvl="0" algn="l" defTabSz="914400" rtl="0" eaLnBrk="1" fontAlgn="auto" latinLnBrk="0" hangingPunct="1">
              <a:lnSpc>
                <a:spcPct val="100000"/>
              </a:lnSpc>
              <a:spcBef>
                <a:spcPts val="0"/>
              </a:spcBef>
              <a:spcAft>
                <a:spcPts val="0"/>
              </a:spcAft>
              <a:buClrTx/>
              <a:buSzTx/>
              <a:tabLst/>
              <a:defRPr/>
            </a:pPr>
            <a:endParaRPr lang="en-US" sz="2400" b="1" i="0" u="none" strike="noStrike" kern="1200" cap="none" spc="0" normalizeH="0" baseline="0" noProof="0">
              <a:ln>
                <a:noFill/>
              </a:ln>
              <a:solidFill>
                <a:srgbClr val="333333"/>
              </a:solidFill>
              <a:effectLst/>
              <a:uLnTx/>
              <a:uFillTx/>
              <a:latin typeface="Calibri" panose="020F0502020204030204"/>
              <a:ea typeface="Times New Roman" panose="02020603050405020304" pitchFamily="18" charset="0"/>
              <a:cs typeface="Calibri" panose="020F0502020204030204"/>
            </a:endParaRPr>
          </a:p>
          <a:p>
            <a:pPr>
              <a:defRPr/>
            </a:pPr>
            <a:endParaRPr lang="en-US" sz="2200">
              <a:solidFill>
                <a:prstClr val="black"/>
              </a:solidFill>
              <a:latin typeface="Calibri" panose="020F0502020204030204"/>
              <a:ea typeface="Times New Roman" panose="02020603050405020304" pitchFamily="18" charset="0"/>
              <a:cs typeface="Calibri" panose="020F0502020204030204"/>
            </a:endParaRPr>
          </a:p>
        </p:txBody>
      </p:sp>
      <p:sp>
        <p:nvSpPr>
          <p:cNvPr id="7" name="TextBox 3">
            <a:extLst>
              <a:ext uri="{FF2B5EF4-FFF2-40B4-BE49-F238E27FC236}">
                <a16:creationId xmlns:a16="http://schemas.microsoft.com/office/drawing/2014/main" id="{58016C72-807E-4FD3-B33A-4DBFF7C07FA2}"/>
              </a:ext>
            </a:extLst>
          </p:cNvPr>
          <p:cNvSpPr txBox="1">
            <a:spLocks noChangeArrowheads="1"/>
          </p:cNvSpPr>
          <p:nvPr/>
        </p:nvSpPr>
        <p:spPr bwMode="auto">
          <a:xfrm>
            <a:off x="173971" y="133687"/>
            <a:ext cx="9926960" cy="618344"/>
          </a:xfrm>
          <a:prstGeom prst="rect">
            <a:avLst/>
          </a:prstGeom>
        </p:spPr>
        <p:txBody>
          <a:bodyPr vert="horz" lIns="91440" tIns="45720" rIns="91440" bIns="45720" rtlCol="0" anchor="t">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en-US" altLang="en-US" sz="3100" b="0" i="0" u="none" strike="noStrike" kern="1200" cap="none" spc="0" normalizeH="0" baseline="0" noProof="0">
                <a:ln>
                  <a:noFill/>
                </a:ln>
                <a:solidFill>
                  <a:srgbClr val="1C6294"/>
                </a:solidFill>
                <a:effectLst>
                  <a:outerShdw blurRad="38100" dist="38100" dir="2700000" algn="tl">
                    <a:srgbClr val="000000">
                      <a:alpha val="43137"/>
                    </a:srgbClr>
                  </a:outerShdw>
                </a:effectLst>
                <a:uLnTx/>
                <a:uFillTx/>
                <a:latin typeface="Calibri" panose="020F0502020204030204"/>
                <a:ea typeface="+mn-ea"/>
                <a:cs typeface="+mn-cs"/>
              </a:rPr>
              <a:t>Chesapeake Gateways Network Grant Application Overview</a:t>
            </a:r>
            <a:endParaRPr kumimoji="0" lang="en-US" altLang="en-US" sz="3100" b="0" i="0" u="none" strike="noStrike" kern="1200" cap="none" spc="0" normalizeH="0" baseline="0" noProof="0">
              <a:ln>
                <a:noFill/>
              </a:ln>
              <a:solidFill>
                <a:srgbClr val="1C6294"/>
              </a:solidFill>
              <a:effectLst>
                <a:outerShdw blurRad="38100" dist="38100" dir="2700000" algn="tl">
                  <a:srgbClr val="000000">
                    <a:alpha val="43137"/>
                  </a:srgbClr>
                </a:outerShdw>
              </a:effectLst>
              <a:uLnTx/>
              <a:uFillTx/>
              <a:latin typeface="Calibri" panose="020F0502020204030204"/>
              <a:ea typeface="+mn-ea"/>
              <a:cs typeface="Calibri"/>
            </a:endParaRPr>
          </a:p>
        </p:txBody>
      </p:sp>
      <p:sp>
        <p:nvSpPr>
          <p:cNvPr id="5" name="TextBox 4">
            <a:extLst>
              <a:ext uri="{FF2B5EF4-FFF2-40B4-BE49-F238E27FC236}">
                <a16:creationId xmlns:a16="http://schemas.microsoft.com/office/drawing/2014/main" id="{4FA81819-D3A8-4041-B632-4C294C7E025B}"/>
              </a:ext>
            </a:extLst>
          </p:cNvPr>
          <p:cNvSpPr txBox="1"/>
          <p:nvPr/>
        </p:nvSpPr>
        <p:spPr>
          <a:xfrm>
            <a:off x="10555992" y="1648058"/>
            <a:ext cx="157917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Calibri" panose="020F0502020204030204"/>
              </a:rPr>
              <a:t>Review Criteria</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775795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1137B4-B60B-4D46-B52E-A7339E35B488}"/>
              </a:ext>
            </a:extLst>
          </p:cNvPr>
          <p:cNvSpPr txBox="1"/>
          <p:nvPr/>
        </p:nvSpPr>
        <p:spPr>
          <a:xfrm>
            <a:off x="10555992" y="1648058"/>
            <a:ext cx="157917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Review Criteria</a:t>
            </a:r>
          </a:p>
        </p:txBody>
      </p:sp>
      <p:sp>
        <p:nvSpPr>
          <p:cNvPr id="6" name="TextBox 5">
            <a:extLst>
              <a:ext uri="{FF2B5EF4-FFF2-40B4-BE49-F238E27FC236}">
                <a16:creationId xmlns:a16="http://schemas.microsoft.com/office/drawing/2014/main" id="{0371ACDD-9736-4173-9F2C-7E4C1C08D108}"/>
              </a:ext>
            </a:extLst>
          </p:cNvPr>
          <p:cNvSpPr txBox="1"/>
          <p:nvPr/>
        </p:nvSpPr>
        <p:spPr>
          <a:xfrm>
            <a:off x="1065564" y="1454566"/>
            <a:ext cx="8499695" cy="421653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0000"/>
                </a:solidFill>
                <a:effectLst/>
                <a:uLnTx/>
                <a:uFillTx/>
                <a:ea typeface="Times New Roman" panose="02020603050405020304" pitchFamily="18" charset="0"/>
                <a:cs typeface="Times New Roman"/>
              </a:rPr>
              <a:t>REVIEW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000000"/>
              </a:solidFill>
              <a:effectLst/>
              <a:uLnTx/>
              <a:uFillTx/>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333333"/>
                </a:solidFill>
                <a:effectLst/>
                <a:uLnTx/>
                <a:uFillTx/>
                <a:ea typeface="+mn-ea"/>
                <a:cs typeface="+mn-cs"/>
              </a:rPr>
              <a:t>Team’s Capacity to Implement Project (15%)</a:t>
            </a:r>
            <a:endParaRPr lang="en-US" sz="2400" b="0" i="0" u="none" strike="noStrike" kern="1200" cap="none" spc="0" normalizeH="0" baseline="0" noProof="0">
              <a:ln>
                <a:noFill/>
              </a:ln>
              <a:solidFill>
                <a:srgbClr val="333333"/>
              </a:solidFill>
              <a:effectLst/>
              <a:uLnTx/>
              <a:uFillTx/>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333333"/>
              </a:solidFill>
              <a:effectLst/>
              <a:uLnTx/>
              <a:uFillTx/>
              <a:latin typeface="Calibri" panose="020F0502020204030204"/>
              <a:ea typeface="+mn-ea"/>
              <a:cs typeface="+mn-cs"/>
            </a:endParaRPr>
          </a:p>
          <a:p>
            <a:pPr lvl="1">
              <a:defRPr/>
            </a:pPr>
            <a:r>
              <a:rPr lang="en-US" sz="2200">
                <a:ea typeface="+mn-lt"/>
                <a:cs typeface="+mn-lt"/>
              </a:rPr>
              <a:t>Chesapeake Gateways depends on a network of people and partners to conserve and steward the special places in the watershed important to communities, visitors, and the nation, for this and future generations. Success of each project will depend on the capacity of each proposing organization and the team of volunteers, staff, partners and/or consultants assembled to plan and implement the project.</a:t>
            </a:r>
          </a:p>
          <a:p>
            <a:pPr marL="0" marR="0" lvl="0" indent="0" algn="l" defTabSz="914400">
              <a:lnSpc>
                <a:spcPct val="100000"/>
              </a:lnSpc>
              <a:spcBef>
                <a:spcPts val="0"/>
              </a:spcBef>
              <a:spcAft>
                <a:spcPts val="0"/>
              </a:spcAft>
              <a:buClrTx/>
              <a:buSzTx/>
              <a:buFontTx/>
              <a:buNone/>
              <a:tabLst/>
              <a:defRPr/>
            </a:pPr>
            <a:endParaRPr lang="en-US" sz="2200" b="0" i="0" u="none" strike="noStrike" kern="1200" cap="none" spc="0" normalizeH="0" baseline="0" noProof="0">
              <a:ln>
                <a:noFill/>
              </a:ln>
              <a:effectLst/>
              <a:uLnTx/>
              <a:uFillTx/>
              <a:latin typeface="Calibri" panose="020F0502020204030204"/>
              <a:ea typeface="Times New Roman" panose="02020603050405020304" pitchFamily="18" charset="0"/>
              <a:cs typeface="Calibri"/>
            </a:endParaRPr>
          </a:p>
        </p:txBody>
      </p:sp>
      <p:sp>
        <p:nvSpPr>
          <p:cNvPr id="7" name="TextBox 3">
            <a:extLst>
              <a:ext uri="{FF2B5EF4-FFF2-40B4-BE49-F238E27FC236}">
                <a16:creationId xmlns:a16="http://schemas.microsoft.com/office/drawing/2014/main" id="{58016C72-807E-4FD3-B33A-4DBFF7C07FA2}"/>
              </a:ext>
            </a:extLst>
          </p:cNvPr>
          <p:cNvSpPr txBox="1">
            <a:spLocks noChangeArrowheads="1"/>
          </p:cNvSpPr>
          <p:nvPr/>
        </p:nvSpPr>
        <p:spPr bwMode="auto">
          <a:xfrm>
            <a:off x="173971" y="133687"/>
            <a:ext cx="9926960" cy="618344"/>
          </a:xfrm>
          <a:prstGeom prst="rect">
            <a:avLst/>
          </a:prstGeom>
        </p:spPr>
        <p:txBody>
          <a:bodyPr vert="horz" lIns="91440" tIns="45720" rIns="91440" bIns="45720" rtlCol="0" anchor="t">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en-US" altLang="en-US" sz="3100" b="0" i="0" u="none" strike="noStrike" kern="1200" cap="none" spc="0" normalizeH="0" baseline="0" noProof="0">
                <a:ln>
                  <a:noFill/>
                </a:ln>
                <a:solidFill>
                  <a:srgbClr val="1C6294"/>
                </a:solidFill>
                <a:effectLst>
                  <a:outerShdw blurRad="38100" dist="38100" dir="2700000" algn="tl">
                    <a:srgbClr val="000000">
                      <a:alpha val="43137"/>
                    </a:srgbClr>
                  </a:outerShdw>
                </a:effectLst>
                <a:uLnTx/>
                <a:uFillTx/>
                <a:latin typeface="Calibri" panose="020F0502020204030204"/>
                <a:ea typeface="+mn-ea"/>
                <a:cs typeface="+mn-cs"/>
              </a:rPr>
              <a:t>Chesapeake Gateways Network Grant Application Overview</a:t>
            </a:r>
            <a:endParaRPr kumimoji="0" lang="en-US" altLang="en-US" sz="3100" b="0" i="0" u="none" strike="noStrike" kern="1200" cap="none" spc="0" normalizeH="0" baseline="0" noProof="0">
              <a:ln>
                <a:noFill/>
              </a:ln>
              <a:solidFill>
                <a:srgbClr val="1C6294"/>
              </a:solidFill>
              <a:effectLst>
                <a:outerShdw blurRad="38100" dist="38100" dir="2700000" algn="tl">
                  <a:srgbClr val="000000">
                    <a:alpha val="43137"/>
                  </a:srgbClr>
                </a:outerShdw>
              </a:effectLst>
              <a:uLnTx/>
              <a:uFillTx/>
              <a:latin typeface="Calibri" panose="020F0502020204030204"/>
              <a:ea typeface="+mn-ea"/>
              <a:cs typeface="Calibri"/>
            </a:endParaRPr>
          </a:p>
        </p:txBody>
      </p:sp>
    </p:spTree>
    <p:extLst>
      <p:ext uri="{BB962C8B-B14F-4D97-AF65-F5344CB8AC3E}">
        <p14:creationId xmlns:p14="http://schemas.microsoft.com/office/powerpoint/2010/main" val="222456391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1137B4-B60B-4D46-B52E-A7339E35B488}"/>
              </a:ext>
            </a:extLst>
          </p:cNvPr>
          <p:cNvSpPr txBox="1"/>
          <p:nvPr/>
        </p:nvSpPr>
        <p:spPr>
          <a:xfrm>
            <a:off x="10668000" y="1593671"/>
            <a:ext cx="1295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When</a:t>
            </a:r>
          </a:p>
        </p:txBody>
      </p:sp>
      <p:sp>
        <p:nvSpPr>
          <p:cNvPr id="4" name="TextBox 3">
            <a:extLst>
              <a:ext uri="{FF2B5EF4-FFF2-40B4-BE49-F238E27FC236}">
                <a16:creationId xmlns:a16="http://schemas.microsoft.com/office/drawing/2014/main" id="{438EE3E4-CF99-4CC4-8397-43F1A14FB937}"/>
              </a:ext>
            </a:extLst>
          </p:cNvPr>
          <p:cNvSpPr txBox="1"/>
          <p:nvPr/>
        </p:nvSpPr>
        <p:spPr>
          <a:xfrm>
            <a:off x="1199859" y="1780577"/>
            <a:ext cx="9050260" cy="2554545"/>
          </a:xfrm>
          <a:prstGeom prst="rect">
            <a:avLst/>
          </a:prstGeom>
          <a:noFill/>
        </p:spPr>
        <p:txBody>
          <a:bodyPr wrap="square" lIns="91440" tIns="45720" rIns="91440" bIns="45720" rtlCol="0" anchor="t">
            <a:spAutoFit/>
          </a:bodyPr>
          <a:lstStyle/>
          <a:p>
            <a:r>
              <a:rPr lang="en-US" sz="2000" b="1" dirty="0"/>
              <a:t>APPLICATION SCHEDULE</a:t>
            </a:r>
          </a:p>
          <a:p>
            <a:endParaRPr lang="en-US" sz="2000" dirty="0"/>
          </a:p>
          <a:p>
            <a:r>
              <a:rPr lang="en-US" sz="2000" dirty="0">
                <a:ea typeface="+mn-lt"/>
                <a:cs typeface="+mn-lt"/>
              </a:rPr>
              <a:t>October, 2022                         Notice Published in Grants.gov</a:t>
            </a:r>
            <a:endParaRPr lang="en-US" dirty="0">
              <a:ea typeface="+mn-lt"/>
              <a:cs typeface="+mn-lt"/>
            </a:endParaRPr>
          </a:p>
          <a:p>
            <a:r>
              <a:rPr lang="en-US" sz="2000" dirty="0">
                <a:ea typeface="+mn-lt"/>
                <a:cs typeface="+mn-lt"/>
              </a:rPr>
              <a:t>October-November, 2022     Grant Overview and Workshop Sessions</a:t>
            </a:r>
            <a:endParaRPr lang="en-US" dirty="0"/>
          </a:p>
          <a:p>
            <a:r>
              <a:rPr lang="en-US" sz="2000" b="1" dirty="0">
                <a:ea typeface="+mn-lt"/>
                <a:cs typeface="+mn-lt"/>
              </a:rPr>
              <a:t>January 30, 2023                    Application Deadline</a:t>
            </a:r>
            <a:endParaRPr lang="en-US" b="1" dirty="0">
              <a:ea typeface="+mn-lt"/>
              <a:cs typeface="+mn-lt"/>
            </a:endParaRPr>
          </a:p>
          <a:p>
            <a:r>
              <a:rPr lang="en-US" sz="2000" dirty="0">
                <a:ea typeface="+mn-lt"/>
                <a:cs typeface="+mn-lt"/>
              </a:rPr>
              <a:t>February-March 2023            Panel Review &amp; Recommendations, Selection</a:t>
            </a:r>
            <a:endParaRPr lang="en-US" dirty="0"/>
          </a:p>
          <a:p>
            <a:r>
              <a:rPr lang="en-US" sz="2000" dirty="0">
                <a:ea typeface="+mn-lt"/>
                <a:cs typeface="+mn-lt"/>
              </a:rPr>
              <a:t>April-May, 2023                      Awards/Declinations prepared &amp; communicated</a:t>
            </a:r>
            <a:endParaRPr lang="en-US" dirty="0">
              <a:ea typeface="+mn-lt"/>
              <a:cs typeface="+mn-lt"/>
            </a:endParaRPr>
          </a:p>
          <a:p>
            <a:r>
              <a:rPr lang="en-US" sz="2000" b="1" dirty="0">
                <a:ea typeface="+mn-lt"/>
                <a:cs typeface="+mn-lt"/>
              </a:rPr>
              <a:t>Late-Summer, 2023               Project Period of Performance Begins</a:t>
            </a:r>
          </a:p>
        </p:txBody>
      </p:sp>
      <p:sp>
        <p:nvSpPr>
          <p:cNvPr id="6" name="TextBox 3">
            <a:extLst>
              <a:ext uri="{FF2B5EF4-FFF2-40B4-BE49-F238E27FC236}">
                <a16:creationId xmlns:a16="http://schemas.microsoft.com/office/drawing/2014/main" id="{942D3F98-B1C1-471E-BC1A-1CFA41C9D19F}"/>
              </a:ext>
            </a:extLst>
          </p:cNvPr>
          <p:cNvSpPr txBox="1">
            <a:spLocks noChangeArrowheads="1"/>
          </p:cNvSpPr>
          <p:nvPr/>
        </p:nvSpPr>
        <p:spPr bwMode="auto">
          <a:xfrm>
            <a:off x="173971" y="133687"/>
            <a:ext cx="9926960" cy="618344"/>
          </a:xfrm>
          <a:prstGeom prst="rect">
            <a:avLst/>
          </a:prstGeom>
        </p:spPr>
        <p:txBody>
          <a:bodyPr vert="horz" lIns="91440" tIns="45720" rIns="91440" bIns="45720" rtlCol="0" anchor="t">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en-US" altLang="en-US" sz="3100" b="0" i="0" u="none" strike="noStrike" kern="1200" cap="none" spc="0" normalizeH="0" baseline="0" noProof="0">
                <a:ln>
                  <a:noFill/>
                </a:ln>
                <a:solidFill>
                  <a:srgbClr val="1C6294"/>
                </a:solidFill>
                <a:effectLst>
                  <a:outerShdw blurRad="38100" dist="38100" dir="2700000" algn="tl">
                    <a:srgbClr val="000000">
                      <a:alpha val="43137"/>
                    </a:srgbClr>
                  </a:outerShdw>
                </a:effectLst>
                <a:uLnTx/>
                <a:uFillTx/>
                <a:latin typeface="Calibri" panose="020F0502020204030204"/>
                <a:ea typeface="+mn-ea"/>
                <a:cs typeface="+mn-cs"/>
              </a:rPr>
              <a:t>Chesapeake Gateways Network Grant Application Overview</a:t>
            </a:r>
            <a:endParaRPr kumimoji="0" lang="en-US" altLang="en-US" sz="3100" b="0" i="0" u="none" strike="noStrike" kern="1200" cap="none" spc="0" normalizeH="0" baseline="0" noProof="0">
              <a:ln>
                <a:noFill/>
              </a:ln>
              <a:solidFill>
                <a:srgbClr val="1C6294"/>
              </a:solidFill>
              <a:effectLst>
                <a:outerShdw blurRad="38100" dist="38100" dir="2700000" algn="tl">
                  <a:srgbClr val="000000">
                    <a:alpha val="43137"/>
                  </a:srgbClr>
                </a:outerShdw>
              </a:effectLst>
              <a:uLnTx/>
              <a:uFillTx/>
              <a:latin typeface="Calibri" panose="020F0502020204030204"/>
              <a:ea typeface="+mn-ea"/>
              <a:cs typeface="Calibri"/>
            </a:endParaRPr>
          </a:p>
        </p:txBody>
      </p:sp>
    </p:spTree>
    <p:extLst>
      <p:ext uri="{BB962C8B-B14F-4D97-AF65-F5344CB8AC3E}">
        <p14:creationId xmlns:p14="http://schemas.microsoft.com/office/powerpoint/2010/main" val="356627403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5" name="TextBox 64">
            <a:extLst>
              <a:ext uri="{FF2B5EF4-FFF2-40B4-BE49-F238E27FC236}">
                <a16:creationId xmlns:a16="http://schemas.microsoft.com/office/drawing/2014/main" id="{5A917AFD-B318-4B41-A024-39086642721A}"/>
              </a:ext>
            </a:extLst>
          </p:cNvPr>
          <p:cNvSpPr txBox="1"/>
          <p:nvPr/>
        </p:nvSpPr>
        <p:spPr>
          <a:xfrm>
            <a:off x="10668000" y="1593671"/>
            <a:ext cx="1295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About Us</a:t>
            </a:r>
          </a:p>
        </p:txBody>
      </p:sp>
      <p:grpSp>
        <p:nvGrpSpPr>
          <p:cNvPr id="2" name="Group 1">
            <a:extLst>
              <a:ext uri="{FF2B5EF4-FFF2-40B4-BE49-F238E27FC236}">
                <a16:creationId xmlns:a16="http://schemas.microsoft.com/office/drawing/2014/main" id="{74410584-27CA-41DB-B6F6-E99A0FA809C8}"/>
              </a:ext>
            </a:extLst>
          </p:cNvPr>
          <p:cNvGrpSpPr/>
          <p:nvPr/>
        </p:nvGrpSpPr>
        <p:grpSpPr>
          <a:xfrm>
            <a:off x="115454" y="150760"/>
            <a:ext cx="9924758" cy="6562527"/>
            <a:chOff x="357909" y="208487"/>
            <a:chExt cx="9924758" cy="6562527"/>
          </a:xfrm>
        </p:grpSpPr>
        <p:pic>
          <p:nvPicPr>
            <p:cNvPr id="10" name="Picture 12" descr="GatewaysNetwork-sites-regions-communities.png">
              <a:extLst>
                <a:ext uri="{FF2B5EF4-FFF2-40B4-BE49-F238E27FC236}">
                  <a16:creationId xmlns:a16="http://schemas.microsoft.com/office/drawing/2014/main" id="{F0593305-6575-D9A4-FB46-0807787128E0}"/>
                </a:ext>
              </a:extLst>
            </p:cNvPr>
            <p:cNvPicPr>
              <a:picLocks noChangeAspect="1"/>
            </p:cNvPicPr>
            <p:nvPr/>
          </p:nvPicPr>
          <p:blipFill>
            <a:blip r:embed="rId3"/>
            <a:stretch>
              <a:fillRect/>
            </a:stretch>
          </p:blipFill>
          <p:spPr>
            <a:xfrm>
              <a:off x="6238872" y="292283"/>
              <a:ext cx="4043795" cy="6478731"/>
            </a:xfrm>
            <a:prstGeom prst="rect">
              <a:avLst/>
            </a:prstGeom>
          </p:spPr>
        </p:pic>
        <p:pic>
          <p:nvPicPr>
            <p:cNvPr id="13" name="Picture 15">
              <a:extLst>
                <a:ext uri="{FF2B5EF4-FFF2-40B4-BE49-F238E27FC236}">
                  <a16:creationId xmlns:a16="http://schemas.microsoft.com/office/drawing/2014/main" id="{BE75FAB7-C737-18DD-4C3E-B951686DCAF7}"/>
                </a:ext>
              </a:extLst>
            </p:cNvPr>
            <p:cNvPicPr>
              <a:picLocks noChangeAspect="1"/>
            </p:cNvPicPr>
            <p:nvPr/>
          </p:nvPicPr>
          <p:blipFill>
            <a:blip r:embed="rId4"/>
            <a:stretch>
              <a:fillRect/>
            </a:stretch>
          </p:blipFill>
          <p:spPr>
            <a:xfrm>
              <a:off x="357909" y="208487"/>
              <a:ext cx="9133609" cy="6441026"/>
            </a:xfrm>
            <a:prstGeom prst="rect">
              <a:avLst/>
            </a:prstGeom>
          </p:spPr>
        </p:pic>
      </p:grpSp>
      <p:pic>
        <p:nvPicPr>
          <p:cNvPr id="8" name="Picture 7">
            <a:extLst>
              <a:ext uri="{FF2B5EF4-FFF2-40B4-BE49-F238E27FC236}">
                <a16:creationId xmlns:a16="http://schemas.microsoft.com/office/drawing/2014/main" id="{44A93CB4-B85D-4776-8236-405D6D508E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0699" y="5123816"/>
            <a:ext cx="924014" cy="1525697"/>
          </a:xfrm>
          <a:prstGeom prst="rect">
            <a:avLst/>
          </a:prstGeom>
        </p:spPr>
      </p:pic>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1137B4-B60B-4D46-B52E-A7339E35B488}"/>
              </a:ext>
            </a:extLst>
          </p:cNvPr>
          <p:cNvSpPr txBox="1"/>
          <p:nvPr/>
        </p:nvSpPr>
        <p:spPr>
          <a:xfrm>
            <a:off x="10668000" y="1593671"/>
            <a:ext cx="1295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Success</a:t>
            </a:r>
          </a:p>
        </p:txBody>
      </p:sp>
      <p:sp>
        <p:nvSpPr>
          <p:cNvPr id="4" name="TextBox 3">
            <a:extLst>
              <a:ext uri="{FF2B5EF4-FFF2-40B4-BE49-F238E27FC236}">
                <a16:creationId xmlns:a16="http://schemas.microsoft.com/office/drawing/2014/main" id="{438EE3E4-CF99-4CC4-8397-43F1A14FB937}"/>
              </a:ext>
            </a:extLst>
          </p:cNvPr>
          <p:cNvSpPr txBox="1"/>
          <p:nvPr/>
        </p:nvSpPr>
        <p:spPr>
          <a:xfrm>
            <a:off x="793820" y="952607"/>
            <a:ext cx="9050260" cy="1077218"/>
          </a:xfrm>
          <a:prstGeom prst="rect">
            <a:avLst/>
          </a:prstGeom>
          <a:noFill/>
        </p:spPr>
        <p:txBody>
          <a:bodyPr wrap="square" lIns="91440" tIns="45720" rIns="91440" bIns="45720" rtlCol="0" anchor="t">
            <a:spAutoFit/>
          </a:bodyPr>
          <a:lstStyle/>
          <a:p>
            <a:r>
              <a:rPr lang="en-US" sz="4400" b="1" dirty="0"/>
              <a:t>Increasing Chances for Success</a:t>
            </a:r>
            <a:endParaRPr lang="en-US" sz="4400" b="1" dirty="0">
              <a:ea typeface="+mn-lt"/>
              <a:cs typeface="+mn-lt"/>
            </a:endParaRPr>
          </a:p>
          <a:p>
            <a:endParaRPr lang="en-US" sz="2000" dirty="0">
              <a:cs typeface="Calibri"/>
            </a:endParaRPr>
          </a:p>
        </p:txBody>
      </p:sp>
      <p:sp>
        <p:nvSpPr>
          <p:cNvPr id="6" name="TextBox 3">
            <a:extLst>
              <a:ext uri="{FF2B5EF4-FFF2-40B4-BE49-F238E27FC236}">
                <a16:creationId xmlns:a16="http://schemas.microsoft.com/office/drawing/2014/main" id="{942D3F98-B1C1-471E-BC1A-1CFA41C9D19F}"/>
              </a:ext>
            </a:extLst>
          </p:cNvPr>
          <p:cNvSpPr txBox="1">
            <a:spLocks noChangeArrowheads="1"/>
          </p:cNvSpPr>
          <p:nvPr/>
        </p:nvSpPr>
        <p:spPr bwMode="auto">
          <a:xfrm>
            <a:off x="173971" y="133687"/>
            <a:ext cx="9926960" cy="618344"/>
          </a:xfrm>
          <a:prstGeom prst="rect">
            <a:avLst/>
          </a:prstGeom>
        </p:spPr>
        <p:txBody>
          <a:bodyPr vert="horz" lIns="91440" tIns="45720" rIns="91440" bIns="45720" rtlCol="0" anchor="t">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en-US" altLang="en-US" sz="3100" b="0" i="0" u="none" strike="noStrike" kern="1200" cap="none" spc="0" normalizeH="0" baseline="0" noProof="0">
                <a:ln>
                  <a:noFill/>
                </a:ln>
                <a:solidFill>
                  <a:srgbClr val="1C6294"/>
                </a:solidFill>
                <a:effectLst>
                  <a:outerShdw blurRad="38100" dist="38100" dir="2700000" algn="tl">
                    <a:srgbClr val="000000">
                      <a:alpha val="43137"/>
                    </a:srgbClr>
                  </a:outerShdw>
                </a:effectLst>
                <a:uLnTx/>
                <a:uFillTx/>
                <a:latin typeface="Calibri" panose="020F0502020204030204"/>
                <a:ea typeface="+mn-ea"/>
                <a:cs typeface="+mn-cs"/>
              </a:rPr>
              <a:t>Chesapeake Gateways Network Grant Application Overview</a:t>
            </a:r>
            <a:endParaRPr kumimoji="0" lang="en-US" altLang="en-US" sz="3100" b="0" i="0" u="none" strike="noStrike" kern="1200" cap="none" spc="0" normalizeH="0" baseline="0" noProof="0">
              <a:ln>
                <a:noFill/>
              </a:ln>
              <a:solidFill>
                <a:srgbClr val="1C6294"/>
              </a:solidFill>
              <a:effectLst>
                <a:outerShdw blurRad="38100" dist="38100" dir="2700000" algn="tl">
                  <a:srgbClr val="000000">
                    <a:alpha val="43137"/>
                  </a:srgbClr>
                </a:outerShdw>
              </a:effectLst>
              <a:uLnTx/>
              <a:uFillTx/>
              <a:latin typeface="Calibri" panose="020F0502020204030204"/>
              <a:ea typeface="+mn-ea"/>
              <a:cs typeface="Calibri"/>
            </a:endParaRPr>
          </a:p>
        </p:txBody>
      </p:sp>
      <p:pic>
        <p:nvPicPr>
          <p:cNvPr id="5" name="Picture 4" descr="A person jumping off a cliff&#10;&#10;Description automatically generated with low confidence">
            <a:extLst>
              <a:ext uri="{FF2B5EF4-FFF2-40B4-BE49-F238E27FC236}">
                <a16:creationId xmlns:a16="http://schemas.microsoft.com/office/drawing/2014/main" id="{CDB10B3E-C690-46E1-BB67-4B1AF2235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6948" y="1873294"/>
            <a:ext cx="6749765" cy="4505827"/>
          </a:xfrm>
          <a:prstGeom prst="rect">
            <a:avLst/>
          </a:prstGeom>
        </p:spPr>
      </p:pic>
    </p:spTree>
    <p:extLst>
      <p:ext uri="{BB962C8B-B14F-4D97-AF65-F5344CB8AC3E}">
        <p14:creationId xmlns:p14="http://schemas.microsoft.com/office/powerpoint/2010/main" val="138821894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1137B4-B60B-4D46-B52E-A7339E35B488}"/>
              </a:ext>
            </a:extLst>
          </p:cNvPr>
          <p:cNvSpPr txBox="1"/>
          <p:nvPr/>
        </p:nvSpPr>
        <p:spPr>
          <a:xfrm>
            <a:off x="10668000" y="1593671"/>
            <a:ext cx="1295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Challenges</a:t>
            </a:r>
          </a:p>
        </p:txBody>
      </p:sp>
      <p:sp>
        <p:nvSpPr>
          <p:cNvPr id="4" name="TextBox 3">
            <a:extLst>
              <a:ext uri="{FF2B5EF4-FFF2-40B4-BE49-F238E27FC236}">
                <a16:creationId xmlns:a16="http://schemas.microsoft.com/office/drawing/2014/main" id="{438EE3E4-CF99-4CC4-8397-43F1A14FB937}"/>
              </a:ext>
            </a:extLst>
          </p:cNvPr>
          <p:cNvSpPr txBox="1"/>
          <p:nvPr/>
        </p:nvSpPr>
        <p:spPr>
          <a:xfrm>
            <a:off x="413992" y="972895"/>
            <a:ext cx="9050260" cy="1077218"/>
          </a:xfrm>
          <a:prstGeom prst="rect">
            <a:avLst/>
          </a:prstGeom>
          <a:noFill/>
        </p:spPr>
        <p:txBody>
          <a:bodyPr wrap="square" lIns="91440" tIns="45720" rIns="91440" bIns="45720" rtlCol="0" anchor="t">
            <a:spAutoFit/>
          </a:bodyPr>
          <a:lstStyle/>
          <a:p>
            <a:r>
              <a:rPr lang="en-US" sz="4400" b="1" dirty="0"/>
              <a:t>Challenges</a:t>
            </a:r>
            <a:endParaRPr lang="en-US" sz="4400" b="1" dirty="0">
              <a:ea typeface="+mn-lt"/>
              <a:cs typeface="+mn-lt"/>
            </a:endParaRPr>
          </a:p>
          <a:p>
            <a:endParaRPr lang="en-US" sz="2000" dirty="0">
              <a:cs typeface="Calibri"/>
            </a:endParaRPr>
          </a:p>
        </p:txBody>
      </p:sp>
      <p:sp>
        <p:nvSpPr>
          <p:cNvPr id="6" name="TextBox 3">
            <a:extLst>
              <a:ext uri="{FF2B5EF4-FFF2-40B4-BE49-F238E27FC236}">
                <a16:creationId xmlns:a16="http://schemas.microsoft.com/office/drawing/2014/main" id="{942D3F98-B1C1-471E-BC1A-1CFA41C9D19F}"/>
              </a:ext>
            </a:extLst>
          </p:cNvPr>
          <p:cNvSpPr txBox="1">
            <a:spLocks noChangeArrowheads="1"/>
          </p:cNvSpPr>
          <p:nvPr/>
        </p:nvSpPr>
        <p:spPr bwMode="auto">
          <a:xfrm>
            <a:off x="173971" y="133687"/>
            <a:ext cx="9926960" cy="618344"/>
          </a:xfrm>
          <a:prstGeom prst="rect">
            <a:avLst/>
          </a:prstGeom>
        </p:spPr>
        <p:txBody>
          <a:bodyPr vert="horz" lIns="91440" tIns="45720" rIns="91440" bIns="45720" rtlCol="0" anchor="t">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en-US" altLang="en-US" sz="3100" b="0" i="0" u="none" strike="noStrike" kern="1200" cap="none" spc="0" normalizeH="0" baseline="0" noProof="0">
                <a:ln>
                  <a:noFill/>
                </a:ln>
                <a:solidFill>
                  <a:srgbClr val="1C6294"/>
                </a:solidFill>
                <a:effectLst>
                  <a:outerShdw blurRad="38100" dist="38100" dir="2700000" algn="tl">
                    <a:srgbClr val="000000">
                      <a:alpha val="43137"/>
                    </a:srgbClr>
                  </a:outerShdw>
                </a:effectLst>
                <a:uLnTx/>
                <a:uFillTx/>
                <a:latin typeface="Calibri" panose="020F0502020204030204"/>
                <a:ea typeface="+mn-ea"/>
                <a:cs typeface="+mn-cs"/>
              </a:rPr>
              <a:t>Chesapeake Gateways Network Grant Application Overview</a:t>
            </a:r>
            <a:endParaRPr kumimoji="0" lang="en-US" altLang="en-US" sz="3100" b="0" i="0" u="none" strike="noStrike" kern="1200" cap="none" spc="0" normalizeH="0" baseline="0" noProof="0">
              <a:ln>
                <a:noFill/>
              </a:ln>
              <a:solidFill>
                <a:srgbClr val="1C6294"/>
              </a:solidFill>
              <a:effectLst>
                <a:outerShdw blurRad="38100" dist="38100" dir="2700000" algn="tl">
                  <a:srgbClr val="000000">
                    <a:alpha val="43137"/>
                  </a:srgbClr>
                </a:outerShdw>
              </a:effectLst>
              <a:uLnTx/>
              <a:uFillTx/>
              <a:latin typeface="Calibri" panose="020F0502020204030204"/>
              <a:ea typeface="+mn-ea"/>
              <a:cs typeface="Calibri"/>
            </a:endParaRPr>
          </a:p>
        </p:txBody>
      </p:sp>
      <p:sp>
        <p:nvSpPr>
          <p:cNvPr id="7" name="TextBox 6">
            <a:extLst>
              <a:ext uri="{FF2B5EF4-FFF2-40B4-BE49-F238E27FC236}">
                <a16:creationId xmlns:a16="http://schemas.microsoft.com/office/drawing/2014/main" id="{FB782A46-D795-4FC8-B910-36AD5B223867}"/>
              </a:ext>
            </a:extLst>
          </p:cNvPr>
          <p:cNvSpPr txBox="1"/>
          <p:nvPr/>
        </p:nvSpPr>
        <p:spPr>
          <a:xfrm>
            <a:off x="413992" y="1778337"/>
            <a:ext cx="10793269" cy="3847207"/>
          </a:xfrm>
          <a:prstGeom prst="rect">
            <a:avLst/>
          </a:prstGeom>
          <a:noFill/>
        </p:spPr>
        <p:txBody>
          <a:bodyPr wrap="square" lIns="91440" tIns="45720" rIns="91440" bIns="45720" rtlCol="0" anchor="t">
            <a:spAutoFit/>
          </a:bodyPr>
          <a:lstStyle/>
          <a:p>
            <a:pPr marL="571500" indent="-571500">
              <a:buFont typeface="Arial" panose="020B0604020202020204" pitchFamily="34" charset="0"/>
              <a:buChar char="•"/>
            </a:pPr>
            <a:r>
              <a:rPr lang="en-US" sz="3200" b="1" dirty="0">
                <a:ea typeface="+mn-lt"/>
                <a:cs typeface="+mn-lt"/>
              </a:rPr>
              <a:t>Utilizing Login.gov, SAM.gov., Grants.gov</a:t>
            </a:r>
          </a:p>
          <a:p>
            <a:pPr marL="571500" indent="-571500">
              <a:buFont typeface="Arial" panose="020B0604020202020204" pitchFamily="34" charset="0"/>
              <a:buChar char="•"/>
            </a:pPr>
            <a:endParaRPr lang="en-US" sz="3200" b="1" dirty="0">
              <a:ea typeface="+mn-lt"/>
              <a:cs typeface="+mn-lt"/>
            </a:endParaRPr>
          </a:p>
          <a:p>
            <a:pPr marL="571500" indent="-571500">
              <a:buFont typeface="Arial" panose="020B0604020202020204" pitchFamily="34" charset="0"/>
              <a:buChar char="•"/>
            </a:pPr>
            <a:r>
              <a:rPr lang="en-US" sz="3200" b="1" dirty="0">
                <a:ea typeface="+mn-lt"/>
                <a:cs typeface="+mn-lt"/>
              </a:rPr>
              <a:t>New applicants</a:t>
            </a:r>
          </a:p>
          <a:p>
            <a:pPr marL="571500" indent="-571500">
              <a:buFont typeface="Arial" panose="020B0604020202020204" pitchFamily="34" charset="0"/>
              <a:buChar char="•"/>
            </a:pPr>
            <a:endParaRPr lang="en-US" sz="3200" b="1" dirty="0">
              <a:ea typeface="+mn-lt"/>
              <a:cs typeface="+mn-lt"/>
            </a:endParaRPr>
          </a:p>
          <a:p>
            <a:pPr marL="571500" indent="-571500">
              <a:buFont typeface="Arial" panose="020B0604020202020204" pitchFamily="34" charset="0"/>
              <a:buChar char="•"/>
            </a:pPr>
            <a:r>
              <a:rPr lang="en-US" sz="3200" b="1" dirty="0">
                <a:ea typeface="+mn-lt"/>
                <a:cs typeface="+mn-lt"/>
              </a:rPr>
              <a:t>Lack of capacity/training (budgeting, project development)</a:t>
            </a:r>
          </a:p>
          <a:p>
            <a:pPr marL="571500" indent="-571500">
              <a:buFont typeface="Arial" panose="020B0604020202020204" pitchFamily="34" charset="0"/>
              <a:buChar char="•"/>
            </a:pPr>
            <a:endParaRPr lang="en-US" sz="3200" b="1" dirty="0">
              <a:ea typeface="+mn-lt"/>
              <a:cs typeface="+mn-lt"/>
            </a:endParaRPr>
          </a:p>
          <a:p>
            <a:pPr marL="571500" indent="-571500">
              <a:buFont typeface="Arial" panose="020B0604020202020204" pitchFamily="34" charset="0"/>
              <a:buChar char="•"/>
            </a:pPr>
            <a:r>
              <a:rPr lang="en-US" sz="3200" b="1" dirty="0">
                <a:ea typeface="+mn-lt"/>
                <a:cs typeface="+mn-lt"/>
              </a:rPr>
              <a:t>Lack of one-on-one assistance/help</a:t>
            </a:r>
          </a:p>
          <a:p>
            <a:endParaRPr lang="en-US" sz="2000" dirty="0">
              <a:cs typeface="Calibri"/>
            </a:endParaRPr>
          </a:p>
        </p:txBody>
      </p:sp>
    </p:spTree>
    <p:extLst>
      <p:ext uri="{BB962C8B-B14F-4D97-AF65-F5344CB8AC3E}">
        <p14:creationId xmlns:p14="http://schemas.microsoft.com/office/powerpoint/2010/main" val="60174902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1137B4-B60B-4D46-B52E-A7339E35B488}"/>
              </a:ext>
            </a:extLst>
          </p:cNvPr>
          <p:cNvSpPr txBox="1"/>
          <p:nvPr/>
        </p:nvSpPr>
        <p:spPr>
          <a:xfrm>
            <a:off x="10668000" y="1593671"/>
            <a:ext cx="1295400" cy="369332"/>
          </a:xfrm>
          <a:prstGeom prst="rect">
            <a:avLst/>
          </a:prstGeom>
          <a:noFill/>
        </p:spPr>
        <p:txBody>
          <a:bodyPr wrap="square" lIns="91440" tIns="45720" rIns="91440" bIns="45720" rtlCol="0" anchor="t">
            <a:spAutoFit/>
          </a:bodyPr>
          <a:lstStyle/>
          <a:p>
            <a:pPr algn="ctr">
              <a:defRPr/>
            </a:pPr>
            <a:r>
              <a:rPr lang="en-US" b="1">
                <a:solidFill>
                  <a:schemeClr val="bg1"/>
                </a:solidFill>
                <a:latin typeface="Calibri" panose="020F0502020204030204"/>
              </a:rPr>
              <a:t>To Start</a:t>
            </a:r>
            <a:endParaRPr lang="en-US">
              <a:solidFill>
                <a:schemeClr val="bg1"/>
              </a:solidFill>
              <a:cs typeface="Calibri"/>
            </a:endParaRPr>
          </a:p>
        </p:txBody>
      </p:sp>
      <p:pic>
        <p:nvPicPr>
          <p:cNvPr id="2" name="Picture 4" descr="landing page.png">
            <a:extLst>
              <a:ext uri="{FF2B5EF4-FFF2-40B4-BE49-F238E27FC236}">
                <a16:creationId xmlns:a16="http://schemas.microsoft.com/office/drawing/2014/main" id="{6D17A0D0-8DF5-CA53-A2FC-2A54125FB3CA}"/>
              </a:ext>
            </a:extLst>
          </p:cNvPr>
          <p:cNvPicPr>
            <a:picLocks noChangeAspect="1"/>
          </p:cNvPicPr>
          <p:nvPr/>
        </p:nvPicPr>
        <p:blipFill>
          <a:blip r:embed="rId3"/>
          <a:stretch>
            <a:fillRect/>
          </a:stretch>
        </p:blipFill>
        <p:spPr>
          <a:xfrm>
            <a:off x="1848929" y="1720604"/>
            <a:ext cx="7387086" cy="4696378"/>
          </a:xfrm>
          <a:prstGeom prst="rect">
            <a:avLst/>
          </a:prstGeom>
        </p:spPr>
      </p:pic>
      <p:sp>
        <p:nvSpPr>
          <p:cNvPr id="7" name="TextBox 6">
            <a:extLst>
              <a:ext uri="{FF2B5EF4-FFF2-40B4-BE49-F238E27FC236}">
                <a16:creationId xmlns:a16="http://schemas.microsoft.com/office/drawing/2014/main" id="{048F2EAA-EC92-4597-2E9B-9F2A2E7364F3}"/>
              </a:ext>
            </a:extLst>
          </p:cNvPr>
          <p:cNvSpPr txBox="1"/>
          <p:nvPr/>
        </p:nvSpPr>
        <p:spPr>
          <a:xfrm>
            <a:off x="523111" y="1051651"/>
            <a:ext cx="9050260" cy="369332"/>
          </a:xfrm>
          <a:prstGeom prst="rect">
            <a:avLst/>
          </a:prstGeom>
          <a:noFill/>
        </p:spPr>
        <p:txBody>
          <a:bodyPr wrap="square" lIns="91440" tIns="45720" rIns="91440" bIns="45720" rtlCol="0" anchor="t">
            <a:spAutoFit/>
          </a:bodyPr>
          <a:lstStyle/>
          <a:p>
            <a:pPr marL="0" marR="0" lvl="0" indent="0" defTabSz="9144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en-US" altLang="en-US" sz="2000" b="1" i="0" u="none" strike="noStrike" kern="1200" cap="none" spc="0" normalizeH="0" baseline="0" noProof="0">
                <a:ln>
                  <a:noFill/>
                </a:ln>
                <a:solidFill>
                  <a:srgbClr val="134163"/>
                </a:solidFill>
                <a:effectLst>
                  <a:outerShdw blurRad="38100" dist="38100" dir="2700000" algn="tl">
                    <a:srgbClr val="000000">
                      <a:alpha val="43137"/>
                    </a:srgbClr>
                  </a:outerShdw>
                </a:effectLst>
                <a:uLnTx/>
                <a:uFillTx/>
                <a:latin typeface="Calibri"/>
                <a:ea typeface="+mn-ea"/>
                <a:cs typeface="Calibri"/>
              </a:rPr>
              <a:t>Chesapeake Gateways Network Grants Webpage </a:t>
            </a:r>
            <a:r>
              <a:rPr lang="en-US" sz="2000" b="1"/>
              <a:t>(</a:t>
            </a:r>
            <a:r>
              <a:rPr lang="en-US" sz="2000" b="1">
                <a:hlinkClick r:id="rId4"/>
              </a:rPr>
              <a:t>go.nps.gov/</a:t>
            </a:r>
            <a:r>
              <a:rPr lang="en-US" sz="2000" b="1" err="1">
                <a:hlinkClick r:id="rId4"/>
              </a:rPr>
              <a:t>chesapeakegrants</a:t>
            </a:r>
            <a:r>
              <a:rPr lang="en-US" sz="2000" b="1"/>
              <a:t>)</a:t>
            </a:r>
          </a:p>
        </p:txBody>
      </p:sp>
      <p:sp>
        <p:nvSpPr>
          <p:cNvPr id="8" name="TextBox 3">
            <a:extLst>
              <a:ext uri="{FF2B5EF4-FFF2-40B4-BE49-F238E27FC236}">
                <a16:creationId xmlns:a16="http://schemas.microsoft.com/office/drawing/2014/main" id="{D61923B8-9105-4DA7-9E5E-1DC6DB8816EB}"/>
              </a:ext>
            </a:extLst>
          </p:cNvPr>
          <p:cNvSpPr txBox="1">
            <a:spLocks noChangeArrowheads="1"/>
          </p:cNvSpPr>
          <p:nvPr/>
        </p:nvSpPr>
        <p:spPr bwMode="auto">
          <a:xfrm>
            <a:off x="173971" y="133687"/>
            <a:ext cx="9926960" cy="618344"/>
          </a:xfrm>
          <a:prstGeom prst="rect">
            <a:avLst/>
          </a:prstGeom>
        </p:spPr>
        <p:txBody>
          <a:bodyPr vert="horz" lIns="91440" tIns="45720" rIns="91440" bIns="45720" rtlCol="0" anchor="t">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en-US" altLang="en-US" sz="3100" b="0" i="0" u="none" strike="noStrike" kern="1200" cap="none" spc="0" normalizeH="0" baseline="0" noProof="0">
                <a:ln>
                  <a:noFill/>
                </a:ln>
                <a:solidFill>
                  <a:srgbClr val="1C6294"/>
                </a:solidFill>
                <a:effectLst>
                  <a:outerShdw blurRad="38100" dist="38100" dir="2700000" algn="tl">
                    <a:srgbClr val="000000">
                      <a:alpha val="43137"/>
                    </a:srgbClr>
                  </a:outerShdw>
                </a:effectLst>
                <a:uLnTx/>
                <a:uFillTx/>
                <a:latin typeface="Calibri" panose="020F0502020204030204"/>
                <a:ea typeface="+mn-ea"/>
                <a:cs typeface="+mn-cs"/>
              </a:rPr>
              <a:t>Chesapeake Gateways Network Grant Submission Workshop</a:t>
            </a:r>
            <a:endParaRPr kumimoji="0" lang="en-US" altLang="en-US" sz="3100" b="0" i="0" u="none" strike="noStrike" kern="1200" cap="none" spc="0" normalizeH="0" baseline="0" noProof="0">
              <a:ln>
                <a:noFill/>
              </a:ln>
              <a:solidFill>
                <a:srgbClr val="1C6294"/>
              </a:solidFill>
              <a:effectLst>
                <a:outerShdw blurRad="38100" dist="38100" dir="2700000" algn="tl">
                  <a:srgbClr val="000000">
                    <a:alpha val="43137"/>
                  </a:srgbClr>
                </a:outerShdw>
              </a:effectLst>
              <a:uLnTx/>
              <a:uFillTx/>
              <a:latin typeface="Calibri" panose="020F0502020204030204"/>
              <a:ea typeface="+mn-ea"/>
              <a:cs typeface="Calibri"/>
            </a:endParaRPr>
          </a:p>
        </p:txBody>
      </p:sp>
    </p:spTree>
    <p:extLst>
      <p:ext uri="{BB962C8B-B14F-4D97-AF65-F5344CB8AC3E}">
        <p14:creationId xmlns:p14="http://schemas.microsoft.com/office/powerpoint/2010/main" val="1274800359"/>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1137B4-B60B-4D46-B52E-A7339E35B488}"/>
              </a:ext>
            </a:extLst>
          </p:cNvPr>
          <p:cNvSpPr txBox="1"/>
          <p:nvPr/>
        </p:nvSpPr>
        <p:spPr>
          <a:xfrm>
            <a:off x="10668000" y="1593671"/>
            <a:ext cx="1295400" cy="369332"/>
          </a:xfrm>
          <a:prstGeom prst="rect">
            <a:avLst/>
          </a:prstGeom>
          <a:noFill/>
        </p:spPr>
        <p:txBody>
          <a:bodyPr wrap="square" lIns="91440" tIns="45720" rIns="91440" bIns="45720" rtlCol="0" anchor="t">
            <a:spAutoFit/>
          </a:bodyPr>
          <a:lstStyle/>
          <a:p>
            <a:pPr algn="ctr">
              <a:defRPr/>
            </a:pPr>
            <a:r>
              <a:rPr lang="en-US" b="1">
                <a:solidFill>
                  <a:schemeClr val="bg1"/>
                </a:solidFill>
                <a:latin typeface="Calibri" panose="020F0502020204030204"/>
              </a:rPr>
              <a:t>To Start</a:t>
            </a:r>
            <a:endParaRPr lang="en-US">
              <a:solidFill>
                <a:schemeClr val="bg1"/>
              </a:solidFill>
              <a:cs typeface="Calibri"/>
            </a:endParaRPr>
          </a:p>
        </p:txBody>
      </p:sp>
      <p:sp>
        <p:nvSpPr>
          <p:cNvPr id="7" name="TextBox 6">
            <a:extLst>
              <a:ext uri="{FF2B5EF4-FFF2-40B4-BE49-F238E27FC236}">
                <a16:creationId xmlns:a16="http://schemas.microsoft.com/office/drawing/2014/main" id="{048F2EAA-EC92-4597-2E9B-9F2A2E7364F3}"/>
              </a:ext>
            </a:extLst>
          </p:cNvPr>
          <p:cNvSpPr txBox="1"/>
          <p:nvPr/>
        </p:nvSpPr>
        <p:spPr>
          <a:xfrm>
            <a:off x="523111" y="1051651"/>
            <a:ext cx="9050260" cy="369332"/>
          </a:xfrm>
          <a:prstGeom prst="rect">
            <a:avLst/>
          </a:prstGeom>
          <a:noFill/>
        </p:spPr>
        <p:txBody>
          <a:bodyPr wrap="square" lIns="91440" tIns="45720" rIns="91440" bIns="45720" rtlCol="0" anchor="t">
            <a:spAutoFit/>
          </a:bodyPr>
          <a:lstStyle/>
          <a:p>
            <a:pPr marL="0" marR="0" lvl="0" indent="0" defTabSz="9144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en-US" altLang="en-US" sz="2000" b="1" i="0" u="none" strike="noStrike" kern="1200" cap="none" spc="0" normalizeH="0" baseline="0" noProof="0">
                <a:ln>
                  <a:noFill/>
                </a:ln>
                <a:solidFill>
                  <a:srgbClr val="134163"/>
                </a:solidFill>
                <a:effectLst>
                  <a:outerShdw blurRad="38100" dist="38100" dir="2700000" algn="tl">
                    <a:srgbClr val="000000">
                      <a:alpha val="43137"/>
                    </a:srgbClr>
                  </a:outerShdw>
                </a:effectLst>
                <a:uLnTx/>
                <a:uFillTx/>
                <a:latin typeface="Calibri"/>
                <a:ea typeface="+mn-ea"/>
                <a:cs typeface="Calibri"/>
              </a:rPr>
              <a:t>Chesapeake Gateways Network Grants Webpage </a:t>
            </a:r>
            <a:r>
              <a:rPr lang="en-US" sz="2000" b="1"/>
              <a:t>(</a:t>
            </a:r>
            <a:r>
              <a:rPr lang="en-US" sz="2000" b="1">
                <a:hlinkClick r:id="rId3"/>
              </a:rPr>
              <a:t>go.nps.gov/</a:t>
            </a:r>
            <a:r>
              <a:rPr lang="en-US" sz="2000" b="1" err="1">
                <a:hlinkClick r:id="rId3"/>
              </a:rPr>
              <a:t>chesapeakegrants</a:t>
            </a:r>
            <a:r>
              <a:rPr lang="en-US" sz="2000" b="1"/>
              <a:t>)</a:t>
            </a:r>
          </a:p>
        </p:txBody>
      </p:sp>
      <p:sp>
        <p:nvSpPr>
          <p:cNvPr id="8" name="TextBox 3">
            <a:extLst>
              <a:ext uri="{FF2B5EF4-FFF2-40B4-BE49-F238E27FC236}">
                <a16:creationId xmlns:a16="http://schemas.microsoft.com/office/drawing/2014/main" id="{D61923B8-9105-4DA7-9E5E-1DC6DB8816EB}"/>
              </a:ext>
            </a:extLst>
          </p:cNvPr>
          <p:cNvSpPr txBox="1">
            <a:spLocks noChangeArrowheads="1"/>
          </p:cNvSpPr>
          <p:nvPr/>
        </p:nvSpPr>
        <p:spPr bwMode="auto">
          <a:xfrm>
            <a:off x="173971" y="133687"/>
            <a:ext cx="9926960" cy="618344"/>
          </a:xfrm>
          <a:prstGeom prst="rect">
            <a:avLst/>
          </a:prstGeom>
        </p:spPr>
        <p:txBody>
          <a:bodyPr vert="horz" lIns="91440" tIns="45720" rIns="91440" bIns="45720" rtlCol="0" anchor="t">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en-US" altLang="en-US" sz="3100" b="0" i="0" u="none" strike="noStrike" kern="1200" cap="none" spc="0" normalizeH="0" baseline="0" noProof="0">
                <a:ln>
                  <a:noFill/>
                </a:ln>
                <a:solidFill>
                  <a:srgbClr val="1C6294"/>
                </a:solidFill>
                <a:effectLst>
                  <a:outerShdw blurRad="38100" dist="38100" dir="2700000" algn="tl">
                    <a:srgbClr val="000000">
                      <a:alpha val="43137"/>
                    </a:srgbClr>
                  </a:outerShdw>
                </a:effectLst>
                <a:uLnTx/>
                <a:uFillTx/>
                <a:latin typeface="Calibri" panose="020F0502020204030204"/>
                <a:ea typeface="+mn-ea"/>
                <a:cs typeface="+mn-cs"/>
              </a:rPr>
              <a:t>Chesapeake Gateways Network Grant Submission Workshop</a:t>
            </a:r>
            <a:endParaRPr kumimoji="0" lang="en-US" altLang="en-US" sz="3100" b="0" i="0" u="none" strike="noStrike" kern="1200" cap="none" spc="0" normalizeH="0" baseline="0" noProof="0">
              <a:ln>
                <a:noFill/>
              </a:ln>
              <a:solidFill>
                <a:srgbClr val="1C6294"/>
              </a:solidFill>
              <a:effectLst>
                <a:outerShdw blurRad="38100" dist="38100" dir="2700000" algn="tl">
                  <a:srgbClr val="000000">
                    <a:alpha val="43137"/>
                  </a:srgbClr>
                </a:outerShdw>
              </a:effectLst>
              <a:uLnTx/>
              <a:uFillTx/>
              <a:latin typeface="Calibri" panose="020F0502020204030204"/>
              <a:ea typeface="+mn-ea"/>
              <a:cs typeface="Calibri"/>
            </a:endParaRPr>
          </a:p>
        </p:txBody>
      </p:sp>
      <p:pic>
        <p:nvPicPr>
          <p:cNvPr id="4" name="Picture 3" descr="Graphical user interface, website&#10;&#10;Description automatically generated">
            <a:extLst>
              <a:ext uri="{FF2B5EF4-FFF2-40B4-BE49-F238E27FC236}">
                <a16:creationId xmlns:a16="http://schemas.microsoft.com/office/drawing/2014/main" id="{5BA440CC-0E8D-4DEE-9397-4BE1BAB24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1613" y="1473062"/>
            <a:ext cx="6571205" cy="5384937"/>
          </a:xfrm>
          <a:prstGeom prst="rect">
            <a:avLst/>
          </a:prstGeom>
        </p:spPr>
      </p:pic>
    </p:spTree>
    <p:extLst>
      <p:ext uri="{BB962C8B-B14F-4D97-AF65-F5344CB8AC3E}">
        <p14:creationId xmlns:p14="http://schemas.microsoft.com/office/powerpoint/2010/main" val="249789424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1137B4-B60B-4D46-B52E-A7339E35B488}"/>
              </a:ext>
            </a:extLst>
          </p:cNvPr>
          <p:cNvSpPr txBox="1"/>
          <p:nvPr/>
        </p:nvSpPr>
        <p:spPr>
          <a:xfrm>
            <a:off x="10668000" y="1593671"/>
            <a:ext cx="1295400" cy="36933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FAQ</a:t>
            </a:r>
          </a:p>
        </p:txBody>
      </p:sp>
      <p:sp>
        <p:nvSpPr>
          <p:cNvPr id="6" name="TextBox 3">
            <a:extLst>
              <a:ext uri="{FF2B5EF4-FFF2-40B4-BE49-F238E27FC236}">
                <a16:creationId xmlns:a16="http://schemas.microsoft.com/office/drawing/2014/main" id="{942D3F98-B1C1-471E-BC1A-1CFA41C9D19F}"/>
              </a:ext>
            </a:extLst>
          </p:cNvPr>
          <p:cNvSpPr txBox="1">
            <a:spLocks noChangeArrowheads="1"/>
          </p:cNvSpPr>
          <p:nvPr/>
        </p:nvSpPr>
        <p:spPr bwMode="auto">
          <a:xfrm>
            <a:off x="173971" y="133687"/>
            <a:ext cx="9926960" cy="618344"/>
          </a:xfrm>
          <a:prstGeom prst="rect">
            <a:avLst/>
          </a:prstGeom>
        </p:spPr>
        <p:txBody>
          <a:bodyPr vert="horz" lIns="91440" tIns="45720" rIns="91440" bIns="45720" rtlCol="0" anchor="t">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en-US" altLang="en-US" sz="3100" b="0" i="0" u="none" strike="noStrike" kern="1200" cap="none" spc="0" normalizeH="0" baseline="0" noProof="0">
                <a:ln>
                  <a:noFill/>
                </a:ln>
                <a:solidFill>
                  <a:srgbClr val="1C6294"/>
                </a:solidFill>
                <a:effectLst>
                  <a:outerShdw blurRad="38100" dist="38100" dir="2700000" algn="tl">
                    <a:srgbClr val="000000">
                      <a:alpha val="43137"/>
                    </a:srgbClr>
                  </a:outerShdw>
                </a:effectLst>
                <a:uLnTx/>
                <a:uFillTx/>
                <a:latin typeface="Calibri" panose="020F0502020204030204"/>
                <a:ea typeface="+mn-ea"/>
                <a:cs typeface="+mn-cs"/>
              </a:rPr>
              <a:t>Chesapeake Gateways Network Grant Application Overview</a:t>
            </a:r>
            <a:endParaRPr kumimoji="0" lang="en-US" altLang="en-US" sz="3100" b="0" i="0" u="none" strike="noStrike" kern="1200" cap="none" spc="0" normalizeH="0" baseline="0" noProof="0">
              <a:ln>
                <a:noFill/>
              </a:ln>
              <a:solidFill>
                <a:srgbClr val="1C6294"/>
              </a:solidFill>
              <a:effectLst>
                <a:outerShdw blurRad="38100" dist="38100" dir="2700000" algn="tl">
                  <a:srgbClr val="000000">
                    <a:alpha val="43137"/>
                  </a:srgbClr>
                </a:outerShdw>
              </a:effectLst>
              <a:uLnTx/>
              <a:uFillTx/>
              <a:latin typeface="Calibri" panose="020F0502020204030204"/>
              <a:ea typeface="+mn-ea"/>
              <a:cs typeface="Calibri"/>
            </a:endParaRPr>
          </a:p>
        </p:txBody>
      </p:sp>
      <p:sp>
        <p:nvSpPr>
          <p:cNvPr id="8" name="TextBox 7">
            <a:extLst>
              <a:ext uri="{FF2B5EF4-FFF2-40B4-BE49-F238E27FC236}">
                <a16:creationId xmlns:a16="http://schemas.microsoft.com/office/drawing/2014/main" id="{BEEE30AC-7BD4-4323-BAA0-F0F99377E8E4}"/>
              </a:ext>
            </a:extLst>
          </p:cNvPr>
          <p:cNvSpPr txBox="1"/>
          <p:nvPr/>
        </p:nvSpPr>
        <p:spPr>
          <a:xfrm>
            <a:off x="432581" y="1075736"/>
            <a:ext cx="10010336" cy="369332"/>
          </a:xfrm>
          <a:prstGeom prst="rect">
            <a:avLst/>
          </a:prstGeom>
          <a:noFill/>
        </p:spPr>
        <p:txBody>
          <a:bodyPr wrap="square">
            <a:spAutoFit/>
          </a:bodyPr>
          <a:lstStyle/>
          <a:p>
            <a:r>
              <a:rPr lang="en-US" dirty="0">
                <a:hlinkClick r:id="rId3"/>
              </a:rPr>
              <a:t>Chesapeake Gateways Networks Grants FAQs - Chesapeake Bay (U.S. National Park Service) (nps.gov)</a:t>
            </a:r>
            <a:endParaRPr lang="en-US" dirty="0"/>
          </a:p>
        </p:txBody>
      </p:sp>
      <p:pic>
        <p:nvPicPr>
          <p:cNvPr id="9" name="Picture 8" descr="Graphical user interface, website&#10;&#10;Description automatically generated">
            <a:extLst>
              <a:ext uri="{FF2B5EF4-FFF2-40B4-BE49-F238E27FC236}">
                <a16:creationId xmlns:a16="http://schemas.microsoft.com/office/drawing/2014/main" id="{26CFDDA5-A104-4D82-A05F-198A19D529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9227" y="1704482"/>
            <a:ext cx="4623260" cy="4878924"/>
          </a:xfrm>
          <a:prstGeom prst="rect">
            <a:avLst/>
          </a:prstGeom>
        </p:spPr>
      </p:pic>
    </p:spTree>
    <p:extLst>
      <p:ext uri="{BB962C8B-B14F-4D97-AF65-F5344CB8AC3E}">
        <p14:creationId xmlns:p14="http://schemas.microsoft.com/office/powerpoint/2010/main" val="3176921603"/>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1137B4-B60B-4D46-B52E-A7339E35B488}"/>
              </a:ext>
            </a:extLst>
          </p:cNvPr>
          <p:cNvSpPr txBox="1"/>
          <p:nvPr/>
        </p:nvSpPr>
        <p:spPr>
          <a:xfrm>
            <a:off x="10668000" y="1593671"/>
            <a:ext cx="1295400" cy="36933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Checklist</a:t>
            </a:r>
          </a:p>
        </p:txBody>
      </p:sp>
      <p:sp>
        <p:nvSpPr>
          <p:cNvPr id="6" name="TextBox 3">
            <a:extLst>
              <a:ext uri="{FF2B5EF4-FFF2-40B4-BE49-F238E27FC236}">
                <a16:creationId xmlns:a16="http://schemas.microsoft.com/office/drawing/2014/main" id="{942D3F98-B1C1-471E-BC1A-1CFA41C9D19F}"/>
              </a:ext>
            </a:extLst>
          </p:cNvPr>
          <p:cNvSpPr txBox="1">
            <a:spLocks noChangeArrowheads="1"/>
          </p:cNvSpPr>
          <p:nvPr/>
        </p:nvSpPr>
        <p:spPr bwMode="auto">
          <a:xfrm>
            <a:off x="173971" y="133687"/>
            <a:ext cx="9926960" cy="618344"/>
          </a:xfrm>
          <a:prstGeom prst="rect">
            <a:avLst/>
          </a:prstGeom>
        </p:spPr>
        <p:txBody>
          <a:bodyPr vert="horz" lIns="91440" tIns="45720" rIns="91440" bIns="45720" rtlCol="0" anchor="t">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en-US" altLang="en-US" sz="3100" b="0" i="0" u="none" strike="noStrike" kern="1200" cap="none" spc="0" normalizeH="0" baseline="0" noProof="0">
                <a:ln>
                  <a:noFill/>
                </a:ln>
                <a:solidFill>
                  <a:srgbClr val="1C6294"/>
                </a:solidFill>
                <a:effectLst>
                  <a:outerShdw blurRad="38100" dist="38100" dir="2700000" algn="tl">
                    <a:srgbClr val="000000">
                      <a:alpha val="43137"/>
                    </a:srgbClr>
                  </a:outerShdw>
                </a:effectLst>
                <a:uLnTx/>
                <a:uFillTx/>
                <a:latin typeface="Calibri" panose="020F0502020204030204"/>
                <a:ea typeface="+mn-ea"/>
                <a:cs typeface="+mn-cs"/>
              </a:rPr>
              <a:t>Chesapeake Gateways Network Grant Application Overview</a:t>
            </a:r>
            <a:endParaRPr kumimoji="0" lang="en-US" altLang="en-US" sz="3100" b="0" i="0" u="none" strike="noStrike" kern="1200" cap="none" spc="0" normalizeH="0" baseline="0" noProof="0">
              <a:ln>
                <a:noFill/>
              </a:ln>
              <a:solidFill>
                <a:srgbClr val="1C6294"/>
              </a:solidFill>
              <a:effectLst>
                <a:outerShdw blurRad="38100" dist="38100" dir="2700000" algn="tl">
                  <a:srgbClr val="000000">
                    <a:alpha val="43137"/>
                  </a:srgbClr>
                </a:outerShdw>
              </a:effectLst>
              <a:uLnTx/>
              <a:uFillTx/>
              <a:latin typeface="Calibri" panose="020F0502020204030204"/>
              <a:ea typeface="+mn-ea"/>
              <a:cs typeface="Calibri"/>
            </a:endParaRPr>
          </a:p>
        </p:txBody>
      </p:sp>
      <p:sp>
        <p:nvSpPr>
          <p:cNvPr id="8" name="TextBox 7">
            <a:extLst>
              <a:ext uri="{FF2B5EF4-FFF2-40B4-BE49-F238E27FC236}">
                <a16:creationId xmlns:a16="http://schemas.microsoft.com/office/drawing/2014/main" id="{BEEE30AC-7BD4-4323-BAA0-F0F99377E8E4}"/>
              </a:ext>
            </a:extLst>
          </p:cNvPr>
          <p:cNvSpPr txBox="1"/>
          <p:nvPr/>
        </p:nvSpPr>
        <p:spPr>
          <a:xfrm>
            <a:off x="432581" y="1075736"/>
            <a:ext cx="1001033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Chesapeake Gateways and Watertrails Network Grants Application Checklist (nps.gov)</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descr="Graphical user interface, text&#10;&#10;Description automatically generated">
            <a:extLst>
              <a:ext uri="{FF2B5EF4-FFF2-40B4-BE49-F238E27FC236}">
                <a16:creationId xmlns:a16="http://schemas.microsoft.com/office/drawing/2014/main" id="{CCC2AD8B-ABEB-4B71-BB82-8D4D4356B2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4061" y="1768773"/>
            <a:ext cx="4572310" cy="4894997"/>
          </a:xfrm>
          <a:prstGeom prst="rect">
            <a:avLst/>
          </a:prstGeom>
        </p:spPr>
      </p:pic>
    </p:spTree>
    <p:extLst>
      <p:ext uri="{BB962C8B-B14F-4D97-AF65-F5344CB8AC3E}">
        <p14:creationId xmlns:p14="http://schemas.microsoft.com/office/powerpoint/2010/main" val="938920268"/>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71ACDD-9736-4173-9F2C-7E4C1C08D108}"/>
              </a:ext>
            </a:extLst>
          </p:cNvPr>
          <p:cNvSpPr txBox="1"/>
          <p:nvPr/>
        </p:nvSpPr>
        <p:spPr>
          <a:xfrm>
            <a:off x="727817" y="1015316"/>
            <a:ext cx="9582646" cy="5324535"/>
          </a:xfrm>
          <a:prstGeom prst="rect">
            <a:avLst/>
          </a:prstGeom>
          <a:noFill/>
        </p:spPr>
        <p:txBody>
          <a:bodyPr wrap="square" lIns="91440" tIns="45720" rIns="91440" bIns="45720" rtlCol="0" anchor="t">
            <a:spAutoFit/>
          </a:bodyPr>
          <a:lstStyle/>
          <a:p>
            <a:pPr>
              <a:defRPr/>
            </a:pPr>
            <a:r>
              <a:rPr lang="en-US" sz="2000" b="1">
                <a:solidFill>
                  <a:srgbClr val="000000"/>
                </a:solidFill>
                <a:latin typeface="Calibri"/>
                <a:ea typeface="Times New Roman" panose="02020603050405020304" pitchFamily="18" charset="0"/>
                <a:cs typeface="Times New Roman"/>
              </a:rPr>
              <a:t>1. Register</a:t>
            </a:r>
            <a:r>
              <a:rPr lang="en-US" sz="2000" b="1">
                <a:solidFill>
                  <a:srgbClr val="000000"/>
                </a:solidFill>
                <a:effectLst/>
                <a:latin typeface="Calibri"/>
                <a:ea typeface="Times New Roman" panose="02020603050405020304" pitchFamily="18" charset="0"/>
                <a:cs typeface="Times New Roman"/>
              </a:rPr>
              <a:t> with the System for Award Management (SAM)</a:t>
            </a:r>
            <a:r>
              <a:rPr lang="en-US" sz="2000" b="1">
                <a:solidFill>
                  <a:srgbClr val="000000"/>
                </a:solidFill>
                <a:latin typeface="Calibri"/>
                <a:ea typeface="Times New Roman" panose="02020603050405020304" pitchFamily="18" charset="0"/>
                <a:cs typeface="Times New Roman"/>
              </a:rPr>
              <a:t> </a:t>
            </a:r>
            <a:endParaRPr lang="en-US" sz="2000">
              <a:solidFill>
                <a:srgbClr val="000000"/>
              </a:solidFill>
              <a:latin typeface="Calibri"/>
              <a:ea typeface="Times New Roman" panose="02020603050405020304" pitchFamily="18" charset="0"/>
              <a:cs typeface="Times New Roman"/>
            </a:endParaRPr>
          </a:p>
          <a:p>
            <a:pPr>
              <a:defRPr/>
            </a:pPr>
            <a:br>
              <a:rPr lang="en-US" sz="2000">
                <a:effectLst/>
                <a:latin typeface="Calibri"/>
                <a:ea typeface="Times New Roman" panose="02020603050405020304" pitchFamily="18" charset="0"/>
              </a:rPr>
            </a:br>
            <a:r>
              <a:rPr lang="en-US" sz="2000">
                <a:solidFill>
                  <a:srgbClr val="000000"/>
                </a:solidFill>
                <a:effectLst/>
                <a:latin typeface="Calibri"/>
                <a:ea typeface="Times New Roman" panose="02020603050405020304" pitchFamily="18" charset="0"/>
                <a:cs typeface="Times New Roman"/>
              </a:rPr>
              <a:t>Applicants can register on the</a:t>
            </a:r>
            <a:r>
              <a:rPr lang="en-US" sz="2000" b="1">
                <a:solidFill>
                  <a:srgbClr val="000000"/>
                </a:solidFill>
                <a:effectLst/>
                <a:latin typeface="Calibri"/>
                <a:ea typeface="Times New Roman" panose="02020603050405020304" pitchFamily="18" charset="0"/>
                <a:cs typeface="Times New Roman"/>
              </a:rPr>
              <a:t> </a:t>
            </a:r>
            <a:r>
              <a:rPr lang="en-US" sz="2000" u="sng">
                <a:solidFill>
                  <a:srgbClr val="0000FF"/>
                </a:solidFill>
                <a:effectLst/>
                <a:latin typeface="Calibri"/>
                <a:ea typeface="Times New Roman" panose="02020603050405020304" pitchFamily="18" charset="0"/>
                <a:cs typeface="Times New Roman"/>
                <a:hlinkClick r:id="rId3"/>
              </a:rPr>
              <a:t>SAM.gov</a:t>
            </a:r>
            <a:r>
              <a:rPr lang="en-US" sz="2000">
                <a:solidFill>
                  <a:srgbClr val="000000"/>
                </a:solidFill>
                <a:effectLst/>
                <a:latin typeface="Calibri"/>
                <a:ea typeface="Times New Roman" panose="02020603050405020304" pitchFamily="18" charset="0"/>
                <a:cs typeface="Times New Roman"/>
              </a:rPr>
              <a:t> website. </a:t>
            </a:r>
            <a:r>
              <a:rPr lang="en-US" sz="2000">
                <a:solidFill>
                  <a:srgbClr val="000000"/>
                </a:solidFill>
                <a:latin typeface="Calibri"/>
                <a:ea typeface="Times New Roman" panose="02020603050405020304" pitchFamily="18" charset="0"/>
                <a:cs typeface="Times New Roman"/>
              </a:rPr>
              <a:t>Grants</a:t>
            </a:r>
            <a:r>
              <a:rPr lang="en-US" sz="2000">
                <a:solidFill>
                  <a:srgbClr val="000000"/>
                </a:solidFill>
                <a:effectLst/>
                <a:latin typeface="Calibri"/>
                <a:ea typeface="Times New Roman" panose="02020603050405020304" pitchFamily="18" charset="0"/>
                <a:cs typeface="Times New Roman"/>
              </a:rPr>
              <a:t>.gov “</a:t>
            </a:r>
            <a:r>
              <a:rPr lang="en-US" sz="2000" u="sng">
                <a:solidFill>
                  <a:srgbClr val="0000FF"/>
                </a:solidFill>
                <a:effectLst/>
                <a:latin typeface="Calibri"/>
                <a:ea typeface="Times New Roman" panose="02020603050405020304" pitchFamily="18" charset="0"/>
                <a:cs typeface="Times New Roman"/>
                <a:hlinkClick r:id="rId4"/>
              </a:rPr>
              <a:t>Register with SAM</a:t>
            </a:r>
            <a:r>
              <a:rPr lang="en-US" sz="2000">
                <a:solidFill>
                  <a:srgbClr val="000000"/>
                </a:solidFill>
                <a:effectLst/>
                <a:latin typeface="Calibri"/>
                <a:ea typeface="Times New Roman" panose="02020603050405020304" pitchFamily="18" charset="0"/>
                <a:cs typeface="Times New Roman"/>
              </a:rPr>
              <a:t>” page also provides detailed instructions.</a:t>
            </a:r>
            <a:r>
              <a:rPr lang="en-US" sz="2000">
                <a:solidFill>
                  <a:srgbClr val="000000"/>
                </a:solidFill>
                <a:latin typeface="Calibri"/>
                <a:ea typeface="Times New Roman" panose="02020603050405020304" pitchFamily="18" charset="0"/>
                <a:cs typeface="Times New Roman"/>
              </a:rPr>
              <a:t> </a:t>
            </a:r>
          </a:p>
          <a:p>
            <a:pPr>
              <a:defRPr/>
            </a:pPr>
            <a:endParaRPr lang="en-US" sz="2000">
              <a:solidFill>
                <a:srgbClr val="000000"/>
              </a:solidFill>
              <a:latin typeface="Calibri"/>
              <a:ea typeface="Times New Roman" panose="02020603050405020304" pitchFamily="18" charset="0"/>
              <a:cs typeface="Times New Roman"/>
            </a:endParaRPr>
          </a:p>
          <a:p>
            <a:pPr>
              <a:defRPr/>
            </a:pPr>
            <a:r>
              <a:rPr lang="en-US" sz="2000">
                <a:solidFill>
                  <a:srgbClr val="000000"/>
                </a:solidFill>
                <a:effectLst/>
                <a:latin typeface="Calibri"/>
                <a:ea typeface="Times New Roman" panose="02020603050405020304" pitchFamily="18" charset="0"/>
                <a:cs typeface="Times New Roman"/>
              </a:rPr>
              <a:t>Once registered in SAM, entities must renew and revalidate their SAM registration at least once every 12 months from the date previously registered. Entities are strongly encouraged to revalidate their registration as often as needed to ensure their information is up to date and reflects changes that may have been made to the entity’s IRS information.</a:t>
            </a:r>
            <a:r>
              <a:rPr lang="en-US" sz="2000">
                <a:solidFill>
                  <a:srgbClr val="000000"/>
                </a:solidFill>
                <a:latin typeface="Calibri"/>
                <a:ea typeface="Times New Roman" panose="02020603050405020304" pitchFamily="18" charset="0"/>
                <a:cs typeface="Times New Roman"/>
              </a:rPr>
              <a:t>  </a:t>
            </a:r>
            <a:endParaRPr lang="en-US" sz="2000">
              <a:effectLst/>
              <a:latin typeface="Calibri"/>
              <a:ea typeface="Times New Roman" panose="02020603050405020304" pitchFamily="18" charset="0"/>
              <a:cs typeface="Times New Roman"/>
            </a:endParaRPr>
          </a:p>
          <a:p>
            <a:pPr marR="0" lvl="0" algn="l" defTabSz="914400" rtl="0" eaLnBrk="1" fontAlgn="auto" latinLnBrk="0" hangingPunct="1">
              <a:lnSpc>
                <a:spcPct val="100000"/>
              </a:lnSpc>
              <a:spcBef>
                <a:spcPts val="0"/>
              </a:spcBef>
              <a:spcAft>
                <a:spcPts val="0"/>
              </a:spcAft>
              <a:buClrTx/>
              <a:buSzTx/>
              <a:tabLst/>
              <a:defRPr/>
            </a:pPr>
            <a:endParaRPr lang="en-US" sz="2000" b="0" i="0" u="none" strike="noStrike" kern="1200" cap="none" spc="0" normalizeH="0" baseline="0" noProof="0">
              <a:ln>
                <a:noFill/>
              </a:ln>
              <a:effectLst/>
              <a:uLnTx/>
              <a:uFillTx/>
              <a:latin typeface="Calibri" panose="020F0502020204030204"/>
              <a:ea typeface="Times New Roman" panose="02020603050405020304" pitchFamily="18" charset="0"/>
              <a:cs typeface="Calibri"/>
            </a:endParaRPr>
          </a:p>
          <a:p>
            <a:pPr>
              <a:defRPr/>
            </a:pPr>
            <a:r>
              <a:rPr lang="en-US" sz="2000" b="1">
                <a:latin typeface="Calibri" panose="020F0502020204030204"/>
                <a:ea typeface="Times New Roman" panose="02020603050405020304" pitchFamily="18" charset="0"/>
                <a:cs typeface="Calibri"/>
              </a:rPr>
              <a:t>2. </a:t>
            </a:r>
            <a:r>
              <a:rPr lang="en-US" sz="2000" b="1">
                <a:latin typeface="Calibri"/>
                <a:cs typeface="Times New Roman"/>
              </a:rPr>
              <a:t>Obtain a </a:t>
            </a:r>
            <a:r>
              <a:rPr lang="en-US" sz="2000" b="1" u="sng">
                <a:solidFill>
                  <a:srgbClr val="0000FF"/>
                </a:solidFill>
                <a:latin typeface="Calibri"/>
                <a:cs typeface="Times New Roman"/>
                <a:hlinkClick r:id="rId5"/>
              </a:rPr>
              <a:t>Unique Entity Identifier (UEI)</a:t>
            </a:r>
            <a:r>
              <a:rPr lang="en-US" sz="2000" b="1">
                <a:latin typeface="Calibri"/>
                <a:cs typeface="Times New Roman"/>
              </a:rPr>
              <a:t> from SAM.gov</a:t>
            </a:r>
            <a:r>
              <a:rPr lang="en-US" sz="2000">
                <a:latin typeface="Calibri"/>
                <a:cs typeface="Times New Roman"/>
              </a:rPr>
              <a:t> which replaced Data Universal Numbering System (DUNS) number from Dun &amp; Bradstreet in April 2022. </a:t>
            </a:r>
          </a:p>
          <a:p>
            <a:pPr>
              <a:defRPr/>
            </a:pPr>
            <a:endParaRPr lang="en-US" sz="2000">
              <a:latin typeface="Calibri"/>
              <a:cs typeface="Times New Roman"/>
            </a:endParaRPr>
          </a:p>
          <a:p>
            <a:pPr>
              <a:defRPr/>
            </a:pPr>
            <a:r>
              <a:rPr lang="en-US" sz="2000" b="1">
                <a:ea typeface="+mn-lt"/>
                <a:cs typeface="+mn-lt"/>
              </a:rPr>
              <a:t>There is no cost to register with SAM.gov</a:t>
            </a:r>
            <a:r>
              <a:rPr lang="en-US" sz="2000">
                <a:ea typeface="+mn-lt"/>
                <a:cs typeface="+mn-lt"/>
              </a:rPr>
              <a:t>. There are third-party vendors who will charge a fee in exchange for registering entities with SAM.gov; </a:t>
            </a:r>
            <a:r>
              <a:rPr lang="en-US" sz="2000" b="1">
                <a:ea typeface="+mn-lt"/>
                <a:cs typeface="+mn-lt"/>
              </a:rPr>
              <a:t>please be aware you can register and request help for free</a:t>
            </a:r>
            <a:r>
              <a:rPr lang="en-US" sz="2000">
                <a:ea typeface="+mn-lt"/>
                <a:cs typeface="+mn-lt"/>
              </a:rPr>
              <a:t>.</a:t>
            </a:r>
            <a:endParaRPr lang="en-US">
              <a:cs typeface="Calibri"/>
            </a:endParaRPr>
          </a:p>
        </p:txBody>
      </p:sp>
      <p:sp>
        <p:nvSpPr>
          <p:cNvPr id="7" name="TextBox 3">
            <a:extLst>
              <a:ext uri="{FF2B5EF4-FFF2-40B4-BE49-F238E27FC236}">
                <a16:creationId xmlns:a16="http://schemas.microsoft.com/office/drawing/2014/main" id="{58016C72-807E-4FD3-B33A-4DBFF7C07FA2}"/>
              </a:ext>
            </a:extLst>
          </p:cNvPr>
          <p:cNvSpPr txBox="1">
            <a:spLocks noChangeArrowheads="1"/>
          </p:cNvSpPr>
          <p:nvPr/>
        </p:nvSpPr>
        <p:spPr bwMode="auto">
          <a:xfrm>
            <a:off x="173971" y="133687"/>
            <a:ext cx="9926960" cy="618344"/>
          </a:xfrm>
          <a:prstGeom prst="rect">
            <a:avLst/>
          </a:prstGeom>
        </p:spPr>
        <p:txBody>
          <a:bodyPr vert="horz" lIns="91440" tIns="45720" rIns="91440" bIns="45720" rtlCol="0" anchor="t">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en-US" altLang="en-US" sz="3100" b="0" i="0" u="none" strike="noStrike" kern="1200" cap="none" spc="0" normalizeH="0" baseline="0" noProof="0">
                <a:ln>
                  <a:noFill/>
                </a:ln>
                <a:solidFill>
                  <a:srgbClr val="1C6294"/>
                </a:solidFill>
                <a:effectLst>
                  <a:outerShdw blurRad="38100" dist="38100" dir="2700000" algn="tl">
                    <a:srgbClr val="000000">
                      <a:alpha val="43137"/>
                    </a:srgbClr>
                  </a:outerShdw>
                </a:effectLst>
                <a:uLnTx/>
                <a:uFillTx/>
                <a:latin typeface="Calibri" panose="020F0502020204030204"/>
                <a:ea typeface="+mn-ea"/>
                <a:cs typeface="+mn-cs"/>
              </a:rPr>
              <a:t>Chesapeake Gateways Network Grant Application Overview</a:t>
            </a:r>
            <a:endParaRPr kumimoji="0" lang="en-US" altLang="en-US" sz="3100" b="0" i="0" u="none" strike="noStrike" kern="1200" cap="none" spc="0" normalizeH="0" baseline="0" noProof="0">
              <a:ln>
                <a:noFill/>
              </a:ln>
              <a:solidFill>
                <a:srgbClr val="1C6294"/>
              </a:solidFill>
              <a:effectLst>
                <a:outerShdw blurRad="38100" dist="38100" dir="2700000" algn="tl">
                  <a:srgbClr val="000000">
                    <a:alpha val="43137"/>
                  </a:srgbClr>
                </a:outerShdw>
              </a:effectLst>
              <a:uLnTx/>
              <a:uFillTx/>
              <a:latin typeface="Calibri" panose="020F0502020204030204"/>
              <a:ea typeface="+mn-ea"/>
              <a:cs typeface="Calibri"/>
            </a:endParaRPr>
          </a:p>
        </p:txBody>
      </p:sp>
      <p:sp>
        <p:nvSpPr>
          <p:cNvPr id="5" name="TextBox 4">
            <a:extLst>
              <a:ext uri="{FF2B5EF4-FFF2-40B4-BE49-F238E27FC236}">
                <a16:creationId xmlns:a16="http://schemas.microsoft.com/office/drawing/2014/main" id="{6EA7D36E-8653-4D44-8750-0D9813675749}"/>
              </a:ext>
            </a:extLst>
          </p:cNvPr>
          <p:cNvSpPr txBox="1"/>
          <p:nvPr/>
        </p:nvSpPr>
        <p:spPr>
          <a:xfrm>
            <a:off x="10555992" y="1648058"/>
            <a:ext cx="157917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Getting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Ready</a:t>
            </a:r>
          </a:p>
        </p:txBody>
      </p:sp>
    </p:spTree>
    <p:extLst>
      <p:ext uri="{BB962C8B-B14F-4D97-AF65-F5344CB8AC3E}">
        <p14:creationId xmlns:p14="http://schemas.microsoft.com/office/powerpoint/2010/main" val="82667187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1137B4-B60B-4D46-B52E-A7339E35B488}"/>
              </a:ext>
            </a:extLst>
          </p:cNvPr>
          <p:cNvSpPr txBox="1"/>
          <p:nvPr/>
        </p:nvSpPr>
        <p:spPr>
          <a:xfrm>
            <a:off x="10559903" y="1605601"/>
            <a:ext cx="163209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Professional Development</a:t>
            </a:r>
          </a:p>
        </p:txBody>
      </p:sp>
      <p:sp>
        <p:nvSpPr>
          <p:cNvPr id="5" name="TextBox 3">
            <a:extLst>
              <a:ext uri="{FF2B5EF4-FFF2-40B4-BE49-F238E27FC236}">
                <a16:creationId xmlns:a16="http://schemas.microsoft.com/office/drawing/2014/main" id="{C668D487-8AC7-4D00-9D0F-352110A9EAD7}"/>
              </a:ext>
            </a:extLst>
          </p:cNvPr>
          <p:cNvSpPr txBox="1">
            <a:spLocks noChangeArrowheads="1"/>
          </p:cNvSpPr>
          <p:nvPr/>
        </p:nvSpPr>
        <p:spPr bwMode="auto">
          <a:xfrm>
            <a:off x="2667000" y="257266"/>
            <a:ext cx="5334000" cy="638798"/>
          </a:xfrm>
          <a:prstGeom prst="rect">
            <a:avLst/>
          </a:prstGeom>
        </p:spPr>
        <p:txBody>
          <a:bodyPr vert="horz" lIns="91440" tIns="45720" rIns="91440" bIns="45720" rtlCol="0" anchor="t">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en-US" altLang="en-US" sz="3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Key Dates</a:t>
            </a:r>
          </a:p>
        </p:txBody>
      </p:sp>
      <p:grpSp>
        <p:nvGrpSpPr>
          <p:cNvPr id="18" name="Group 17">
            <a:extLst>
              <a:ext uri="{FF2B5EF4-FFF2-40B4-BE49-F238E27FC236}">
                <a16:creationId xmlns:a16="http://schemas.microsoft.com/office/drawing/2014/main" id="{D10B293F-B81D-4E45-8945-3D292A19A7D4}"/>
              </a:ext>
            </a:extLst>
          </p:cNvPr>
          <p:cNvGrpSpPr/>
          <p:nvPr/>
        </p:nvGrpSpPr>
        <p:grpSpPr>
          <a:xfrm>
            <a:off x="628503" y="1302060"/>
            <a:ext cx="6477000" cy="387529"/>
            <a:chOff x="762000" y="2230904"/>
            <a:chExt cx="6477000" cy="387529"/>
          </a:xfrm>
        </p:grpSpPr>
        <p:sp>
          <p:nvSpPr>
            <p:cNvPr id="7" name="Rectangle 6">
              <a:extLst>
                <a:ext uri="{FF2B5EF4-FFF2-40B4-BE49-F238E27FC236}">
                  <a16:creationId xmlns:a16="http://schemas.microsoft.com/office/drawing/2014/main" id="{57C8FD78-58C1-41C6-A955-AC5A078BB732}"/>
                </a:ext>
              </a:extLst>
            </p:cNvPr>
            <p:cNvSpPr/>
            <p:nvPr/>
          </p:nvSpPr>
          <p:spPr>
            <a:xfrm>
              <a:off x="762000" y="2230904"/>
              <a:ext cx="2184400" cy="387529"/>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August 23, 2022</a:t>
              </a:r>
            </a:p>
          </p:txBody>
        </p:sp>
        <p:sp>
          <p:nvSpPr>
            <p:cNvPr id="8" name="TextBox 7">
              <a:extLst>
                <a:ext uri="{FF2B5EF4-FFF2-40B4-BE49-F238E27FC236}">
                  <a16:creationId xmlns:a16="http://schemas.microsoft.com/office/drawing/2014/main" id="{523EF8D8-4316-4901-9EAF-2CA0A3838A33}"/>
                </a:ext>
              </a:extLst>
            </p:cNvPr>
            <p:cNvSpPr txBox="1"/>
            <p:nvPr/>
          </p:nvSpPr>
          <p:spPr>
            <a:xfrm>
              <a:off x="2971800" y="2240002"/>
              <a:ext cx="42672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Strategic Plan and Grants Listening Session</a:t>
              </a:r>
            </a:p>
          </p:txBody>
        </p:sp>
      </p:grpSp>
      <p:sp>
        <p:nvSpPr>
          <p:cNvPr id="9" name="Arrow: Right 8">
            <a:extLst>
              <a:ext uri="{FF2B5EF4-FFF2-40B4-BE49-F238E27FC236}">
                <a16:creationId xmlns:a16="http://schemas.microsoft.com/office/drawing/2014/main" id="{CD69539F-51E2-45F1-A2C7-70EDED188061}"/>
              </a:ext>
            </a:extLst>
          </p:cNvPr>
          <p:cNvSpPr/>
          <p:nvPr/>
        </p:nvSpPr>
        <p:spPr>
          <a:xfrm flipH="1">
            <a:off x="8897398" y="3497145"/>
            <a:ext cx="2014442" cy="624533"/>
          </a:xfrm>
          <a:prstGeom prst="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This Past Week</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C568541B-30F4-4232-AEFE-8EB378EDBF58}"/>
              </a:ext>
            </a:extLst>
          </p:cNvPr>
          <p:cNvGrpSpPr/>
          <p:nvPr/>
        </p:nvGrpSpPr>
        <p:grpSpPr>
          <a:xfrm>
            <a:off x="1073003" y="1892061"/>
            <a:ext cx="6477000" cy="387529"/>
            <a:chOff x="1371600" y="2838938"/>
            <a:chExt cx="6477000" cy="387529"/>
          </a:xfrm>
        </p:grpSpPr>
        <p:sp>
          <p:nvSpPr>
            <p:cNvPr id="10" name="Rectangle 9">
              <a:extLst>
                <a:ext uri="{FF2B5EF4-FFF2-40B4-BE49-F238E27FC236}">
                  <a16:creationId xmlns:a16="http://schemas.microsoft.com/office/drawing/2014/main" id="{E059BC2D-DFA7-4E2C-85BE-019A94F7B3DA}"/>
                </a:ext>
              </a:extLst>
            </p:cNvPr>
            <p:cNvSpPr/>
            <p:nvPr/>
          </p:nvSpPr>
          <p:spPr>
            <a:xfrm>
              <a:off x="1371600" y="2838938"/>
              <a:ext cx="2184400" cy="387529"/>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September 20, 2022</a:t>
              </a:r>
            </a:p>
          </p:txBody>
        </p:sp>
        <p:sp>
          <p:nvSpPr>
            <p:cNvPr id="11" name="TextBox 10">
              <a:extLst>
                <a:ext uri="{FF2B5EF4-FFF2-40B4-BE49-F238E27FC236}">
                  <a16:creationId xmlns:a16="http://schemas.microsoft.com/office/drawing/2014/main" id="{01F6F1EB-4A6B-4519-BA16-89AE636C01F1}"/>
                </a:ext>
              </a:extLst>
            </p:cNvPr>
            <p:cNvSpPr txBox="1"/>
            <p:nvPr/>
          </p:nvSpPr>
          <p:spPr>
            <a:xfrm>
              <a:off x="3581400" y="2848036"/>
              <a:ext cx="42672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Introduction to Gateway Communities</a:t>
              </a:r>
            </a:p>
          </p:txBody>
        </p:sp>
      </p:grpSp>
      <p:grpSp>
        <p:nvGrpSpPr>
          <p:cNvPr id="16" name="Group 15">
            <a:extLst>
              <a:ext uri="{FF2B5EF4-FFF2-40B4-BE49-F238E27FC236}">
                <a16:creationId xmlns:a16="http://schemas.microsoft.com/office/drawing/2014/main" id="{DCF627A2-BD80-4CFC-BAA2-046329084000}"/>
              </a:ext>
            </a:extLst>
          </p:cNvPr>
          <p:cNvGrpSpPr/>
          <p:nvPr/>
        </p:nvGrpSpPr>
        <p:grpSpPr>
          <a:xfrm>
            <a:off x="2330303" y="3025437"/>
            <a:ext cx="6692900" cy="389929"/>
            <a:chOff x="2006600" y="3463471"/>
            <a:chExt cx="6451600" cy="389929"/>
          </a:xfrm>
        </p:grpSpPr>
        <p:sp>
          <p:nvSpPr>
            <p:cNvPr id="12" name="Rectangle 11">
              <a:extLst>
                <a:ext uri="{FF2B5EF4-FFF2-40B4-BE49-F238E27FC236}">
                  <a16:creationId xmlns:a16="http://schemas.microsoft.com/office/drawing/2014/main" id="{3F370CC6-065B-43C9-BE56-25E4844F7F3C}"/>
                </a:ext>
              </a:extLst>
            </p:cNvPr>
            <p:cNvSpPr/>
            <p:nvPr/>
          </p:nvSpPr>
          <p:spPr>
            <a:xfrm>
              <a:off x="2006600" y="3463471"/>
              <a:ext cx="2184400" cy="387529"/>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October 18 &amp; 20 2022</a:t>
              </a:r>
            </a:p>
          </p:txBody>
        </p:sp>
        <p:sp>
          <p:nvSpPr>
            <p:cNvPr id="13" name="TextBox 12">
              <a:extLst>
                <a:ext uri="{FF2B5EF4-FFF2-40B4-BE49-F238E27FC236}">
                  <a16:creationId xmlns:a16="http://schemas.microsoft.com/office/drawing/2014/main" id="{840423C4-A9F2-4FD4-892A-CAD4C3D06C0B}"/>
                </a:ext>
              </a:extLst>
            </p:cNvPr>
            <p:cNvSpPr txBox="1"/>
            <p:nvPr/>
          </p:nvSpPr>
          <p:spPr>
            <a:xfrm>
              <a:off x="4191000" y="3484068"/>
              <a:ext cx="42672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Grant Application Overview (repeated)</a:t>
              </a:r>
            </a:p>
          </p:txBody>
        </p:sp>
      </p:grpSp>
      <p:grpSp>
        <p:nvGrpSpPr>
          <p:cNvPr id="20" name="Group 19">
            <a:extLst>
              <a:ext uri="{FF2B5EF4-FFF2-40B4-BE49-F238E27FC236}">
                <a16:creationId xmlns:a16="http://schemas.microsoft.com/office/drawing/2014/main" id="{AF9C21FB-62CC-4204-8990-C852A82F479F}"/>
              </a:ext>
            </a:extLst>
          </p:cNvPr>
          <p:cNvGrpSpPr/>
          <p:nvPr/>
        </p:nvGrpSpPr>
        <p:grpSpPr>
          <a:xfrm>
            <a:off x="2838303" y="3636146"/>
            <a:ext cx="7493000" cy="387529"/>
            <a:chOff x="2667000" y="5267931"/>
            <a:chExt cx="6477000" cy="387529"/>
          </a:xfrm>
        </p:grpSpPr>
        <p:sp>
          <p:nvSpPr>
            <p:cNvPr id="14" name="Rectangle 13">
              <a:extLst>
                <a:ext uri="{FF2B5EF4-FFF2-40B4-BE49-F238E27FC236}">
                  <a16:creationId xmlns:a16="http://schemas.microsoft.com/office/drawing/2014/main" id="{64FA98BD-4000-42E0-87F2-A0D3D0F42EB7}"/>
                </a:ext>
              </a:extLst>
            </p:cNvPr>
            <p:cNvSpPr/>
            <p:nvPr/>
          </p:nvSpPr>
          <p:spPr>
            <a:xfrm>
              <a:off x="2667000" y="5267931"/>
              <a:ext cx="2184400" cy="387529"/>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November 15 &amp; 17, 2022</a:t>
              </a:r>
            </a:p>
          </p:txBody>
        </p:sp>
        <p:sp>
          <p:nvSpPr>
            <p:cNvPr id="15" name="TextBox 14">
              <a:extLst>
                <a:ext uri="{FF2B5EF4-FFF2-40B4-BE49-F238E27FC236}">
                  <a16:creationId xmlns:a16="http://schemas.microsoft.com/office/drawing/2014/main" id="{1C660C4E-FE44-492F-9F7D-872D0828A698}"/>
                </a:ext>
              </a:extLst>
            </p:cNvPr>
            <p:cNvSpPr txBox="1"/>
            <p:nvPr/>
          </p:nvSpPr>
          <p:spPr>
            <a:xfrm>
              <a:off x="4876800" y="5277029"/>
              <a:ext cx="4267200" cy="369332"/>
            </a:xfrm>
            <a:prstGeom prst="rect">
              <a:avLst/>
            </a:prstGeom>
            <a:noFill/>
          </p:spPr>
          <p:txBody>
            <a:bodyPr wrap="square" lIns="91440" tIns="45720" rIns="91440" bIns="45720" rtlCol="0" anchor="t">
              <a:spAutoFit/>
            </a:bodyPr>
            <a:lstStyle/>
            <a:p>
              <a:pPr defTabSz="457200">
                <a:defRPr/>
              </a:pPr>
              <a:r>
                <a:rPr kumimoji="0" lang="en-US" sz="1800" b="0" i="0" u="none" strike="noStrike" kern="1200" cap="none" spc="0" normalizeH="0" baseline="0" noProof="0">
                  <a:ln>
                    <a:noFill/>
                  </a:ln>
                  <a:effectLst/>
                  <a:uLnTx/>
                  <a:uFillTx/>
                  <a:latin typeface="Calibri" panose="020F0502020204030204"/>
                  <a:ea typeface="+mn-ea"/>
                  <a:cs typeface="+mn-cs"/>
                </a:rPr>
                <a:t>Grant </a:t>
              </a:r>
              <a:r>
                <a:rPr lang="en-US">
                  <a:latin typeface="Calibri" panose="020F0502020204030204"/>
                </a:rPr>
                <a:t>Writing Workshop </a:t>
              </a:r>
              <a:r>
                <a:rPr kumimoji="0" lang="en-US" sz="1800" b="0" i="0" u="none" strike="noStrike" kern="1200" cap="none" spc="0" normalizeH="0" baseline="0" noProof="0">
                  <a:ln>
                    <a:noFill/>
                  </a:ln>
                  <a:effectLst/>
                  <a:uLnTx/>
                  <a:uFillTx/>
                  <a:latin typeface="Calibri" panose="020F0502020204030204"/>
                  <a:ea typeface="+mn-ea"/>
                  <a:cs typeface="+mn-cs"/>
                </a:rPr>
                <a:t>(repeated)</a:t>
              </a:r>
            </a:p>
          </p:txBody>
        </p:sp>
      </p:grpSp>
      <p:grpSp>
        <p:nvGrpSpPr>
          <p:cNvPr id="28" name="Group 27">
            <a:extLst>
              <a:ext uri="{FF2B5EF4-FFF2-40B4-BE49-F238E27FC236}">
                <a16:creationId xmlns:a16="http://schemas.microsoft.com/office/drawing/2014/main" id="{641696E1-2EC8-468A-8F1D-DB8C9616639D}"/>
              </a:ext>
            </a:extLst>
          </p:cNvPr>
          <p:cNvGrpSpPr/>
          <p:nvPr/>
        </p:nvGrpSpPr>
        <p:grpSpPr>
          <a:xfrm>
            <a:off x="1644503" y="2477978"/>
            <a:ext cx="7848600" cy="387529"/>
            <a:chOff x="2413000" y="3046639"/>
            <a:chExt cx="7848600" cy="387529"/>
          </a:xfrm>
        </p:grpSpPr>
        <p:sp>
          <p:nvSpPr>
            <p:cNvPr id="21" name="Rectangle 20">
              <a:extLst>
                <a:ext uri="{FF2B5EF4-FFF2-40B4-BE49-F238E27FC236}">
                  <a16:creationId xmlns:a16="http://schemas.microsoft.com/office/drawing/2014/main" id="{3DB6089E-FE11-4778-9184-4ADB6C14CEA7}"/>
                </a:ext>
              </a:extLst>
            </p:cNvPr>
            <p:cNvSpPr/>
            <p:nvPr/>
          </p:nvSpPr>
          <p:spPr>
            <a:xfrm>
              <a:off x="2413000" y="3046639"/>
              <a:ext cx="2184400" cy="387529"/>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October 6, 2022</a:t>
              </a:r>
            </a:p>
          </p:txBody>
        </p:sp>
        <p:sp>
          <p:nvSpPr>
            <p:cNvPr id="22" name="TextBox 21">
              <a:extLst>
                <a:ext uri="{FF2B5EF4-FFF2-40B4-BE49-F238E27FC236}">
                  <a16:creationId xmlns:a16="http://schemas.microsoft.com/office/drawing/2014/main" id="{A368B483-5BFE-4FD9-AF37-CDC9D7153768}"/>
                </a:ext>
              </a:extLst>
            </p:cNvPr>
            <p:cNvSpPr txBox="1"/>
            <p:nvPr/>
          </p:nvSpPr>
          <p:spPr>
            <a:xfrm>
              <a:off x="4622800" y="3055737"/>
              <a:ext cx="5638800" cy="369332"/>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Chesapeake Gateways Network Grant Announcement</a:t>
              </a:r>
            </a:p>
          </p:txBody>
        </p:sp>
      </p:grpSp>
      <p:grpSp>
        <p:nvGrpSpPr>
          <p:cNvPr id="25" name="Group 24">
            <a:extLst>
              <a:ext uri="{FF2B5EF4-FFF2-40B4-BE49-F238E27FC236}">
                <a16:creationId xmlns:a16="http://schemas.microsoft.com/office/drawing/2014/main" id="{9E4FCE34-3978-4290-A413-FF2D204DF61E}"/>
              </a:ext>
            </a:extLst>
          </p:cNvPr>
          <p:cNvGrpSpPr/>
          <p:nvPr/>
        </p:nvGrpSpPr>
        <p:grpSpPr>
          <a:xfrm>
            <a:off x="3435203" y="4245230"/>
            <a:ext cx="6900007" cy="388200"/>
            <a:chOff x="3681805" y="5211057"/>
            <a:chExt cx="6706314" cy="388200"/>
          </a:xfrm>
        </p:grpSpPr>
        <p:sp>
          <p:nvSpPr>
            <p:cNvPr id="23" name="Rectangle 22">
              <a:extLst>
                <a:ext uri="{FF2B5EF4-FFF2-40B4-BE49-F238E27FC236}">
                  <a16:creationId xmlns:a16="http://schemas.microsoft.com/office/drawing/2014/main" id="{C5D0D8BD-EA2C-44AC-B3FE-E5AD1BE78C74}"/>
                </a:ext>
              </a:extLst>
            </p:cNvPr>
            <p:cNvSpPr/>
            <p:nvPr/>
          </p:nvSpPr>
          <p:spPr>
            <a:xfrm>
              <a:off x="3681805" y="5211728"/>
              <a:ext cx="2287195" cy="387529"/>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December 1 &amp; 8, 2022</a:t>
              </a:r>
            </a:p>
          </p:txBody>
        </p:sp>
        <p:sp>
          <p:nvSpPr>
            <p:cNvPr id="24" name="TextBox 23">
              <a:extLst>
                <a:ext uri="{FF2B5EF4-FFF2-40B4-BE49-F238E27FC236}">
                  <a16:creationId xmlns:a16="http://schemas.microsoft.com/office/drawing/2014/main" id="{0469C905-78E2-410C-BA5B-8ED61414493D}"/>
                </a:ext>
              </a:extLst>
            </p:cNvPr>
            <p:cNvSpPr txBox="1"/>
            <p:nvPr/>
          </p:nvSpPr>
          <p:spPr>
            <a:xfrm>
              <a:off x="5969000" y="5211057"/>
              <a:ext cx="441911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Becoming a Gateway Community (repeated)</a:t>
              </a:r>
            </a:p>
          </p:txBody>
        </p:sp>
      </p:grpSp>
      <p:grpSp>
        <p:nvGrpSpPr>
          <p:cNvPr id="29" name="Group 28">
            <a:extLst>
              <a:ext uri="{FF2B5EF4-FFF2-40B4-BE49-F238E27FC236}">
                <a16:creationId xmlns:a16="http://schemas.microsoft.com/office/drawing/2014/main" id="{A642BE6A-B97A-4EE8-A51B-DDB62F5F72C3}"/>
              </a:ext>
            </a:extLst>
          </p:cNvPr>
          <p:cNvGrpSpPr/>
          <p:nvPr/>
        </p:nvGrpSpPr>
        <p:grpSpPr>
          <a:xfrm>
            <a:off x="4147598" y="4822494"/>
            <a:ext cx="6477000" cy="387529"/>
            <a:chOff x="5156200" y="5443621"/>
            <a:chExt cx="6477000" cy="387529"/>
          </a:xfrm>
        </p:grpSpPr>
        <p:sp>
          <p:nvSpPr>
            <p:cNvPr id="26" name="Rectangle 25">
              <a:extLst>
                <a:ext uri="{FF2B5EF4-FFF2-40B4-BE49-F238E27FC236}">
                  <a16:creationId xmlns:a16="http://schemas.microsoft.com/office/drawing/2014/main" id="{969351C8-E5B3-480F-BAF3-2E4AAF8B65EE}"/>
                </a:ext>
              </a:extLst>
            </p:cNvPr>
            <p:cNvSpPr/>
            <p:nvPr/>
          </p:nvSpPr>
          <p:spPr>
            <a:xfrm>
              <a:off x="5156200" y="5443621"/>
              <a:ext cx="2184400" cy="387529"/>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January 30, 2023</a:t>
              </a:r>
            </a:p>
          </p:txBody>
        </p:sp>
        <p:sp>
          <p:nvSpPr>
            <p:cNvPr id="27" name="TextBox 26">
              <a:extLst>
                <a:ext uri="{FF2B5EF4-FFF2-40B4-BE49-F238E27FC236}">
                  <a16:creationId xmlns:a16="http://schemas.microsoft.com/office/drawing/2014/main" id="{C812FE8B-CEDC-47E7-92C3-E94F57C98FDF}"/>
                </a:ext>
              </a:extLst>
            </p:cNvPr>
            <p:cNvSpPr txBox="1"/>
            <p:nvPr/>
          </p:nvSpPr>
          <p:spPr>
            <a:xfrm>
              <a:off x="7366000" y="5452719"/>
              <a:ext cx="42672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Grant Application Deadline (target)</a:t>
              </a:r>
            </a:p>
          </p:txBody>
        </p:sp>
      </p:grpSp>
      <p:grpSp>
        <p:nvGrpSpPr>
          <p:cNvPr id="30" name="Group 29">
            <a:extLst>
              <a:ext uri="{FF2B5EF4-FFF2-40B4-BE49-F238E27FC236}">
                <a16:creationId xmlns:a16="http://schemas.microsoft.com/office/drawing/2014/main" id="{033A4094-AB31-4B18-8CC9-C353C6476758}"/>
              </a:ext>
            </a:extLst>
          </p:cNvPr>
          <p:cNvGrpSpPr/>
          <p:nvPr/>
        </p:nvGrpSpPr>
        <p:grpSpPr>
          <a:xfrm>
            <a:off x="4768703" y="5417284"/>
            <a:ext cx="6477000" cy="387529"/>
            <a:chOff x="5156200" y="5443621"/>
            <a:chExt cx="6477000" cy="387529"/>
          </a:xfrm>
        </p:grpSpPr>
        <p:sp>
          <p:nvSpPr>
            <p:cNvPr id="31" name="Rectangle 30">
              <a:extLst>
                <a:ext uri="{FF2B5EF4-FFF2-40B4-BE49-F238E27FC236}">
                  <a16:creationId xmlns:a16="http://schemas.microsoft.com/office/drawing/2014/main" id="{DCBC2F76-B030-473C-B38B-12E7FFDEDA4C}"/>
                </a:ext>
              </a:extLst>
            </p:cNvPr>
            <p:cNvSpPr/>
            <p:nvPr/>
          </p:nvSpPr>
          <p:spPr>
            <a:xfrm>
              <a:off x="5156200" y="5443621"/>
              <a:ext cx="2184400" cy="387529"/>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TBD 2023</a:t>
              </a:r>
            </a:p>
          </p:txBody>
        </p:sp>
        <p:sp>
          <p:nvSpPr>
            <p:cNvPr id="32" name="TextBox 31">
              <a:extLst>
                <a:ext uri="{FF2B5EF4-FFF2-40B4-BE49-F238E27FC236}">
                  <a16:creationId xmlns:a16="http://schemas.microsoft.com/office/drawing/2014/main" id="{A7CAE17F-D08A-46C0-AB5F-8215C69A3F4F}"/>
                </a:ext>
              </a:extLst>
            </p:cNvPr>
            <p:cNvSpPr txBox="1"/>
            <p:nvPr/>
          </p:nvSpPr>
          <p:spPr>
            <a:xfrm>
              <a:off x="7366000" y="5452719"/>
              <a:ext cx="4267200" cy="369332"/>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E8853"/>
                  </a:solidFill>
                  <a:effectLst/>
                  <a:uLnTx/>
                  <a:uFillTx/>
                  <a:latin typeface="Calibri" panose="020F0502020204030204"/>
                  <a:ea typeface="+mn-ea"/>
                  <a:cs typeface="+mn-cs"/>
                </a:rPr>
                <a:t>Gateways Network Annual Conference</a:t>
              </a:r>
              <a:endParaRPr kumimoji="0" lang="en-US" sz="1800" b="1" i="0" u="none" strike="noStrike" kern="1200" cap="none" spc="0" normalizeH="0" baseline="0" noProof="0">
                <a:ln>
                  <a:noFill/>
                </a:ln>
                <a:solidFill>
                  <a:srgbClr val="3E8853"/>
                </a:solidFill>
                <a:effectLst/>
                <a:uLnTx/>
                <a:uFillTx/>
                <a:latin typeface="Calibri" panose="020F0502020204030204"/>
                <a:ea typeface="+mn-ea"/>
                <a:cs typeface="Calibri"/>
              </a:endParaRPr>
            </a:p>
          </p:txBody>
        </p:sp>
      </p:grpSp>
    </p:spTree>
    <p:extLst>
      <p:ext uri="{BB962C8B-B14F-4D97-AF65-F5344CB8AC3E}">
        <p14:creationId xmlns:p14="http://schemas.microsoft.com/office/powerpoint/2010/main" val="30365254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1137B4-B60B-4D46-B52E-A7339E35B488}"/>
              </a:ext>
            </a:extLst>
          </p:cNvPr>
          <p:cNvSpPr txBox="1"/>
          <p:nvPr/>
        </p:nvSpPr>
        <p:spPr>
          <a:xfrm>
            <a:off x="10668000" y="1593671"/>
            <a:ext cx="1295400" cy="64633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YouTube </a:t>
            </a:r>
            <a:r>
              <a:rPr lang="en-US" b="1" dirty="0">
                <a:solidFill>
                  <a:prstClr val="white"/>
                </a:solidFill>
                <a:latin typeface="Calibri" panose="020F0502020204030204"/>
              </a:rPr>
              <a:t>Training</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3">
            <a:extLst>
              <a:ext uri="{FF2B5EF4-FFF2-40B4-BE49-F238E27FC236}">
                <a16:creationId xmlns:a16="http://schemas.microsoft.com/office/drawing/2014/main" id="{942D3F98-B1C1-471E-BC1A-1CFA41C9D19F}"/>
              </a:ext>
            </a:extLst>
          </p:cNvPr>
          <p:cNvSpPr txBox="1">
            <a:spLocks noChangeArrowheads="1"/>
          </p:cNvSpPr>
          <p:nvPr/>
        </p:nvSpPr>
        <p:spPr bwMode="auto">
          <a:xfrm>
            <a:off x="173971" y="133687"/>
            <a:ext cx="9926960" cy="618344"/>
          </a:xfrm>
          <a:prstGeom prst="rect">
            <a:avLst/>
          </a:prstGeom>
        </p:spPr>
        <p:txBody>
          <a:bodyPr vert="horz" lIns="91440" tIns="45720" rIns="91440" bIns="45720" rtlCol="0" anchor="t">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en-US" altLang="en-US" sz="3100" b="0" i="0" u="none" strike="noStrike" kern="1200" cap="none" spc="0" normalizeH="0" baseline="0" noProof="0">
                <a:ln>
                  <a:noFill/>
                </a:ln>
                <a:solidFill>
                  <a:srgbClr val="1C6294"/>
                </a:solidFill>
                <a:effectLst>
                  <a:outerShdw blurRad="38100" dist="38100" dir="2700000" algn="tl">
                    <a:srgbClr val="000000">
                      <a:alpha val="43137"/>
                    </a:srgbClr>
                  </a:outerShdw>
                </a:effectLst>
                <a:uLnTx/>
                <a:uFillTx/>
                <a:latin typeface="Calibri" panose="020F0502020204030204"/>
                <a:ea typeface="+mn-ea"/>
                <a:cs typeface="+mn-cs"/>
              </a:rPr>
              <a:t>Chesapeake Gateways Network Grant Application Overview</a:t>
            </a:r>
            <a:endParaRPr kumimoji="0" lang="en-US" altLang="en-US" sz="3100" b="0" i="0" u="none" strike="noStrike" kern="1200" cap="none" spc="0" normalizeH="0" baseline="0" noProof="0">
              <a:ln>
                <a:noFill/>
              </a:ln>
              <a:solidFill>
                <a:srgbClr val="1C6294"/>
              </a:solidFill>
              <a:effectLst>
                <a:outerShdw blurRad="38100" dist="38100" dir="2700000" algn="tl">
                  <a:srgbClr val="000000">
                    <a:alpha val="43137"/>
                  </a:srgbClr>
                </a:outerShdw>
              </a:effectLst>
              <a:uLnTx/>
              <a:uFillTx/>
              <a:latin typeface="Calibri" panose="020F0502020204030204"/>
              <a:ea typeface="+mn-ea"/>
              <a:cs typeface="Calibri"/>
            </a:endParaRPr>
          </a:p>
        </p:txBody>
      </p:sp>
      <p:sp>
        <p:nvSpPr>
          <p:cNvPr id="7" name="TextBox 6">
            <a:extLst>
              <a:ext uri="{FF2B5EF4-FFF2-40B4-BE49-F238E27FC236}">
                <a16:creationId xmlns:a16="http://schemas.microsoft.com/office/drawing/2014/main" id="{048F2EAA-EC92-4597-2E9B-9F2A2E7364F3}"/>
              </a:ext>
            </a:extLst>
          </p:cNvPr>
          <p:cNvSpPr txBox="1"/>
          <p:nvPr/>
        </p:nvSpPr>
        <p:spPr>
          <a:xfrm>
            <a:off x="759337" y="1190604"/>
            <a:ext cx="9050260"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hlinkClick r:id="rId3">
                  <a:extLst>
                    <a:ext uri="{A12FA001-AC4F-418D-AE19-62706E023703}">
                      <ahyp:hlinkClr xmlns:ahyp="http://schemas.microsoft.com/office/drawing/2018/hyperlinkcolor" val="tx"/>
                    </a:ext>
                  </a:extLst>
                </a:hlinkClick>
              </a:rPr>
              <a:t>Chesapeake Gateways Network Chats - YouTube</a:t>
            </a:r>
            <a:endParaRPr kumimoji="0" lang="en-US" sz="1800" b="1" i="0" u="none" strike="noStrike" kern="1200" cap="none" spc="0" normalizeH="0" baseline="0" noProof="0" dirty="0">
              <a:ln>
                <a:noFill/>
              </a:ln>
              <a:effectLst/>
              <a:uLnTx/>
              <a:uFillTx/>
              <a:latin typeface="Calibri" panose="020F0502020204030204"/>
              <a:ea typeface="+mn-ea"/>
              <a:cs typeface="Calibri" panose="020F0502020204030204"/>
            </a:endParaRPr>
          </a:p>
        </p:txBody>
      </p:sp>
      <p:pic>
        <p:nvPicPr>
          <p:cNvPr id="5" name="Picture 4" descr="Graphical user interface, application&#10;&#10;Description automatically generated">
            <a:extLst>
              <a:ext uri="{FF2B5EF4-FFF2-40B4-BE49-F238E27FC236}">
                <a16:creationId xmlns:a16="http://schemas.microsoft.com/office/drawing/2014/main" id="{4966E125-C1FB-44E9-B3E4-D377AD376B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6522" y="1963003"/>
            <a:ext cx="7429838" cy="4715399"/>
          </a:xfrm>
          <a:prstGeom prst="rect">
            <a:avLst/>
          </a:prstGeom>
        </p:spPr>
      </p:pic>
    </p:spTree>
    <p:extLst>
      <p:ext uri="{BB962C8B-B14F-4D97-AF65-F5344CB8AC3E}">
        <p14:creationId xmlns:p14="http://schemas.microsoft.com/office/powerpoint/2010/main" val="206735179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1137B4-B60B-4D46-B52E-A7339E35B488}"/>
              </a:ext>
            </a:extLst>
          </p:cNvPr>
          <p:cNvSpPr txBox="1"/>
          <p:nvPr/>
        </p:nvSpPr>
        <p:spPr>
          <a:xfrm>
            <a:off x="10625797" y="1532115"/>
            <a:ext cx="1295400" cy="64633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Application Workshop</a:t>
            </a:r>
          </a:p>
        </p:txBody>
      </p:sp>
      <p:sp>
        <p:nvSpPr>
          <p:cNvPr id="6" name="TextBox 3">
            <a:extLst>
              <a:ext uri="{FF2B5EF4-FFF2-40B4-BE49-F238E27FC236}">
                <a16:creationId xmlns:a16="http://schemas.microsoft.com/office/drawing/2014/main" id="{942D3F98-B1C1-471E-BC1A-1CFA41C9D19F}"/>
              </a:ext>
            </a:extLst>
          </p:cNvPr>
          <p:cNvSpPr txBox="1">
            <a:spLocks noChangeArrowheads="1"/>
          </p:cNvSpPr>
          <p:nvPr/>
        </p:nvSpPr>
        <p:spPr bwMode="auto">
          <a:xfrm>
            <a:off x="173971" y="133687"/>
            <a:ext cx="9926960" cy="618344"/>
          </a:xfrm>
          <a:prstGeom prst="rect">
            <a:avLst/>
          </a:prstGeom>
        </p:spPr>
        <p:txBody>
          <a:bodyPr vert="horz" lIns="91440" tIns="45720" rIns="91440" bIns="45720" rtlCol="0" anchor="t">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en-US" altLang="en-US" sz="3100" b="0" i="0" u="none" strike="noStrike" kern="1200" cap="none" spc="0" normalizeH="0" baseline="0" noProof="0">
                <a:ln>
                  <a:noFill/>
                </a:ln>
                <a:solidFill>
                  <a:srgbClr val="1C6294"/>
                </a:solidFill>
                <a:effectLst>
                  <a:outerShdw blurRad="38100" dist="38100" dir="2700000" algn="tl">
                    <a:srgbClr val="000000">
                      <a:alpha val="43137"/>
                    </a:srgbClr>
                  </a:outerShdw>
                </a:effectLst>
                <a:uLnTx/>
                <a:uFillTx/>
                <a:latin typeface="Calibri" panose="020F0502020204030204"/>
                <a:ea typeface="+mn-ea"/>
                <a:cs typeface="+mn-cs"/>
              </a:rPr>
              <a:t>Chesapeake Gateways Network Grant Application Overview</a:t>
            </a:r>
            <a:endParaRPr kumimoji="0" lang="en-US" altLang="en-US" sz="3100" b="0" i="0" u="none" strike="noStrike" kern="1200" cap="none" spc="0" normalizeH="0" baseline="0" noProof="0">
              <a:ln>
                <a:noFill/>
              </a:ln>
              <a:solidFill>
                <a:srgbClr val="1C6294"/>
              </a:solidFill>
              <a:effectLst>
                <a:outerShdw blurRad="38100" dist="38100" dir="2700000" algn="tl">
                  <a:srgbClr val="000000">
                    <a:alpha val="43137"/>
                  </a:srgbClr>
                </a:outerShdw>
              </a:effectLst>
              <a:uLnTx/>
              <a:uFillTx/>
              <a:latin typeface="Calibri" panose="020F0502020204030204"/>
              <a:ea typeface="+mn-ea"/>
              <a:cs typeface="Calibri"/>
            </a:endParaRPr>
          </a:p>
        </p:txBody>
      </p:sp>
      <p:sp>
        <p:nvSpPr>
          <p:cNvPr id="7" name="TextBox 6">
            <a:extLst>
              <a:ext uri="{FF2B5EF4-FFF2-40B4-BE49-F238E27FC236}">
                <a16:creationId xmlns:a16="http://schemas.microsoft.com/office/drawing/2014/main" id="{048F2EAA-EC92-4597-2E9B-9F2A2E7364F3}"/>
              </a:ext>
            </a:extLst>
          </p:cNvPr>
          <p:cNvSpPr txBox="1"/>
          <p:nvPr/>
        </p:nvSpPr>
        <p:spPr>
          <a:xfrm>
            <a:off x="719001" y="1193561"/>
            <a:ext cx="9050260" cy="70788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hlinkClick r:id="rId3"/>
              </a:rPr>
              <a:t>Chesapeake Gateways Network Grants Application Workshop (Nov. 5</a:t>
            </a:r>
            <a:r>
              <a:rPr lang="en-US" sz="2000" baseline="30000" dirty="0">
                <a:hlinkClick r:id="rId3"/>
              </a:rPr>
              <a:t>th</a:t>
            </a:r>
            <a:r>
              <a:rPr lang="en-US" sz="2000" dirty="0">
                <a:hlinkClick r:id="rId3"/>
              </a:rPr>
              <a:t> &amp; 17th) - YouTube</a:t>
            </a:r>
            <a:endParaRPr kumimoji="0" lang="en-US" sz="1800" b="1" i="0" u="none" strike="noStrike" kern="1200" cap="none" spc="0" normalizeH="0" baseline="0" noProof="0" dirty="0">
              <a:ln>
                <a:noFill/>
              </a:ln>
              <a:effectLst/>
              <a:uLnTx/>
              <a:uFillTx/>
              <a:latin typeface="Calibri" panose="020F0502020204030204"/>
              <a:ea typeface="+mn-ea"/>
              <a:cs typeface="Calibri" panose="020F0502020204030204"/>
            </a:endParaRPr>
          </a:p>
        </p:txBody>
      </p:sp>
      <p:pic>
        <p:nvPicPr>
          <p:cNvPr id="4" name="Picture 3" descr="Graphical user interface, application&#10;&#10;Description automatically generated">
            <a:extLst>
              <a:ext uri="{FF2B5EF4-FFF2-40B4-BE49-F238E27FC236}">
                <a16:creationId xmlns:a16="http://schemas.microsoft.com/office/drawing/2014/main" id="{CB467031-AF2B-4189-B6A2-C63A182ECF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5516" y="2067919"/>
            <a:ext cx="7429333" cy="4455445"/>
          </a:xfrm>
          <a:prstGeom prst="rect">
            <a:avLst/>
          </a:prstGeom>
        </p:spPr>
      </p:pic>
    </p:spTree>
    <p:extLst>
      <p:ext uri="{BB962C8B-B14F-4D97-AF65-F5344CB8AC3E}">
        <p14:creationId xmlns:p14="http://schemas.microsoft.com/office/powerpoint/2010/main" val="249327861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1137B4-B60B-4D46-B52E-A7339E35B488}"/>
              </a:ext>
            </a:extLst>
          </p:cNvPr>
          <p:cNvSpPr txBox="1"/>
          <p:nvPr/>
        </p:nvSpPr>
        <p:spPr>
          <a:xfrm>
            <a:off x="10668000" y="1593671"/>
            <a:ext cx="1295400" cy="36933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a:ea typeface="+mn-ea"/>
                <a:cs typeface="+mn-cs"/>
              </a:rPr>
              <a:t>Highlights</a:t>
            </a:r>
          </a:p>
        </p:txBody>
      </p:sp>
      <p:sp>
        <p:nvSpPr>
          <p:cNvPr id="4" name="TextBox 3">
            <a:extLst>
              <a:ext uri="{FF2B5EF4-FFF2-40B4-BE49-F238E27FC236}">
                <a16:creationId xmlns:a16="http://schemas.microsoft.com/office/drawing/2014/main" id="{B5E6B9DE-ABF0-B9F0-D078-3F3C33028E8F}"/>
              </a:ext>
            </a:extLst>
          </p:cNvPr>
          <p:cNvSpPr txBox="1"/>
          <p:nvPr/>
        </p:nvSpPr>
        <p:spPr>
          <a:xfrm>
            <a:off x="434638" y="853606"/>
            <a:ext cx="10833583" cy="5816977"/>
          </a:xfrm>
          <a:prstGeom prst="rect">
            <a:avLst/>
          </a:prstGeom>
          <a:noFill/>
        </p:spPr>
        <p:txBody>
          <a:bodyPr wrap="square" lIns="91440" tIns="45720" rIns="91440" bIns="45720" rtlCol="0" anchor="t">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a:buChar char="Ø"/>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Approximately </a:t>
            </a:r>
            <a:r>
              <a:rPr kumimoji="0" lang="en-US" sz="2400" b="1" i="0" u="none" strike="sngStrike" kern="1200" cap="none" spc="0" normalizeH="0" baseline="0" noProof="0">
                <a:ln>
                  <a:noFill/>
                </a:ln>
                <a:solidFill>
                  <a:prstClr val="black"/>
                </a:solidFill>
                <a:effectLst/>
                <a:uLnTx/>
                <a:uFillTx/>
                <a:latin typeface="Calibri" panose="020F0502020204030204"/>
                <a:ea typeface="+mn-ea"/>
                <a:cs typeface="+mn-cs"/>
              </a:rPr>
              <a:t>$1M </a:t>
            </a:r>
            <a:r>
              <a:rPr lang="en-US" sz="2400" b="1">
                <a:solidFill>
                  <a:prstClr val="black"/>
                </a:solidFill>
                <a:latin typeface="Calibri" panose="020F0502020204030204"/>
              </a:rPr>
              <a:t> </a:t>
            </a:r>
            <a:r>
              <a:rPr lang="en-US" sz="2400" b="1">
                <a:solidFill>
                  <a:srgbClr val="00B050"/>
                </a:solidFill>
                <a:latin typeface="Calibri" panose="020F0502020204030204"/>
              </a:rPr>
              <a:t>$2M </a:t>
            </a:r>
            <a:r>
              <a:rPr lang="en-US" sz="2400" b="1">
                <a:solidFill>
                  <a:prstClr val="black"/>
                </a:solidFill>
                <a:latin typeface="Calibri" panose="020F0502020204030204"/>
              </a:rPr>
              <a:t>to</a:t>
            </a: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 award in two grant levels:</a:t>
            </a: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800100" marR="0" lvl="1"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Small Grants ($25K-$50K)</a:t>
            </a:r>
          </a:p>
          <a:p>
            <a:pPr marL="800100" marR="0" lvl="1"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Large Grants ($51K-$150K)</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457200" algn="l" defTabSz="914400" rtl="0" eaLnBrk="1" fontAlgn="auto" latinLnBrk="0" hangingPunct="1">
              <a:lnSpc>
                <a:spcPct val="100000"/>
              </a:lnSpc>
              <a:spcBef>
                <a:spcPts val="0"/>
              </a:spcBef>
              <a:spcAft>
                <a:spcPts val="0"/>
              </a:spcAft>
              <a:buClrTx/>
              <a:buSzTx/>
              <a:buFont typeface="Wingdings"/>
              <a:buChar char="Ø"/>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457200" marR="0" lvl="0" indent="-457200" algn="l" defTabSz="914400" rtl="0" eaLnBrk="1" fontAlgn="auto" latinLnBrk="0" hangingPunct="1">
              <a:lnSpc>
                <a:spcPct val="100000"/>
              </a:lnSpc>
              <a:spcBef>
                <a:spcPts val="0"/>
              </a:spcBef>
              <a:spcAft>
                <a:spcPts val="0"/>
              </a:spcAft>
              <a:buClrTx/>
              <a:buSzTx/>
              <a:buFont typeface="Wingdings"/>
              <a:buChar char="Ø"/>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Two Grant Categories:</a:t>
            </a:r>
            <a:endParaRPr kumimoji="0" lang="en-US" sz="2400" b="1" i="0" u="none" strike="noStrike" kern="1200" cap="none" spc="0" normalizeH="0" baseline="0" noProof="0">
              <a:ln>
                <a:noFill/>
              </a:ln>
              <a:solidFill>
                <a:prstClr val="black"/>
              </a:solidFill>
              <a:effectLst/>
              <a:uLnTx/>
              <a:uFillTx/>
              <a:latin typeface="Calibri" panose="020F0502020204030204"/>
              <a:ea typeface="+mn-ea"/>
              <a:cs typeface="Calibri"/>
            </a:endParaRPr>
          </a:p>
          <a:p>
            <a:pPr marL="800100" marR="0" lvl="1"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Inclusive Interpretive Initiative</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800100" marR="0" lvl="1"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Resilient Communities &amp; Landscapes </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457200" marR="0" lvl="0" indent="-457200" algn="l" defTabSz="914400" rtl="0" eaLnBrk="1" fontAlgn="auto" latinLnBrk="0" hangingPunct="1">
              <a:lnSpc>
                <a:spcPct val="100000"/>
              </a:lnSpc>
              <a:spcBef>
                <a:spcPts val="0"/>
              </a:spcBef>
              <a:spcAft>
                <a:spcPts val="0"/>
              </a:spcAft>
              <a:buClrTx/>
              <a:buSzTx/>
              <a:buFont typeface="Wingdings"/>
              <a:buChar char="Ø"/>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 typeface="Wingdings"/>
              <a:buChar char="Ø"/>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Focus on Diversity, Equity, Inclusion, Accessibility, and Community Engagement</a:t>
            </a:r>
            <a:endParaRPr kumimoji="0" lang="en-US" sz="2400" b="1"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457200" marR="0" lvl="0" indent="-457200" algn="l" defTabSz="914400" rtl="0" eaLnBrk="1" fontAlgn="auto" latinLnBrk="0" hangingPunct="1">
              <a:lnSpc>
                <a:spcPct val="100000"/>
              </a:lnSpc>
              <a:spcBef>
                <a:spcPts val="0"/>
              </a:spcBef>
              <a:spcAft>
                <a:spcPts val="0"/>
              </a:spcAft>
              <a:buClrTx/>
              <a:buSzTx/>
              <a:buFont typeface="Wingdings"/>
              <a:buChar char="Ø"/>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457200" marR="0" lvl="0" indent="-457200" algn="l" defTabSz="914400" rtl="0" eaLnBrk="1" fontAlgn="auto" latinLnBrk="0" hangingPunct="1">
              <a:lnSpc>
                <a:spcPct val="100000"/>
              </a:lnSpc>
              <a:spcBef>
                <a:spcPts val="0"/>
              </a:spcBef>
              <a:spcAft>
                <a:spcPts val="0"/>
              </a:spcAft>
              <a:buClrTx/>
              <a:buSzTx/>
              <a:buFont typeface="Wingdings"/>
              <a:buChar char="Ø"/>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NO MATCH REQUIREMENT!!</a:t>
            </a:r>
            <a:endParaRPr kumimoji="0" lang="en-US" sz="2400" b="1"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457200" marR="0" lvl="0" indent="-457200" algn="l" defTabSz="914400" rtl="0" eaLnBrk="1" fontAlgn="auto" latinLnBrk="0" hangingPunct="1">
              <a:lnSpc>
                <a:spcPct val="100000"/>
              </a:lnSpc>
              <a:spcBef>
                <a:spcPts val="0"/>
              </a:spcBef>
              <a:spcAft>
                <a:spcPts val="0"/>
              </a:spcAft>
              <a:buClrTx/>
              <a:buSzTx/>
              <a:buFont typeface="Wingdings"/>
              <a:buChar char="Ø"/>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457200" marR="0" lvl="0" indent="-457200" algn="l" defTabSz="914400" rtl="0" eaLnBrk="1" fontAlgn="auto" latinLnBrk="0" hangingPunct="1">
              <a:lnSpc>
                <a:spcPct val="100000"/>
              </a:lnSpc>
              <a:spcBef>
                <a:spcPts val="0"/>
              </a:spcBef>
              <a:spcAft>
                <a:spcPts val="0"/>
              </a:spcAft>
              <a:buClrTx/>
              <a:buSzTx/>
              <a:buFont typeface="Wingdings,Sans-Serif"/>
              <a:buChar char="Ø"/>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Broad Eligible Entities, including the private sector (excluding Federal Agencies)</a:t>
            </a:r>
            <a:endParaRPr kumimoji="0" lang="en-US" sz="24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a:p>
            <a:pPr marL="457200" marR="0" lvl="0" indent="-457200" algn="l" defTabSz="914400" rtl="0" eaLnBrk="1" fontAlgn="auto" latinLnBrk="0" hangingPunct="1">
              <a:lnSpc>
                <a:spcPct val="100000"/>
              </a:lnSpc>
              <a:spcBef>
                <a:spcPts val="0"/>
              </a:spcBef>
              <a:spcAft>
                <a:spcPts val="0"/>
              </a:spcAft>
              <a:buClrTx/>
              <a:buSzTx/>
              <a:buFont typeface="Wingdings"/>
              <a:buChar char="Ø"/>
              <a:tabLst/>
              <a:defRPr/>
            </a:pPr>
            <a:endParaRPr kumimoji="0" lang="en-US" sz="1200" b="1" i="0" u="none" strike="noStrike" kern="1200" cap="none" spc="0" normalizeH="0" baseline="0" noProof="0">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 typeface="Wingdings"/>
              <a:buChar char="Ø"/>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All projects must have a public purpose and occur in the Chesapeake watershed.</a:t>
            </a:r>
            <a:endParaRPr kumimoji="0" lang="en-US" sz="2400" b="1"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457200" marR="0" lvl="0" indent="-457200" algn="l" defTabSz="914400" rtl="0" eaLnBrk="1" fontAlgn="auto" latinLnBrk="0" hangingPunct="1">
              <a:lnSpc>
                <a:spcPct val="100000"/>
              </a:lnSpc>
              <a:spcBef>
                <a:spcPts val="0"/>
              </a:spcBef>
              <a:spcAft>
                <a:spcPts val="0"/>
              </a:spcAft>
              <a:buClrTx/>
              <a:buSzTx/>
              <a:buFont typeface="Wingdings"/>
              <a:buChar char="Ø"/>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 typeface="Wingdings"/>
              <a:buChar char="Ø"/>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Extended application period (Deadline: January 30, 2023)</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 typeface="Wingdings"/>
              <a:buChar char="Ø"/>
              <a:tabLst/>
              <a:defRPr/>
            </a:pPr>
            <a:endParaRPr kumimoji="0" lang="en-US" sz="1200" b="1"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a:buChar char="Ø"/>
              <a:tabLst/>
              <a:defRPr/>
            </a:pPr>
            <a:r>
              <a:rPr lang="en-US" sz="2400" b="1">
                <a:solidFill>
                  <a:prstClr val="black"/>
                </a:solidFill>
                <a:latin typeface="Calibri" panose="020F0502020204030204"/>
                <a:cs typeface="Calibri"/>
              </a:rPr>
              <a:t>Find out more at: </a:t>
            </a:r>
            <a:r>
              <a:rPr lang="en-US" sz="2400" b="1">
                <a:solidFill>
                  <a:prstClr val="black"/>
                </a:solidFill>
                <a:latin typeface="Calibri" panose="020F0502020204030204"/>
                <a:cs typeface="Calibri"/>
                <a:hlinkClick r:id="rId3"/>
              </a:rPr>
              <a:t>https://go.nps.gov/ChesapeakeGrants</a:t>
            </a:r>
            <a:endParaRPr lang="en-US" sz="2400" b="1">
              <a:solidFill>
                <a:prstClr val="black"/>
              </a:solidFill>
              <a:latin typeface="Calibri" panose="020F0502020204030204"/>
              <a:cs typeface="Calibri"/>
            </a:endParaRPr>
          </a:p>
        </p:txBody>
      </p:sp>
      <p:sp>
        <p:nvSpPr>
          <p:cNvPr id="5" name="TextBox 3">
            <a:extLst>
              <a:ext uri="{FF2B5EF4-FFF2-40B4-BE49-F238E27FC236}">
                <a16:creationId xmlns:a16="http://schemas.microsoft.com/office/drawing/2014/main" id="{43809814-E76C-497E-89FB-983C90E42CE5}"/>
              </a:ext>
            </a:extLst>
          </p:cNvPr>
          <p:cNvSpPr txBox="1">
            <a:spLocks noChangeArrowheads="1"/>
          </p:cNvSpPr>
          <p:nvPr/>
        </p:nvSpPr>
        <p:spPr bwMode="auto">
          <a:xfrm>
            <a:off x="173971" y="133687"/>
            <a:ext cx="9926960" cy="618344"/>
          </a:xfrm>
          <a:prstGeom prst="rect">
            <a:avLst/>
          </a:prstGeom>
        </p:spPr>
        <p:txBody>
          <a:bodyPr vert="horz" lIns="91440" tIns="45720" rIns="91440" bIns="45720" rtlCol="0" anchor="t">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en-US" altLang="en-US" sz="3100" b="0" i="0" u="none" strike="noStrike" kern="1200" cap="none" spc="0" normalizeH="0" baseline="0" noProof="0">
                <a:ln>
                  <a:noFill/>
                </a:ln>
                <a:solidFill>
                  <a:srgbClr val="1C6294"/>
                </a:solidFill>
                <a:effectLst>
                  <a:outerShdw blurRad="38100" dist="38100" dir="2700000" algn="tl">
                    <a:srgbClr val="000000">
                      <a:alpha val="43137"/>
                    </a:srgbClr>
                  </a:outerShdw>
                </a:effectLst>
                <a:uLnTx/>
                <a:uFillTx/>
                <a:latin typeface="Calibri" panose="020F0502020204030204"/>
                <a:ea typeface="+mn-ea"/>
                <a:cs typeface="+mn-cs"/>
              </a:rPr>
              <a:t>Chesapeake Gateways Network Grant Submission Workshop</a:t>
            </a:r>
            <a:endParaRPr kumimoji="0" lang="en-US" altLang="en-US" sz="3100" b="0" i="0" u="none" strike="noStrike" kern="1200" cap="none" spc="0" normalizeH="0" baseline="0" noProof="0">
              <a:ln>
                <a:noFill/>
              </a:ln>
              <a:solidFill>
                <a:srgbClr val="1C6294"/>
              </a:solidFill>
              <a:effectLst>
                <a:outerShdw blurRad="38100" dist="38100" dir="2700000" algn="tl">
                  <a:srgbClr val="000000">
                    <a:alpha val="43137"/>
                  </a:srgbClr>
                </a:outerShdw>
              </a:effectLst>
              <a:uLnTx/>
              <a:uFillTx/>
              <a:latin typeface="Calibri" panose="020F0502020204030204"/>
              <a:ea typeface="+mn-ea"/>
              <a:cs typeface="Calibri"/>
            </a:endParaRPr>
          </a:p>
        </p:txBody>
      </p:sp>
    </p:spTree>
    <p:extLst>
      <p:ext uri="{BB962C8B-B14F-4D97-AF65-F5344CB8AC3E}">
        <p14:creationId xmlns:p14="http://schemas.microsoft.com/office/powerpoint/2010/main" val="4105157961"/>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969FFE-A924-4AD5-9C72-5164F952C95F}"/>
              </a:ext>
            </a:extLst>
          </p:cNvPr>
          <p:cNvSpPr/>
          <p:nvPr/>
        </p:nvSpPr>
        <p:spPr>
          <a:xfrm>
            <a:off x="1525934" y="1440707"/>
            <a:ext cx="7854735" cy="4889212"/>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cs typeface="Calibri"/>
              </a:rPr>
              <a:t>Thank You!</a:t>
            </a:r>
            <a:endParaRPr lang="en-US" b="1">
              <a:cs typeface="Calibri"/>
            </a:endParaRPr>
          </a:p>
          <a:p>
            <a:pPr algn="ctr"/>
            <a:endParaRPr lang="en-US" sz="3200">
              <a:cs typeface="Calibri"/>
            </a:endParaRPr>
          </a:p>
          <a:p>
            <a:pPr algn="ctr"/>
            <a:r>
              <a:rPr lang="en-US" sz="3200"/>
              <a:t>To ask questions and to get future notices, please email:</a:t>
            </a:r>
          </a:p>
          <a:p>
            <a:pPr algn="ctr"/>
            <a:r>
              <a:rPr lang="en-US" sz="3200" b="1">
                <a:solidFill>
                  <a:schemeClr val="accent2">
                    <a:lumMod val="50000"/>
                  </a:schemeClr>
                </a:solidFill>
                <a:hlinkClick r:id="rId3"/>
              </a:rPr>
              <a:t>Chesapeake_grants@nps.gov</a:t>
            </a:r>
            <a:endParaRPr lang="en-US" sz="3200"/>
          </a:p>
          <a:p>
            <a:pPr algn="ctr"/>
            <a:endParaRPr lang="en-US" sz="3200">
              <a:cs typeface="Calibri"/>
            </a:endParaRPr>
          </a:p>
          <a:p>
            <a:pPr algn="ctr"/>
            <a:r>
              <a:rPr lang="en-US" sz="3200">
                <a:cs typeface="Calibri"/>
              </a:rPr>
              <a:t>For more details, go to:</a:t>
            </a:r>
          </a:p>
          <a:p>
            <a:pPr algn="ctr"/>
            <a:r>
              <a:rPr lang="en-US" sz="3200" b="1" i="0">
                <a:solidFill>
                  <a:srgbClr val="242424"/>
                </a:solidFill>
                <a:effectLst/>
                <a:latin typeface="-apple-system"/>
              </a:rPr>
              <a:t> </a:t>
            </a:r>
            <a:r>
              <a:rPr lang="en-US" sz="3200" b="1">
                <a:solidFill>
                  <a:srgbClr val="242424"/>
                </a:solidFill>
                <a:latin typeface="-apple-system"/>
                <a:hlinkClick r:id="rId4"/>
              </a:rPr>
              <a:t>go</a:t>
            </a:r>
            <a:r>
              <a:rPr lang="en-US" sz="3200" b="1" i="0">
                <a:solidFill>
                  <a:srgbClr val="242424"/>
                </a:solidFill>
                <a:effectLst/>
                <a:latin typeface="-apple-system"/>
                <a:hlinkClick r:id="rId4"/>
              </a:rPr>
              <a:t>.nps.gov/</a:t>
            </a:r>
            <a:r>
              <a:rPr lang="en-US" sz="3200" b="1" i="0" err="1">
                <a:solidFill>
                  <a:srgbClr val="242424"/>
                </a:solidFill>
                <a:effectLst/>
                <a:latin typeface="-apple-system"/>
                <a:hlinkClick r:id="rId4"/>
              </a:rPr>
              <a:t>ChesapeakeGrants</a:t>
            </a:r>
            <a:endParaRPr lang="en-US" sz="3200" b="1">
              <a:solidFill>
                <a:srgbClr val="000000"/>
              </a:solidFill>
              <a:latin typeface="Calibri" panose="020F0502020204030204"/>
              <a:cs typeface="Calibri"/>
            </a:endParaRPr>
          </a:p>
          <a:p>
            <a:pPr algn="ctr"/>
            <a:endParaRPr lang="en-US" sz="3200" b="1">
              <a:solidFill>
                <a:srgbClr val="242424"/>
              </a:solidFill>
              <a:latin typeface="-apple-system"/>
              <a:cs typeface="Calibri"/>
            </a:endParaRPr>
          </a:p>
        </p:txBody>
      </p:sp>
      <p:sp>
        <p:nvSpPr>
          <p:cNvPr id="6" name="TextBox 5">
            <a:extLst>
              <a:ext uri="{FF2B5EF4-FFF2-40B4-BE49-F238E27FC236}">
                <a16:creationId xmlns:a16="http://schemas.microsoft.com/office/drawing/2014/main" id="{F7DEC2BB-3171-4535-AE38-FF8660271D6C}"/>
              </a:ext>
            </a:extLst>
          </p:cNvPr>
          <p:cNvSpPr txBox="1"/>
          <p:nvPr/>
        </p:nvSpPr>
        <p:spPr>
          <a:xfrm>
            <a:off x="10668000" y="1593671"/>
            <a:ext cx="129540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For More</a:t>
            </a:r>
          </a:p>
        </p:txBody>
      </p:sp>
      <p:sp>
        <p:nvSpPr>
          <p:cNvPr id="7" name="TextBox 3">
            <a:extLst>
              <a:ext uri="{FF2B5EF4-FFF2-40B4-BE49-F238E27FC236}">
                <a16:creationId xmlns:a16="http://schemas.microsoft.com/office/drawing/2014/main" id="{9CDCC43C-72E9-4C76-AB29-BC6BFF0B347F}"/>
              </a:ext>
            </a:extLst>
          </p:cNvPr>
          <p:cNvSpPr txBox="1">
            <a:spLocks noChangeArrowheads="1"/>
          </p:cNvSpPr>
          <p:nvPr/>
        </p:nvSpPr>
        <p:spPr bwMode="auto">
          <a:xfrm>
            <a:off x="173971" y="133687"/>
            <a:ext cx="9926960" cy="618344"/>
          </a:xfrm>
          <a:prstGeom prst="rect">
            <a:avLst/>
          </a:prstGeom>
        </p:spPr>
        <p:txBody>
          <a:bodyPr vert="horz" lIns="91440" tIns="45720" rIns="91440" bIns="45720" rtlCol="0" anchor="t">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en-US" altLang="en-US" sz="3100" b="0" i="0" u="none" strike="noStrike" kern="1200" cap="none" spc="0" normalizeH="0" baseline="0" noProof="0">
                <a:ln>
                  <a:noFill/>
                </a:ln>
                <a:solidFill>
                  <a:srgbClr val="1C6294"/>
                </a:solidFill>
                <a:effectLst>
                  <a:outerShdw blurRad="38100" dist="38100" dir="2700000" algn="tl">
                    <a:srgbClr val="000000">
                      <a:alpha val="43137"/>
                    </a:srgbClr>
                  </a:outerShdw>
                </a:effectLst>
                <a:uLnTx/>
                <a:uFillTx/>
                <a:latin typeface="Calibri" panose="020F0502020204030204"/>
                <a:ea typeface="+mn-ea"/>
                <a:cs typeface="+mn-cs"/>
              </a:rPr>
              <a:t>Chesapeake Gateways Network Grant Application Overview</a:t>
            </a:r>
            <a:endParaRPr kumimoji="0" lang="en-US" altLang="en-US" sz="3100" b="0" i="0" u="none" strike="noStrike" kern="1200" cap="none" spc="0" normalizeH="0" baseline="0" noProof="0">
              <a:ln>
                <a:noFill/>
              </a:ln>
              <a:solidFill>
                <a:srgbClr val="1C6294"/>
              </a:solidFill>
              <a:effectLst>
                <a:outerShdw blurRad="38100" dist="38100" dir="2700000" algn="tl">
                  <a:srgbClr val="000000">
                    <a:alpha val="43137"/>
                  </a:srgbClr>
                </a:outerShdw>
              </a:effectLst>
              <a:uLnTx/>
              <a:uFillTx/>
              <a:latin typeface="Calibri" panose="020F0502020204030204"/>
              <a:ea typeface="+mn-ea"/>
              <a:cs typeface="Calibri"/>
            </a:endParaRPr>
          </a:p>
        </p:txBody>
      </p:sp>
    </p:spTree>
    <p:extLst>
      <p:ext uri="{BB962C8B-B14F-4D97-AF65-F5344CB8AC3E}">
        <p14:creationId xmlns:p14="http://schemas.microsoft.com/office/powerpoint/2010/main" val="39917655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1137B4-B60B-4D46-B52E-A7339E35B488}"/>
              </a:ext>
            </a:extLst>
          </p:cNvPr>
          <p:cNvSpPr txBox="1"/>
          <p:nvPr/>
        </p:nvSpPr>
        <p:spPr>
          <a:xfrm>
            <a:off x="10668000" y="1593671"/>
            <a:ext cx="1295400" cy="36933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a:ea typeface="+mn-ea"/>
                <a:cs typeface="+mn-cs"/>
              </a:rPr>
              <a:t>Highlights</a:t>
            </a:r>
          </a:p>
        </p:txBody>
      </p:sp>
      <p:sp>
        <p:nvSpPr>
          <p:cNvPr id="4" name="TextBox 3">
            <a:extLst>
              <a:ext uri="{FF2B5EF4-FFF2-40B4-BE49-F238E27FC236}">
                <a16:creationId xmlns:a16="http://schemas.microsoft.com/office/drawing/2014/main" id="{B5E6B9DE-ABF0-B9F0-D078-3F3C33028E8F}"/>
              </a:ext>
            </a:extLst>
          </p:cNvPr>
          <p:cNvSpPr txBox="1"/>
          <p:nvPr/>
        </p:nvSpPr>
        <p:spPr>
          <a:xfrm>
            <a:off x="434638" y="853606"/>
            <a:ext cx="10833583" cy="5816977"/>
          </a:xfrm>
          <a:prstGeom prst="rect">
            <a:avLst/>
          </a:prstGeom>
          <a:noFill/>
        </p:spPr>
        <p:txBody>
          <a:bodyPr wrap="square" lIns="91440" tIns="45720" rIns="91440" bIns="45720" rtlCol="0" anchor="t">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a:buChar char="Ø"/>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Approximately </a:t>
            </a:r>
            <a:r>
              <a:rPr kumimoji="0" lang="en-US" sz="2400" b="1" i="0" u="none" strike="sngStrike" kern="1200" cap="none" spc="0" normalizeH="0" baseline="0" noProof="0" dirty="0">
                <a:ln>
                  <a:noFill/>
                </a:ln>
                <a:solidFill>
                  <a:prstClr val="black"/>
                </a:solidFill>
                <a:effectLst/>
                <a:uLnTx/>
                <a:uFillTx/>
                <a:latin typeface="Calibri" panose="020F0502020204030204"/>
                <a:ea typeface="+mn-ea"/>
                <a:cs typeface="+mn-cs"/>
              </a:rPr>
              <a:t>$1M </a:t>
            </a:r>
            <a:r>
              <a:rPr lang="en-US" sz="2400" b="1" dirty="0">
                <a:solidFill>
                  <a:prstClr val="black"/>
                </a:solidFill>
                <a:latin typeface="Calibri" panose="020F0502020204030204"/>
              </a:rPr>
              <a:t> </a:t>
            </a:r>
            <a:r>
              <a:rPr lang="en-US" sz="2400" b="1" dirty="0">
                <a:solidFill>
                  <a:srgbClr val="00B050"/>
                </a:solidFill>
                <a:latin typeface="Calibri" panose="020F0502020204030204"/>
              </a:rPr>
              <a:t>$2M </a:t>
            </a:r>
            <a:r>
              <a:rPr lang="en-US" sz="2400" b="1" dirty="0">
                <a:solidFill>
                  <a:prstClr val="black"/>
                </a:solidFill>
                <a:latin typeface="Calibri" panose="020F0502020204030204"/>
              </a:rPr>
              <a:t>to</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award in two grant levels:</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a:p>
            <a:pPr marL="800100" marR="0" lvl="1"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Small Grants ($25K-$50K)</a:t>
            </a:r>
          </a:p>
          <a:p>
            <a:pPr marL="800100" marR="0" lvl="1"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Large Grants ($51K-$150K)</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457200" algn="l" defTabSz="914400" rtl="0" eaLnBrk="1" fontAlgn="auto" latinLnBrk="0" hangingPunct="1">
              <a:lnSpc>
                <a:spcPct val="100000"/>
              </a:lnSpc>
              <a:spcBef>
                <a:spcPts val="0"/>
              </a:spcBef>
              <a:spcAft>
                <a:spcPts val="0"/>
              </a:spcAft>
              <a:buClrTx/>
              <a:buSzTx/>
              <a:buFont typeface="Wingdings"/>
              <a:buChar char="Ø"/>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a:p>
            <a:pPr marL="457200" marR="0" lvl="0" indent="-457200" algn="l" defTabSz="914400" rtl="0" eaLnBrk="1" fontAlgn="auto" latinLnBrk="0" hangingPunct="1">
              <a:lnSpc>
                <a:spcPct val="100000"/>
              </a:lnSpc>
              <a:spcBef>
                <a:spcPts val="0"/>
              </a:spcBef>
              <a:spcAft>
                <a:spcPts val="0"/>
              </a:spcAft>
              <a:buClrTx/>
              <a:buSzTx/>
              <a:buFont typeface="Wingdings"/>
              <a:buChar char="Ø"/>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Two Grant Categories:</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800100" marR="0" lvl="1"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Inclusive Interpretive Initiative</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a:p>
            <a:pPr marL="800100" marR="0" lvl="1"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Resilient Communities &amp; Landscapes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a:p>
            <a:pPr marL="457200" marR="0" lvl="0" indent="-457200" algn="l" defTabSz="914400" rtl="0" eaLnBrk="1" fontAlgn="auto" latinLnBrk="0" hangingPunct="1">
              <a:lnSpc>
                <a:spcPct val="100000"/>
              </a:lnSpc>
              <a:spcBef>
                <a:spcPts val="0"/>
              </a:spcBef>
              <a:spcAft>
                <a:spcPts val="0"/>
              </a:spcAft>
              <a:buClrTx/>
              <a:buSzTx/>
              <a:buFont typeface="Wingdings"/>
              <a:buChar char="Ø"/>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 typeface="Wingdings"/>
              <a:buChar char="Ø"/>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Focus on Diversity, Equity, Inclusion, Accessibility, and Community Engagement</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a:p>
            <a:pPr marL="457200" marR="0" lvl="0" indent="-457200" algn="l" defTabSz="914400" rtl="0" eaLnBrk="1" fontAlgn="auto" latinLnBrk="0" hangingPunct="1">
              <a:lnSpc>
                <a:spcPct val="100000"/>
              </a:lnSpc>
              <a:spcBef>
                <a:spcPts val="0"/>
              </a:spcBef>
              <a:spcAft>
                <a:spcPts val="0"/>
              </a:spcAft>
              <a:buClrTx/>
              <a:buSzTx/>
              <a:buFont typeface="Wingdings"/>
              <a:buChar char="Ø"/>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a:p>
            <a:pPr marL="457200" marR="0" lvl="0" indent="-457200" algn="l" defTabSz="914400" rtl="0" eaLnBrk="1" fontAlgn="auto" latinLnBrk="0" hangingPunct="1">
              <a:lnSpc>
                <a:spcPct val="100000"/>
              </a:lnSpc>
              <a:spcBef>
                <a:spcPts val="0"/>
              </a:spcBef>
              <a:spcAft>
                <a:spcPts val="0"/>
              </a:spcAft>
              <a:buClrTx/>
              <a:buSzTx/>
              <a:buFont typeface="Wingdings"/>
              <a:buChar char="Ø"/>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NO MATCH REQUIREMENT!!</a:t>
            </a: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Calibri" panose="020F0502020204030204"/>
            </a:endParaRPr>
          </a:p>
          <a:p>
            <a:pPr marL="457200" marR="0" lvl="0" indent="-457200" algn="l" defTabSz="914400" rtl="0" eaLnBrk="1" fontAlgn="auto" latinLnBrk="0" hangingPunct="1">
              <a:lnSpc>
                <a:spcPct val="100000"/>
              </a:lnSpc>
              <a:spcBef>
                <a:spcPts val="0"/>
              </a:spcBef>
              <a:spcAft>
                <a:spcPts val="0"/>
              </a:spcAft>
              <a:buClrTx/>
              <a:buSzTx/>
              <a:buFont typeface="Wingdings"/>
              <a:buChar char="Ø"/>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a:p>
            <a:pPr marL="457200" marR="0" lvl="0" indent="-457200" algn="l" defTabSz="914400" rtl="0" eaLnBrk="1" fontAlgn="auto" latinLnBrk="0" hangingPunct="1">
              <a:lnSpc>
                <a:spcPct val="100000"/>
              </a:lnSpc>
              <a:spcBef>
                <a:spcPts val="0"/>
              </a:spcBef>
              <a:spcAft>
                <a:spcPts val="0"/>
              </a:spcAft>
              <a:buClrTx/>
              <a:buSzTx/>
              <a:buFont typeface="Wingdings,Sans-Serif"/>
              <a:buChar char="Ø"/>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Broad Eligible Entities, including the private sector (excluding Federal Agencies)</a:t>
            </a:r>
            <a:endParaRPr kumimoji="0" lang="en-US" sz="24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endParaRPr>
          </a:p>
          <a:p>
            <a:pPr marL="457200" marR="0" lvl="0" indent="-457200" algn="l" defTabSz="914400" rtl="0" eaLnBrk="1" fontAlgn="auto" latinLnBrk="0" hangingPunct="1">
              <a:lnSpc>
                <a:spcPct val="100000"/>
              </a:lnSpc>
              <a:spcBef>
                <a:spcPts val="0"/>
              </a:spcBef>
              <a:spcAft>
                <a:spcPts val="0"/>
              </a:spcAft>
              <a:buClrTx/>
              <a:buSzTx/>
              <a:buFont typeface="Wingdings"/>
              <a:buChar char="Ø"/>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 typeface="Wingdings"/>
              <a:buChar char="Ø"/>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All projects must have a public purpose and occur in the Chesapeake watershed.</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a:p>
            <a:pPr marL="457200" marR="0" lvl="0" indent="-457200" algn="l" defTabSz="914400" rtl="0" eaLnBrk="1" fontAlgn="auto" latinLnBrk="0" hangingPunct="1">
              <a:lnSpc>
                <a:spcPct val="100000"/>
              </a:lnSpc>
              <a:spcBef>
                <a:spcPts val="0"/>
              </a:spcBef>
              <a:spcAft>
                <a:spcPts val="0"/>
              </a:spcAft>
              <a:buClrTx/>
              <a:buSzTx/>
              <a:buFont typeface="Wingdings"/>
              <a:buChar char="Ø"/>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 typeface="Wingdings"/>
              <a:buChar char="Ø"/>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Extended application period (Deadline: January 30, 2023)</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 typeface="Wingdings"/>
              <a:buChar char="Ø"/>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a:buChar char="Ø"/>
              <a:tabLst/>
              <a:defRPr/>
            </a:pPr>
            <a:r>
              <a:rPr lang="en-US" sz="2400" b="1" dirty="0">
                <a:solidFill>
                  <a:prstClr val="black"/>
                </a:solidFill>
                <a:latin typeface="Calibri" panose="020F0502020204030204"/>
                <a:cs typeface="Calibri"/>
              </a:rPr>
              <a:t>Find out more at: </a:t>
            </a:r>
            <a:r>
              <a:rPr lang="en-US" sz="2400" b="1" dirty="0">
                <a:solidFill>
                  <a:prstClr val="black"/>
                </a:solidFill>
                <a:latin typeface="Calibri" panose="020F0502020204030204"/>
                <a:cs typeface="Calibri"/>
                <a:hlinkClick r:id="rId3"/>
              </a:rPr>
              <a:t>https://go.nps.gov/ChesapeakeGrants</a:t>
            </a:r>
            <a:endParaRPr lang="en-US" sz="2400" b="1" dirty="0">
              <a:solidFill>
                <a:prstClr val="black"/>
              </a:solidFill>
              <a:latin typeface="Calibri" panose="020F0502020204030204"/>
              <a:cs typeface="Calibri"/>
            </a:endParaRPr>
          </a:p>
        </p:txBody>
      </p:sp>
      <p:sp>
        <p:nvSpPr>
          <p:cNvPr id="5" name="TextBox 3">
            <a:extLst>
              <a:ext uri="{FF2B5EF4-FFF2-40B4-BE49-F238E27FC236}">
                <a16:creationId xmlns:a16="http://schemas.microsoft.com/office/drawing/2014/main" id="{43809814-E76C-497E-89FB-983C90E42CE5}"/>
              </a:ext>
            </a:extLst>
          </p:cNvPr>
          <p:cNvSpPr txBox="1">
            <a:spLocks noChangeArrowheads="1"/>
          </p:cNvSpPr>
          <p:nvPr/>
        </p:nvSpPr>
        <p:spPr bwMode="auto">
          <a:xfrm>
            <a:off x="173971" y="133687"/>
            <a:ext cx="9926960" cy="618344"/>
          </a:xfrm>
          <a:prstGeom prst="rect">
            <a:avLst/>
          </a:prstGeom>
        </p:spPr>
        <p:txBody>
          <a:bodyPr vert="horz" lIns="91440" tIns="45720" rIns="91440" bIns="45720" rtlCol="0" anchor="t">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en-US" altLang="en-US" sz="3100" b="0" i="0" u="none" strike="noStrike" kern="1200" cap="none" spc="0" normalizeH="0" baseline="0" noProof="0">
                <a:ln>
                  <a:noFill/>
                </a:ln>
                <a:solidFill>
                  <a:srgbClr val="1C6294"/>
                </a:solidFill>
                <a:effectLst>
                  <a:outerShdw blurRad="38100" dist="38100" dir="2700000" algn="tl">
                    <a:srgbClr val="000000">
                      <a:alpha val="43137"/>
                    </a:srgbClr>
                  </a:outerShdw>
                </a:effectLst>
                <a:uLnTx/>
                <a:uFillTx/>
                <a:latin typeface="Calibri" panose="020F0502020204030204"/>
                <a:ea typeface="+mn-ea"/>
                <a:cs typeface="+mn-cs"/>
              </a:rPr>
              <a:t>Chesapeake Gateways Network Grant Submission Workshop</a:t>
            </a:r>
            <a:endParaRPr kumimoji="0" lang="en-US" altLang="en-US" sz="3100" b="0" i="0" u="none" strike="noStrike" kern="1200" cap="none" spc="0" normalizeH="0" baseline="0" noProof="0">
              <a:ln>
                <a:noFill/>
              </a:ln>
              <a:solidFill>
                <a:srgbClr val="1C6294"/>
              </a:solidFill>
              <a:effectLst>
                <a:outerShdw blurRad="38100" dist="38100" dir="2700000" algn="tl">
                  <a:srgbClr val="000000">
                    <a:alpha val="43137"/>
                  </a:srgbClr>
                </a:outerShdw>
              </a:effectLst>
              <a:uLnTx/>
              <a:uFillTx/>
              <a:latin typeface="Calibri" panose="020F0502020204030204"/>
              <a:ea typeface="+mn-ea"/>
              <a:cs typeface="Calibri"/>
            </a:endParaRPr>
          </a:p>
        </p:txBody>
      </p:sp>
    </p:spTree>
    <p:extLst>
      <p:ext uri="{BB962C8B-B14F-4D97-AF65-F5344CB8AC3E}">
        <p14:creationId xmlns:p14="http://schemas.microsoft.com/office/powerpoint/2010/main" val="189138687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C94F7EF-C9E6-415A-9958-882FD731862B}"/>
              </a:ext>
            </a:extLst>
          </p:cNvPr>
          <p:cNvSpPr txBox="1"/>
          <p:nvPr/>
        </p:nvSpPr>
        <p:spPr>
          <a:xfrm>
            <a:off x="788123" y="997236"/>
            <a:ext cx="10107403" cy="5324535"/>
          </a:xfrm>
          <a:prstGeom prst="rect">
            <a:avLst/>
          </a:prstGeom>
          <a:noFill/>
        </p:spPr>
        <p:txBody>
          <a:bodyPr wrap="square" rtlCol="0">
            <a:spAutoFit/>
          </a:bodyPr>
          <a:lstStyle/>
          <a:p>
            <a:pPr marL="0" marR="0">
              <a:spcBef>
                <a:spcPts val="0"/>
              </a:spcBef>
              <a:spcAft>
                <a:spcPts val="0"/>
              </a:spcAft>
            </a:pPr>
            <a:r>
              <a:rPr lang="en-US" sz="2000" b="1">
                <a:solidFill>
                  <a:srgbClr val="000000"/>
                </a:solidFill>
                <a:effectLst/>
                <a:ea typeface="Calibri" panose="020F0502020204030204" pitchFamily="34" charset="0"/>
                <a:cs typeface="Times New Roman" panose="02020603050405020304" pitchFamily="18" charset="0"/>
              </a:rPr>
              <a:t>ELIGIBLE ENTITIES</a:t>
            </a:r>
          </a:p>
          <a:p>
            <a:pPr marL="0" marR="0">
              <a:spcBef>
                <a:spcPts val="0"/>
              </a:spcBef>
              <a:spcAft>
                <a:spcPts val="0"/>
              </a:spcAft>
            </a:pPr>
            <a:r>
              <a:rPr lang="en-US" sz="2000">
                <a:solidFill>
                  <a:srgbClr val="000000"/>
                </a:solidFill>
                <a:effectLst/>
                <a:ea typeface="Calibri" panose="020F0502020204030204" pitchFamily="34" charset="0"/>
                <a:cs typeface="Times New Roman" panose="02020603050405020304" pitchFamily="18" charset="0"/>
              </a:rPr>
              <a:t>00 – State governments </a:t>
            </a:r>
            <a:endParaRPr lang="en-US" sz="2000">
              <a:effectLst/>
              <a:ea typeface="Calibri" panose="020F0502020204030204" pitchFamily="34" charset="0"/>
              <a:cs typeface="Times New Roman" panose="02020603050405020304" pitchFamily="18" charset="0"/>
            </a:endParaRPr>
          </a:p>
          <a:p>
            <a:pPr marL="0" marR="0">
              <a:spcBef>
                <a:spcPts val="0"/>
              </a:spcBef>
              <a:spcAft>
                <a:spcPts val="0"/>
              </a:spcAft>
            </a:pPr>
            <a:r>
              <a:rPr lang="en-US" sz="2000">
                <a:solidFill>
                  <a:srgbClr val="000000"/>
                </a:solidFill>
                <a:effectLst/>
                <a:ea typeface="Calibri" panose="020F0502020204030204" pitchFamily="34" charset="0"/>
                <a:cs typeface="Times New Roman" panose="02020603050405020304" pitchFamily="18" charset="0"/>
              </a:rPr>
              <a:t>01 – County governments </a:t>
            </a:r>
            <a:endParaRPr lang="en-US" sz="2000">
              <a:effectLst/>
              <a:ea typeface="Calibri" panose="020F0502020204030204" pitchFamily="34" charset="0"/>
              <a:cs typeface="Times New Roman" panose="02020603050405020304" pitchFamily="18" charset="0"/>
            </a:endParaRPr>
          </a:p>
          <a:p>
            <a:pPr marL="0" marR="0">
              <a:spcBef>
                <a:spcPts val="0"/>
              </a:spcBef>
              <a:spcAft>
                <a:spcPts val="0"/>
              </a:spcAft>
            </a:pPr>
            <a:r>
              <a:rPr lang="en-US" sz="2000">
                <a:solidFill>
                  <a:srgbClr val="000000"/>
                </a:solidFill>
                <a:effectLst/>
                <a:ea typeface="Calibri" panose="020F0502020204030204" pitchFamily="34" charset="0"/>
                <a:cs typeface="Times New Roman" panose="02020603050405020304" pitchFamily="18" charset="0"/>
              </a:rPr>
              <a:t>02 – City or township governments </a:t>
            </a:r>
            <a:endParaRPr lang="en-US" sz="2000">
              <a:effectLst/>
              <a:ea typeface="Calibri" panose="020F0502020204030204" pitchFamily="34" charset="0"/>
              <a:cs typeface="Times New Roman" panose="02020603050405020304" pitchFamily="18" charset="0"/>
            </a:endParaRPr>
          </a:p>
          <a:p>
            <a:pPr marL="0" marR="0">
              <a:spcBef>
                <a:spcPts val="0"/>
              </a:spcBef>
              <a:spcAft>
                <a:spcPts val="0"/>
              </a:spcAft>
            </a:pPr>
            <a:r>
              <a:rPr lang="en-US" sz="2000">
                <a:solidFill>
                  <a:srgbClr val="000000"/>
                </a:solidFill>
                <a:effectLst/>
                <a:ea typeface="Calibri" panose="020F0502020204030204" pitchFamily="34" charset="0"/>
                <a:cs typeface="Times New Roman" panose="02020603050405020304" pitchFamily="18" charset="0"/>
              </a:rPr>
              <a:t>07 – Native American tribal governments (Federally recognized) </a:t>
            </a:r>
            <a:endParaRPr lang="en-US" sz="2000">
              <a:effectLst/>
              <a:ea typeface="Calibri" panose="020F0502020204030204" pitchFamily="34" charset="0"/>
              <a:cs typeface="Times New Roman" panose="02020603050405020304" pitchFamily="18" charset="0"/>
            </a:endParaRPr>
          </a:p>
          <a:p>
            <a:pPr marL="0" marR="0">
              <a:spcBef>
                <a:spcPts val="0"/>
              </a:spcBef>
              <a:spcAft>
                <a:spcPts val="0"/>
              </a:spcAft>
            </a:pPr>
            <a:r>
              <a:rPr lang="en-US" sz="2000">
                <a:solidFill>
                  <a:srgbClr val="000000"/>
                </a:solidFill>
                <a:effectLst/>
                <a:ea typeface="Calibri" panose="020F0502020204030204" pitchFamily="34" charset="0"/>
                <a:cs typeface="Times New Roman" panose="02020603050405020304" pitchFamily="18" charset="0"/>
              </a:rPr>
              <a:t>06 – Public and State controlled institutions of higher education </a:t>
            </a:r>
            <a:endParaRPr lang="en-US" sz="2000">
              <a:effectLst/>
              <a:ea typeface="Calibri" panose="020F0502020204030204" pitchFamily="34" charset="0"/>
              <a:cs typeface="Times New Roman" panose="02020603050405020304" pitchFamily="18" charset="0"/>
            </a:endParaRPr>
          </a:p>
          <a:p>
            <a:pPr marL="0" marR="0">
              <a:spcBef>
                <a:spcPts val="0"/>
              </a:spcBef>
              <a:spcAft>
                <a:spcPts val="0"/>
              </a:spcAft>
            </a:pPr>
            <a:r>
              <a:rPr lang="en-US" sz="2000">
                <a:solidFill>
                  <a:srgbClr val="000000"/>
                </a:solidFill>
                <a:effectLst/>
                <a:ea typeface="Calibri" panose="020F0502020204030204" pitchFamily="34" charset="0"/>
                <a:cs typeface="Times New Roman" panose="02020603050405020304" pitchFamily="18" charset="0"/>
              </a:rPr>
              <a:t>11 – Native American tribal organizations (other than Federally recognized tribal governments) </a:t>
            </a:r>
            <a:endParaRPr lang="en-US" sz="2000">
              <a:effectLst/>
              <a:ea typeface="Calibri" panose="020F0502020204030204" pitchFamily="34" charset="0"/>
              <a:cs typeface="Times New Roman" panose="02020603050405020304" pitchFamily="18" charset="0"/>
            </a:endParaRPr>
          </a:p>
          <a:p>
            <a:pPr marL="0" marR="0">
              <a:spcBef>
                <a:spcPts val="0"/>
              </a:spcBef>
              <a:spcAft>
                <a:spcPts val="0"/>
              </a:spcAft>
            </a:pPr>
            <a:r>
              <a:rPr lang="en-US" sz="2000">
                <a:solidFill>
                  <a:srgbClr val="000000"/>
                </a:solidFill>
                <a:effectLst/>
                <a:ea typeface="Calibri" panose="020F0502020204030204" pitchFamily="34" charset="0"/>
                <a:cs typeface="Times New Roman" panose="02020603050405020304" pitchFamily="18" charset="0"/>
              </a:rPr>
              <a:t>12 – Nonprofits having a 501(c)(3) status with the IRS, other than institutions of higher education </a:t>
            </a:r>
            <a:endParaRPr lang="en-US" sz="2000">
              <a:effectLst/>
              <a:ea typeface="Calibri" panose="020F0502020204030204" pitchFamily="34" charset="0"/>
              <a:cs typeface="Times New Roman" panose="02020603050405020304" pitchFamily="18" charset="0"/>
            </a:endParaRPr>
          </a:p>
          <a:p>
            <a:pPr marL="0" marR="0">
              <a:spcBef>
                <a:spcPts val="0"/>
              </a:spcBef>
              <a:spcAft>
                <a:spcPts val="0"/>
              </a:spcAft>
            </a:pPr>
            <a:r>
              <a:rPr lang="en-US" sz="2000">
                <a:solidFill>
                  <a:srgbClr val="000000"/>
                </a:solidFill>
                <a:effectLst/>
                <a:ea typeface="Calibri" panose="020F0502020204030204" pitchFamily="34" charset="0"/>
                <a:cs typeface="Times New Roman" panose="02020603050405020304" pitchFamily="18" charset="0"/>
              </a:rPr>
              <a:t>13 – Nonprofits without 501(c)(3) status with the IRS, other than institutions of higher education </a:t>
            </a:r>
            <a:endParaRPr lang="en-US" sz="2000">
              <a:effectLst/>
              <a:ea typeface="Calibri" panose="020F0502020204030204" pitchFamily="34" charset="0"/>
              <a:cs typeface="Times New Roman" panose="02020603050405020304" pitchFamily="18" charset="0"/>
            </a:endParaRPr>
          </a:p>
          <a:p>
            <a:pPr marL="0" marR="0">
              <a:spcBef>
                <a:spcPts val="0"/>
              </a:spcBef>
              <a:spcAft>
                <a:spcPts val="0"/>
              </a:spcAft>
            </a:pPr>
            <a:r>
              <a:rPr lang="en-US" sz="2000">
                <a:solidFill>
                  <a:srgbClr val="000000"/>
                </a:solidFill>
                <a:effectLst/>
                <a:ea typeface="Calibri" panose="020F0502020204030204" pitchFamily="34" charset="0"/>
                <a:cs typeface="Times New Roman" panose="02020603050405020304" pitchFamily="18" charset="0"/>
              </a:rPr>
              <a:t>20 – Private institutions of higher education</a:t>
            </a:r>
            <a:endParaRPr lang="en-US" sz="2000">
              <a:solidFill>
                <a:srgbClr val="000000"/>
              </a:solidFill>
              <a:ea typeface="Calibri" panose="020F0502020204030204" pitchFamily="34" charset="0"/>
              <a:cs typeface="Times New Roman" panose="02020603050405020304" pitchFamily="18" charset="0"/>
            </a:endParaRPr>
          </a:p>
          <a:p>
            <a:pPr marL="0" marR="0">
              <a:spcBef>
                <a:spcPts val="0"/>
              </a:spcBef>
              <a:spcAft>
                <a:spcPts val="0"/>
              </a:spcAft>
            </a:pPr>
            <a:r>
              <a:rPr lang="en-US" sz="2000">
                <a:effectLst/>
                <a:ea typeface="Times New Roman" panose="02020603050405020304" pitchFamily="18" charset="0"/>
              </a:rPr>
              <a:t>22 – For profit organization other than small businesses</a:t>
            </a:r>
          </a:p>
          <a:p>
            <a:pPr marL="0" marR="0">
              <a:spcBef>
                <a:spcPts val="0"/>
              </a:spcBef>
              <a:spcAft>
                <a:spcPts val="0"/>
              </a:spcAft>
            </a:pPr>
            <a:r>
              <a:rPr lang="en-US" sz="2000">
                <a:effectLst/>
                <a:ea typeface="Times New Roman" panose="02020603050405020304" pitchFamily="18" charset="0"/>
              </a:rPr>
              <a:t>23 – Small businesses</a:t>
            </a:r>
          </a:p>
          <a:p>
            <a:pPr marL="0" marR="0">
              <a:spcBef>
                <a:spcPts val="0"/>
              </a:spcBef>
              <a:spcAft>
                <a:spcPts val="0"/>
              </a:spcAft>
            </a:pPr>
            <a:endParaRPr lang="en-US" sz="2000">
              <a:ea typeface="Times New Roman" panose="02020603050405020304" pitchFamily="18" charset="0"/>
            </a:endParaRPr>
          </a:p>
          <a:p>
            <a:pPr marL="0" marR="0">
              <a:spcBef>
                <a:spcPts val="0"/>
              </a:spcBef>
              <a:spcAft>
                <a:spcPts val="0"/>
              </a:spcAft>
            </a:pPr>
            <a:r>
              <a:rPr lang="en-US" sz="2000" b="1">
                <a:effectLst/>
                <a:ea typeface="Times New Roman" panose="02020603050405020304" pitchFamily="18" charset="0"/>
              </a:rPr>
              <a:t>Projects must take place in the Chesapeake Watershed. See the </a:t>
            </a:r>
            <a:r>
              <a:rPr lang="en-US" sz="2000" b="1">
                <a:effectLst/>
                <a:ea typeface="Times New Roman" panose="02020603050405020304" pitchFamily="18" charset="0"/>
                <a:hlinkClick r:id="rId3"/>
              </a:rPr>
              <a:t>Chesapeake Bay Program County Map</a:t>
            </a:r>
            <a:r>
              <a:rPr lang="en-US" sz="2000" b="1">
                <a:effectLst/>
                <a:ea typeface="Times New Roman" panose="02020603050405020304" pitchFamily="18" charset="0"/>
              </a:rPr>
              <a:t> to determine if your project site is eligible.</a:t>
            </a:r>
          </a:p>
        </p:txBody>
      </p:sp>
      <p:sp>
        <p:nvSpPr>
          <p:cNvPr id="7" name="TextBox 6">
            <a:extLst>
              <a:ext uri="{FF2B5EF4-FFF2-40B4-BE49-F238E27FC236}">
                <a16:creationId xmlns:a16="http://schemas.microsoft.com/office/drawing/2014/main" id="{5478527F-AD3E-461A-AB5D-9C7E2A2219B7}"/>
              </a:ext>
            </a:extLst>
          </p:cNvPr>
          <p:cNvSpPr txBox="1"/>
          <p:nvPr/>
        </p:nvSpPr>
        <p:spPr>
          <a:xfrm>
            <a:off x="10668000" y="1593671"/>
            <a:ext cx="1295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Calibri" panose="020F0502020204030204"/>
              </a:rPr>
              <a:t>Who</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3">
            <a:extLst>
              <a:ext uri="{FF2B5EF4-FFF2-40B4-BE49-F238E27FC236}">
                <a16:creationId xmlns:a16="http://schemas.microsoft.com/office/drawing/2014/main" id="{C21446C9-2058-4349-A410-80A11B580515}"/>
              </a:ext>
            </a:extLst>
          </p:cNvPr>
          <p:cNvSpPr txBox="1">
            <a:spLocks noChangeArrowheads="1"/>
          </p:cNvSpPr>
          <p:nvPr/>
        </p:nvSpPr>
        <p:spPr bwMode="auto">
          <a:xfrm>
            <a:off x="173971" y="133687"/>
            <a:ext cx="9926960" cy="618344"/>
          </a:xfrm>
          <a:prstGeom prst="rect">
            <a:avLst/>
          </a:prstGeom>
        </p:spPr>
        <p:txBody>
          <a:bodyPr vert="horz" lIns="91440" tIns="45720" rIns="91440" bIns="45720" rtlCol="0" anchor="t">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en-US" altLang="en-US" sz="3100" b="0" i="0" u="none" strike="noStrike" kern="1200" cap="none" spc="0" normalizeH="0" baseline="0" noProof="0">
                <a:ln>
                  <a:noFill/>
                </a:ln>
                <a:solidFill>
                  <a:srgbClr val="1C6294"/>
                </a:solidFill>
                <a:effectLst>
                  <a:outerShdw blurRad="38100" dist="38100" dir="2700000" algn="tl">
                    <a:srgbClr val="000000">
                      <a:alpha val="43137"/>
                    </a:srgbClr>
                  </a:outerShdw>
                </a:effectLst>
                <a:uLnTx/>
                <a:uFillTx/>
                <a:latin typeface="Calibri" panose="020F0502020204030204"/>
                <a:ea typeface="+mn-ea"/>
                <a:cs typeface="+mn-cs"/>
              </a:rPr>
              <a:t>Chesapeake Gateways Network Grant Application Overview</a:t>
            </a:r>
            <a:endParaRPr kumimoji="0" lang="en-US" altLang="en-US" sz="3100" b="0" i="0" u="none" strike="noStrike" kern="1200" cap="none" spc="0" normalizeH="0" baseline="0" noProof="0">
              <a:ln>
                <a:noFill/>
              </a:ln>
              <a:solidFill>
                <a:srgbClr val="1C6294"/>
              </a:solidFill>
              <a:effectLst>
                <a:outerShdw blurRad="38100" dist="38100" dir="2700000" algn="tl">
                  <a:srgbClr val="000000">
                    <a:alpha val="43137"/>
                  </a:srgbClr>
                </a:outerShdw>
              </a:effectLst>
              <a:uLnTx/>
              <a:uFillTx/>
              <a:latin typeface="Calibri" panose="020F0502020204030204"/>
              <a:ea typeface="+mn-ea"/>
              <a:cs typeface="Calibri"/>
            </a:endParaRPr>
          </a:p>
        </p:txBody>
      </p:sp>
    </p:spTree>
    <p:extLst>
      <p:ext uri="{BB962C8B-B14F-4D97-AF65-F5344CB8AC3E}">
        <p14:creationId xmlns:p14="http://schemas.microsoft.com/office/powerpoint/2010/main" val="377378800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9966561-189C-42BC-8C7B-8F6F366BA47C}"/>
              </a:ext>
            </a:extLst>
          </p:cNvPr>
          <p:cNvSpPr txBox="1">
            <a:spLocks/>
          </p:cNvSpPr>
          <p:nvPr/>
        </p:nvSpPr>
        <p:spPr>
          <a:xfrm>
            <a:off x="1133885" y="1331728"/>
            <a:ext cx="8666043" cy="958955"/>
          </a:xfrm>
          <a:prstGeom prst="rect">
            <a:avLst/>
          </a:prstGeom>
        </p:spPr>
        <p:txBody>
          <a:bodyPr lIns="91440" tIns="45720" rIns="91440" bIns="4572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0" i="1" u="none" strike="noStrike" kern="1200" cap="none" spc="0" normalizeH="0" baseline="0" noProof="0">
                <a:ln>
                  <a:noFill/>
                </a:ln>
                <a:solidFill>
                  <a:srgbClr val="FC9A24"/>
                </a:solidFill>
                <a:effectLst/>
                <a:uLnTx/>
                <a:uFillTx/>
                <a:latin typeface="Century Gothic" panose="020B0502020202020204"/>
                <a:ea typeface="+mj-ea"/>
                <a:cs typeface="+mj-cs"/>
              </a:rPr>
              <a:t>Advance a </a:t>
            </a:r>
            <a:r>
              <a:rPr kumimoji="0" lang="en-US" sz="2800" b="1" i="0" u="none" strike="noStrike" kern="1200" cap="none" spc="0" normalizeH="0" baseline="0" noProof="0">
                <a:ln>
                  <a:noFill/>
                </a:ln>
                <a:solidFill>
                  <a:srgbClr val="FC9A24"/>
                </a:solidFill>
                <a:effectLst/>
                <a:uLnTx/>
                <a:uFillTx/>
                <a:latin typeface="Century Gothic" panose="020B0502020202020204"/>
                <a:ea typeface="+mj-ea"/>
                <a:cs typeface="+mj-cs"/>
              </a:rPr>
              <a:t>Major Inclusive Interpretive Initiative </a:t>
            </a:r>
            <a:br>
              <a:rPr kumimoji="0" lang="en-US" sz="2800" b="1" i="0" u="none" strike="noStrike" kern="1200" cap="none" spc="0" normalizeH="0" baseline="0" noProof="0">
                <a:ln>
                  <a:noFill/>
                </a:ln>
                <a:solidFill>
                  <a:prstClr val="black">
                    <a:lumMod val="85000"/>
                    <a:lumOff val="15000"/>
                  </a:prstClr>
                </a:solidFill>
                <a:effectLst/>
                <a:uLnTx/>
                <a:uFillTx/>
                <a:latin typeface="Century Gothic" panose="020B0502020202020204"/>
                <a:ea typeface="+mj-ea"/>
                <a:cs typeface="+mj-cs"/>
              </a:rPr>
            </a:br>
            <a:r>
              <a:rPr kumimoji="0" lang="en-US" sz="2400" b="0" i="0" u="none" strike="noStrike" kern="1200" cap="none" spc="0" normalizeH="0" baseline="0" noProof="0">
                <a:ln>
                  <a:noFill/>
                </a:ln>
                <a:solidFill>
                  <a:srgbClr val="FC9A24"/>
                </a:solidFill>
                <a:effectLst/>
                <a:uLnTx/>
                <a:uFillTx/>
                <a:latin typeface="Century Gothic" panose="020B0502020202020204"/>
                <a:ea typeface="+mj-ea"/>
                <a:cs typeface="+mj-cs"/>
              </a:rPr>
              <a:t>With an Equity Lens</a:t>
            </a:r>
          </a:p>
        </p:txBody>
      </p:sp>
      <p:sp>
        <p:nvSpPr>
          <p:cNvPr id="7" name="Title 1">
            <a:extLst>
              <a:ext uri="{FF2B5EF4-FFF2-40B4-BE49-F238E27FC236}">
                <a16:creationId xmlns:a16="http://schemas.microsoft.com/office/drawing/2014/main" id="{6B591510-3664-490E-80D3-9A9BC1796F56}"/>
              </a:ext>
            </a:extLst>
          </p:cNvPr>
          <p:cNvSpPr txBox="1">
            <a:spLocks/>
          </p:cNvSpPr>
          <p:nvPr/>
        </p:nvSpPr>
        <p:spPr>
          <a:xfrm>
            <a:off x="1134140" y="2492509"/>
            <a:ext cx="10830924" cy="866775"/>
          </a:xfrm>
          <a:prstGeom prst="rect">
            <a:avLst/>
          </a:prstGeom>
        </p:spPr>
        <p:txBody>
          <a:bodyPr lIns="91440" tIns="45720" rIns="91440" bIns="4572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0" i="1" u="none" strike="noStrike" kern="1200" cap="none" spc="0" normalizeH="0" baseline="0" noProof="0">
                <a:ln>
                  <a:noFill/>
                </a:ln>
                <a:solidFill>
                  <a:srgbClr val="4E9056"/>
                </a:solidFill>
                <a:effectLst/>
                <a:uLnTx/>
                <a:uFillTx/>
                <a:latin typeface="Century Gothic" panose="020B0502020202020204"/>
                <a:ea typeface="+mj-ea"/>
                <a:cs typeface="+mj-cs"/>
              </a:rPr>
              <a:t>Promote </a:t>
            </a:r>
            <a:r>
              <a:rPr kumimoji="0" lang="en-US" sz="2800" b="1" i="0" u="none" strike="noStrike" kern="1200" cap="none" spc="0" normalizeH="0" baseline="0" noProof="0">
                <a:ln>
                  <a:noFill/>
                </a:ln>
                <a:solidFill>
                  <a:srgbClr val="4E9056"/>
                </a:solidFill>
                <a:effectLst/>
                <a:uLnTx/>
                <a:uFillTx/>
                <a:latin typeface="Century Gothic" panose="020B0502020202020204"/>
                <a:ea typeface="+mj-ea"/>
                <a:cs typeface="+mj-cs"/>
              </a:rPr>
              <a:t>Resilient Communities &amp; Landscapes</a:t>
            </a:r>
            <a:br>
              <a:rPr kumimoji="0" lang="en-US" sz="2800" b="1" i="0" u="none" strike="noStrike" kern="1200" cap="none" spc="0" normalizeH="0" baseline="0" noProof="0">
                <a:ln>
                  <a:noFill/>
                </a:ln>
                <a:solidFill>
                  <a:prstClr val="black">
                    <a:lumMod val="85000"/>
                    <a:lumOff val="15000"/>
                  </a:prstClr>
                </a:solidFill>
                <a:effectLst/>
                <a:uLnTx/>
                <a:uFillTx/>
                <a:latin typeface="Century Gothic" panose="020B0502020202020204"/>
                <a:ea typeface="+mj-ea"/>
                <a:cs typeface="+mj-cs"/>
              </a:rPr>
            </a:br>
            <a:r>
              <a:rPr kumimoji="0" lang="en-US" sz="2400" b="0" i="0" u="none" strike="noStrike" kern="1200" cap="none" spc="0" normalizeH="0" baseline="0" noProof="0">
                <a:ln>
                  <a:noFill/>
                </a:ln>
                <a:solidFill>
                  <a:srgbClr val="4E9056"/>
                </a:solidFill>
                <a:effectLst/>
                <a:uLnTx/>
                <a:uFillTx/>
                <a:latin typeface="Century Gothic" panose="020B0502020202020204"/>
                <a:ea typeface="+mj-ea"/>
                <a:cs typeface="+mj-cs"/>
              </a:rPr>
              <a:t>Through Tourism, Sustainability, Conservation &amp; Local Economies</a:t>
            </a:r>
          </a:p>
        </p:txBody>
      </p:sp>
      <p:pic>
        <p:nvPicPr>
          <p:cNvPr id="20" name="Picture 19" descr="Child with magnifying glass">
            <a:extLst>
              <a:ext uri="{FF2B5EF4-FFF2-40B4-BE49-F238E27FC236}">
                <a16:creationId xmlns:a16="http://schemas.microsoft.com/office/drawing/2014/main" id="{E1076099-30A5-42F8-8550-B275D7B830D0}"/>
              </a:ext>
            </a:extLst>
          </p:cNvPr>
          <p:cNvPicPr>
            <a:picLocks noChangeAspect="1"/>
          </p:cNvPicPr>
          <p:nvPr/>
        </p:nvPicPr>
        <p:blipFill>
          <a:blip r:embed="rId3">
            <a:extLst>
              <a:ext uri="{28A0092B-C50C-407E-A947-70E740481C1C}">
                <a14:useLocalDpi xmlns:a14="http://schemas.microsoft.com/office/drawing/2010/main" val="0"/>
              </a:ext>
            </a:extLst>
          </a:blip>
          <a:srcRect l="13050" r="13050"/>
          <a:stretch/>
        </p:blipFill>
        <p:spPr>
          <a:xfrm>
            <a:off x="3013363" y="4574310"/>
            <a:ext cx="2502111" cy="2260600"/>
          </a:xfrm>
          <a:prstGeom prst="rect">
            <a:avLst/>
          </a:prstGeom>
        </p:spPr>
      </p:pic>
      <p:pic>
        <p:nvPicPr>
          <p:cNvPr id="28" name="Picture 27">
            <a:extLst>
              <a:ext uri="{FF2B5EF4-FFF2-40B4-BE49-F238E27FC236}">
                <a16:creationId xmlns:a16="http://schemas.microsoft.com/office/drawing/2014/main" id="{4C96C418-BA31-4B00-AD44-8D145B3B8516}"/>
              </a:ext>
            </a:extLst>
          </p:cNvPr>
          <p:cNvPicPr>
            <a:picLocks noChangeAspect="1"/>
          </p:cNvPicPr>
          <p:nvPr/>
        </p:nvPicPr>
        <p:blipFill>
          <a:blip r:embed="rId4">
            <a:extLst>
              <a:ext uri="{28A0092B-C50C-407E-A947-70E740481C1C}">
                <a14:useLocalDpi xmlns:a14="http://schemas.microsoft.com/office/drawing/2010/main" val="0"/>
              </a:ext>
            </a:extLst>
          </a:blip>
          <a:srcRect l="274" r="274"/>
          <a:stretch/>
        </p:blipFill>
        <p:spPr>
          <a:xfrm>
            <a:off x="5592617" y="4561373"/>
            <a:ext cx="2997411" cy="2255263"/>
          </a:xfrm>
          <a:prstGeom prst="rect">
            <a:avLst/>
          </a:prstGeom>
        </p:spPr>
      </p:pic>
      <p:sp>
        <p:nvSpPr>
          <p:cNvPr id="8" name="TextBox 3">
            <a:extLst>
              <a:ext uri="{FF2B5EF4-FFF2-40B4-BE49-F238E27FC236}">
                <a16:creationId xmlns:a16="http://schemas.microsoft.com/office/drawing/2014/main" id="{424B951C-201D-1ABB-9753-26A9F96109C8}"/>
              </a:ext>
            </a:extLst>
          </p:cNvPr>
          <p:cNvSpPr txBox="1">
            <a:spLocks noChangeArrowheads="1"/>
          </p:cNvSpPr>
          <p:nvPr/>
        </p:nvSpPr>
        <p:spPr bwMode="auto">
          <a:xfrm>
            <a:off x="3434622" y="257733"/>
            <a:ext cx="3839821" cy="618344"/>
          </a:xfrm>
          <a:prstGeom prst="rect">
            <a:avLst/>
          </a:prstGeom>
        </p:spPr>
        <p:txBody>
          <a:bodyPr vert="horz" lIns="91440" tIns="45720" rIns="91440" bIns="45720" rtlCol="0" anchor="t">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en-US" altLang="en-US" sz="3200" b="0" i="0" u="none" strike="noStrike" kern="1200" cap="none" spc="0" normalizeH="0" baseline="0" noProof="0">
                <a:ln>
                  <a:noFill/>
                </a:ln>
                <a:solidFill>
                  <a:srgbClr val="1C6294"/>
                </a:solidFill>
                <a:effectLst>
                  <a:outerShdw blurRad="38100" dist="38100" dir="2700000" algn="tl">
                    <a:srgbClr val="000000">
                      <a:alpha val="43137"/>
                    </a:srgbClr>
                  </a:outerShdw>
                </a:effectLst>
                <a:uLnTx/>
                <a:uFillTx/>
                <a:latin typeface="Calibri" panose="020F0502020204030204"/>
                <a:ea typeface="+mn-ea"/>
                <a:cs typeface="+mn-cs"/>
              </a:rPr>
              <a:t>GRANT CATEGORIES</a:t>
            </a:r>
          </a:p>
          <a:p>
            <a:pPr marL="0" marR="0" lvl="0" indent="0" algn="ctr" defTabSz="914400" rtl="0" eaLnBrk="1" fontAlgn="auto" latinLnBrk="0" hangingPunct="1">
              <a:lnSpc>
                <a:spcPct val="90000"/>
              </a:lnSpc>
              <a:spcBef>
                <a:spcPct val="0"/>
              </a:spcBef>
              <a:spcAft>
                <a:spcPts val="600"/>
              </a:spcAft>
              <a:buClrTx/>
              <a:buSzTx/>
              <a:buFont typeface="Arial" panose="020B0604020202020204" pitchFamily="34" charset="0"/>
              <a:buNone/>
              <a:tabLst/>
              <a:defRPr/>
            </a:pPr>
            <a:endParaRPr kumimoji="0" lang="en-US" altLang="en-US" sz="3200" b="1" i="0" u="none" strike="noStrike" kern="1200" cap="none" spc="0" normalizeH="0" baseline="0" noProof="0">
              <a:ln>
                <a:noFill/>
              </a:ln>
              <a:solidFill>
                <a:srgbClr val="1C6294"/>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90CFA69-1A84-D718-6B88-DC085FCC8D20}"/>
              </a:ext>
            </a:extLst>
          </p:cNvPr>
          <p:cNvSpPr txBox="1"/>
          <p:nvPr/>
        </p:nvSpPr>
        <p:spPr>
          <a:xfrm>
            <a:off x="10668000" y="1593671"/>
            <a:ext cx="1295400" cy="64633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Grant Categories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2">
            <a:extLst>
              <a:ext uri="{FF2B5EF4-FFF2-40B4-BE49-F238E27FC236}">
                <a16:creationId xmlns:a16="http://schemas.microsoft.com/office/drawing/2014/main" id="{C76C553B-B594-78AF-99F9-A9F9982053DC}"/>
              </a:ext>
            </a:extLst>
          </p:cNvPr>
          <p:cNvPicPr>
            <a:picLocks noChangeAspect="1"/>
          </p:cNvPicPr>
          <p:nvPr/>
        </p:nvPicPr>
        <p:blipFill>
          <a:blip r:embed="rId5"/>
          <a:stretch>
            <a:fillRect/>
          </a:stretch>
        </p:blipFill>
        <p:spPr>
          <a:xfrm>
            <a:off x="8684491" y="4520873"/>
            <a:ext cx="3528290" cy="2330525"/>
          </a:xfrm>
          <a:prstGeom prst="rect">
            <a:avLst/>
          </a:prstGeom>
        </p:spPr>
      </p:pic>
      <p:pic>
        <p:nvPicPr>
          <p:cNvPr id="13" name="Picture 13" descr="19332916.jpg">
            <a:extLst>
              <a:ext uri="{FF2B5EF4-FFF2-40B4-BE49-F238E27FC236}">
                <a16:creationId xmlns:a16="http://schemas.microsoft.com/office/drawing/2014/main" id="{821288E0-AA59-E924-1361-7C5DAB1B0765}"/>
              </a:ext>
            </a:extLst>
          </p:cNvPr>
          <p:cNvPicPr>
            <a:picLocks noChangeAspect="1"/>
          </p:cNvPicPr>
          <p:nvPr/>
        </p:nvPicPr>
        <p:blipFill rotWithShape="1">
          <a:blip r:embed="rId6"/>
          <a:srcRect t="22215" r="-2605" b="13612"/>
          <a:stretch/>
        </p:blipFill>
        <p:spPr>
          <a:xfrm>
            <a:off x="2309" y="4573034"/>
            <a:ext cx="3010912" cy="2267232"/>
          </a:xfrm>
          <a:prstGeom prst="rect">
            <a:avLst/>
          </a:prstGeom>
        </p:spPr>
      </p:pic>
    </p:spTree>
    <p:extLst>
      <p:ext uri="{BB962C8B-B14F-4D97-AF65-F5344CB8AC3E}">
        <p14:creationId xmlns:p14="http://schemas.microsoft.com/office/powerpoint/2010/main" val="275446263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869410F-A641-4B9B-8F21-80D834C602A7}"/>
              </a:ext>
            </a:extLst>
          </p:cNvPr>
          <p:cNvSpPr txBox="1"/>
          <p:nvPr/>
        </p:nvSpPr>
        <p:spPr>
          <a:xfrm>
            <a:off x="1511123" y="1689734"/>
            <a:ext cx="7632877" cy="384720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effectLst/>
                <a:uLnTx/>
                <a:uFillTx/>
                <a:latin typeface="Calibri" panose="020F0502020204030204"/>
                <a:ea typeface="+mn-ea"/>
                <a:cs typeface="+mn-cs"/>
              </a:rPr>
              <a:t>Advance a Major Interpretative Initiative with an Equity Lens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80645" lvl="0" indent="-342900" algn="l" defTabSz="914400" rtl="0" eaLnBrk="0" fontAlgn="auto" latinLnBrk="0" hangingPunct="0">
              <a:lnSpc>
                <a:spcPct val="100000"/>
              </a:lnSpc>
              <a:spcBef>
                <a:spcPts val="0"/>
              </a:spcBef>
              <a:spcAft>
                <a:spcPts val="0"/>
              </a:spcAft>
              <a:buClrTx/>
              <a:buSzTx/>
              <a:buFont typeface="Symbol" panose="05050102010706020507" pitchFamily="18" charset="2"/>
              <a:buChar char=""/>
              <a:tabLst/>
              <a:defRPr/>
            </a:pPr>
            <a:r>
              <a:rPr kumimoji="0" lang="en-US" sz="2200" b="0" i="0" u="none" strike="noStrike" kern="1200" cap="none" spc="0" normalizeH="0" baseline="0" noProof="0">
                <a:ln>
                  <a:noFill/>
                </a:ln>
                <a:solidFill>
                  <a:srgbClr val="000000"/>
                </a:solidFill>
                <a:effectLst/>
                <a:uLnTx/>
                <a:uFillTx/>
                <a:latin typeface="Calibri"/>
                <a:ea typeface="Calibri" panose="020F0502020204030204" pitchFamily="34" charset="0"/>
                <a:cs typeface="Times New Roman"/>
              </a:rPr>
              <a:t>ENGAGE underrepresented places</a:t>
            </a:r>
            <a:endParaRPr lang="en-US" sz="2200" b="0" i="0" u="none" strike="noStrike" kern="1200" cap="none" spc="0" normalizeH="0" baseline="0" noProof="0">
              <a:ln>
                <a:noFill/>
              </a:ln>
              <a:solidFill>
                <a:srgbClr val="000000"/>
              </a:solidFill>
              <a:effectLst/>
              <a:uLnTx/>
              <a:uFillTx/>
              <a:latin typeface="Calibri"/>
              <a:ea typeface="Calibri" panose="020F0502020204030204" pitchFamily="34" charset="0"/>
              <a:cs typeface="Times New Roman"/>
            </a:endParaRPr>
          </a:p>
          <a:p>
            <a:pPr marL="342900" marR="80645" lvl="0" indent="-342900" algn="l" defTabSz="914400" rtl="0" eaLnBrk="0" fontAlgn="auto" latinLnBrk="0" hangingPunct="0">
              <a:lnSpc>
                <a:spcPct val="100000"/>
              </a:lnSpc>
              <a:spcBef>
                <a:spcPts val="0"/>
              </a:spcBef>
              <a:spcAft>
                <a:spcPts val="0"/>
              </a:spcAft>
              <a:buClrTx/>
              <a:buSzTx/>
              <a:buFont typeface="Symbol" panose="05050102010706020507" pitchFamily="18" charset="2"/>
              <a:buChar char=""/>
              <a:tabLst/>
              <a:defRPr/>
            </a:pPr>
            <a:r>
              <a:rPr kumimoji="0" lang="en-US" sz="2200" b="0" i="0" u="none" strike="noStrike" kern="1200" cap="none" spc="0" normalizeH="0" baseline="0" noProof="0">
                <a:ln>
                  <a:noFill/>
                </a:ln>
                <a:solidFill>
                  <a:srgbClr val="000000"/>
                </a:solidFill>
                <a:effectLst/>
                <a:uLnTx/>
                <a:uFillTx/>
                <a:latin typeface="Calibri"/>
                <a:ea typeface="Calibri" panose="020F0502020204030204" pitchFamily="34" charset="0"/>
                <a:cs typeface="Times New Roman"/>
              </a:rPr>
              <a:t>HELP tell underrepresented and full stories</a:t>
            </a:r>
            <a:endParaRPr lang="en-US" sz="2200" b="0" i="0" u="none" strike="noStrike" kern="1200" cap="none" spc="0" normalizeH="0" baseline="0" noProof="0">
              <a:ln>
                <a:noFill/>
              </a:ln>
              <a:solidFill>
                <a:srgbClr val="000000"/>
              </a:solidFill>
              <a:effectLst/>
              <a:uLnTx/>
              <a:uFillTx/>
              <a:latin typeface="Calibri"/>
              <a:ea typeface="Calibri" panose="020F0502020204030204" pitchFamily="34" charset="0"/>
              <a:cs typeface="Times New Roman"/>
            </a:endParaRPr>
          </a:p>
          <a:p>
            <a:pPr marL="342900" marR="80645" lvl="0" indent="-342900" algn="l" defTabSz="914400" rtl="0" eaLnBrk="0" fontAlgn="auto" latinLnBrk="0" hangingPunct="0">
              <a:lnSpc>
                <a:spcPct val="100000"/>
              </a:lnSpc>
              <a:spcBef>
                <a:spcPts val="0"/>
              </a:spcBef>
              <a:spcAft>
                <a:spcPts val="0"/>
              </a:spcAft>
              <a:buClrTx/>
              <a:buSzTx/>
              <a:buFont typeface="Symbol" panose="05050102010706020507" pitchFamily="18" charset="2"/>
              <a:buChar char=""/>
              <a:tabLst/>
              <a:defRPr/>
            </a:pPr>
            <a:r>
              <a:rPr kumimoji="0" lang="en-US" sz="2200" b="0" i="0" u="none" strike="noStrike" kern="1200" cap="none" spc="0" normalizeH="0" baseline="0" noProof="0">
                <a:ln>
                  <a:noFill/>
                </a:ln>
                <a:solidFill>
                  <a:srgbClr val="000000"/>
                </a:solidFill>
                <a:effectLst/>
                <a:uLnTx/>
                <a:uFillTx/>
                <a:latin typeface="Calibri"/>
                <a:ea typeface="Calibri" panose="020F0502020204030204" pitchFamily="34" charset="0"/>
                <a:cs typeface="Times New Roman"/>
              </a:rPr>
              <a:t>FACILITATE</a:t>
            </a:r>
            <a:r>
              <a:rPr kumimoji="0" lang="en-US" sz="2200" b="0" i="0" u="none" strike="noStrike" kern="1200" cap="none" spc="-55" normalizeH="0" baseline="0" noProof="0">
                <a:ln>
                  <a:noFill/>
                </a:ln>
                <a:solidFill>
                  <a:srgbClr val="000000"/>
                </a:solidFill>
                <a:effectLst/>
                <a:uLnTx/>
                <a:uFillTx/>
                <a:latin typeface="Calibri"/>
                <a:ea typeface="Calibri" panose="020F0502020204030204" pitchFamily="34" charset="0"/>
                <a:cs typeface="Times New Roman"/>
              </a:rPr>
              <a:t> </a:t>
            </a:r>
            <a:r>
              <a:rPr kumimoji="0" lang="en-US" sz="2200" b="0" i="0" u="none" strike="noStrike" kern="1200" cap="none" spc="0" normalizeH="0" baseline="0" noProof="0">
                <a:ln>
                  <a:noFill/>
                </a:ln>
                <a:solidFill>
                  <a:srgbClr val="000000"/>
                </a:solidFill>
                <a:effectLst/>
                <a:uLnTx/>
                <a:uFillTx/>
                <a:latin typeface="Calibri"/>
                <a:ea typeface="Calibri" panose="020F0502020204030204" pitchFamily="34" charset="0"/>
                <a:cs typeface="Times New Roman"/>
              </a:rPr>
              <a:t>galvanizing</a:t>
            </a:r>
            <a:r>
              <a:rPr kumimoji="0" lang="en-US" sz="2200" b="0" i="0" u="none" strike="noStrike" kern="1200" cap="none" spc="-60" normalizeH="0" baseline="0" noProof="0">
                <a:ln>
                  <a:noFill/>
                </a:ln>
                <a:solidFill>
                  <a:srgbClr val="000000"/>
                </a:solidFill>
                <a:effectLst/>
                <a:uLnTx/>
                <a:uFillTx/>
                <a:latin typeface="Calibri"/>
                <a:ea typeface="Calibri" panose="020F0502020204030204" pitchFamily="34" charset="0"/>
                <a:cs typeface="Times New Roman"/>
              </a:rPr>
              <a:t> </a:t>
            </a:r>
            <a:r>
              <a:rPr kumimoji="0" lang="en-US" sz="2200" b="0" i="0" u="none" strike="noStrike" kern="1200" cap="none" spc="0" normalizeH="0" baseline="0" noProof="0">
                <a:ln>
                  <a:noFill/>
                </a:ln>
                <a:solidFill>
                  <a:srgbClr val="000000"/>
                </a:solidFill>
                <a:effectLst/>
                <a:uLnTx/>
                <a:uFillTx/>
                <a:latin typeface="Calibri"/>
                <a:ea typeface="Calibri" panose="020F0502020204030204" pitchFamily="34" charset="0"/>
                <a:cs typeface="Times New Roman"/>
              </a:rPr>
              <a:t>conservation</a:t>
            </a:r>
            <a:r>
              <a:rPr kumimoji="0" lang="en-US" sz="2200" b="0" i="0" u="none" strike="noStrike" kern="1200" cap="none" spc="-55" normalizeH="0" baseline="0" noProof="0">
                <a:ln>
                  <a:noFill/>
                </a:ln>
                <a:solidFill>
                  <a:srgbClr val="000000"/>
                </a:solidFill>
                <a:effectLst/>
                <a:uLnTx/>
                <a:uFillTx/>
                <a:latin typeface="Calibri"/>
                <a:ea typeface="Calibri" panose="020F0502020204030204" pitchFamily="34" charset="0"/>
                <a:cs typeface="Times New Roman"/>
              </a:rPr>
              <a:t> </a:t>
            </a:r>
            <a:r>
              <a:rPr kumimoji="0" lang="en-US" sz="2200" b="0" i="0" u="none" strike="noStrike" kern="1200" cap="none" spc="0" normalizeH="0" baseline="0" noProof="0">
                <a:ln>
                  <a:noFill/>
                </a:ln>
                <a:solidFill>
                  <a:srgbClr val="000000"/>
                </a:solidFill>
                <a:effectLst/>
                <a:uLnTx/>
                <a:uFillTx/>
                <a:latin typeface="Calibri"/>
                <a:ea typeface="Calibri" panose="020F0502020204030204" pitchFamily="34" charset="0"/>
                <a:cs typeface="Times New Roman"/>
              </a:rPr>
              <a:t>and</a:t>
            </a:r>
            <a:r>
              <a:rPr kumimoji="0" lang="en-US" sz="2200" b="0" i="0" u="none" strike="noStrike" kern="1200" cap="none" spc="-55" normalizeH="0" baseline="0" noProof="0">
                <a:ln>
                  <a:noFill/>
                </a:ln>
                <a:solidFill>
                  <a:srgbClr val="000000"/>
                </a:solidFill>
                <a:effectLst/>
                <a:uLnTx/>
                <a:uFillTx/>
                <a:latin typeface="Calibri"/>
                <a:ea typeface="Calibri" panose="020F0502020204030204" pitchFamily="34" charset="0"/>
                <a:cs typeface="Times New Roman"/>
              </a:rPr>
              <a:t> </a:t>
            </a:r>
            <a:r>
              <a:rPr kumimoji="0" lang="en-US" sz="2200" b="0" i="0" u="none" strike="noStrike" kern="1200" cap="none" spc="0" normalizeH="0" baseline="0" noProof="0">
                <a:ln>
                  <a:noFill/>
                </a:ln>
                <a:solidFill>
                  <a:srgbClr val="000000"/>
                </a:solidFill>
                <a:effectLst/>
                <a:uLnTx/>
                <a:uFillTx/>
                <a:latin typeface="Calibri"/>
                <a:ea typeface="Calibri" panose="020F0502020204030204" pitchFamily="34" charset="0"/>
                <a:cs typeface="Times New Roman"/>
              </a:rPr>
              <a:t>quality-of-life</a:t>
            </a:r>
            <a:r>
              <a:rPr kumimoji="0" lang="en-US" sz="2200" b="0" i="0" u="none" strike="noStrike" kern="1200" cap="none" spc="-60" normalizeH="0" baseline="0" noProof="0">
                <a:ln>
                  <a:noFill/>
                </a:ln>
                <a:solidFill>
                  <a:srgbClr val="000000"/>
                </a:solidFill>
                <a:effectLst/>
                <a:uLnTx/>
                <a:uFillTx/>
                <a:latin typeface="Calibri"/>
                <a:ea typeface="Calibri" panose="020F0502020204030204" pitchFamily="34" charset="0"/>
                <a:cs typeface="Times New Roman"/>
              </a:rPr>
              <a:t> </a:t>
            </a:r>
            <a:r>
              <a:rPr kumimoji="0" lang="en-US" sz="2200" b="0" i="0" u="none" strike="noStrike" kern="1200" cap="none" spc="0" normalizeH="0" baseline="0" noProof="0">
                <a:ln>
                  <a:noFill/>
                </a:ln>
                <a:solidFill>
                  <a:srgbClr val="000000"/>
                </a:solidFill>
                <a:effectLst/>
                <a:uLnTx/>
                <a:uFillTx/>
                <a:latin typeface="Calibri"/>
                <a:ea typeface="Calibri" panose="020F0502020204030204" pitchFamily="34" charset="0"/>
                <a:cs typeface="Times New Roman"/>
              </a:rPr>
              <a:t>messaging</a:t>
            </a:r>
            <a:endParaRPr lang="en-US" sz="2200" b="0" i="0" u="none" strike="noStrike" kern="1200" cap="none" spc="0" normalizeH="0" baseline="0" noProof="0">
              <a:ln>
                <a:noFill/>
              </a:ln>
              <a:solidFill>
                <a:srgbClr val="000000"/>
              </a:solidFill>
              <a:effectLst/>
              <a:uLnTx/>
              <a:uFillTx/>
              <a:latin typeface="Calibri"/>
              <a:ea typeface="Calibri" panose="020F0502020204030204" pitchFamily="34" charset="0"/>
              <a:cs typeface="Times New Roman"/>
            </a:endParaRPr>
          </a:p>
          <a:p>
            <a:pPr marL="342900" marR="80645" lvl="0" indent="-342900" algn="l" defTabSz="914400" rtl="0" eaLnBrk="0" fontAlgn="auto" latinLnBrk="0" hangingPunct="0">
              <a:lnSpc>
                <a:spcPct val="100000"/>
              </a:lnSpc>
              <a:spcBef>
                <a:spcPts val="0"/>
              </a:spcBef>
              <a:spcAft>
                <a:spcPts val="0"/>
              </a:spcAft>
              <a:buClrTx/>
              <a:buSzTx/>
              <a:buFont typeface="Symbol" panose="05050102010706020507" pitchFamily="18" charset="2"/>
              <a:buChar char=""/>
              <a:tabLst/>
              <a:defRPr/>
            </a:pPr>
            <a:r>
              <a:rPr kumimoji="0" lang="en-US" sz="2200" b="0" i="0" u="none" strike="noStrike" kern="1200" cap="none" spc="0" normalizeH="0" baseline="0" noProof="0">
                <a:ln>
                  <a:noFill/>
                </a:ln>
                <a:solidFill>
                  <a:srgbClr val="000000"/>
                </a:solidFill>
                <a:effectLst/>
                <a:uLnTx/>
                <a:uFillTx/>
                <a:latin typeface="Calibri"/>
                <a:ea typeface="Calibri" panose="020F0502020204030204" pitchFamily="34" charset="0"/>
                <a:cs typeface="Times New Roman"/>
              </a:rPr>
              <a:t>STRENGTHEN</a:t>
            </a:r>
            <a:r>
              <a:rPr kumimoji="0" lang="en-US" sz="2200" b="0" i="0" u="none" strike="noStrike" kern="1200" cap="none" spc="-15" normalizeH="0" baseline="0" noProof="0">
                <a:ln>
                  <a:noFill/>
                </a:ln>
                <a:solidFill>
                  <a:srgbClr val="000000"/>
                </a:solidFill>
                <a:effectLst/>
                <a:uLnTx/>
                <a:uFillTx/>
                <a:latin typeface="Calibri"/>
                <a:ea typeface="Calibri" panose="020F0502020204030204" pitchFamily="34" charset="0"/>
                <a:cs typeface="Times New Roman"/>
              </a:rPr>
              <a:t> </a:t>
            </a:r>
            <a:r>
              <a:rPr kumimoji="0" lang="en-US" sz="2200" b="0" i="0" u="none" strike="noStrike" kern="1200" cap="none" spc="0" normalizeH="0" baseline="0" noProof="0">
                <a:ln>
                  <a:noFill/>
                </a:ln>
                <a:solidFill>
                  <a:srgbClr val="000000"/>
                </a:solidFill>
                <a:effectLst/>
                <a:uLnTx/>
                <a:uFillTx/>
                <a:latin typeface="Calibri"/>
                <a:ea typeface="Calibri" panose="020F0502020204030204" pitchFamily="34" charset="0"/>
                <a:cs typeface="Times New Roman"/>
              </a:rPr>
              <a:t>the</a:t>
            </a:r>
            <a:r>
              <a:rPr kumimoji="0" lang="en-US" sz="2200" b="0" i="0" u="none" strike="noStrike" kern="1200" cap="none" spc="-15" normalizeH="0" baseline="0" noProof="0">
                <a:ln>
                  <a:noFill/>
                </a:ln>
                <a:solidFill>
                  <a:srgbClr val="000000"/>
                </a:solidFill>
                <a:effectLst/>
                <a:uLnTx/>
                <a:uFillTx/>
                <a:latin typeface="Calibri"/>
                <a:ea typeface="Calibri" panose="020F0502020204030204" pitchFamily="34" charset="0"/>
                <a:cs typeface="Times New Roman"/>
              </a:rPr>
              <a:t> </a:t>
            </a:r>
            <a:r>
              <a:rPr kumimoji="0" lang="en-US" sz="2200" b="0" i="0" u="none" strike="noStrike" kern="1200" cap="none" spc="0" normalizeH="0" baseline="0" noProof="0">
                <a:ln>
                  <a:noFill/>
                </a:ln>
                <a:solidFill>
                  <a:srgbClr val="000000"/>
                </a:solidFill>
                <a:effectLst/>
                <a:uLnTx/>
                <a:uFillTx/>
                <a:latin typeface="Calibri"/>
                <a:ea typeface="Calibri" panose="020F0502020204030204" pitchFamily="34" charset="0"/>
                <a:cs typeface="Times New Roman"/>
              </a:rPr>
              <a:t>ladder</a:t>
            </a:r>
            <a:r>
              <a:rPr kumimoji="0" lang="en-US" sz="2200" b="0" i="0" u="none" strike="noStrike" kern="1200" cap="none" spc="-15" normalizeH="0" baseline="0" noProof="0">
                <a:ln>
                  <a:noFill/>
                </a:ln>
                <a:solidFill>
                  <a:srgbClr val="000000"/>
                </a:solidFill>
                <a:effectLst/>
                <a:uLnTx/>
                <a:uFillTx/>
                <a:latin typeface="Calibri"/>
                <a:ea typeface="Calibri" panose="020F0502020204030204" pitchFamily="34" charset="0"/>
                <a:cs typeface="Times New Roman"/>
              </a:rPr>
              <a:t> </a:t>
            </a:r>
            <a:r>
              <a:rPr kumimoji="0" lang="en-US" sz="2200" b="0" i="0" u="none" strike="noStrike" kern="1200" cap="none" spc="0" normalizeH="0" baseline="0" noProof="0">
                <a:ln>
                  <a:noFill/>
                </a:ln>
                <a:solidFill>
                  <a:srgbClr val="000000"/>
                </a:solidFill>
                <a:effectLst/>
                <a:uLnTx/>
                <a:uFillTx/>
                <a:latin typeface="Calibri"/>
                <a:ea typeface="Calibri" panose="020F0502020204030204" pitchFamily="34" charset="0"/>
                <a:cs typeface="Times New Roman"/>
              </a:rPr>
              <a:t>of</a:t>
            </a:r>
            <a:r>
              <a:rPr kumimoji="0" lang="en-US" sz="2200" b="0" i="0" u="none" strike="noStrike" kern="1200" cap="none" spc="-15" normalizeH="0" baseline="0" noProof="0">
                <a:ln>
                  <a:noFill/>
                </a:ln>
                <a:solidFill>
                  <a:srgbClr val="000000"/>
                </a:solidFill>
                <a:effectLst/>
                <a:uLnTx/>
                <a:uFillTx/>
                <a:latin typeface="Calibri"/>
                <a:ea typeface="Calibri" panose="020F0502020204030204" pitchFamily="34" charset="0"/>
                <a:cs typeface="Times New Roman"/>
              </a:rPr>
              <a:t> </a:t>
            </a:r>
            <a:r>
              <a:rPr kumimoji="0" lang="en-US" sz="2200" b="0" i="0" u="none" strike="noStrike" kern="1200" cap="none" spc="0" normalizeH="0" baseline="0" noProof="0">
                <a:ln>
                  <a:noFill/>
                </a:ln>
                <a:solidFill>
                  <a:srgbClr val="000000"/>
                </a:solidFill>
                <a:effectLst/>
                <a:uLnTx/>
                <a:uFillTx/>
                <a:latin typeface="Calibri"/>
                <a:ea typeface="Calibri" panose="020F0502020204030204" pitchFamily="34" charset="0"/>
                <a:cs typeface="Times New Roman"/>
              </a:rPr>
              <a:t>engagement</a:t>
            </a:r>
            <a:endParaRPr lang="en-US" sz="2200" b="0" i="0" u="none" strike="noStrike" kern="1200" cap="none" spc="0" normalizeH="0" baseline="0" noProof="0">
              <a:ln>
                <a:noFill/>
              </a:ln>
              <a:solidFill>
                <a:srgbClr val="000000"/>
              </a:solidFill>
              <a:effectLst/>
              <a:uLnTx/>
              <a:uFillTx/>
              <a:latin typeface="Calibri"/>
              <a:ea typeface="Calibri" panose="020F0502020204030204" pitchFamily="34" charset="0"/>
              <a:cs typeface="Times New Roman"/>
            </a:endParaRPr>
          </a:p>
          <a:p>
            <a:pPr lvl="0" algn="l" defTabSz="914400">
              <a:lnSpc>
                <a:spcPct val="100000"/>
              </a:lnSpc>
              <a:spcBef>
                <a:spcPts val="0"/>
              </a:spcBef>
              <a:spcAft>
                <a:spcPts val="0"/>
              </a:spcAft>
              <a:buClrTx/>
              <a:buSzTx/>
              <a:tabLst/>
              <a:defRPr/>
            </a:pPr>
            <a:endParaRPr lang="en-US" sz="2800" b="0" i="0" u="none" strike="noStrike" kern="1200" cap="none" spc="0" normalizeH="0" baseline="0" noProof="0">
              <a:ln>
                <a:noFill/>
              </a:ln>
              <a:solidFill>
                <a:prstClr val="black"/>
              </a:solidFill>
              <a:effectLst/>
              <a:uLnTx/>
              <a:uFillTx/>
              <a:latin typeface="Calibri" panose="020F0502020204030204"/>
              <a:cs typeface="Calibri" panose="020F0502020204030204"/>
            </a:endParaRPr>
          </a:p>
          <a:p>
            <a:pPr>
              <a:defRPr/>
            </a:pPr>
            <a:endParaRPr lang="en-US" sz="2800" b="0" i="0" u="none" strike="noStrike" kern="1200" cap="none" spc="0" normalizeH="0" baseline="0" noProof="0">
              <a:ln>
                <a:noFill/>
              </a:ln>
              <a:effectLst/>
              <a:uLnTx/>
              <a:uFillTx/>
              <a:latin typeface="Calibri" panose="020F0502020204030204"/>
              <a:cs typeface="Calibri" panose="020F0502020204030204"/>
            </a:endParaRPr>
          </a:p>
        </p:txBody>
      </p:sp>
      <p:sp>
        <p:nvSpPr>
          <p:cNvPr id="7" name="TextBox 6">
            <a:extLst>
              <a:ext uri="{FF2B5EF4-FFF2-40B4-BE49-F238E27FC236}">
                <a16:creationId xmlns:a16="http://schemas.microsoft.com/office/drawing/2014/main" id="{3CD0351B-5D39-4738-93DB-87036AA5F8B3}"/>
              </a:ext>
            </a:extLst>
          </p:cNvPr>
          <p:cNvSpPr txBox="1"/>
          <p:nvPr/>
        </p:nvSpPr>
        <p:spPr>
          <a:xfrm>
            <a:off x="10668000" y="1593671"/>
            <a:ext cx="1295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Strategic Theme</a:t>
            </a:r>
          </a:p>
        </p:txBody>
      </p:sp>
      <p:sp>
        <p:nvSpPr>
          <p:cNvPr id="8" name="TextBox 3">
            <a:extLst>
              <a:ext uri="{FF2B5EF4-FFF2-40B4-BE49-F238E27FC236}">
                <a16:creationId xmlns:a16="http://schemas.microsoft.com/office/drawing/2014/main" id="{BBB5BED2-1CF7-4F2B-9D43-7E11E3012DB1}"/>
              </a:ext>
            </a:extLst>
          </p:cNvPr>
          <p:cNvSpPr txBox="1">
            <a:spLocks noChangeArrowheads="1"/>
          </p:cNvSpPr>
          <p:nvPr/>
        </p:nvSpPr>
        <p:spPr bwMode="auto">
          <a:xfrm>
            <a:off x="173971" y="133687"/>
            <a:ext cx="9926960" cy="618344"/>
          </a:xfrm>
          <a:prstGeom prst="rect">
            <a:avLst/>
          </a:prstGeom>
        </p:spPr>
        <p:txBody>
          <a:bodyPr vert="horz" lIns="91440" tIns="45720" rIns="91440" bIns="45720" rtlCol="0" anchor="t">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en-US" altLang="en-US" sz="3100" b="0" i="0" u="none" strike="noStrike" kern="1200" cap="none" spc="0" normalizeH="0" baseline="0" noProof="0">
                <a:ln>
                  <a:noFill/>
                </a:ln>
                <a:solidFill>
                  <a:srgbClr val="1C6294"/>
                </a:solidFill>
                <a:effectLst>
                  <a:outerShdw blurRad="38100" dist="38100" dir="2700000" algn="tl">
                    <a:srgbClr val="000000">
                      <a:alpha val="43137"/>
                    </a:srgbClr>
                  </a:outerShdw>
                </a:effectLst>
                <a:uLnTx/>
                <a:uFillTx/>
                <a:latin typeface="Calibri" panose="020F0502020204030204"/>
                <a:ea typeface="+mn-ea"/>
                <a:cs typeface="+mn-cs"/>
              </a:rPr>
              <a:t>Chesapeake Gateways Network Grant Application Overview</a:t>
            </a:r>
            <a:endParaRPr kumimoji="0" lang="en-US" altLang="en-US" sz="3100" b="0" i="0" u="none" strike="noStrike" kern="1200" cap="none" spc="0" normalizeH="0" baseline="0" noProof="0">
              <a:ln>
                <a:noFill/>
              </a:ln>
              <a:solidFill>
                <a:srgbClr val="1C6294"/>
              </a:solidFill>
              <a:effectLst>
                <a:outerShdw blurRad="38100" dist="38100" dir="2700000" algn="tl">
                  <a:srgbClr val="000000">
                    <a:alpha val="43137"/>
                  </a:srgbClr>
                </a:outerShdw>
              </a:effectLst>
              <a:uLnTx/>
              <a:uFillTx/>
              <a:latin typeface="Calibri" panose="020F0502020204030204"/>
              <a:ea typeface="+mn-ea"/>
              <a:cs typeface="Calibri"/>
            </a:endParaRPr>
          </a:p>
        </p:txBody>
      </p:sp>
    </p:spTree>
    <p:extLst>
      <p:ext uri="{BB962C8B-B14F-4D97-AF65-F5344CB8AC3E}">
        <p14:creationId xmlns:p14="http://schemas.microsoft.com/office/powerpoint/2010/main" val="243492706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6094304-F3E8-448A-8AA7-526D6D804595}"/>
              </a:ext>
            </a:extLst>
          </p:cNvPr>
          <p:cNvSpPr txBox="1"/>
          <p:nvPr/>
        </p:nvSpPr>
        <p:spPr>
          <a:xfrm>
            <a:off x="773437" y="1265027"/>
            <a:ext cx="9336415" cy="4647426"/>
          </a:xfrm>
          <a:prstGeom prst="rect">
            <a:avLst/>
          </a:prstGeom>
          <a:noFill/>
        </p:spPr>
        <p:txBody>
          <a:bodyPr wrap="square" lIns="91440" tIns="45720" rIns="91440" bIns="45720" rtlCol="0" anchor="t">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800" b="0" i="0" u="none" strike="noStrike" kern="1200" cap="none" spc="0" normalizeH="0" baseline="0" noProof="0">
                <a:ln>
                  <a:noFill/>
                </a:ln>
                <a:effectLst/>
                <a:uLnTx/>
                <a:uFillTx/>
                <a:latin typeface="Calibri" panose="020F0502020204030204"/>
                <a:ea typeface="+mn-ea"/>
                <a:cs typeface="+mn-cs"/>
              </a:rPr>
              <a:t>Advance a Major Interpretative Initiative with </a:t>
            </a:r>
            <a:r>
              <a:rPr kumimoji="0" lang="en-US" sz="2800" b="0" i="0" u="none" strike="noStrike" kern="1200" cap="none" spc="0" normalizeH="0" baseline="0" noProof="0">
                <a:ln>
                  <a:noFill/>
                </a:ln>
                <a:effectLst/>
                <a:uLnTx/>
                <a:uFillTx/>
                <a:ea typeface="+mn-ea"/>
                <a:cs typeface="+mn-cs"/>
              </a:rPr>
              <a:t>an Equity Lens—Sample </a:t>
            </a:r>
            <a:r>
              <a:rPr lang="en-US" sz="2800"/>
              <a:t>Actions</a:t>
            </a:r>
            <a:endParaRPr kumimoji="0" lang="en-US" sz="2800" b="0" i="0" u="none" strike="noStrike" kern="1200" cap="none" spc="0" normalizeH="0" baseline="0" noProof="0">
              <a:ln>
                <a:noFill/>
              </a:ln>
              <a:effectLst/>
              <a:uLnTx/>
              <a:uFillTx/>
              <a:ea typeface="+mn-ea"/>
              <a:cs typeface="+mn-cs"/>
            </a:endParaRPr>
          </a:p>
          <a:p>
            <a:pPr marL="342900" marR="80645" lvl="0" indent="-342900" eaLnBrk="0" hangingPunct="0">
              <a:spcBef>
                <a:spcPts val="0"/>
              </a:spcBef>
              <a:spcAft>
                <a:spcPts val="0"/>
              </a:spcAft>
              <a:buFont typeface="Symbol" panose="05050102010706020507" pitchFamily="18" charset="2"/>
              <a:buChar char=""/>
              <a:tabLst>
                <a:tab pos="457200" algn="l"/>
              </a:tabLst>
            </a:pPr>
            <a:r>
              <a:rPr lang="en-US" sz="2000" b="1">
                <a:solidFill>
                  <a:srgbClr val="000000"/>
                </a:solidFill>
                <a:effectLst/>
                <a:latin typeface="Times New Roman"/>
                <a:ea typeface="Calibri" panose="020F0502020204030204" pitchFamily="34" charset="0"/>
                <a:cs typeface="Times New Roman"/>
              </a:rPr>
              <a:t>Develop</a:t>
            </a:r>
            <a:r>
              <a:rPr lang="en-US" sz="2000" b="1" spc="-15">
                <a:solidFill>
                  <a:srgbClr val="000000"/>
                </a:solidFill>
                <a:effectLst/>
                <a:latin typeface="Times New Roman"/>
                <a:ea typeface="Calibri" panose="020F0502020204030204" pitchFamily="34" charset="0"/>
                <a:cs typeface="Times New Roman"/>
              </a:rPr>
              <a:t> </a:t>
            </a:r>
            <a:r>
              <a:rPr lang="en-US" sz="2000" b="1">
                <a:solidFill>
                  <a:srgbClr val="000000"/>
                </a:solidFill>
                <a:effectLst/>
                <a:latin typeface="Times New Roman"/>
                <a:ea typeface="Calibri" panose="020F0502020204030204" pitchFamily="34" charset="0"/>
                <a:cs typeface="Times New Roman"/>
              </a:rPr>
              <a:t>meaningful</a:t>
            </a:r>
            <a:r>
              <a:rPr lang="en-US" sz="2000" b="1" spc="-15">
                <a:solidFill>
                  <a:srgbClr val="000000"/>
                </a:solidFill>
                <a:effectLst/>
                <a:latin typeface="Times New Roman"/>
                <a:ea typeface="Calibri" panose="020F0502020204030204" pitchFamily="34" charset="0"/>
                <a:cs typeface="Times New Roman"/>
              </a:rPr>
              <a:t> </a:t>
            </a:r>
            <a:r>
              <a:rPr lang="en-US" sz="2000" b="1">
                <a:solidFill>
                  <a:srgbClr val="000000"/>
                </a:solidFill>
                <a:effectLst/>
                <a:latin typeface="Times New Roman"/>
                <a:ea typeface="Calibri" panose="020F0502020204030204" pitchFamily="34" charset="0"/>
                <a:cs typeface="Times New Roman"/>
              </a:rPr>
              <a:t>relationship</a:t>
            </a:r>
            <a:r>
              <a:rPr lang="en-US" sz="2000">
                <a:solidFill>
                  <a:srgbClr val="000000"/>
                </a:solidFill>
                <a:effectLst/>
                <a:latin typeface="Times New Roman"/>
                <a:ea typeface="Calibri" panose="020F0502020204030204" pitchFamily="34" charset="0"/>
                <a:cs typeface="Times New Roman"/>
              </a:rPr>
              <a:t>s</a:t>
            </a:r>
            <a:r>
              <a:rPr lang="en-US" sz="2000" spc="-15">
                <a:solidFill>
                  <a:srgbClr val="000000"/>
                </a:solidFill>
                <a:effectLst/>
                <a:latin typeface="Times New Roman"/>
                <a:ea typeface="Calibri" panose="020F0502020204030204" pitchFamily="34" charset="0"/>
                <a:cs typeface="Times New Roman"/>
              </a:rPr>
              <a:t> </a:t>
            </a:r>
            <a:r>
              <a:rPr lang="en-US" sz="2000">
                <a:solidFill>
                  <a:srgbClr val="000000"/>
                </a:solidFill>
                <a:effectLst/>
                <a:latin typeface="Times New Roman"/>
                <a:ea typeface="Calibri" panose="020F0502020204030204" pitchFamily="34" charset="0"/>
                <a:cs typeface="Times New Roman"/>
              </a:rPr>
              <a:t>and</a:t>
            </a:r>
            <a:r>
              <a:rPr lang="en-US" sz="2000" spc="-15">
                <a:solidFill>
                  <a:srgbClr val="000000"/>
                </a:solidFill>
                <a:effectLst/>
                <a:latin typeface="Times New Roman"/>
                <a:ea typeface="Calibri" panose="020F0502020204030204" pitchFamily="34" charset="0"/>
                <a:cs typeface="Times New Roman"/>
              </a:rPr>
              <a:t> </a:t>
            </a:r>
            <a:r>
              <a:rPr lang="en-US" sz="2000">
                <a:solidFill>
                  <a:srgbClr val="000000"/>
                </a:solidFill>
                <a:effectLst/>
                <a:latin typeface="Times New Roman"/>
                <a:ea typeface="Calibri" panose="020F0502020204030204" pitchFamily="34" charset="0"/>
                <a:cs typeface="Times New Roman"/>
              </a:rPr>
              <a:t>engagement</a:t>
            </a:r>
            <a:r>
              <a:rPr lang="en-US" sz="2000" spc="-15">
                <a:solidFill>
                  <a:srgbClr val="000000"/>
                </a:solidFill>
                <a:effectLst/>
                <a:latin typeface="Times New Roman"/>
                <a:ea typeface="Calibri" panose="020F0502020204030204" pitchFamily="34" charset="0"/>
                <a:cs typeface="Times New Roman"/>
              </a:rPr>
              <a:t> </a:t>
            </a:r>
            <a:r>
              <a:rPr lang="en-US" sz="2000">
                <a:solidFill>
                  <a:srgbClr val="000000"/>
                </a:solidFill>
                <a:effectLst/>
                <a:latin typeface="Times New Roman"/>
                <a:ea typeface="Calibri" panose="020F0502020204030204" pitchFamily="34" charset="0"/>
                <a:cs typeface="Times New Roman"/>
              </a:rPr>
              <a:t>with</a:t>
            </a:r>
            <a:r>
              <a:rPr lang="en-US" sz="2000" spc="-15">
                <a:solidFill>
                  <a:srgbClr val="000000"/>
                </a:solidFill>
                <a:effectLst/>
                <a:latin typeface="Times New Roman"/>
                <a:ea typeface="Calibri" panose="020F0502020204030204" pitchFamily="34" charset="0"/>
                <a:cs typeface="Times New Roman"/>
              </a:rPr>
              <a:t> </a:t>
            </a:r>
            <a:r>
              <a:rPr lang="en-US" sz="2000">
                <a:solidFill>
                  <a:srgbClr val="000000"/>
                </a:solidFill>
                <a:effectLst/>
                <a:latin typeface="Times New Roman"/>
                <a:ea typeface="Calibri" panose="020F0502020204030204" pitchFamily="34" charset="0"/>
                <a:cs typeface="Times New Roman"/>
              </a:rPr>
              <a:t>underrepresented</a:t>
            </a:r>
            <a:r>
              <a:rPr lang="en-US" sz="2000" spc="-30">
                <a:solidFill>
                  <a:srgbClr val="000000"/>
                </a:solidFill>
                <a:effectLst/>
                <a:latin typeface="Times New Roman"/>
                <a:ea typeface="Calibri" panose="020F0502020204030204" pitchFamily="34" charset="0"/>
                <a:cs typeface="Times New Roman"/>
              </a:rPr>
              <a:t> </a:t>
            </a:r>
            <a:r>
              <a:rPr lang="en-US" sz="2000">
                <a:solidFill>
                  <a:srgbClr val="000000"/>
                </a:solidFill>
                <a:effectLst/>
                <a:latin typeface="Times New Roman"/>
                <a:ea typeface="Calibri" panose="020F0502020204030204" pitchFamily="34" charset="0"/>
                <a:cs typeface="Times New Roman"/>
              </a:rPr>
              <a:t>places</a:t>
            </a:r>
            <a:r>
              <a:rPr lang="en-US" sz="2000" spc="-15">
                <a:solidFill>
                  <a:srgbClr val="000000"/>
                </a:solidFill>
                <a:effectLst/>
                <a:latin typeface="Times New Roman"/>
                <a:ea typeface="Calibri" panose="020F0502020204030204" pitchFamily="34" charset="0"/>
                <a:cs typeface="Times New Roman"/>
              </a:rPr>
              <a:t> </a:t>
            </a:r>
            <a:r>
              <a:rPr lang="en-US" sz="2000">
                <a:solidFill>
                  <a:srgbClr val="000000"/>
                </a:solidFill>
                <a:effectLst/>
                <a:latin typeface="Times New Roman"/>
                <a:ea typeface="Calibri" panose="020F0502020204030204" pitchFamily="34" charset="0"/>
                <a:cs typeface="Times New Roman"/>
              </a:rPr>
              <a:t>and</a:t>
            </a:r>
            <a:r>
              <a:rPr lang="en-US" sz="2000" spc="-15">
                <a:solidFill>
                  <a:srgbClr val="000000"/>
                </a:solidFill>
                <a:effectLst/>
                <a:latin typeface="Times New Roman"/>
                <a:ea typeface="Calibri" panose="020F0502020204030204" pitchFamily="34" charset="0"/>
                <a:cs typeface="Times New Roman"/>
              </a:rPr>
              <a:t> </a:t>
            </a:r>
            <a:r>
              <a:rPr lang="en-US" sz="2000">
                <a:solidFill>
                  <a:srgbClr val="000000"/>
                </a:solidFill>
                <a:effectLst/>
                <a:latin typeface="Times New Roman"/>
                <a:ea typeface="Calibri" panose="020F0502020204030204" pitchFamily="34" charset="0"/>
                <a:cs typeface="Times New Roman"/>
              </a:rPr>
              <a:t>communities</a:t>
            </a:r>
            <a:r>
              <a:rPr lang="en-US" sz="2000" spc="200">
                <a:solidFill>
                  <a:srgbClr val="000000"/>
                </a:solidFill>
                <a:effectLst/>
                <a:latin typeface="Times New Roman"/>
                <a:ea typeface="Calibri" panose="020F0502020204030204" pitchFamily="34" charset="0"/>
                <a:cs typeface="Times New Roman"/>
              </a:rPr>
              <a:t> </a:t>
            </a:r>
            <a:r>
              <a:rPr lang="en-US" sz="2000">
                <a:solidFill>
                  <a:srgbClr val="000000"/>
                </a:solidFill>
                <a:effectLst/>
                <a:latin typeface="Times New Roman"/>
                <a:ea typeface="Calibri" panose="020F0502020204030204" pitchFamily="34" charset="0"/>
                <a:cs typeface="Times New Roman"/>
              </a:rPr>
              <a:t>to</a:t>
            </a:r>
            <a:r>
              <a:rPr lang="en-US" sz="2000" spc="-15">
                <a:solidFill>
                  <a:srgbClr val="000000"/>
                </a:solidFill>
                <a:effectLst/>
                <a:latin typeface="Times New Roman"/>
                <a:ea typeface="Calibri" panose="020F0502020204030204" pitchFamily="34" charset="0"/>
                <a:cs typeface="Times New Roman"/>
              </a:rPr>
              <a:t> </a:t>
            </a:r>
            <a:r>
              <a:rPr lang="en-US" sz="2000">
                <a:solidFill>
                  <a:srgbClr val="000000"/>
                </a:solidFill>
                <a:effectLst/>
                <a:latin typeface="Times New Roman"/>
                <a:ea typeface="Calibri" panose="020F0502020204030204" pitchFamily="34" charset="0"/>
                <a:cs typeface="Times New Roman"/>
              </a:rPr>
              <a:t>listen,</a:t>
            </a:r>
            <a:r>
              <a:rPr lang="en-US" sz="2000" spc="-15">
                <a:solidFill>
                  <a:srgbClr val="000000"/>
                </a:solidFill>
                <a:effectLst/>
                <a:latin typeface="Times New Roman"/>
                <a:ea typeface="Calibri" panose="020F0502020204030204" pitchFamily="34" charset="0"/>
                <a:cs typeface="Times New Roman"/>
              </a:rPr>
              <a:t> </a:t>
            </a:r>
            <a:r>
              <a:rPr lang="en-US" sz="2000">
                <a:solidFill>
                  <a:srgbClr val="000000"/>
                </a:solidFill>
                <a:effectLst/>
                <a:latin typeface="Times New Roman"/>
                <a:ea typeface="Calibri" panose="020F0502020204030204" pitchFamily="34" charset="0"/>
                <a:cs typeface="Times New Roman"/>
              </a:rPr>
              <a:t>learn,</a:t>
            </a:r>
            <a:r>
              <a:rPr lang="en-US" sz="2000" spc="-15">
                <a:solidFill>
                  <a:srgbClr val="000000"/>
                </a:solidFill>
                <a:effectLst/>
                <a:latin typeface="Times New Roman"/>
                <a:ea typeface="Calibri" panose="020F0502020204030204" pitchFamily="34" charset="0"/>
                <a:cs typeface="Times New Roman"/>
              </a:rPr>
              <a:t> </a:t>
            </a:r>
            <a:r>
              <a:rPr lang="en-US" sz="2000">
                <a:solidFill>
                  <a:srgbClr val="000000"/>
                </a:solidFill>
                <a:effectLst/>
                <a:latin typeface="Times New Roman"/>
                <a:ea typeface="Calibri" panose="020F0502020204030204" pitchFamily="34" charset="0"/>
                <a:cs typeface="Times New Roman"/>
              </a:rPr>
              <a:t>and</a:t>
            </a:r>
            <a:r>
              <a:rPr lang="en-US" sz="2000" spc="-15">
                <a:solidFill>
                  <a:srgbClr val="000000"/>
                </a:solidFill>
                <a:effectLst/>
                <a:latin typeface="Times New Roman"/>
                <a:ea typeface="Calibri" panose="020F0502020204030204" pitchFamily="34" charset="0"/>
                <a:cs typeface="Times New Roman"/>
              </a:rPr>
              <a:t> </a:t>
            </a:r>
            <a:r>
              <a:rPr lang="en-US" sz="2000">
                <a:solidFill>
                  <a:srgbClr val="000000"/>
                </a:solidFill>
                <a:effectLst/>
                <a:latin typeface="Times New Roman"/>
                <a:ea typeface="Calibri" panose="020F0502020204030204" pitchFamily="34" charset="0"/>
                <a:cs typeface="Times New Roman"/>
              </a:rPr>
              <a:t>understand</a:t>
            </a:r>
            <a:r>
              <a:rPr lang="en-US" sz="2000" spc="-15">
                <a:solidFill>
                  <a:srgbClr val="000000"/>
                </a:solidFill>
                <a:effectLst/>
                <a:latin typeface="Times New Roman"/>
                <a:ea typeface="Calibri" panose="020F0502020204030204" pitchFamily="34" charset="0"/>
                <a:cs typeface="Times New Roman"/>
              </a:rPr>
              <a:t> </a:t>
            </a:r>
            <a:r>
              <a:rPr lang="en-US" sz="2000">
                <a:solidFill>
                  <a:srgbClr val="000000"/>
                </a:solidFill>
                <a:effectLst/>
                <a:latin typeface="Times New Roman"/>
                <a:ea typeface="Calibri" panose="020F0502020204030204" pitchFamily="34" charset="0"/>
                <a:cs typeface="Times New Roman"/>
              </a:rPr>
              <a:t>how</a:t>
            </a:r>
            <a:r>
              <a:rPr lang="en-US" sz="2000" spc="-15">
                <a:solidFill>
                  <a:srgbClr val="000000"/>
                </a:solidFill>
                <a:effectLst/>
                <a:latin typeface="Times New Roman"/>
                <a:ea typeface="Calibri" panose="020F0502020204030204" pitchFamily="34" charset="0"/>
                <a:cs typeface="Times New Roman"/>
              </a:rPr>
              <a:t> </a:t>
            </a:r>
            <a:r>
              <a:rPr lang="en-US" sz="2000">
                <a:solidFill>
                  <a:srgbClr val="000000"/>
                </a:solidFill>
                <a:effectLst/>
                <a:latin typeface="Times New Roman"/>
                <a:ea typeface="Calibri" panose="020F0502020204030204" pitchFamily="34" charset="0"/>
                <a:cs typeface="Times New Roman"/>
              </a:rPr>
              <a:t>the</a:t>
            </a:r>
            <a:r>
              <a:rPr lang="en-US" sz="2000" spc="-15">
                <a:solidFill>
                  <a:srgbClr val="000000"/>
                </a:solidFill>
                <a:effectLst/>
                <a:latin typeface="Times New Roman"/>
                <a:ea typeface="Calibri" panose="020F0502020204030204" pitchFamily="34" charset="0"/>
                <a:cs typeface="Times New Roman"/>
              </a:rPr>
              <a:t> </a:t>
            </a:r>
            <a:r>
              <a:rPr lang="en-US" sz="2000">
                <a:solidFill>
                  <a:srgbClr val="000000"/>
                </a:solidFill>
                <a:effectLst/>
                <a:latin typeface="Times New Roman"/>
                <a:ea typeface="Calibri" panose="020F0502020204030204" pitchFamily="34" charset="0"/>
                <a:cs typeface="Times New Roman"/>
              </a:rPr>
              <a:t>Chesapeake</a:t>
            </a:r>
            <a:r>
              <a:rPr lang="en-US" sz="2000" spc="-20">
                <a:solidFill>
                  <a:srgbClr val="000000"/>
                </a:solidFill>
                <a:effectLst/>
                <a:latin typeface="Times New Roman"/>
                <a:ea typeface="Calibri" panose="020F0502020204030204" pitchFamily="34" charset="0"/>
                <a:cs typeface="Times New Roman"/>
              </a:rPr>
              <a:t> </a:t>
            </a:r>
            <a:r>
              <a:rPr lang="en-US" sz="2000">
                <a:solidFill>
                  <a:srgbClr val="000000"/>
                </a:solidFill>
                <a:effectLst/>
                <a:latin typeface="Times New Roman"/>
                <a:ea typeface="Calibri" panose="020F0502020204030204" pitchFamily="34" charset="0"/>
                <a:cs typeface="Times New Roman"/>
              </a:rPr>
              <a:t>Gateways</a:t>
            </a:r>
            <a:r>
              <a:rPr lang="en-US" sz="2000" spc="-15">
                <a:solidFill>
                  <a:srgbClr val="000000"/>
                </a:solidFill>
                <a:effectLst/>
                <a:latin typeface="Times New Roman"/>
                <a:ea typeface="Calibri" panose="020F0502020204030204" pitchFamily="34" charset="0"/>
                <a:cs typeface="Times New Roman"/>
              </a:rPr>
              <a:t> </a:t>
            </a:r>
            <a:r>
              <a:rPr lang="en-US" sz="2000">
                <a:solidFill>
                  <a:srgbClr val="000000"/>
                </a:solidFill>
                <a:effectLst/>
                <a:latin typeface="Times New Roman"/>
                <a:ea typeface="Calibri" panose="020F0502020204030204" pitchFamily="34" charset="0"/>
                <a:cs typeface="Times New Roman"/>
              </a:rPr>
              <a:t>network</a:t>
            </a:r>
            <a:r>
              <a:rPr lang="en-US" sz="2000" spc="-15">
                <a:solidFill>
                  <a:srgbClr val="000000"/>
                </a:solidFill>
                <a:effectLst/>
                <a:latin typeface="Times New Roman"/>
                <a:ea typeface="Calibri" panose="020F0502020204030204" pitchFamily="34" charset="0"/>
                <a:cs typeface="Times New Roman"/>
              </a:rPr>
              <a:t> </a:t>
            </a:r>
            <a:r>
              <a:rPr lang="en-US" sz="2000">
                <a:solidFill>
                  <a:srgbClr val="000000"/>
                </a:solidFill>
                <a:effectLst/>
                <a:latin typeface="Times New Roman"/>
                <a:ea typeface="Calibri" panose="020F0502020204030204" pitchFamily="34" charset="0"/>
                <a:cs typeface="Times New Roman"/>
              </a:rPr>
              <a:t>can</a:t>
            </a:r>
            <a:r>
              <a:rPr lang="en-US" sz="2000" spc="-15">
                <a:solidFill>
                  <a:srgbClr val="000000"/>
                </a:solidFill>
                <a:effectLst/>
                <a:latin typeface="Times New Roman"/>
                <a:ea typeface="Calibri" panose="020F0502020204030204" pitchFamily="34" charset="0"/>
                <a:cs typeface="Times New Roman"/>
              </a:rPr>
              <a:t> </a:t>
            </a:r>
            <a:r>
              <a:rPr lang="en-US" sz="2000">
                <a:solidFill>
                  <a:srgbClr val="000000"/>
                </a:solidFill>
                <a:effectLst/>
                <a:latin typeface="Times New Roman"/>
                <a:ea typeface="Calibri" panose="020F0502020204030204" pitchFamily="34" charset="0"/>
                <a:cs typeface="Times New Roman"/>
              </a:rPr>
              <a:t>support</a:t>
            </a:r>
            <a:r>
              <a:rPr lang="en-US" sz="2000" spc="-15">
                <a:solidFill>
                  <a:srgbClr val="000000"/>
                </a:solidFill>
                <a:effectLst/>
                <a:latin typeface="Times New Roman"/>
                <a:ea typeface="Calibri" panose="020F0502020204030204" pitchFamily="34" charset="0"/>
                <a:cs typeface="Times New Roman"/>
              </a:rPr>
              <a:t> </a:t>
            </a:r>
            <a:r>
              <a:rPr lang="en-US" sz="2000">
                <a:solidFill>
                  <a:srgbClr val="000000"/>
                </a:solidFill>
                <a:effectLst/>
                <a:latin typeface="Times New Roman"/>
                <a:ea typeface="Calibri" panose="020F0502020204030204" pitchFamily="34" charset="0"/>
                <a:cs typeface="Times New Roman"/>
              </a:rPr>
              <a:t>community</a:t>
            </a:r>
            <a:r>
              <a:rPr lang="en-US" sz="2000" spc="-15">
                <a:solidFill>
                  <a:srgbClr val="000000"/>
                </a:solidFill>
                <a:effectLst/>
                <a:latin typeface="Times New Roman"/>
                <a:ea typeface="Calibri" panose="020F0502020204030204" pitchFamily="34" charset="0"/>
                <a:cs typeface="Times New Roman"/>
              </a:rPr>
              <a:t> </a:t>
            </a:r>
            <a:r>
              <a:rPr lang="en-US" sz="2000">
                <a:solidFill>
                  <a:srgbClr val="000000"/>
                </a:solidFill>
                <a:effectLst/>
                <a:latin typeface="Times New Roman"/>
                <a:ea typeface="Calibri" panose="020F0502020204030204" pitchFamily="34" charset="0"/>
                <a:cs typeface="Times New Roman"/>
              </a:rPr>
              <a:t>interests</a:t>
            </a:r>
            <a:r>
              <a:rPr lang="en-US" sz="2000" spc="-15">
                <a:solidFill>
                  <a:srgbClr val="000000"/>
                </a:solidFill>
                <a:effectLst/>
                <a:latin typeface="Times New Roman"/>
                <a:ea typeface="Calibri" panose="020F0502020204030204" pitchFamily="34" charset="0"/>
                <a:cs typeface="Times New Roman"/>
              </a:rPr>
              <a:t> </a:t>
            </a:r>
            <a:r>
              <a:rPr lang="en-US" sz="2000">
                <a:solidFill>
                  <a:srgbClr val="000000"/>
                </a:solidFill>
                <a:effectLst/>
                <a:latin typeface="Times New Roman"/>
                <a:ea typeface="Calibri" panose="020F0502020204030204" pitchFamily="34" charset="0"/>
                <a:cs typeface="Times New Roman"/>
              </a:rPr>
              <a:t>and</a:t>
            </a:r>
            <a:r>
              <a:rPr lang="en-US" sz="2000" spc="-15">
                <a:solidFill>
                  <a:srgbClr val="000000"/>
                </a:solidFill>
                <a:effectLst/>
                <a:latin typeface="Times New Roman"/>
                <a:ea typeface="Calibri" panose="020F0502020204030204" pitchFamily="34" charset="0"/>
                <a:cs typeface="Times New Roman"/>
              </a:rPr>
              <a:t> </a:t>
            </a:r>
            <a:r>
              <a:rPr lang="en-US" sz="2000">
                <a:solidFill>
                  <a:srgbClr val="000000"/>
                </a:solidFill>
                <a:effectLst/>
                <a:latin typeface="Times New Roman"/>
                <a:ea typeface="Calibri" panose="020F0502020204030204" pitchFamily="34" charset="0"/>
                <a:cs typeface="Times New Roman"/>
              </a:rPr>
              <a:t>needs,</a:t>
            </a:r>
            <a:r>
              <a:rPr lang="en-US" sz="2000" spc="-15">
                <a:solidFill>
                  <a:srgbClr val="000000"/>
                </a:solidFill>
                <a:effectLst/>
                <a:latin typeface="Times New Roman"/>
                <a:ea typeface="Calibri" panose="020F0502020204030204" pitchFamily="34" charset="0"/>
                <a:cs typeface="Times New Roman"/>
              </a:rPr>
              <a:t> </a:t>
            </a:r>
            <a:r>
              <a:rPr lang="en-US" sz="2000">
                <a:solidFill>
                  <a:srgbClr val="000000"/>
                </a:solidFill>
                <a:effectLst/>
                <a:latin typeface="Times New Roman"/>
                <a:ea typeface="Calibri" panose="020F0502020204030204" pitchFamily="34" charset="0"/>
                <a:cs typeface="Times New Roman"/>
              </a:rPr>
              <a:t>and</a:t>
            </a:r>
            <a:r>
              <a:rPr lang="en-US" sz="2000" spc="-15">
                <a:solidFill>
                  <a:srgbClr val="000000"/>
                </a:solidFill>
                <a:effectLst/>
                <a:latin typeface="Times New Roman"/>
                <a:ea typeface="Calibri" panose="020F0502020204030204" pitchFamily="34" charset="0"/>
                <a:cs typeface="Times New Roman"/>
              </a:rPr>
              <a:t> </a:t>
            </a:r>
            <a:r>
              <a:rPr lang="en-US" sz="2000">
                <a:solidFill>
                  <a:srgbClr val="000000"/>
                </a:solidFill>
                <a:effectLst/>
                <a:latin typeface="Times New Roman"/>
                <a:ea typeface="Calibri" panose="020F0502020204030204" pitchFamily="34" charset="0"/>
                <a:cs typeface="Times New Roman"/>
              </a:rPr>
              <a:t>help</a:t>
            </a:r>
            <a:r>
              <a:rPr lang="en-US" sz="2000" spc="-15">
                <a:solidFill>
                  <a:srgbClr val="000000"/>
                </a:solidFill>
                <a:effectLst/>
                <a:latin typeface="Times New Roman"/>
                <a:ea typeface="Calibri" panose="020F0502020204030204" pitchFamily="34" charset="0"/>
                <a:cs typeface="Times New Roman"/>
              </a:rPr>
              <a:t> </a:t>
            </a:r>
            <a:r>
              <a:rPr lang="en-US" sz="2000">
                <a:solidFill>
                  <a:srgbClr val="000000"/>
                </a:solidFill>
                <a:effectLst/>
                <a:latin typeface="Times New Roman"/>
                <a:ea typeface="Calibri" panose="020F0502020204030204" pitchFamily="34" charset="0"/>
                <a:cs typeface="Times New Roman"/>
              </a:rPr>
              <a:t>tell</a:t>
            </a:r>
            <a:r>
              <a:rPr lang="en-US" sz="2000" spc="-30">
                <a:solidFill>
                  <a:srgbClr val="000000"/>
                </a:solidFill>
                <a:effectLst/>
                <a:latin typeface="Times New Roman"/>
                <a:ea typeface="Calibri" panose="020F0502020204030204" pitchFamily="34" charset="0"/>
                <a:cs typeface="Times New Roman"/>
              </a:rPr>
              <a:t> </a:t>
            </a:r>
            <a:r>
              <a:rPr lang="en-US" sz="2000">
                <a:solidFill>
                  <a:srgbClr val="000000"/>
                </a:solidFill>
                <a:effectLst/>
                <a:latin typeface="Times New Roman"/>
                <a:ea typeface="Calibri" panose="020F0502020204030204" pitchFamily="34" charset="0"/>
                <a:cs typeface="Times New Roman"/>
              </a:rPr>
              <a:t>important</a:t>
            </a:r>
            <a:r>
              <a:rPr lang="en-US" sz="2000" spc="-15">
                <a:solidFill>
                  <a:srgbClr val="000000"/>
                </a:solidFill>
                <a:effectLst/>
                <a:latin typeface="Times New Roman"/>
                <a:ea typeface="Calibri" panose="020F0502020204030204" pitchFamily="34" charset="0"/>
                <a:cs typeface="Times New Roman"/>
              </a:rPr>
              <a:t> </a:t>
            </a:r>
            <a:r>
              <a:rPr lang="en-US" sz="2000">
                <a:solidFill>
                  <a:srgbClr val="000000"/>
                </a:solidFill>
                <a:effectLst/>
                <a:latin typeface="Times New Roman"/>
                <a:ea typeface="Calibri" panose="020F0502020204030204" pitchFamily="34" charset="0"/>
                <a:cs typeface="Times New Roman"/>
              </a:rPr>
              <a:t>stories.</a:t>
            </a:r>
          </a:p>
          <a:p>
            <a:pPr marL="342900" marR="80645" lvl="0" indent="-342900" eaLnBrk="0" hangingPunct="0">
              <a:spcBef>
                <a:spcPts val="0"/>
              </a:spcBef>
              <a:spcAft>
                <a:spcPts val="0"/>
              </a:spcAft>
              <a:buFont typeface="Symbol" panose="05050102010706020507" pitchFamily="18" charset="2"/>
              <a:buChar char=""/>
              <a:tabLst>
                <a:tab pos="457200" algn="l"/>
              </a:tabLst>
            </a:pPr>
            <a:r>
              <a:rPr lang="en-US" sz="2000">
                <a:solidFill>
                  <a:srgbClr val="000000"/>
                </a:solidFill>
                <a:effectLst/>
                <a:latin typeface="Times New Roman"/>
                <a:ea typeface="Calibri" panose="020F0502020204030204" pitchFamily="34" charset="0"/>
                <a:cs typeface="Times New Roman"/>
              </a:rPr>
              <a:t>Facilitate</a:t>
            </a:r>
            <a:r>
              <a:rPr lang="en-US" sz="2000" spc="-5">
                <a:solidFill>
                  <a:srgbClr val="000000"/>
                </a:solidFill>
                <a:effectLst/>
                <a:latin typeface="Times New Roman"/>
                <a:ea typeface="Calibri" panose="020F0502020204030204" pitchFamily="34" charset="0"/>
                <a:cs typeface="Times New Roman"/>
              </a:rPr>
              <a:t> </a:t>
            </a:r>
            <a:r>
              <a:rPr lang="en-US" sz="2000">
                <a:solidFill>
                  <a:srgbClr val="000000"/>
                </a:solidFill>
                <a:effectLst/>
                <a:latin typeface="Times New Roman"/>
                <a:ea typeface="Calibri" panose="020F0502020204030204" pitchFamily="34" charset="0"/>
                <a:cs typeface="Times New Roman"/>
              </a:rPr>
              <a:t>and</a:t>
            </a:r>
            <a:r>
              <a:rPr lang="en-US" sz="2000" spc="-5">
                <a:solidFill>
                  <a:srgbClr val="000000"/>
                </a:solidFill>
                <a:effectLst/>
                <a:latin typeface="Times New Roman"/>
                <a:ea typeface="Calibri" panose="020F0502020204030204" pitchFamily="34" charset="0"/>
                <a:cs typeface="Times New Roman"/>
              </a:rPr>
              <a:t> </a:t>
            </a:r>
            <a:r>
              <a:rPr lang="en-US" sz="2000">
                <a:solidFill>
                  <a:srgbClr val="000000"/>
                </a:solidFill>
                <a:effectLst/>
                <a:latin typeface="Times New Roman"/>
                <a:ea typeface="Calibri" panose="020F0502020204030204" pitchFamily="34" charset="0"/>
                <a:cs typeface="Times New Roman"/>
              </a:rPr>
              <a:t>support</a:t>
            </a:r>
            <a:r>
              <a:rPr lang="en-US" sz="2000" spc="-5">
                <a:solidFill>
                  <a:srgbClr val="000000"/>
                </a:solidFill>
                <a:effectLst/>
                <a:latin typeface="Times New Roman"/>
                <a:ea typeface="Calibri" panose="020F0502020204030204" pitchFamily="34" charset="0"/>
                <a:cs typeface="Times New Roman"/>
              </a:rPr>
              <a:t> </a:t>
            </a:r>
            <a:r>
              <a:rPr lang="en-US" sz="2000">
                <a:solidFill>
                  <a:srgbClr val="000000"/>
                </a:solidFill>
                <a:effectLst/>
                <a:latin typeface="Times New Roman"/>
                <a:ea typeface="Calibri" panose="020F0502020204030204" pitchFamily="34" charset="0"/>
                <a:cs typeface="Times New Roman"/>
              </a:rPr>
              <a:t>Chesapeake</a:t>
            </a:r>
            <a:r>
              <a:rPr lang="en-US" sz="2000" spc="-5">
                <a:solidFill>
                  <a:srgbClr val="000000"/>
                </a:solidFill>
                <a:effectLst/>
                <a:latin typeface="Times New Roman"/>
                <a:ea typeface="Calibri" panose="020F0502020204030204" pitchFamily="34" charset="0"/>
                <a:cs typeface="Times New Roman"/>
              </a:rPr>
              <a:t> </a:t>
            </a:r>
            <a:r>
              <a:rPr lang="en-US" sz="2000">
                <a:solidFill>
                  <a:srgbClr val="000000"/>
                </a:solidFill>
                <a:effectLst/>
                <a:latin typeface="Times New Roman"/>
                <a:ea typeface="Calibri" panose="020F0502020204030204" pitchFamily="34" charset="0"/>
                <a:cs typeface="Times New Roman"/>
              </a:rPr>
              <a:t>Gateways</a:t>
            </a:r>
            <a:r>
              <a:rPr lang="en-US" sz="2000" spc="-5">
                <a:solidFill>
                  <a:srgbClr val="000000"/>
                </a:solidFill>
                <a:effectLst/>
                <a:latin typeface="Times New Roman"/>
                <a:ea typeface="Calibri" panose="020F0502020204030204" pitchFamily="34" charset="0"/>
                <a:cs typeface="Times New Roman"/>
              </a:rPr>
              <a:t> </a:t>
            </a:r>
            <a:r>
              <a:rPr lang="en-US" sz="2000">
                <a:solidFill>
                  <a:srgbClr val="000000"/>
                </a:solidFill>
                <a:effectLst/>
                <a:latin typeface="Times New Roman"/>
                <a:ea typeface="Calibri" panose="020F0502020204030204" pitchFamily="34" charset="0"/>
                <a:cs typeface="Times New Roman"/>
              </a:rPr>
              <a:t>to</a:t>
            </a:r>
            <a:r>
              <a:rPr lang="en-US" sz="2000" spc="-5">
                <a:solidFill>
                  <a:srgbClr val="000000"/>
                </a:solidFill>
                <a:effectLst/>
                <a:latin typeface="Times New Roman"/>
                <a:ea typeface="Calibri" panose="020F0502020204030204" pitchFamily="34" charset="0"/>
                <a:cs typeface="Times New Roman"/>
              </a:rPr>
              <a:t> </a:t>
            </a:r>
            <a:r>
              <a:rPr lang="en-US" sz="2000" b="1">
                <a:solidFill>
                  <a:srgbClr val="000000"/>
                </a:solidFill>
                <a:effectLst/>
                <a:latin typeface="Times New Roman"/>
                <a:ea typeface="Calibri" panose="020F0502020204030204" pitchFamily="34" charset="0"/>
                <a:cs typeface="Times New Roman"/>
              </a:rPr>
              <a:t>assess</a:t>
            </a:r>
            <a:r>
              <a:rPr lang="en-US" sz="2000" b="1" spc="-5">
                <a:solidFill>
                  <a:srgbClr val="000000"/>
                </a:solidFill>
                <a:effectLst/>
                <a:latin typeface="Times New Roman"/>
                <a:ea typeface="Calibri" panose="020F0502020204030204" pitchFamily="34" charset="0"/>
                <a:cs typeface="Times New Roman"/>
              </a:rPr>
              <a:t> </a:t>
            </a:r>
            <a:r>
              <a:rPr lang="en-US" sz="2000" b="1">
                <a:solidFill>
                  <a:srgbClr val="000000"/>
                </a:solidFill>
                <a:effectLst/>
                <a:latin typeface="Times New Roman"/>
                <a:ea typeface="Calibri" panose="020F0502020204030204" pitchFamily="34" charset="0"/>
                <a:cs typeface="Times New Roman"/>
              </a:rPr>
              <a:t>and</a:t>
            </a:r>
            <a:r>
              <a:rPr lang="en-US" sz="2000" b="1" spc="-5">
                <a:solidFill>
                  <a:srgbClr val="000000"/>
                </a:solidFill>
                <a:effectLst/>
                <a:latin typeface="Times New Roman"/>
                <a:ea typeface="Calibri" panose="020F0502020204030204" pitchFamily="34" charset="0"/>
                <a:cs typeface="Times New Roman"/>
              </a:rPr>
              <a:t> </a:t>
            </a:r>
            <a:r>
              <a:rPr lang="en-US" sz="2000" b="1">
                <a:solidFill>
                  <a:srgbClr val="000000"/>
                </a:solidFill>
                <a:effectLst/>
                <a:latin typeface="Times New Roman"/>
                <a:ea typeface="Calibri" panose="020F0502020204030204" pitchFamily="34" charset="0"/>
                <a:cs typeface="Times New Roman"/>
              </a:rPr>
              <a:t>more</a:t>
            </a:r>
            <a:r>
              <a:rPr lang="en-US" sz="2000" b="1" spc="-5">
                <a:solidFill>
                  <a:srgbClr val="000000"/>
                </a:solidFill>
                <a:effectLst/>
                <a:latin typeface="Times New Roman"/>
                <a:ea typeface="Calibri" panose="020F0502020204030204" pitchFamily="34" charset="0"/>
                <a:cs typeface="Times New Roman"/>
              </a:rPr>
              <a:t> </a:t>
            </a:r>
            <a:r>
              <a:rPr lang="en-US" sz="2000" b="1">
                <a:solidFill>
                  <a:srgbClr val="000000"/>
                </a:solidFill>
                <a:effectLst/>
                <a:latin typeface="Times New Roman"/>
                <a:ea typeface="Calibri" panose="020F0502020204030204" pitchFamily="34" charset="0"/>
                <a:cs typeface="Times New Roman"/>
              </a:rPr>
              <a:t>fully</a:t>
            </a:r>
            <a:r>
              <a:rPr lang="en-US" sz="2000" b="1" spc="-35">
                <a:solidFill>
                  <a:srgbClr val="000000"/>
                </a:solidFill>
                <a:effectLst/>
                <a:latin typeface="Times New Roman"/>
                <a:ea typeface="Calibri" panose="020F0502020204030204" pitchFamily="34" charset="0"/>
                <a:cs typeface="Times New Roman"/>
              </a:rPr>
              <a:t> </a:t>
            </a:r>
            <a:r>
              <a:rPr lang="en-US" sz="2000" b="1">
                <a:solidFill>
                  <a:srgbClr val="000000"/>
                </a:solidFill>
                <a:effectLst/>
                <a:latin typeface="Times New Roman"/>
                <a:ea typeface="Calibri" panose="020F0502020204030204" pitchFamily="34" charset="0"/>
                <a:cs typeface="Times New Roman"/>
              </a:rPr>
              <a:t>understand</a:t>
            </a:r>
            <a:r>
              <a:rPr lang="en-US" sz="2000" b="1" spc="-5">
                <a:solidFill>
                  <a:srgbClr val="000000"/>
                </a:solidFill>
                <a:effectLst/>
                <a:latin typeface="Times New Roman"/>
                <a:ea typeface="Calibri" panose="020F0502020204030204" pitchFamily="34" charset="0"/>
                <a:cs typeface="Times New Roman"/>
              </a:rPr>
              <a:t> </a:t>
            </a:r>
            <a:r>
              <a:rPr lang="en-US" sz="2000" b="1">
                <a:solidFill>
                  <a:srgbClr val="000000"/>
                </a:solidFill>
                <a:effectLst/>
                <a:latin typeface="Times New Roman"/>
                <a:ea typeface="Calibri" panose="020F0502020204030204" pitchFamily="34" charset="0"/>
                <a:cs typeface="Times New Roman"/>
              </a:rPr>
              <a:t>their</a:t>
            </a:r>
            <a:r>
              <a:rPr lang="en-US" sz="2000" b="1" spc="-5">
                <a:solidFill>
                  <a:srgbClr val="000000"/>
                </a:solidFill>
                <a:effectLst/>
                <a:latin typeface="Times New Roman"/>
                <a:ea typeface="Calibri" panose="020F0502020204030204" pitchFamily="34" charset="0"/>
                <a:cs typeface="Times New Roman"/>
              </a:rPr>
              <a:t> </a:t>
            </a:r>
            <a:r>
              <a:rPr lang="en-US" sz="2000" b="1">
                <a:solidFill>
                  <a:srgbClr val="000000"/>
                </a:solidFill>
                <a:effectLst/>
                <a:latin typeface="Times New Roman"/>
                <a:ea typeface="Calibri" panose="020F0502020204030204" pitchFamily="34" charset="0"/>
                <a:cs typeface="Times New Roman"/>
              </a:rPr>
              <a:t>diverse</a:t>
            </a:r>
            <a:r>
              <a:rPr lang="en-US" sz="2000" b="1" spc="-5">
                <a:solidFill>
                  <a:srgbClr val="000000"/>
                </a:solidFill>
                <a:effectLst/>
                <a:latin typeface="Times New Roman"/>
                <a:ea typeface="Calibri" panose="020F0502020204030204" pitchFamily="34" charset="0"/>
                <a:cs typeface="Times New Roman"/>
              </a:rPr>
              <a:t> </a:t>
            </a:r>
            <a:r>
              <a:rPr lang="en-US" sz="2000" b="1">
                <a:solidFill>
                  <a:srgbClr val="000000"/>
                </a:solidFill>
                <a:effectLst/>
                <a:latin typeface="Times New Roman"/>
                <a:ea typeface="Calibri" panose="020F0502020204030204" pitchFamily="34" charset="0"/>
                <a:cs typeface="Times New Roman"/>
              </a:rPr>
              <a:t>communities</a:t>
            </a:r>
            <a:r>
              <a:rPr lang="en-US" sz="2000" spc="-5">
                <a:solidFill>
                  <a:srgbClr val="000000"/>
                </a:solidFill>
                <a:effectLst/>
                <a:latin typeface="Times New Roman"/>
                <a:ea typeface="Calibri" panose="020F0502020204030204" pitchFamily="34" charset="0"/>
                <a:cs typeface="Times New Roman"/>
              </a:rPr>
              <a:t> </a:t>
            </a:r>
            <a:r>
              <a:rPr lang="en-US" sz="2000">
                <a:solidFill>
                  <a:srgbClr val="000000"/>
                </a:solidFill>
                <a:effectLst/>
                <a:latin typeface="Times New Roman"/>
                <a:ea typeface="Calibri" panose="020F0502020204030204" pitchFamily="34" charset="0"/>
                <a:cs typeface="Times New Roman"/>
              </a:rPr>
              <a:t>and</a:t>
            </a:r>
            <a:r>
              <a:rPr lang="en-US" sz="2000" spc="-5">
                <a:solidFill>
                  <a:srgbClr val="000000"/>
                </a:solidFill>
                <a:effectLst/>
                <a:latin typeface="Times New Roman"/>
                <a:ea typeface="Calibri" panose="020F0502020204030204" pitchFamily="34" charset="0"/>
                <a:cs typeface="Times New Roman"/>
              </a:rPr>
              <a:t> </a:t>
            </a:r>
            <a:r>
              <a:rPr lang="en-US" sz="2000">
                <a:solidFill>
                  <a:srgbClr val="000000"/>
                </a:solidFill>
                <a:effectLst/>
                <a:latin typeface="Times New Roman"/>
                <a:ea typeface="Calibri" panose="020F0502020204030204" pitchFamily="34" charset="0"/>
                <a:cs typeface="Times New Roman"/>
              </a:rPr>
              <a:t>audiences</a:t>
            </a:r>
            <a:r>
              <a:rPr lang="en-US" sz="2000" spc="-5">
                <a:solidFill>
                  <a:srgbClr val="000000"/>
                </a:solidFill>
                <a:effectLst/>
                <a:latin typeface="Times New Roman"/>
                <a:ea typeface="Calibri" panose="020F0502020204030204" pitchFamily="34" charset="0"/>
                <a:cs typeface="Times New Roman"/>
              </a:rPr>
              <a:t> </a:t>
            </a:r>
            <a:r>
              <a:rPr lang="en-US" sz="2000">
                <a:solidFill>
                  <a:srgbClr val="000000"/>
                </a:solidFill>
                <a:effectLst/>
                <a:latin typeface="Times New Roman"/>
                <a:ea typeface="Calibri" panose="020F0502020204030204" pitchFamily="34" charset="0"/>
                <a:cs typeface="Times New Roman"/>
              </a:rPr>
              <a:t>and</a:t>
            </a:r>
            <a:r>
              <a:rPr lang="en-US" sz="2000" spc="-5">
                <a:solidFill>
                  <a:srgbClr val="000000"/>
                </a:solidFill>
                <a:effectLst/>
                <a:latin typeface="Times New Roman"/>
                <a:ea typeface="Calibri" panose="020F0502020204030204" pitchFamily="34" charset="0"/>
                <a:cs typeface="Times New Roman"/>
              </a:rPr>
              <a:t> </a:t>
            </a:r>
            <a:r>
              <a:rPr lang="en-US" sz="2000">
                <a:solidFill>
                  <a:srgbClr val="000000"/>
                </a:solidFill>
                <a:effectLst/>
                <a:latin typeface="Times New Roman"/>
                <a:ea typeface="Calibri" panose="020F0502020204030204" pitchFamily="34" charset="0"/>
                <a:cs typeface="Times New Roman"/>
              </a:rPr>
              <a:t>their</a:t>
            </a:r>
            <a:r>
              <a:rPr lang="en-US" sz="2000" spc="-5">
                <a:solidFill>
                  <a:srgbClr val="000000"/>
                </a:solidFill>
                <a:effectLst/>
                <a:latin typeface="Times New Roman"/>
                <a:ea typeface="Calibri" panose="020F0502020204030204" pitchFamily="34" charset="0"/>
                <a:cs typeface="Times New Roman"/>
              </a:rPr>
              <a:t> </a:t>
            </a:r>
            <a:r>
              <a:rPr lang="en-US" sz="2000">
                <a:solidFill>
                  <a:srgbClr val="000000"/>
                </a:solidFill>
                <a:effectLst/>
                <a:latin typeface="Times New Roman"/>
                <a:ea typeface="Calibri" panose="020F0502020204030204" pitchFamily="34" charset="0"/>
                <a:cs typeface="Times New Roman"/>
              </a:rPr>
              <a:t>needs</a:t>
            </a:r>
            <a:r>
              <a:rPr lang="en-US" sz="2000" spc="-5">
                <a:solidFill>
                  <a:srgbClr val="000000"/>
                </a:solidFill>
                <a:effectLst/>
                <a:latin typeface="Times New Roman"/>
                <a:ea typeface="Calibri" panose="020F0502020204030204" pitchFamily="34" charset="0"/>
                <a:cs typeface="Times New Roman"/>
              </a:rPr>
              <a:t> </a:t>
            </a:r>
            <a:r>
              <a:rPr lang="en-US" sz="2000">
                <a:solidFill>
                  <a:srgbClr val="000000"/>
                </a:solidFill>
                <a:effectLst/>
                <a:latin typeface="Times New Roman"/>
                <a:ea typeface="Calibri" panose="020F0502020204030204" pitchFamily="34" charset="0"/>
                <a:cs typeface="Times New Roman"/>
              </a:rPr>
              <a:t>and</a:t>
            </a:r>
            <a:r>
              <a:rPr lang="en-US" sz="2000" spc="-20">
                <a:solidFill>
                  <a:srgbClr val="000000"/>
                </a:solidFill>
                <a:effectLst/>
                <a:latin typeface="Times New Roman"/>
                <a:ea typeface="Calibri" panose="020F0502020204030204" pitchFamily="34" charset="0"/>
                <a:cs typeface="Times New Roman"/>
              </a:rPr>
              <a:t> </a:t>
            </a:r>
            <a:r>
              <a:rPr lang="en-US" sz="2000">
                <a:solidFill>
                  <a:srgbClr val="000000"/>
                </a:solidFill>
                <a:effectLst/>
                <a:latin typeface="Times New Roman"/>
                <a:ea typeface="Calibri" panose="020F0502020204030204" pitchFamily="34" charset="0"/>
                <a:cs typeface="Times New Roman"/>
              </a:rPr>
              <a:t>interests.</a:t>
            </a:r>
          </a:p>
          <a:p>
            <a:pPr marL="342900" marR="80645" lvl="0" indent="-342900" eaLnBrk="0" hangingPunct="0">
              <a:spcBef>
                <a:spcPts val="0"/>
              </a:spcBef>
              <a:spcAft>
                <a:spcPts val="0"/>
              </a:spcAft>
              <a:buFont typeface="Symbol" panose="05050102010706020507" pitchFamily="18" charset="2"/>
              <a:buChar char=""/>
              <a:tabLst>
                <a:tab pos="457200" algn="l"/>
              </a:tabLst>
            </a:pPr>
            <a:r>
              <a:rPr lang="en-US" sz="2000" b="1">
                <a:solidFill>
                  <a:srgbClr val="000000"/>
                </a:solidFill>
                <a:effectLst/>
                <a:latin typeface="Times New Roman"/>
                <a:ea typeface="Calibri" panose="020F0502020204030204" pitchFamily="34" charset="0"/>
                <a:cs typeface="Times New Roman"/>
              </a:rPr>
              <a:t>Link</a:t>
            </a:r>
            <a:r>
              <a:rPr lang="en-US" sz="2000" b="1" spc="-10">
                <a:solidFill>
                  <a:srgbClr val="000000"/>
                </a:solidFill>
                <a:effectLst/>
                <a:latin typeface="Times New Roman"/>
                <a:ea typeface="Calibri" panose="020F0502020204030204" pitchFamily="34" charset="0"/>
                <a:cs typeface="Times New Roman"/>
              </a:rPr>
              <a:t> </a:t>
            </a:r>
            <a:r>
              <a:rPr lang="en-US" sz="2000" b="1">
                <a:solidFill>
                  <a:srgbClr val="000000"/>
                </a:solidFill>
                <a:effectLst/>
                <a:latin typeface="Times New Roman"/>
                <a:ea typeface="Calibri" panose="020F0502020204030204" pitchFamily="34" charset="0"/>
                <a:cs typeface="Times New Roman"/>
              </a:rPr>
              <a:t>culture</a:t>
            </a:r>
            <a:r>
              <a:rPr lang="en-US" sz="2000" b="1" spc="-10">
                <a:solidFill>
                  <a:srgbClr val="000000"/>
                </a:solidFill>
                <a:effectLst/>
                <a:latin typeface="Times New Roman"/>
                <a:ea typeface="Calibri" panose="020F0502020204030204" pitchFamily="34" charset="0"/>
                <a:cs typeface="Times New Roman"/>
              </a:rPr>
              <a:t> </a:t>
            </a:r>
            <a:r>
              <a:rPr lang="en-US" sz="2000" b="1">
                <a:solidFill>
                  <a:srgbClr val="000000"/>
                </a:solidFill>
                <a:effectLst/>
                <a:latin typeface="Times New Roman"/>
                <a:ea typeface="Calibri" panose="020F0502020204030204" pitchFamily="34" charset="0"/>
                <a:cs typeface="Times New Roman"/>
              </a:rPr>
              <a:t>and</a:t>
            </a:r>
            <a:r>
              <a:rPr lang="en-US" sz="2000" b="1" spc="-10">
                <a:solidFill>
                  <a:srgbClr val="000000"/>
                </a:solidFill>
                <a:effectLst/>
                <a:latin typeface="Times New Roman"/>
                <a:ea typeface="Calibri" panose="020F0502020204030204" pitchFamily="34" charset="0"/>
                <a:cs typeface="Times New Roman"/>
              </a:rPr>
              <a:t> </a:t>
            </a:r>
            <a:r>
              <a:rPr lang="en-US" sz="2000" b="1">
                <a:solidFill>
                  <a:srgbClr val="000000"/>
                </a:solidFill>
                <a:effectLst/>
                <a:latin typeface="Times New Roman"/>
                <a:ea typeface="Calibri" panose="020F0502020204030204" pitchFamily="34" charset="0"/>
                <a:cs typeface="Times New Roman"/>
              </a:rPr>
              <a:t>nature</a:t>
            </a:r>
            <a:r>
              <a:rPr lang="en-US" sz="2000" spc="-10">
                <a:solidFill>
                  <a:srgbClr val="000000"/>
                </a:solidFill>
                <a:effectLst/>
                <a:latin typeface="Times New Roman"/>
                <a:ea typeface="Calibri" panose="020F0502020204030204" pitchFamily="34" charset="0"/>
                <a:cs typeface="Times New Roman"/>
              </a:rPr>
              <a:t> </a:t>
            </a:r>
            <a:r>
              <a:rPr lang="en-US" sz="2000">
                <a:solidFill>
                  <a:srgbClr val="000000"/>
                </a:solidFill>
                <a:effectLst/>
                <a:latin typeface="Times New Roman"/>
                <a:ea typeface="Calibri" panose="020F0502020204030204" pitchFamily="34" charset="0"/>
                <a:cs typeface="Times New Roman"/>
              </a:rPr>
              <a:t>through</a:t>
            </a:r>
            <a:r>
              <a:rPr lang="en-US" sz="2000" spc="-10">
                <a:solidFill>
                  <a:srgbClr val="000000"/>
                </a:solidFill>
                <a:effectLst/>
                <a:latin typeface="Times New Roman"/>
                <a:ea typeface="Calibri" panose="020F0502020204030204" pitchFamily="34" charset="0"/>
                <a:cs typeface="Times New Roman"/>
              </a:rPr>
              <a:t> </a:t>
            </a:r>
            <a:r>
              <a:rPr lang="en-US" sz="2000">
                <a:solidFill>
                  <a:srgbClr val="000000"/>
                </a:solidFill>
                <a:effectLst/>
                <a:latin typeface="Times New Roman"/>
                <a:ea typeface="Calibri" panose="020F0502020204030204" pitchFamily="34" charset="0"/>
                <a:cs typeface="Times New Roman"/>
              </a:rPr>
              <a:t>interpretation,</a:t>
            </a:r>
            <a:r>
              <a:rPr lang="en-US" sz="2000" spc="-10">
                <a:solidFill>
                  <a:srgbClr val="000000"/>
                </a:solidFill>
                <a:effectLst/>
                <a:latin typeface="Times New Roman"/>
                <a:ea typeface="Calibri" panose="020F0502020204030204" pitchFamily="34" charset="0"/>
                <a:cs typeface="Times New Roman"/>
              </a:rPr>
              <a:t> </a:t>
            </a:r>
            <a:r>
              <a:rPr lang="en-US" sz="2000">
                <a:solidFill>
                  <a:srgbClr val="000000"/>
                </a:solidFill>
                <a:effectLst/>
                <a:latin typeface="Times New Roman"/>
                <a:ea typeface="Calibri" panose="020F0502020204030204" pitchFamily="34" charset="0"/>
                <a:cs typeface="Times New Roman"/>
              </a:rPr>
              <a:t>education,</a:t>
            </a:r>
            <a:r>
              <a:rPr lang="en-US" sz="2000" spc="-10">
                <a:solidFill>
                  <a:srgbClr val="000000"/>
                </a:solidFill>
                <a:effectLst/>
                <a:latin typeface="Times New Roman"/>
                <a:ea typeface="Calibri" panose="020F0502020204030204" pitchFamily="34" charset="0"/>
                <a:cs typeface="Times New Roman"/>
              </a:rPr>
              <a:t> </a:t>
            </a:r>
            <a:r>
              <a:rPr lang="en-US" sz="2000">
                <a:solidFill>
                  <a:srgbClr val="000000"/>
                </a:solidFill>
                <a:effectLst/>
                <a:latin typeface="Times New Roman"/>
                <a:ea typeface="Calibri" panose="020F0502020204030204" pitchFamily="34" charset="0"/>
                <a:cs typeface="Times New Roman"/>
              </a:rPr>
              <a:t>messaging,</a:t>
            </a:r>
            <a:r>
              <a:rPr lang="en-US" sz="2000" spc="-10">
                <a:solidFill>
                  <a:srgbClr val="000000"/>
                </a:solidFill>
                <a:effectLst/>
                <a:latin typeface="Times New Roman"/>
                <a:ea typeface="Calibri" panose="020F0502020204030204" pitchFamily="34" charset="0"/>
                <a:cs typeface="Times New Roman"/>
              </a:rPr>
              <a:t> </a:t>
            </a:r>
            <a:r>
              <a:rPr lang="en-US" sz="2000">
                <a:solidFill>
                  <a:srgbClr val="000000"/>
                </a:solidFill>
                <a:effectLst/>
                <a:latin typeface="Times New Roman"/>
                <a:ea typeface="Calibri" panose="020F0502020204030204" pitchFamily="34" charset="0"/>
                <a:cs typeface="Times New Roman"/>
              </a:rPr>
              <a:t>and</a:t>
            </a:r>
            <a:r>
              <a:rPr lang="en-US" sz="2000" spc="-20">
                <a:solidFill>
                  <a:srgbClr val="000000"/>
                </a:solidFill>
                <a:effectLst/>
                <a:latin typeface="Times New Roman"/>
                <a:ea typeface="Calibri" panose="020F0502020204030204" pitchFamily="34" charset="0"/>
                <a:cs typeface="Times New Roman"/>
              </a:rPr>
              <a:t> </a:t>
            </a:r>
            <a:r>
              <a:rPr lang="en-US" sz="2000">
                <a:solidFill>
                  <a:srgbClr val="000000"/>
                </a:solidFill>
                <a:effectLst/>
                <a:latin typeface="Times New Roman"/>
                <a:ea typeface="Calibri" panose="020F0502020204030204" pitchFamily="34" charset="0"/>
                <a:cs typeface="Times New Roman"/>
              </a:rPr>
              <a:t>initiatives.</a:t>
            </a:r>
            <a:r>
              <a:rPr lang="en-US" sz="2000" spc="-10">
                <a:solidFill>
                  <a:srgbClr val="000000"/>
                </a:solidFill>
                <a:effectLst/>
                <a:latin typeface="Times New Roman"/>
                <a:ea typeface="Calibri" panose="020F0502020204030204" pitchFamily="34" charset="0"/>
                <a:cs typeface="Times New Roman"/>
              </a:rPr>
              <a:t> </a:t>
            </a:r>
            <a:r>
              <a:rPr lang="en-US" sz="2000">
                <a:solidFill>
                  <a:srgbClr val="000000"/>
                </a:solidFill>
                <a:effectLst/>
                <a:latin typeface="Times New Roman"/>
                <a:ea typeface="Calibri" panose="020F0502020204030204" pitchFamily="34" charset="0"/>
                <a:cs typeface="Times New Roman"/>
              </a:rPr>
              <a:t>Clearly</a:t>
            </a:r>
            <a:r>
              <a:rPr lang="en-US" sz="2000" spc="-10">
                <a:solidFill>
                  <a:srgbClr val="000000"/>
                </a:solidFill>
                <a:effectLst/>
                <a:latin typeface="Times New Roman"/>
                <a:ea typeface="Calibri" panose="020F0502020204030204" pitchFamily="34" charset="0"/>
                <a:cs typeface="Times New Roman"/>
              </a:rPr>
              <a:t> </a:t>
            </a:r>
            <a:r>
              <a:rPr lang="en-US" sz="2000">
                <a:solidFill>
                  <a:srgbClr val="000000"/>
                </a:solidFill>
                <a:effectLst/>
                <a:latin typeface="Times New Roman"/>
                <a:ea typeface="Calibri" panose="020F0502020204030204" pitchFamily="34" charset="0"/>
                <a:cs typeface="Times New Roman"/>
              </a:rPr>
              <a:t>combine</a:t>
            </a:r>
            <a:r>
              <a:rPr lang="en-US" sz="2000" spc="-10">
                <a:solidFill>
                  <a:srgbClr val="000000"/>
                </a:solidFill>
                <a:effectLst/>
                <a:latin typeface="Times New Roman"/>
                <a:ea typeface="Calibri" panose="020F0502020204030204" pitchFamily="34" charset="0"/>
                <a:cs typeface="Times New Roman"/>
              </a:rPr>
              <a:t> </a:t>
            </a:r>
            <a:r>
              <a:rPr lang="en-US" sz="2000">
                <a:solidFill>
                  <a:srgbClr val="000000"/>
                </a:solidFill>
                <a:effectLst/>
                <a:latin typeface="Times New Roman"/>
                <a:ea typeface="Calibri" panose="020F0502020204030204" pitchFamily="34" charset="0"/>
                <a:cs typeface="Times New Roman"/>
              </a:rPr>
              <a:t>cultural</a:t>
            </a:r>
            <a:r>
              <a:rPr lang="en-US" sz="2000" spc="-10">
                <a:solidFill>
                  <a:srgbClr val="000000"/>
                </a:solidFill>
                <a:effectLst/>
                <a:latin typeface="Times New Roman"/>
                <a:ea typeface="Calibri" panose="020F0502020204030204" pitchFamily="34" charset="0"/>
                <a:cs typeface="Times New Roman"/>
              </a:rPr>
              <a:t> </a:t>
            </a:r>
            <a:r>
              <a:rPr lang="en-US" sz="2000">
                <a:solidFill>
                  <a:srgbClr val="000000"/>
                </a:solidFill>
                <a:effectLst/>
                <a:latin typeface="Times New Roman"/>
                <a:ea typeface="Calibri" panose="020F0502020204030204" pitchFamily="34" charset="0"/>
                <a:cs typeface="Times New Roman"/>
              </a:rPr>
              <a:t>traditions</a:t>
            </a:r>
            <a:r>
              <a:rPr lang="en-US" sz="2000" spc="-10">
                <a:solidFill>
                  <a:srgbClr val="000000"/>
                </a:solidFill>
                <a:effectLst/>
                <a:latin typeface="Times New Roman"/>
                <a:ea typeface="Calibri" panose="020F0502020204030204" pitchFamily="34" charset="0"/>
                <a:cs typeface="Times New Roman"/>
              </a:rPr>
              <a:t> </a:t>
            </a:r>
            <a:r>
              <a:rPr lang="en-US" sz="2000">
                <a:solidFill>
                  <a:srgbClr val="000000"/>
                </a:solidFill>
                <a:effectLst/>
                <a:latin typeface="Times New Roman"/>
                <a:ea typeface="Calibri" panose="020F0502020204030204" pitchFamily="34" charset="0"/>
                <a:cs typeface="Times New Roman"/>
              </a:rPr>
              <a:t>and</a:t>
            </a:r>
            <a:r>
              <a:rPr lang="en-US" sz="2000" spc="-10">
                <a:solidFill>
                  <a:srgbClr val="000000"/>
                </a:solidFill>
                <a:effectLst/>
                <a:latin typeface="Times New Roman"/>
                <a:ea typeface="Calibri" panose="020F0502020204030204" pitchFamily="34" charset="0"/>
                <a:cs typeface="Times New Roman"/>
              </a:rPr>
              <a:t> </a:t>
            </a:r>
            <a:r>
              <a:rPr lang="en-US" sz="2000">
                <a:solidFill>
                  <a:srgbClr val="000000"/>
                </a:solidFill>
                <a:effectLst/>
                <a:latin typeface="Times New Roman"/>
                <a:ea typeface="Calibri" panose="020F0502020204030204" pitchFamily="34" charset="0"/>
                <a:cs typeface="Times New Roman"/>
              </a:rPr>
              <a:t>history</a:t>
            </a:r>
            <a:r>
              <a:rPr lang="en-US" sz="2000" spc="-10">
                <a:solidFill>
                  <a:srgbClr val="000000"/>
                </a:solidFill>
                <a:effectLst/>
                <a:latin typeface="Times New Roman"/>
                <a:ea typeface="Calibri" panose="020F0502020204030204" pitchFamily="34" charset="0"/>
                <a:cs typeface="Times New Roman"/>
              </a:rPr>
              <a:t> </a:t>
            </a:r>
            <a:r>
              <a:rPr lang="en-US" sz="2000">
                <a:solidFill>
                  <a:srgbClr val="000000"/>
                </a:solidFill>
                <a:effectLst/>
                <a:latin typeface="Times New Roman"/>
                <a:ea typeface="Calibri" panose="020F0502020204030204" pitchFamily="34" charset="0"/>
                <a:cs typeface="Times New Roman"/>
              </a:rPr>
              <a:t>with</a:t>
            </a:r>
            <a:r>
              <a:rPr lang="en-US" sz="2000" spc="-10">
                <a:solidFill>
                  <a:srgbClr val="000000"/>
                </a:solidFill>
                <a:effectLst/>
                <a:latin typeface="Times New Roman"/>
                <a:ea typeface="Calibri" panose="020F0502020204030204" pitchFamily="34" charset="0"/>
                <a:cs typeface="Times New Roman"/>
              </a:rPr>
              <a:t> </a:t>
            </a:r>
            <a:r>
              <a:rPr lang="en-US" sz="2000">
                <a:solidFill>
                  <a:srgbClr val="000000"/>
                </a:solidFill>
                <a:effectLst/>
                <a:latin typeface="Times New Roman"/>
                <a:ea typeface="Calibri" panose="020F0502020204030204" pitchFamily="34" charset="0"/>
                <a:cs typeface="Times New Roman"/>
              </a:rPr>
              <a:t>contemporary</a:t>
            </a:r>
            <a:r>
              <a:rPr lang="en-US" sz="2000" spc="-35">
                <a:solidFill>
                  <a:srgbClr val="000000"/>
                </a:solidFill>
                <a:effectLst/>
                <a:latin typeface="Times New Roman"/>
                <a:ea typeface="Calibri" panose="020F0502020204030204" pitchFamily="34" charset="0"/>
                <a:cs typeface="Times New Roman"/>
              </a:rPr>
              <a:t> </a:t>
            </a:r>
            <a:r>
              <a:rPr lang="en-US" sz="2000">
                <a:solidFill>
                  <a:srgbClr val="000000"/>
                </a:solidFill>
                <a:effectLst/>
                <a:latin typeface="Times New Roman"/>
                <a:ea typeface="Calibri" panose="020F0502020204030204" pitchFamily="34" charset="0"/>
                <a:cs typeface="Times New Roman"/>
              </a:rPr>
              <a:t>resource</a:t>
            </a:r>
            <a:r>
              <a:rPr lang="en-US" sz="2000" spc="-10">
                <a:solidFill>
                  <a:srgbClr val="000000"/>
                </a:solidFill>
                <a:effectLst/>
                <a:latin typeface="Times New Roman"/>
                <a:ea typeface="Calibri" panose="020F0502020204030204" pitchFamily="34" charset="0"/>
                <a:cs typeface="Times New Roman"/>
              </a:rPr>
              <a:t> </a:t>
            </a:r>
            <a:r>
              <a:rPr lang="en-US" sz="2000">
                <a:solidFill>
                  <a:srgbClr val="000000"/>
                </a:solidFill>
                <a:effectLst/>
                <a:latin typeface="Times New Roman"/>
                <a:ea typeface="Calibri" panose="020F0502020204030204" pitchFamily="34" charset="0"/>
                <a:cs typeface="Times New Roman"/>
              </a:rPr>
              <a:t>challenges,</a:t>
            </a:r>
            <a:r>
              <a:rPr lang="en-US" sz="2000" spc="-10">
                <a:solidFill>
                  <a:srgbClr val="000000"/>
                </a:solidFill>
                <a:effectLst/>
                <a:latin typeface="Times New Roman"/>
                <a:ea typeface="Calibri" panose="020F0502020204030204" pitchFamily="34" charset="0"/>
                <a:cs typeface="Times New Roman"/>
              </a:rPr>
              <a:t> </a:t>
            </a:r>
            <a:r>
              <a:rPr lang="en-US" sz="2000">
                <a:solidFill>
                  <a:srgbClr val="000000"/>
                </a:solidFill>
                <a:effectLst/>
                <a:latin typeface="Times New Roman"/>
                <a:ea typeface="Calibri" panose="020F0502020204030204" pitchFamily="34" charset="0"/>
                <a:cs typeface="Times New Roman"/>
              </a:rPr>
              <a:t>ecological</a:t>
            </a:r>
            <a:r>
              <a:rPr lang="en-US" sz="2000" spc="-10">
                <a:solidFill>
                  <a:srgbClr val="000000"/>
                </a:solidFill>
                <a:effectLst/>
                <a:latin typeface="Times New Roman"/>
                <a:ea typeface="Calibri" panose="020F0502020204030204" pitchFamily="34" charset="0"/>
                <a:cs typeface="Times New Roman"/>
              </a:rPr>
              <a:t> </a:t>
            </a:r>
            <a:r>
              <a:rPr lang="en-US" sz="2000">
                <a:solidFill>
                  <a:srgbClr val="000000"/>
                </a:solidFill>
                <a:effectLst/>
                <a:latin typeface="Times New Roman"/>
                <a:ea typeface="Calibri" panose="020F0502020204030204" pitchFamily="34" charset="0"/>
                <a:cs typeface="Times New Roman"/>
              </a:rPr>
              <a:t>sustainability,</a:t>
            </a:r>
            <a:r>
              <a:rPr lang="en-US" sz="2000" spc="-10">
                <a:solidFill>
                  <a:srgbClr val="000000"/>
                </a:solidFill>
                <a:effectLst/>
                <a:latin typeface="Times New Roman"/>
                <a:ea typeface="Calibri" panose="020F0502020204030204" pitchFamily="34" charset="0"/>
                <a:cs typeface="Times New Roman"/>
              </a:rPr>
              <a:t> </a:t>
            </a:r>
            <a:r>
              <a:rPr lang="en-US" sz="2000">
                <a:solidFill>
                  <a:srgbClr val="000000"/>
                </a:solidFill>
                <a:effectLst/>
                <a:latin typeface="Times New Roman"/>
                <a:ea typeface="Calibri" panose="020F0502020204030204" pitchFamily="34" charset="0"/>
                <a:cs typeface="Times New Roman"/>
              </a:rPr>
              <a:t>and</a:t>
            </a:r>
            <a:r>
              <a:rPr lang="en-US" sz="2000" spc="-10">
                <a:solidFill>
                  <a:srgbClr val="000000"/>
                </a:solidFill>
                <a:effectLst/>
                <a:latin typeface="Times New Roman"/>
                <a:ea typeface="Calibri" panose="020F0502020204030204" pitchFamily="34" charset="0"/>
                <a:cs typeface="Times New Roman"/>
              </a:rPr>
              <a:t> </a:t>
            </a:r>
            <a:r>
              <a:rPr lang="en-US" sz="2000">
                <a:solidFill>
                  <a:srgbClr val="000000"/>
                </a:solidFill>
                <a:effectLst/>
                <a:latin typeface="Times New Roman"/>
                <a:ea typeface="Calibri" panose="020F0502020204030204" pitchFamily="34" charset="0"/>
                <a:cs typeface="Times New Roman"/>
              </a:rPr>
              <a:t>resilience</a:t>
            </a:r>
            <a:r>
              <a:rPr lang="en-US" sz="2000" spc="-10">
                <a:solidFill>
                  <a:srgbClr val="000000"/>
                </a:solidFill>
                <a:effectLst/>
                <a:latin typeface="Times New Roman"/>
                <a:ea typeface="Calibri" panose="020F0502020204030204" pitchFamily="34" charset="0"/>
                <a:cs typeface="Times New Roman"/>
              </a:rPr>
              <a:t> </a:t>
            </a:r>
            <a:r>
              <a:rPr lang="en-US" sz="2000">
                <a:solidFill>
                  <a:srgbClr val="000000"/>
                </a:solidFill>
                <a:effectLst/>
                <a:latin typeface="Times New Roman"/>
                <a:ea typeface="Calibri" panose="020F0502020204030204" pitchFamily="34" charset="0"/>
                <a:cs typeface="Times New Roman"/>
              </a:rPr>
              <a:t>initiatives</a:t>
            </a:r>
            <a:r>
              <a:rPr lang="en-US" sz="2000" spc="-10">
                <a:solidFill>
                  <a:srgbClr val="000000"/>
                </a:solidFill>
                <a:effectLst/>
                <a:latin typeface="Times New Roman"/>
                <a:ea typeface="Calibri" panose="020F0502020204030204" pitchFamily="34" charset="0"/>
                <a:cs typeface="Times New Roman"/>
              </a:rPr>
              <a:t> </a:t>
            </a:r>
            <a:r>
              <a:rPr lang="en-US" sz="2000">
                <a:solidFill>
                  <a:srgbClr val="000000"/>
                </a:solidFill>
                <a:effectLst/>
                <a:latin typeface="Times New Roman"/>
                <a:ea typeface="Calibri" panose="020F0502020204030204" pitchFamily="34" charset="0"/>
                <a:cs typeface="Times New Roman"/>
              </a:rPr>
              <a:t>to</a:t>
            </a:r>
            <a:r>
              <a:rPr lang="en-US" sz="2000" spc="-10">
                <a:solidFill>
                  <a:srgbClr val="000000"/>
                </a:solidFill>
                <a:effectLst/>
                <a:latin typeface="Times New Roman"/>
                <a:ea typeface="Calibri" panose="020F0502020204030204" pitchFamily="34" charset="0"/>
                <a:cs typeface="Times New Roman"/>
              </a:rPr>
              <a:t> </a:t>
            </a:r>
            <a:r>
              <a:rPr lang="en-US" sz="2000">
                <a:solidFill>
                  <a:srgbClr val="000000"/>
                </a:solidFill>
                <a:effectLst/>
                <a:latin typeface="Times New Roman"/>
                <a:ea typeface="Calibri" panose="020F0502020204030204" pitchFamily="34" charset="0"/>
                <a:cs typeface="Times New Roman"/>
              </a:rPr>
              <a:t>convey</a:t>
            </a:r>
            <a:r>
              <a:rPr lang="en-US" sz="2000" spc="-35">
                <a:solidFill>
                  <a:srgbClr val="000000"/>
                </a:solidFill>
                <a:effectLst/>
                <a:latin typeface="Times New Roman"/>
                <a:ea typeface="Calibri" panose="020F0502020204030204" pitchFamily="34" charset="0"/>
                <a:cs typeface="Times New Roman"/>
              </a:rPr>
              <a:t> </a:t>
            </a:r>
            <a:r>
              <a:rPr lang="en-US" sz="2000">
                <a:solidFill>
                  <a:srgbClr val="000000"/>
                </a:solidFill>
                <a:effectLst/>
                <a:latin typeface="Times New Roman"/>
                <a:ea typeface="Calibri" panose="020F0502020204030204" pitchFamily="34" charset="0"/>
                <a:cs typeface="Times New Roman"/>
              </a:rPr>
              <a:t>a</a:t>
            </a:r>
            <a:r>
              <a:rPr lang="en-US" sz="2000" spc="-10">
                <a:solidFill>
                  <a:srgbClr val="000000"/>
                </a:solidFill>
                <a:effectLst/>
                <a:latin typeface="Times New Roman"/>
                <a:ea typeface="Calibri" panose="020F0502020204030204" pitchFamily="34" charset="0"/>
                <a:cs typeface="Times New Roman"/>
              </a:rPr>
              <a:t> </a:t>
            </a:r>
            <a:r>
              <a:rPr lang="en-US" sz="2000">
                <a:solidFill>
                  <a:srgbClr val="000000"/>
                </a:solidFill>
                <a:effectLst/>
                <a:latin typeface="Times New Roman"/>
                <a:ea typeface="Calibri" panose="020F0502020204030204" pitchFamily="34" charset="0"/>
                <a:cs typeface="Times New Roman"/>
              </a:rPr>
              <a:t>stewardship</a:t>
            </a:r>
            <a:r>
              <a:rPr lang="en-US" sz="2000" spc="-10">
                <a:solidFill>
                  <a:srgbClr val="000000"/>
                </a:solidFill>
                <a:effectLst/>
                <a:latin typeface="Times New Roman"/>
                <a:ea typeface="Calibri" panose="020F0502020204030204" pitchFamily="34" charset="0"/>
                <a:cs typeface="Times New Roman"/>
              </a:rPr>
              <a:t> </a:t>
            </a:r>
            <a:r>
              <a:rPr lang="en-US" sz="2000">
                <a:solidFill>
                  <a:srgbClr val="000000"/>
                </a:solidFill>
                <a:effectLst/>
                <a:latin typeface="Times New Roman"/>
                <a:ea typeface="Calibri" panose="020F0502020204030204" pitchFamily="34" charset="0"/>
                <a:cs typeface="Times New Roman"/>
              </a:rPr>
              <a:t>ethic.</a:t>
            </a:r>
          </a:p>
          <a:p>
            <a:pPr marL="342900" marR="80645" lvl="0" indent="-342900" eaLnBrk="0" hangingPunct="0">
              <a:spcBef>
                <a:spcPts val="0"/>
              </a:spcBef>
              <a:spcAft>
                <a:spcPts val="0"/>
              </a:spcAft>
              <a:buFont typeface="Symbol" panose="05050102010706020507" pitchFamily="18" charset="2"/>
              <a:buChar char=""/>
              <a:tabLst>
                <a:tab pos="457200" algn="l"/>
              </a:tabLst>
            </a:pPr>
            <a:r>
              <a:rPr lang="en-US" sz="2000" b="1" spc="-20">
                <a:solidFill>
                  <a:srgbClr val="000000"/>
                </a:solidFill>
                <a:effectLst/>
                <a:latin typeface="Times New Roman"/>
                <a:ea typeface="Calibri" panose="020F0502020204030204" pitchFamily="34" charset="0"/>
                <a:cs typeface="Times New Roman"/>
              </a:rPr>
              <a:t>Build </a:t>
            </a:r>
            <a:r>
              <a:rPr lang="en-US" sz="2000" b="1">
                <a:solidFill>
                  <a:srgbClr val="000000"/>
                </a:solidFill>
                <a:effectLst/>
                <a:latin typeface="Times New Roman"/>
                <a:ea typeface="Calibri" panose="020F0502020204030204" pitchFamily="34" charset="0"/>
                <a:cs typeface="Times New Roman"/>
              </a:rPr>
              <a:t>ladders of youth engagement</a:t>
            </a:r>
            <a:r>
              <a:rPr lang="en-US" sz="2000">
                <a:solidFill>
                  <a:srgbClr val="000000"/>
                </a:solidFill>
                <a:effectLst/>
                <a:latin typeface="Times New Roman"/>
                <a:ea typeface="Calibri" panose="020F0502020204030204" pitchFamily="34" charset="0"/>
                <a:cs typeface="Times New Roman"/>
              </a:rPr>
              <a:t>—from youth programs to internships to careers—to transform our collective workforce to reflect our communities’ demographics.</a:t>
            </a:r>
            <a:endParaRPr lang="en-US" sz="2000" i="0" u="none" strike="noStrike" kern="1200" cap="none" spc="0" normalizeH="0" baseline="0" noProof="0">
              <a:ln>
                <a:noFill/>
              </a:ln>
              <a:effectLst/>
              <a:uLnTx/>
              <a:uFillTx/>
              <a:latin typeface="Times New Roman"/>
              <a:cs typeface="Times New Roman"/>
            </a:endParaRPr>
          </a:p>
        </p:txBody>
      </p:sp>
      <p:sp>
        <p:nvSpPr>
          <p:cNvPr id="9" name="TextBox 8">
            <a:extLst>
              <a:ext uri="{FF2B5EF4-FFF2-40B4-BE49-F238E27FC236}">
                <a16:creationId xmlns:a16="http://schemas.microsoft.com/office/drawing/2014/main" id="{07C68916-10AC-45A3-B6AA-5860801E95E3}"/>
              </a:ext>
            </a:extLst>
          </p:cNvPr>
          <p:cNvSpPr txBox="1"/>
          <p:nvPr/>
        </p:nvSpPr>
        <p:spPr>
          <a:xfrm>
            <a:off x="10668000" y="1593671"/>
            <a:ext cx="1295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Strategic Theme</a:t>
            </a:r>
          </a:p>
        </p:txBody>
      </p:sp>
      <p:sp>
        <p:nvSpPr>
          <p:cNvPr id="6" name="TextBox 3">
            <a:extLst>
              <a:ext uri="{FF2B5EF4-FFF2-40B4-BE49-F238E27FC236}">
                <a16:creationId xmlns:a16="http://schemas.microsoft.com/office/drawing/2014/main" id="{E3906AC9-0AA0-4B35-B941-33F9626BF710}"/>
              </a:ext>
            </a:extLst>
          </p:cNvPr>
          <p:cNvSpPr txBox="1">
            <a:spLocks noChangeArrowheads="1"/>
          </p:cNvSpPr>
          <p:nvPr/>
        </p:nvSpPr>
        <p:spPr bwMode="auto">
          <a:xfrm>
            <a:off x="173971" y="133687"/>
            <a:ext cx="9926960" cy="618344"/>
          </a:xfrm>
          <a:prstGeom prst="rect">
            <a:avLst/>
          </a:prstGeom>
        </p:spPr>
        <p:txBody>
          <a:bodyPr vert="horz" lIns="91440" tIns="45720" rIns="91440" bIns="45720" rtlCol="0" anchor="t">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en-US" altLang="en-US" sz="3100" b="0" i="0" u="none" strike="noStrike" kern="1200" cap="none" spc="0" normalizeH="0" baseline="0" noProof="0">
                <a:ln>
                  <a:noFill/>
                </a:ln>
                <a:solidFill>
                  <a:srgbClr val="1C6294"/>
                </a:solidFill>
                <a:effectLst>
                  <a:outerShdw blurRad="38100" dist="38100" dir="2700000" algn="tl">
                    <a:srgbClr val="000000">
                      <a:alpha val="43137"/>
                    </a:srgbClr>
                  </a:outerShdw>
                </a:effectLst>
                <a:uLnTx/>
                <a:uFillTx/>
                <a:latin typeface="Calibri" panose="020F0502020204030204"/>
                <a:ea typeface="+mn-ea"/>
                <a:cs typeface="+mn-cs"/>
              </a:rPr>
              <a:t>Chesapeake Gateways Network Grant Application Overview</a:t>
            </a:r>
            <a:endParaRPr kumimoji="0" lang="en-US" altLang="en-US" sz="3100" b="0" i="0" u="none" strike="noStrike" kern="1200" cap="none" spc="0" normalizeH="0" baseline="0" noProof="0">
              <a:ln>
                <a:noFill/>
              </a:ln>
              <a:solidFill>
                <a:srgbClr val="1C6294"/>
              </a:solidFill>
              <a:effectLst>
                <a:outerShdw blurRad="38100" dist="38100" dir="2700000" algn="tl">
                  <a:srgbClr val="000000">
                    <a:alpha val="43137"/>
                  </a:srgbClr>
                </a:outerShdw>
              </a:effectLst>
              <a:uLnTx/>
              <a:uFillTx/>
              <a:latin typeface="Calibri" panose="020F0502020204030204"/>
              <a:ea typeface="+mn-ea"/>
              <a:cs typeface="Calibri"/>
            </a:endParaRPr>
          </a:p>
        </p:txBody>
      </p:sp>
    </p:spTree>
    <p:extLst>
      <p:ext uri="{BB962C8B-B14F-4D97-AF65-F5344CB8AC3E}">
        <p14:creationId xmlns:p14="http://schemas.microsoft.com/office/powerpoint/2010/main" val="405113362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1137B4-B60B-4D46-B52E-A7339E35B488}"/>
              </a:ext>
            </a:extLst>
          </p:cNvPr>
          <p:cNvSpPr txBox="1"/>
          <p:nvPr/>
        </p:nvSpPr>
        <p:spPr>
          <a:xfrm>
            <a:off x="10668000" y="1593671"/>
            <a:ext cx="1295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Strategic Theme</a:t>
            </a:r>
          </a:p>
        </p:txBody>
      </p:sp>
      <p:sp>
        <p:nvSpPr>
          <p:cNvPr id="6" name="TextBox 5">
            <a:extLst>
              <a:ext uri="{FF2B5EF4-FFF2-40B4-BE49-F238E27FC236}">
                <a16:creationId xmlns:a16="http://schemas.microsoft.com/office/drawing/2014/main" id="{35D8ABF5-BD65-4B6F-80C0-19ED2DD22225}"/>
              </a:ext>
            </a:extLst>
          </p:cNvPr>
          <p:cNvSpPr txBox="1"/>
          <p:nvPr/>
        </p:nvSpPr>
        <p:spPr>
          <a:xfrm>
            <a:off x="1567835" y="1897509"/>
            <a:ext cx="7492082" cy="366254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800" b="0" i="0" u="none" strike="noStrike" kern="1200" cap="none" spc="0" normalizeH="0" baseline="0" noProof="0">
                <a:ln>
                  <a:noFill/>
                </a:ln>
                <a:solidFill>
                  <a:prstClr val="black"/>
                </a:solidFill>
                <a:effectLst/>
                <a:uLnTx/>
                <a:uFillTx/>
                <a:ea typeface="+mn-ea"/>
                <a:cs typeface="+mn-cs"/>
              </a:rPr>
              <a:t>Promote Resilient Communities and Landscapes</a:t>
            </a:r>
          </a:p>
          <a:p>
            <a:pPr marR="0" lvl="0" algn="l" defTabSz="914400" rtl="0" eaLnBrk="1" fontAlgn="auto" latinLnBrk="0" hangingPunct="1">
              <a:lnSpc>
                <a:spcPct val="100000"/>
              </a:lnSpc>
              <a:spcBef>
                <a:spcPts val="0"/>
              </a:spcBef>
              <a:spcAft>
                <a:spcPts val="0"/>
              </a:spcAft>
              <a:buClrTx/>
              <a:buSzTx/>
              <a:tabLst/>
              <a:defRPr/>
            </a:pPr>
            <a:endParaRPr lang="en-US" sz="2200">
              <a:solidFill>
                <a:prstClr val="black"/>
              </a:solidFill>
            </a:endParaRPr>
          </a:p>
          <a:p>
            <a:pPr marL="342900" marR="0" lvl="0" indent="-342900">
              <a:spcBef>
                <a:spcPts val="0"/>
              </a:spcBef>
              <a:spcAft>
                <a:spcPts val="0"/>
              </a:spcAft>
              <a:buFont typeface="Symbol" panose="05050102010706020507" pitchFamily="18" charset="2"/>
              <a:buChar char=""/>
            </a:pPr>
            <a:r>
              <a:rPr lang="en-US" sz="2200">
                <a:solidFill>
                  <a:srgbClr val="000000"/>
                </a:solidFill>
                <a:effectLst/>
                <a:ea typeface="Calibri" panose="020F0502020204030204" pitchFamily="34" charset="0"/>
                <a:cs typeface="Times New Roman" panose="02020603050405020304" pitchFamily="18" charset="0"/>
              </a:rPr>
              <a:t>PROMOTE</a:t>
            </a:r>
            <a:r>
              <a:rPr lang="en-US" sz="2200" spc="-90">
                <a:solidFill>
                  <a:srgbClr val="000000"/>
                </a:solidFill>
                <a:effectLst/>
                <a:ea typeface="Calibri" panose="020F0502020204030204" pitchFamily="34" charset="0"/>
                <a:cs typeface="Times New Roman" panose="02020603050405020304" pitchFamily="18" charset="0"/>
              </a:rPr>
              <a:t> </a:t>
            </a:r>
            <a:r>
              <a:rPr lang="en-US" sz="2200">
                <a:solidFill>
                  <a:srgbClr val="000000"/>
                </a:solidFill>
                <a:effectLst/>
                <a:ea typeface="Calibri" panose="020F0502020204030204" pitchFamily="34" charset="0"/>
                <a:cs typeface="Times New Roman" panose="02020603050405020304" pitchFamily="18" charset="0"/>
              </a:rPr>
              <a:t>and</a:t>
            </a:r>
            <a:r>
              <a:rPr lang="en-US" sz="2200" spc="-90">
                <a:solidFill>
                  <a:srgbClr val="000000"/>
                </a:solidFill>
                <a:effectLst/>
                <a:ea typeface="Calibri" panose="020F0502020204030204" pitchFamily="34" charset="0"/>
                <a:cs typeface="Times New Roman" panose="02020603050405020304" pitchFamily="18" charset="0"/>
              </a:rPr>
              <a:t> </a:t>
            </a:r>
            <a:r>
              <a:rPr lang="en-US" sz="2200">
                <a:solidFill>
                  <a:srgbClr val="000000"/>
                </a:solidFill>
                <a:effectLst/>
                <a:ea typeface="Calibri" panose="020F0502020204030204" pitchFamily="34" charset="0"/>
                <a:cs typeface="Times New Roman" panose="02020603050405020304" pitchFamily="18" charset="0"/>
              </a:rPr>
              <a:t>MARKET</a:t>
            </a:r>
            <a:r>
              <a:rPr lang="en-US" sz="2200" spc="-70">
                <a:solidFill>
                  <a:srgbClr val="000000"/>
                </a:solidFill>
                <a:effectLst/>
                <a:ea typeface="Calibri" panose="020F0502020204030204" pitchFamily="34" charset="0"/>
                <a:cs typeface="Times New Roman" panose="02020603050405020304" pitchFamily="18" charset="0"/>
              </a:rPr>
              <a:t> </a:t>
            </a:r>
            <a:r>
              <a:rPr lang="en-US" sz="2200">
                <a:solidFill>
                  <a:srgbClr val="000000"/>
                </a:solidFill>
                <a:effectLst/>
                <a:ea typeface="Calibri" panose="020F0502020204030204" pitchFamily="34" charset="0"/>
                <a:cs typeface="Times New Roman" panose="02020603050405020304" pitchFamily="18" charset="0"/>
              </a:rPr>
              <a:t>the</a:t>
            </a:r>
            <a:r>
              <a:rPr lang="en-US" sz="2200" spc="-70">
                <a:solidFill>
                  <a:srgbClr val="000000"/>
                </a:solidFill>
                <a:effectLst/>
                <a:ea typeface="Calibri" panose="020F0502020204030204" pitchFamily="34" charset="0"/>
                <a:cs typeface="Times New Roman" panose="02020603050405020304" pitchFamily="18" charset="0"/>
              </a:rPr>
              <a:t> </a:t>
            </a:r>
            <a:r>
              <a:rPr lang="en-US" sz="2200">
                <a:solidFill>
                  <a:srgbClr val="000000"/>
                </a:solidFill>
                <a:effectLst/>
                <a:ea typeface="Calibri" panose="020F0502020204030204" pitchFamily="34" charset="0"/>
                <a:cs typeface="Times New Roman" panose="02020603050405020304" pitchFamily="18" charset="0"/>
              </a:rPr>
              <a:t>Chesapeake</a:t>
            </a:r>
            <a:r>
              <a:rPr lang="en-US" sz="2200" spc="-160">
                <a:solidFill>
                  <a:srgbClr val="000000"/>
                </a:solidFill>
                <a:effectLst/>
                <a:ea typeface="Calibri" panose="020F0502020204030204" pitchFamily="34" charset="0"/>
                <a:cs typeface="Times New Roman" panose="02020603050405020304" pitchFamily="18" charset="0"/>
              </a:rPr>
              <a:t> </a:t>
            </a:r>
            <a:r>
              <a:rPr lang="en-US" sz="2200">
                <a:solidFill>
                  <a:srgbClr val="000000"/>
                </a:solidFill>
                <a:effectLst/>
                <a:ea typeface="Calibri" panose="020F0502020204030204" pitchFamily="34" charset="0"/>
                <a:cs typeface="Times New Roman" panose="02020603050405020304" pitchFamily="18" charset="0"/>
              </a:rPr>
              <a:t>Watershed</a:t>
            </a:r>
            <a:r>
              <a:rPr lang="en-US" sz="2200" spc="-65">
                <a:solidFill>
                  <a:srgbClr val="000000"/>
                </a:solidFill>
                <a:effectLst/>
                <a:ea typeface="Calibri" panose="020F0502020204030204" pitchFamily="34" charset="0"/>
                <a:cs typeface="Times New Roman" panose="02020603050405020304" pitchFamily="18" charset="0"/>
              </a:rPr>
              <a:t> </a:t>
            </a:r>
            <a:r>
              <a:rPr lang="en-US" sz="2200">
                <a:solidFill>
                  <a:srgbClr val="000000"/>
                </a:solidFill>
                <a:effectLst/>
                <a:ea typeface="Calibri" panose="020F0502020204030204" pitchFamily="34" charset="0"/>
                <a:cs typeface="Times New Roman" panose="02020603050405020304" pitchFamily="18" charset="0"/>
              </a:rPr>
              <a:t>experience</a:t>
            </a:r>
            <a:r>
              <a:rPr lang="en-US" sz="2200" spc="-90">
                <a:solidFill>
                  <a:srgbClr val="000000"/>
                </a:solidFill>
                <a:effectLst/>
                <a:ea typeface="Calibri" panose="020F0502020204030204" pitchFamily="34" charset="0"/>
                <a:cs typeface="Times New Roman" panose="02020603050405020304" pitchFamily="18" charset="0"/>
              </a:rPr>
              <a:t> </a:t>
            </a:r>
            <a:endParaRPr lang="en-US" sz="2200">
              <a:solidFill>
                <a:srgbClr val="000000"/>
              </a:solidFill>
              <a:effectLs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200">
                <a:solidFill>
                  <a:srgbClr val="000000"/>
                </a:solidFill>
                <a:effectLst/>
                <a:ea typeface="Calibri" panose="020F0502020204030204" pitchFamily="34" charset="0"/>
                <a:cs typeface="Times New Roman" panose="02020603050405020304" pitchFamily="18" charset="0"/>
              </a:rPr>
              <a:t>PROMOTE</a:t>
            </a:r>
            <a:r>
              <a:rPr lang="en-US" sz="2200" spc="-65">
                <a:solidFill>
                  <a:srgbClr val="000000"/>
                </a:solidFill>
                <a:effectLst/>
                <a:ea typeface="Calibri" panose="020F0502020204030204" pitchFamily="34" charset="0"/>
                <a:cs typeface="Times New Roman" panose="02020603050405020304" pitchFamily="18" charset="0"/>
              </a:rPr>
              <a:t> </a:t>
            </a:r>
            <a:r>
              <a:rPr lang="en-US" sz="2200">
                <a:solidFill>
                  <a:srgbClr val="000000"/>
                </a:solidFill>
                <a:effectLst/>
                <a:ea typeface="Calibri" panose="020F0502020204030204" pitchFamily="34" charset="0"/>
                <a:cs typeface="Times New Roman" panose="02020603050405020304" pitchFamily="18" charset="0"/>
              </a:rPr>
              <a:t>a</a:t>
            </a:r>
            <a:r>
              <a:rPr lang="en-US" sz="2200" spc="-65">
                <a:solidFill>
                  <a:srgbClr val="000000"/>
                </a:solidFill>
                <a:effectLst/>
                <a:ea typeface="Calibri" panose="020F0502020204030204" pitchFamily="34" charset="0"/>
                <a:cs typeface="Times New Roman" panose="02020603050405020304" pitchFamily="18" charset="0"/>
              </a:rPr>
              <a:t> </a:t>
            </a:r>
            <a:r>
              <a:rPr lang="en-US" sz="2200">
                <a:solidFill>
                  <a:srgbClr val="000000"/>
                </a:solidFill>
                <a:effectLst/>
                <a:ea typeface="Calibri" panose="020F0502020204030204" pitchFamily="34" charset="0"/>
                <a:cs typeface="Times New Roman" panose="02020603050405020304" pitchFamily="18" charset="0"/>
              </a:rPr>
              <a:t>stewardship</a:t>
            </a:r>
            <a:r>
              <a:rPr lang="en-US" sz="2200" spc="-65">
                <a:solidFill>
                  <a:srgbClr val="000000"/>
                </a:solidFill>
                <a:effectLst/>
                <a:ea typeface="Calibri" panose="020F0502020204030204" pitchFamily="34" charset="0"/>
                <a:cs typeface="Times New Roman" panose="02020603050405020304" pitchFamily="18" charset="0"/>
              </a:rPr>
              <a:t> </a:t>
            </a:r>
            <a:r>
              <a:rPr lang="en-US" sz="2200">
                <a:solidFill>
                  <a:srgbClr val="000000"/>
                </a:solidFill>
                <a:effectLst/>
                <a:ea typeface="Calibri" panose="020F0502020204030204" pitchFamily="34" charset="0"/>
                <a:cs typeface="Times New Roman" panose="02020603050405020304" pitchFamily="18" charset="0"/>
              </a:rPr>
              <a:t>ethic</a:t>
            </a:r>
          </a:p>
          <a:p>
            <a:pPr marL="342900" marR="0" lvl="0" indent="-342900">
              <a:spcBef>
                <a:spcPts val="0"/>
              </a:spcBef>
              <a:spcAft>
                <a:spcPts val="0"/>
              </a:spcAft>
              <a:buFont typeface="Symbol" panose="05050102010706020507" pitchFamily="18" charset="2"/>
              <a:buChar char=""/>
            </a:pPr>
            <a:r>
              <a:rPr lang="en-US" sz="2200">
                <a:solidFill>
                  <a:srgbClr val="000000"/>
                </a:solidFill>
                <a:effectLst/>
                <a:ea typeface="Calibri" panose="020F0502020204030204" pitchFamily="34" charset="0"/>
                <a:cs typeface="Times New Roman" panose="02020603050405020304" pitchFamily="18" charset="0"/>
              </a:rPr>
              <a:t>FACILITATE</a:t>
            </a:r>
            <a:r>
              <a:rPr lang="en-US" sz="2200" spc="-90">
                <a:solidFill>
                  <a:srgbClr val="000000"/>
                </a:solidFill>
                <a:effectLst/>
                <a:ea typeface="Calibri" panose="020F0502020204030204" pitchFamily="34" charset="0"/>
                <a:cs typeface="Times New Roman" panose="02020603050405020304" pitchFamily="18" charset="0"/>
              </a:rPr>
              <a:t> </a:t>
            </a:r>
            <a:r>
              <a:rPr lang="en-US" sz="2200">
                <a:solidFill>
                  <a:srgbClr val="000000"/>
                </a:solidFill>
                <a:effectLst/>
                <a:ea typeface="Calibri" panose="020F0502020204030204" pitchFamily="34" charset="0"/>
                <a:cs typeface="Times New Roman" panose="02020603050405020304" pitchFamily="18" charset="0"/>
              </a:rPr>
              <a:t>collaboration</a:t>
            </a:r>
            <a:r>
              <a:rPr lang="en-US" sz="2200" spc="-90">
                <a:solidFill>
                  <a:srgbClr val="000000"/>
                </a:solidFill>
                <a:effectLst/>
                <a:ea typeface="Calibri" panose="020F0502020204030204" pitchFamily="34" charset="0"/>
                <a:cs typeface="Times New Roman" panose="02020603050405020304" pitchFamily="18" charset="0"/>
              </a:rPr>
              <a:t> </a:t>
            </a:r>
            <a:r>
              <a:rPr lang="en-US" sz="2200">
                <a:solidFill>
                  <a:srgbClr val="000000"/>
                </a:solidFill>
                <a:effectLst/>
                <a:ea typeface="Calibri" panose="020F0502020204030204" pitchFamily="34" charset="0"/>
                <a:cs typeface="Times New Roman" panose="02020603050405020304" pitchFamily="18" charset="0"/>
              </a:rPr>
              <a:t>for</a:t>
            </a:r>
            <a:r>
              <a:rPr lang="en-US" sz="2200" spc="-90">
                <a:solidFill>
                  <a:srgbClr val="000000"/>
                </a:solidFill>
                <a:effectLst/>
                <a:ea typeface="Calibri" panose="020F0502020204030204" pitchFamily="34" charset="0"/>
                <a:cs typeface="Times New Roman" panose="02020603050405020304" pitchFamily="18" charset="0"/>
              </a:rPr>
              <a:t> </a:t>
            </a:r>
            <a:r>
              <a:rPr lang="en-US" sz="2200">
                <a:solidFill>
                  <a:srgbClr val="000000"/>
                </a:solidFill>
                <a:effectLst/>
                <a:ea typeface="Calibri" panose="020F0502020204030204" pitchFamily="34" charset="0"/>
                <a:cs typeface="Times New Roman" panose="02020603050405020304" pitchFamily="18" charset="0"/>
              </a:rPr>
              <a:t>landscape</a:t>
            </a:r>
            <a:r>
              <a:rPr lang="en-US" sz="2200" spc="-90">
                <a:solidFill>
                  <a:srgbClr val="000000"/>
                </a:solidFill>
                <a:effectLst/>
                <a:ea typeface="Calibri" panose="020F0502020204030204" pitchFamily="34" charset="0"/>
                <a:cs typeface="Times New Roman" panose="02020603050405020304" pitchFamily="18" charset="0"/>
              </a:rPr>
              <a:t> </a:t>
            </a:r>
            <a:r>
              <a:rPr lang="en-US" sz="2200">
                <a:solidFill>
                  <a:srgbClr val="000000"/>
                </a:solidFill>
                <a:effectLst/>
                <a:ea typeface="Calibri" panose="020F0502020204030204" pitchFamily="34" charset="0"/>
                <a:cs typeface="Times New Roman" panose="02020603050405020304" pitchFamily="18" charset="0"/>
              </a:rPr>
              <a:t>and</a:t>
            </a:r>
            <a:r>
              <a:rPr lang="en-US" sz="2200" spc="-85">
                <a:solidFill>
                  <a:srgbClr val="000000"/>
                </a:solidFill>
                <a:effectLst/>
                <a:ea typeface="Calibri" panose="020F0502020204030204" pitchFamily="34" charset="0"/>
                <a:cs typeface="Times New Roman" panose="02020603050405020304" pitchFamily="18" charset="0"/>
              </a:rPr>
              <a:t> </a:t>
            </a:r>
            <a:r>
              <a:rPr lang="en-US" sz="2200">
                <a:solidFill>
                  <a:srgbClr val="000000"/>
                </a:solidFill>
                <a:effectLst/>
                <a:ea typeface="Calibri" panose="020F0502020204030204" pitchFamily="34" charset="0"/>
                <a:cs typeface="Times New Roman" panose="02020603050405020304" pitchFamily="18" charset="0"/>
              </a:rPr>
              <a:t>community </a:t>
            </a:r>
            <a:r>
              <a:rPr lang="en-US" sz="2200" spc="-10">
                <a:solidFill>
                  <a:srgbClr val="000000"/>
                </a:solidFill>
                <a:effectLst/>
                <a:ea typeface="Calibri" panose="020F0502020204030204" pitchFamily="34" charset="0"/>
                <a:cs typeface="Times New Roman" panose="02020603050405020304" pitchFamily="18" charset="0"/>
              </a:rPr>
              <a:t>conservation</a:t>
            </a:r>
            <a:endParaRPr lang="en-US" sz="2200">
              <a:solidFill>
                <a:srgbClr val="000000"/>
              </a:solidFill>
              <a:effectLs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200">
                <a:solidFill>
                  <a:srgbClr val="000000"/>
                </a:solidFill>
                <a:effectLst/>
                <a:ea typeface="Calibri" panose="020F0502020204030204" pitchFamily="34" charset="0"/>
                <a:cs typeface="Times New Roman" panose="02020603050405020304" pitchFamily="18" charset="0"/>
              </a:rPr>
              <a:t>ADVANCE equitable access to the outdoors</a:t>
            </a:r>
          </a:p>
          <a:p>
            <a:pPr marL="342900" marR="0" lvl="0" indent="-342900">
              <a:spcBef>
                <a:spcPts val="0"/>
              </a:spcBef>
              <a:spcAft>
                <a:spcPts val="0"/>
              </a:spcAft>
              <a:buFont typeface="Symbol" panose="05050102010706020507" pitchFamily="18" charset="2"/>
              <a:buChar char=""/>
            </a:pPr>
            <a:r>
              <a:rPr lang="en-US" sz="2200">
                <a:solidFill>
                  <a:srgbClr val="000000"/>
                </a:solidFill>
                <a:effectLst/>
                <a:ea typeface="Calibri" panose="020F0502020204030204" pitchFamily="34" charset="0"/>
                <a:cs typeface="Times New Roman" panose="02020603050405020304" pitchFamily="18" charset="0"/>
              </a:rPr>
              <a:t>GROW</a:t>
            </a:r>
            <a:r>
              <a:rPr lang="en-US" sz="2200" spc="-40">
                <a:solidFill>
                  <a:srgbClr val="000000"/>
                </a:solidFill>
                <a:effectLst/>
                <a:ea typeface="Calibri" panose="020F0502020204030204" pitchFamily="34" charset="0"/>
                <a:cs typeface="Times New Roman" panose="02020603050405020304" pitchFamily="18" charset="0"/>
              </a:rPr>
              <a:t> </a:t>
            </a:r>
            <a:r>
              <a:rPr lang="en-US" sz="2200">
                <a:solidFill>
                  <a:srgbClr val="000000"/>
                </a:solidFill>
                <a:effectLst/>
                <a:ea typeface="Calibri" panose="020F0502020204030204" pitchFamily="34" charset="0"/>
                <a:cs typeface="Times New Roman" panose="02020603050405020304" pitchFamily="18" charset="0"/>
              </a:rPr>
              <a:t>landscape,</a:t>
            </a:r>
            <a:r>
              <a:rPr lang="en-US" sz="2200" spc="-40">
                <a:solidFill>
                  <a:srgbClr val="000000"/>
                </a:solidFill>
                <a:effectLst/>
                <a:ea typeface="Calibri" panose="020F0502020204030204" pitchFamily="34" charset="0"/>
                <a:cs typeface="Times New Roman" panose="02020603050405020304" pitchFamily="18" charset="0"/>
              </a:rPr>
              <a:t> </a:t>
            </a:r>
            <a:r>
              <a:rPr lang="en-US" sz="2200">
                <a:solidFill>
                  <a:srgbClr val="000000"/>
                </a:solidFill>
                <a:effectLst/>
                <a:ea typeface="Calibri" panose="020F0502020204030204" pitchFamily="34" charset="0"/>
                <a:cs typeface="Times New Roman" panose="02020603050405020304" pitchFamily="18" charset="0"/>
              </a:rPr>
              <a:t>heritage-based,</a:t>
            </a:r>
            <a:r>
              <a:rPr lang="en-US" sz="2200" spc="-40">
                <a:solidFill>
                  <a:srgbClr val="000000"/>
                </a:solidFill>
                <a:effectLst/>
                <a:ea typeface="Calibri" panose="020F0502020204030204" pitchFamily="34" charset="0"/>
                <a:cs typeface="Times New Roman" panose="02020603050405020304" pitchFamily="18" charset="0"/>
              </a:rPr>
              <a:t> </a:t>
            </a:r>
            <a:r>
              <a:rPr lang="en-US" sz="2200">
                <a:solidFill>
                  <a:srgbClr val="000000"/>
                </a:solidFill>
                <a:effectLst/>
                <a:ea typeface="Calibri" panose="020F0502020204030204" pitchFamily="34" charset="0"/>
                <a:cs typeface="Times New Roman" panose="02020603050405020304" pitchFamily="18" charset="0"/>
              </a:rPr>
              <a:t>sustainable</a:t>
            </a:r>
            <a:r>
              <a:rPr lang="en-US" sz="2200" spc="-40">
                <a:solidFill>
                  <a:srgbClr val="000000"/>
                </a:solidFill>
                <a:effectLst/>
                <a:ea typeface="Calibri" panose="020F0502020204030204" pitchFamily="34" charset="0"/>
                <a:cs typeface="Times New Roman" panose="02020603050405020304" pitchFamily="18" charset="0"/>
              </a:rPr>
              <a:t> </a:t>
            </a:r>
            <a:r>
              <a:rPr lang="en-US" sz="2200">
                <a:solidFill>
                  <a:srgbClr val="000000"/>
                </a:solidFill>
                <a:effectLst/>
                <a:ea typeface="Calibri" panose="020F0502020204030204" pitchFamily="34" charset="0"/>
                <a:cs typeface="Times New Roman" panose="02020603050405020304" pitchFamily="18" charset="0"/>
              </a:rPr>
              <a:t>economies</a:t>
            </a:r>
          </a:p>
          <a:p>
            <a:pPr marR="0" lvl="0" algn="l" defTabSz="914400" rtl="0" eaLnBrk="1" fontAlgn="auto" latinLnBrk="0" hangingPunct="1">
              <a:lnSpc>
                <a:spcPct val="100000"/>
              </a:lnSpc>
              <a:spcBef>
                <a:spcPts val="0"/>
              </a:spcBef>
              <a:spcAft>
                <a:spcPts val="0"/>
              </a:spcAft>
              <a:buClrTx/>
              <a:buSzTx/>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3">
            <a:extLst>
              <a:ext uri="{FF2B5EF4-FFF2-40B4-BE49-F238E27FC236}">
                <a16:creationId xmlns:a16="http://schemas.microsoft.com/office/drawing/2014/main" id="{6DB362BE-1623-4C35-97DB-E80070D97F34}"/>
              </a:ext>
            </a:extLst>
          </p:cNvPr>
          <p:cNvSpPr txBox="1">
            <a:spLocks noChangeArrowheads="1"/>
          </p:cNvSpPr>
          <p:nvPr/>
        </p:nvSpPr>
        <p:spPr bwMode="auto">
          <a:xfrm>
            <a:off x="173971" y="133687"/>
            <a:ext cx="9926960" cy="618344"/>
          </a:xfrm>
          <a:prstGeom prst="rect">
            <a:avLst/>
          </a:prstGeom>
        </p:spPr>
        <p:txBody>
          <a:bodyPr vert="horz" lIns="91440" tIns="45720" rIns="91440" bIns="45720" rtlCol="0" anchor="t">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en-US" altLang="en-US" sz="3100" b="0" i="0" u="none" strike="noStrike" kern="1200" cap="none" spc="0" normalizeH="0" baseline="0" noProof="0">
                <a:ln>
                  <a:noFill/>
                </a:ln>
                <a:solidFill>
                  <a:srgbClr val="1C6294"/>
                </a:solidFill>
                <a:effectLst>
                  <a:outerShdw blurRad="38100" dist="38100" dir="2700000" algn="tl">
                    <a:srgbClr val="000000">
                      <a:alpha val="43137"/>
                    </a:srgbClr>
                  </a:outerShdw>
                </a:effectLst>
                <a:uLnTx/>
                <a:uFillTx/>
                <a:latin typeface="Calibri" panose="020F0502020204030204"/>
                <a:ea typeface="+mn-ea"/>
                <a:cs typeface="+mn-cs"/>
              </a:rPr>
              <a:t>Chesapeake Gateways Network Grant Application Overview</a:t>
            </a:r>
            <a:endParaRPr kumimoji="0" lang="en-US" altLang="en-US" sz="3100" b="0" i="0" u="none" strike="noStrike" kern="1200" cap="none" spc="0" normalizeH="0" baseline="0" noProof="0">
              <a:ln>
                <a:noFill/>
              </a:ln>
              <a:solidFill>
                <a:srgbClr val="1C6294"/>
              </a:solidFill>
              <a:effectLst>
                <a:outerShdw blurRad="38100" dist="38100" dir="2700000" algn="tl">
                  <a:srgbClr val="000000">
                    <a:alpha val="43137"/>
                  </a:srgbClr>
                </a:outerShdw>
              </a:effectLst>
              <a:uLnTx/>
              <a:uFillTx/>
              <a:latin typeface="Calibri" panose="020F0502020204030204"/>
              <a:ea typeface="+mn-ea"/>
              <a:cs typeface="Calibri"/>
            </a:endParaRPr>
          </a:p>
        </p:txBody>
      </p:sp>
    </p:spTree>
    <p:extLst>
      <p:ext uri="{BB962C8B-B14F-4D97-AF65-F5344CB8AC3E}">
        <p14:creationId xmlns:p14="http://schemas.microsoft.com/office/powerpoint/2010/main" val="2203721102"/>
      </p:ext>
    </p:extLst>
  </p:cSld>
  <p:clrMapOvr>
    <a:masterClrMapping/>
  </p:clrMapOvr>
  <p:transition>
    <p:fade/>
  </p:transition>
</p:sld>
</file>

<file path=ppt/theme/theme1.xml><?xml version="1.0" encoding="utf-8"?>
<a:theme xmlns:a="http://schemas.openxmlformats.org/drawingml/2006/main" name="Facet">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C9C445F6E5C1A40898C104F375C72CA" ma:contentTypeVersion="10" ma:contentTypeDescription="Create a new document." ma:contentTypeScope="" ma:versionID="4d014dedd2f148ccc6d7a8bc59ce9ca6">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080741a9-4db9-4c34-b77b-8547535d10e8" xmlns:ns6="845333bf-8c69-42e0-94c7-80dbf8b936d3" targetNamespace="http://schemas.microsoft.com/office/2006/metadata/properties" ma:root="true" ma:fieldsID="6c4b1c110cc02575ed1a4e875a49bff8" ns1:_="" ns2:_="" ns3:_="" ns4:_="" ns5:_="" ns6:_="">
    <xsd:import namespace="http://schemas.microsoft.com/sharepoint/v3"/>
    <xsd:import namespace="4ffa91fb-a0ff-4ac5-b2db-65c790d184a4"/>
    <xsd:import namespace="http://schemas.microsoft.com/sharepoint.v3"/>
    <xsd:import namespace="http://schemas.microsoft.com/sharepoint/v3/fields"/>
    <xsd:import namespace="080741a9-4db9-4c34-b77b-8547535d10e8"/>
    <xsd:import namespace="845333bf-8c69-42e0-94c7-80dbf8b936d3"/>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5:MediaServiceMetadata" minOccurs="0"/>
                <xsd:element ref="ns5:MediaServiceFastMetadata" minOccurs="0"/>
                <xsd:element ref="ns6:SharedWithUsers" minOccurs="0"/>
                <xsd:element ref="ns6:SharedWithDetails" minOccurs="0"/>
                <xsd:element ref="ns5:MediaServiceAutoTags" minOccurs="0"/>
                <xsd:element ref="ns5:MediaServiceOCR" minOccurs="0"/>
                <xsd:element ref="ns5:MediaServiceGenerationTime" minOccurs="0"/>
                <xsd:element ref="ns5: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a1f28bf9-5423-4914-a9e0-06a4f5972efd}" ma:internalName="TaxCatchAllLabel" ma:readOnly="true" ma:showField="CatchAllDataLabel" ma:web="845333bf-8c69-42e0-94c7-80dbf8b936d3">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a1f28bf9-5423-4914-a9e0-06a4f5972efd}" ma:internalName="TaxCatchAll" ma:showField="CatchAllData" ma:web="845333bf-8c69-42e0-94c7-80dbf8b936d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80741a9-4db9-4c34-b77b-8547535d10e8" elementFormDefault="qualified">
    <xsd:import namespace="http://schemas.microsoft.com/office/2006/documentManagement/types"/>
    <xsd:import namespace="http://schemas.microsoft.com/office/infopath/2007/PartnerControls"/>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element name="MediaServiceAutoTags" ma:index="32" nillable="true" ma:displayName="Tags" ma:internalName="MediaServiceAutoTags" ma:readOnly="true">
      <xsd:simpleType>
        <xsd:restriction base="dms:Text"/>
      </xsd:simpleType>
    </xsd:element>
    <xsd:element name="MediaServiceOCR" ma:index="33" nillable="true" ma:displayName="Extracted Text" ma:internalName="MediaServiceOCR" ma:readOnly="true">
      <xsd:simpleType>
        <xsd:restriction base="dms:Note">
          <xsd:maxLength value="255"/>
        </xsd:restriction>
      </xsd:simpleType>
    </xsd:element>
    <xsd:element name="MediaServiceGenerationTime" ma:index="34" nillable="true" ma:displayName="MediaServiceGenerationTime" ma:hidden="true" ma:internalName="MediaServiceGenerationTime" ma:readOnly="true">
      <xsd:simpleType>
        <xsd:restriction base="dms:Text"/>
      </xsd:simpleType>
    </xsd:element>
    <xsd:element name="MediaServiceEventHashCode" ma:index="3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45333bf-8c69-42e0-94c7-80dbf8b936d3" elementFormDefault="qualified">
    <xsd:import namespace="http://schemas.microsoft.com/office/2006/documentManagement/types"/>
    <xsd:import namespace="http://schemas.microsoft.com/office/infopath/2007/PartnerControls"/>
    <xsd:element name="SharedWithUsers" ma:index="3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29f62856-1543-49d4-a736-4569d363f533" ContentTypeId="0x010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Language xmlns="http://schemas.microsoft.com/sharepoint/v3">English</Language>
    <j747ac98061d40f0aa7bd47e1db5675d xmlns="4ffa91fb-a0ff-4ac5-b2db-65c790d184a4">
      <Terms xmlns="http://schemas.microsoft.com/office/infopath/2007/PartnerControls"/>
    </j747ac98061d40f0aa7bd47e1db5675d>
    <External_x0020_Contributor xmlns="4ffa91fb-a0ff-4ac5-b2db-65c790d184a4" xsi:nil="true"/>
    <TaxKeywordTaxHTField xmlns="4ffa91fb-a0ff-4ac5-b2db-65c790d184a4">
      <Terms xmlns="http://schemas.microsoft.com/office/infopath/2007/PartnerControls"/>
    </TaxKeywordTaxHTField>
    <Record xmlns="4ffa91fb-a0ff-4ac5-b2db-65c790d184a4">Shared</Record>
    <Rights xmlns="4ffa91fb-a0ff-4ac5-b2db-65c790d184a4" xsi:nil="true"/>
    <Document_x0020_Creation_x0020_Date xmlns="4ffa91fb-a0ff-4ac5-b2db-65c790d184a4">2022-12-01T18:55:55+00:00</Document_x0020_Creation_x0020_Dat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xsi:nil="true"/>
  </documentManagement>
</p:properties>
</file>

<file path=customXml/itemProps1.xml><?xml version="1.0" encoding="utf-8"?>
<ds:datastoreItem xmlns:ds="http://schemas.openxmlformats.org/officeDocument/2006/customXml" ds:itemID="{8E2D46D9-922A-40DF-8B77-24CBDCA46A36}"/>
</file>

<file path=customXml/itemProps2.xml><?xml version="1.0" encoding="utf-8"?>
<ds:datastoreItem xmlns:ds="http://schemas.openxmlformats.org/officeDocument/2006/customXml" ds:itemID="{0AC47E88-0E96-42B4-AD6C-22524EAC83A3}"/>
</file>

<file path=customXml/itemProps3.xml><?xml version="1.0" encoding="utf-8"?>
<ds:datastoreItem xmlns:ds="http://schemas.openxmlformats.org/officeDocument/2006/customXml" ds:itemID="{252B2F97-F6E2-46C9-A8F2-D4FC3D13C363}"/>
</file>

<file path=customXml/itemProps4.xml><?xml version="1.0" encoding="utf-8"?>
<ds:datastoreItem xmlns:ds="http://schemas.openxmlformats.org/officeDocument/2006/customXml" ds:itemID="{D1FA5CFB-B3C9-44CE-B81B-05C70AE6BA31}"/>
</file>

<file path=docProps/app.xml><?xml version="1.0" encoding="utf-8"?>
<Properties xmlns="http://schemas.openxmlformats.org/officeDocument/2006/extended-properties" xmlns:vt="http://schemas.openxmlformats.org/officeDocument/2006/docPropsVTypes">
  <TotalTime>106</TotalTime>
  <Words>6134</Words>
  <Application>Microsoft Office PowerPoint</Application>
  <PresentationFormat>Widescreen</PresentationFormat>
  <Paragraphs>509</Paragraphs>
  <Slides>30</Slides>
  <Notes>30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-apple-system</vt:lpstr>
      <vt:lpstr>Arial</vt:lpstr>
      <vt:lpstr>Arial,Sans-Serif</vt:lpstr>
      <vt:lpstr>Calibri</vt:lpstr>
      <vt:lpstr>Century Gothic</vt:lpstr>
      <vt:lpstr>Symbol</vt:lpstr>
      <vt:lpstr>Times New Roman</vt:lpstr>
      <vt:lpstr>Wingdings</vt:lpstr>
      <vt:lpstr>Wingdings 3</vt:lpstr>
      <vt:lpstr>Wingdings,Sans-Serif</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Park Service Chesapeake Office   Chesapeake Bay Gateways Grants Assistance Program</dc:title>
  <dc:creator>Gonzalez, Edward</dc:creator>
  <cp:lastModifiedBy>Gonzalez, Edward</cp:lastModifiedBy>
  <cp:revision>36</cp:revision>
  <dcterms:created xsi:type="dcterms:W3CDTF">2022-06-13T16:41:44Z</dcterms:created>
  <dcterms:modified xsi:type="dcterms:W3CDTF">2022-11-18T15:50:06Z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0x010100BC9C445F6E5C1A40898C104F375C72CA</vt:lpwstr>
  </property>
</Properties>
</file>