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sldIdLst>
    <p:sldId id="288" r:id="rId6"/>
    <p:sldId id="281" r:id="rId7"/>
    <p:sldId id="295" r:id="rId8"/>
    <p:sldId id="297" r:id="rId9"/>
    <p:sldId id="289" r:id="rId10"/>
    <p:sldId id="296" r:id="rId11"/>
    <p:sldId id="300" r:id="rId12"/>
    <p:sldId id="301" r:id="rId13"/>
    <p:sldId id="302" r:id="rId14"/>
    <p:sldId id="303" r:id="rId15"/>
    <p:sldId id="304" r:id="rId16"/>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4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29977B-53DC-4C3E-A5DB-7A3FAD620C9A}" v="1" dt="2022-11-16T16:25:30.800"/>
    <p1510:client id="{E38A5FBB-9EAD-406D-A89F-CF0155A2406A}" v="123" dt="2022-11-17T19:55:35.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showGuides="1">
      <p:cViewPr varScale="1">
        <p:scale>
          <a:sx n="45" d="100"/>
          <a:sy n="45" d="100"/>
        </p:scale>
        <p:origin x="1924" y="52"/>
      </p:cViewPr>
      <p:guideLst>
        <p:guide orient="horz" pos="3120"/>
        <p:guide pos="24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cy, Briana" userId="3958ec0b-799f-437e-80fc-0203a0836607" providerId="ADAL" clId="{C03B6AD5-DCFA-4BF2-B36E-68A61532F680}"/>
    <pc:docChg chg="custSel addSld delSld modSld">
      <pc:chgData name="Yancy, Briana" userId="3958ec0b-799f-437e-80fc-0203a0836607" providerId="ADAL" clId="{C03B6AD5-DCFA-4BF2-B36E-68A61532F680}" dt="2022-11-15T18:18:09.925" v="6" actId="478"/>
      <pc:docMkLst>
        <pc:docMk/>
      </pc:docMkLst>
      <pc:sldChg chg="delSp modSp mod">
        <pc:chgData name="Yancy, Briana" userId="3958ec0b-799f-437e-80fc-0203a0836607" providerId="ADAL" clId="{C03B6AD5-DCFA-4BF2-B36E-68A61532F680}" dt="2022-11-15T18:18:09.925" v="6" actId="478"/>
        <pc:sldMkLst>
          <pc:docMk/>
          <pc:sldMk cId="3927207146" sldId="302"/>
        </pc:sldMkLst>
        <pc:spChg chg="mod">
          <ac:chgData name="Yancy, Briana" userId="3958ec0b-799f-437e-80fc-0203a0836607" providerId="ADAL" clId="{C03B6AD5-DCFA-4BF2-B36E-68A61532F680}" dt="2022-11-15T18:18:08.075" v="5" actId="27636"/>
          <ac:spMkLst>
            <pc:docMk/>
            <pc:sldMk cId="3927207146" sldId="302"/>
            <ac:spMk id="3" creationId="{0F3F8F57-81F6-46FD-A426-3BD539478049}"/>
          </ac:spMkLst>
        </pc:spChg>
        <pc:picChg chg="del">
          <ac:chgData name="Yancy, Briana" userId="3958ec0b-799f-437e-80fc-0203a0836607" providerId="ADAL" clId="{C03B6AD5-DCFA-4BF2-B36E-68A61532F680}" dt="2022-11-15T18:18:09.925" v="6" actId="478"/>
          <ac:picMkLst>
            <pc:docMk/>
            <pc:sldMk cId="3927207146" sldId="302"/>
            <ac:picMk id="3074" creationId="{7EDF8002-1C89-479B-98CD-5A9F5E151B17}"/>
          </ac:picMkLst>
        </pc:picChg>
      </pc:sldChg>
      <pc:sldChg chg="add del">
        <pc:chgData name="Yancy, Briana" userId="3958ec0b-799f-437e-80fc-0203a0836607" providerId="ADAL" clId="{C03B6AD5-DCFA-4BF2-B36E-68A61532F680}" dt="2022-11-15T18:18:01.088" v="2" actId="47"/>
        <pc:sldMkLst>
          <pc:docMk/>
          <pc:sldMk cId="3676135677" sldId="303"/>
        </pc:sldMkLst>
      </pc:sldChg>
      <pc:sldChg chg="add del">
        <pc:chgData name="Yancy, Briana" userId="3958ec0b-799f-437e-80fc-0203a0836607" providerId="ADAL" clId="{C03B6AD5-DCFA-4BF2-B36E-68A61532F680}" dt="2022-11-15T18:18:01.944" v="3" actId="47"/>
        <pc:sldMkLst>
          <pc:docMk/>
          <pc:sldMk cId="3740070538" sldId="304"/>
        </pc:sldMkLst>
      </pc:sldChg>
    </pc:docChg>
  </pc:docChgLst>
  <pc:docChgLst>
    <pc:chgData name="Yancy, Briana" userId="3958ec0b-799f-437e-80fc-0203a0836607" providerId="ADAL" clId="{A095569B-2994-460F-A564-D2279FD0740F}"/>
    <pc:docChg chg="custSel addSld delSld modSld">
      <pc:chgData name="Yancy, Briana" userId="3958ec0b-799f-437e-80fc-0203a0836607" providerId="ADAL" clId="{A095569B-2994-460F-A564-D2279FD0740F}" dt="2022-11-08T15:43:48.019" v="338" actId="47"/>
      <pc:docMkLst>
        <pc:docMk/>
      </pc:docMkLst>
      <pc:sldChg chg="modSp mod">
        <pc:chgData name="Yancy, Briana" userId="3958ec0b-799f-437e-80fc-0203a0836607" providerId="ADAL" clId="{A095569B-2994-460F-A564-D2279FD0740F}" dt="2022-11-02T14:53:55.819" v="190" actId="20577"/>
        <pc:sldMkLst>
          <pc:docMk/>
          <pc:sldMk cId="3204560371" sldId="295"/>
        </pc:sldMkLst>
        <pc:spChg chg="mod">
          <ac:chgData name="Yancy, Briana" userId="3958ec0b-799f-437e-80fc-0203a0836607" providerId="ADAL" clId="{A095569B-2994-460F-A564-D2279FD0740F}" dt="2022-11-02T14:53:55.819" v="190" actId="20577"/>
          <ac:spMkLst>
            <pc:docMk/>
            <pc:sldMk cId="3204560371" sldId="295"/>
            <ac:spMk id="3" creationId="{EAD804F4-AD88-4E8E-89EE-A00D04255F3D}"/>
          </ac:spMkLst>
        </pc:spChg>
      </pc:sldChg>
      <pc:sldChg chg="modSp new del mod">
        <pc:chgData name="Yancy, Briana" userId="3958ec0b-799f-437e-80fc-0203a0836607" providerId="ADAL" clId="{A095569B-2994-460F-A564-D2279FD0740F}" dt="2022-11-02T15:55:59.029" v="251" actId="47"/>
        <pc:sldMkLst>
          <pc:docMk/>
          <pc:sldMk cId="1876266522" sldId="298"/>
        </pc:sldMkLst>
        <pc:spChg chg="mod">
          <ac:chgData name="Yancy, Briana" userId="3958ec0b-799f-437e-80fc-0203a0836607" providerId="ADAL" clId="{A095569B-2994-460F-A564-D2279FD0740F}" dt="2022-11-02T15:09:04.098" v="239" actId="20577"/>
          <ac:spMkLst>
            <pc:docMk/>
            <pc:sldMk cId="1876266522" sldId="298"/>
            <ac:spMk id="3" creationId="{73C1412B-39BC-4F83-A155-C04A63970023}"/>
          </ac:spMkLst>
        </pc:spChg>
      </pc:sldChg>
      <pc:sldChg chg="modSp new del mod">
        <pc:chgData name="Yancy, Briana" userId="3958ec0b-799f-437e-80fc-0203a0836607" providerId="ADAL" clId="{A095569B-2994-460F-A564-D2279FD0740F}" dt="2022-11-08T14:09:24.522" v="256" actId="47"/>
        <pc:sldMkLst>
          <pc:docMk/>
          <pc:sldMk cId="4225336290" sldId="299"/>
        </pc:sldMkLst>
        <pc:spChg chg="mod">
          <ac:chgData name="Yancy, Briana" userId="3958ec0b-799f-437e-80fc-0203a0836607" providerId="ADAL" clId="{A095569B-2994-460F-A564-D2279FD0740F}" dt="2022-11-02T15:10:25.975" v="250" actId="20577"/>
          <ac:spMkLst>
            <pc:docMk/>
            <pc:sldMk cId="4225336290" sldId="299"/>
            <ac:spMk id="3" creationId="{8D8B03C2-3317-4667-B86C-EE01C8F1AED7}"/>
          </ac:spMkLst>
        </pc:spChg>
      </pc:sldChg>
      <pc:sldChg chg="addSp delSp modSp new mod">
        <pc:chgData name="Yancy, Briana" userId="3958ec0b-799f-437e-80fc-0203a0836607" providerId="ADAL" clId="{A095569B-2994-460F-A564-D2279FD0740F}" dt="2022-11-08T14:27:36.932" v="285" actId="1076"/>
        <pc:sldMkLst>
          <pc:docMk/>
          <pc:sldMk cId="1886545580" sldId="300"/>
        </pc:sldMkLst>
        <pc:spChg chg="del">
          <ac:chgData name="Yancy, Briana" userId="3958ec0b-799f-437e-80fc-0203a0836607" providerId="ADAL" clId="{A095569B-2994-460F-A564-D2279FD0740F}" dt="2022-11-08T14:26:33.260" v="258" actId="478"/>
          <ac:spMkLst>
            <pc:docMk/>
            <pc:sldMk cId="1886545580" sldId="300"/>
            <ac:spMk id="2" creationId="{3F629F76-F83A-4B0E-B13C-E21211313AE7}"/>
          </ac:spMkLst>
        </pc:spChg>
        <pc:spChg chg="mod">
          <ac:chgData name="Yancy, Briana" userId="3958ec0b-799f-437e-80fc-0203a0836607" providerId="ADAL" clId="{A095569B-2994-460F-A564-D2279FD0740F}" dt="2022-11-08T14:27:16.119" v="283" actId="5793"/>
          <ac:spMkLst>
            <pc:docMk/>
            <pc:sldMk cId="1886545580" sldId="300"/>
            <ac:spMk id="3" creationId="{923AB3E0-55BA-4FAC-909B-CAF5CDA5B156}"/>
          </ac:spMkLst>
        </pc:spChg>
        <pc:picChg chg="add mod">
          <ac:chgData name="Yancy, Briana" userId="3958ec0b-799f-437e-80fc-0203a0836607" providerId="ADAL" clId="{A095569B-2994-460F-A564-D2279FD0740F}" dt="2022-11-08T14:27:36.932" v="285" actId="1076"/>
          <ac:picMkLst>
            <pc:docMk/>
            <pc:sldMk cId="1886545580" sldId="300"/>
            <ac:picMk id="1026" creationId="{3ACAEF43-AE04-439B-8587-7B238ADCC196}"/>
          </ac:picMkLst>
        </pc:picChg>
      </pc:sldChg>
      <pc:sldChg chg="addSp modSp new mod">
        <pc:chgData name="Yancy, Briana" userId="3958ec0b-799f-437e-80fc-0203a0836607" providerId="ADAL" clId="{A095569B-2994-460F-A564-D2279FD0740F}" dt="2022-11-08T14:28:11.115" v="290" actId="14100"/>
        <pc:sldMkLst>
          <pc:docMk/>
          <pc:sldMk cId="247363830" sldId="301"/>
        </pc:sldMkLst>
        <pc:spChg chg="mod">
          <ac:chgData name="Yancy, Briana" userId="3958ec0b-799f-437e-80fc-0203a0836607" providerId="ADAL" clId="{A095569B-2994-460F-A564-D2279FD0740F}" dt="2022-11-08T14:28:11.115" v="290" actId="14100"/>
          <ac:spMkLst>
            <pc:docMk/>
            <pc:sldMk cId="247363830" sldId="301"/>
            <ac:spMk id="3" creationId="{770502CB-23FA-49DD-9AE3-C5183E3B5A23}"/>
          </ac:spMkLst>
        </pc:spChg>
        <pc:picChg chg="add mod">
          <ac:chgData name="Yancy, Briana" userId="3958ec0b-799f-437e-80fc-0203a0836607" providerId="ADAL" clId="{A095569B-2994-460F-A564-D2279FD0740F}" dt="2022-11-08T14:28:01.738" v="287" actId="1076"/>
          <ac:picMkLst>
            <pc:docMk/>
            <pc:sldMk cId="247363830" sldId="301"/>
            <ac:picMk id="2050" creationId="{FCDF7AAC-325D-42ED-B188-02AC175F9FB6}"/>
          </ac:picMkLst>
        </pc:picChg>
      </pc:sldChg>
      <pc:sldChg chg="addSp delSp modSp new mod">
        <pc:chgData name="Yancy, Briana" userId="3958ec0b-799f-437e-80fc-0203a0836607" providerId="ADAL" clId="{A095569B-2994-460F-A564-D2279FD0740F}" dt="2022-11-08T14:31:20.501" v="330" actId="27636"/>
        <pc:sldMkLst>
          <pc:docMk/>
          <pc:sldMk cId="3927207146" sldId="302"/>
        </pc:sldMkLst>
        <pc:spChg chg="del">
          <ac:chgData name="Yancy, Briana" userId="3958ec0b-799f-437e-80fc-0203a0836607" providerId="ADAL" clId="{A095569B-2994-460F-A564-D2279FD0740F}" dt="2022-11-08T14:29:44.454" v="322" actId="478"/>
          <ac:spMkLst>
            <pc:docMk/>
            <pc:sldMk cId="3927207146" sldId="302"/>
            <ac:spMk id="2" creationId="{0C48BAC3-C4A4-4219-A529-F7A700D05FA1}"/>
          </ac:spMkLst>
        </pc:spChg>
        <pc:spChg chg="mod">
          <ac:chgData name="Yancy, Briana" userId="3958ec0b-799f-437e-80fc-0203a0836607" providerId="ADAL" clId="{A095569B-2994-460F-A564-D2279FD0740F}" dt="2022-11-08T14:31:20.501" v="330" actId="27636"/>
          <ac:spMkLst>
            <pc:docMk/>
            <pc:sldMk cId="3927207146" sldId="302"/>
            <ac:spMk id="3" creationId="{0F3F8F57-81F6-46FD-A426-3BD539478049}"/>
          </ac:spMkLst>
        </pc:spChg>
        <pc:picChg chg="add mod">
          <ac:chgData name="Yancy, Briana" userId="3958ec0b-799f-437e-80fc-0203a0836607" providerId="ADAL" clId="{A095569B-2994-460F-A564-D2279FD0740F}" dt="2022-11-08T14:29:53.210" v="326" actId="1076"/>
          <ac:picMkLst>
            <pc:docMk/>
            <pc:sldMk cId="3927207146" sldId="302"/>
            <ac:picMk id="3074" creationId="{7EDF8002-1C89-479B-98CD-5A9F5E151B17}"/>
          </ac:picMkLst>
        </pc:picChg>
      </pc:sldChg>
      <pc:sldChg chg="addSp delSp modSp add del mod">
        <pc:chgData name="Yancy, Briana" userId="3958ec0b-799f-437e-80fc-0203a0836607" providerId="ADAL" clId="{A095569B-2994-460F-A564-D2279FD0740F}" dt="2022-11-08T15:43:48.019" v="338" actId="47"/>
        <pc:sldMkLst>
          <pc:docMk/>
          <pc:sldMk cId="1441339039" sldId="303"/>
        </pc:sldMkLst>
        <pc:spChg chg="del">
          <ac:chgData name="Yancy, Briana" userId="3958ec0b-799f-437e-80fc-0203a0836607" providerId="ADAL" clId="{A095569B-2994-460F-A564-D2279FD0740F}" dt="2022-11-08T14:32:03.777" v="334" actId="478"/>
          <ac:spMkLst>
            <pc:docMk/>
            <pc:sldMk cId="1441339039" sldId="303"/>
            <ac:spMk id="2" creationId="{0C48BAC3-C4A4-4219-A529-F7A700D05FA1}"/>
          </ac:spMkLst>
        </pc:spChg>
        <pc:spChg chg="mod">
          <ac:chgData name="Yancy, Briana" userId="3958ec0b-799f-437e-80fc-0203a0836607" providerId="ADAL" clId="{A095569B-2994-460F-A564-D2279FD0740F}" dt="2022-11-08T15:38:23.493" v="337" actId="27636"/>
          <ac:spMkLst>
            <pc:docMk/>
            <pc:sldMk cId="1441339039" sldId="303"/>
            <ac:spMk id="3" creationId="{0F3F8F57-81F6-46FD-A426-3BD539478049}"/>
          </ac:spMkLst>
        </pc:spChg>
        <pc:picChg chg="add mod">
          <ac:chgData name="Yancy, Briana" userId="3958ec0b-799f-437e-80fc-0203a0836607" providerId="ADAL" clId="{A095569B-2994-460F-A564-D2279FD0740F}" dt="2022-11-08T14:32:06.941" v="335" actId="14100"/>
          <ac:picMkLst>
            <pc:docMk/>
            <pc:sldMk cId="1441339039" sldId="303"/>
            <ac:picMk id="4" creationId="{70D2651B-12EF-49AD-ACB9-E49DDA07EF48}"/>
          </ac:picMkLst>
        </pc:picChg>
      </pc:sldChg>
    </pc:docChg>
  </pc:docChgLst>
  <pc:docChgLst>
    <pc:chgData name="Yancy, Briana" userId="S::yancy.briana@epa.gov::3958ec0b-799f-437e-80fc-0203a0836607" providerId="AD" clId="Web-{DB29977B-53DC-4C3E-A5DB-7A3FAD620C9A}"/>
    <pc:docChg chg="addSld modSld">
      <pc:chgData name="Yancy, Briana" userId="S::yancy.briana@epa.gov::3958ec0b-799f-437e-80fc-0203a0836607" providerId="AD" clId="Web-{DB29977B-53DC-4C3E-A5DB-7A3FAD620C9A}" dt="2022-11-16T16:25:33.582" v="1" actId="20577"/>
      <pc:docMkLst>
        <pc:docMk/>
      </pc:docMkLst>
      <pc:sldChg chg="modSp new">
        <pc:chgData name="Yancy, Briana" userId="S::yancy.briana@epa.gov::3958ec0b-799f-437e-80fc-0203a0836607" providerId="AD" clId="Web-{DB29977B-53DC-4C3E-A5DB-7A3FAD620C9A}" dt="2022-11-16T16:25:33.582" v="1" actId="20577"/>
        <pc:sldMkLst>
          <pc:docMk/>
          <pc:sldMk cId="3427833977" sldId="303"/>
        </pc:sldMkLst>
        <pc:spChg chg="mod">
          <ac:chgData name="Yancy, Briana" userId="S::yancy.briana@epa.gov::3958ec0b-799f-437e-80fc-0203a0836607" providerId="AD" clId="Web-{DB29977B-53DC-4C3E-A5DB-7A3FAD620C9A}" dt="2022-11-16T16:25:33.582" v="1" actId="20577"/>
          <ac:spMkLst>
            <pc:docMk/>
            <pc:sldMk cId="3427833977" sldId="303"/>
            <ac:spMk id="3" creationId="{175F2A61-232B-ADAA-37EF-732AAFE08204}"/>
          </ac:spMkLst>
        </pc:spChg>
      </pc:sldChg>
    </pc:docChg>
  </pc:docChgLst>
  <pc:docChgLst>
    <pc:chgData name="Yancy, Briana" userId="S::yancy.briana@epa.gov::3958ec0b-799f-437e-80fc-0203a0836607" providerId="AD" clId="Web-{E38A5FBB-9EAD-406D-A89F-CF0155A2406A}"/>
    <pc:docChg chg="addSld modSld">
      <pc:chgData name="Yancy, Briana" userId="S::yancy.briana@epa.gov::3958ec0b-799f-437e-80fc-0203a0836607" providerId="AD" clId="Web-{E38A5FBB-9EAD-406D-A89F-CF0155A2406A}" dt="2022-11-17T19:55:35.466" v="125" actId="1076"/>
      <pc:docMkLst>
        <pc:docMk/>
      </pc:docMkLst>
      <pc:sldChg chg="addSp modSp">
        <pc:chgData name="Yancy, Briana" userId="S::yancy.briana@epa.gov::3958ec0b-799f-437e-80fc-0203a0836607" providerId="AD" clId="Web-{E38A5FBB-9EAD-406D-A89F-CF0155A2406A}" dt="2022-11-17T19:48:50.479" v="45" actId="20577"/>
        <pc:sldMkLst>
          <pc:docMk/>
          <pc:sldMk cId="3927207146" sldId="302"/>
        </pc:sldMkLst>
        <pc:spChg chg="mod">
          <ac:chgData name="Yancy, Briana" userId="S::yancy.briana@epa.gov::3958ec0b-799f-437e-80fc-0203a0836607" providerId="AD" clId="Web-{E38A5FBB-9EAD-406D-A89F-CF0155A2406A}" dt="2022-11-17T19:48:50.479" v="45" actId="20577"/>
          <ac:spMkLst>
            <pc:docMk/>
            <pc:sldMk cId="3927207146" sldId="302"/>
            <ac:spMk id="3" creationId="{0F3F8F57-81F6-46FD-A426-3BD539478049}"/>
          </ac:spMkLst>
        </pc:spChg>
        <pc:picChg chg="add mod">
          <ac:chgData name="Yancy, Briana" userId="S::yancy.briana@epa.gov::3958ec0b-799f-437e-80fc-0203a0836607" providerId="AD" clId="Web-{E38A5FBB-9EAD-406D-A89F-CF0155A2406A}" dt="2022-11-17T19:47:11.369" v="7" actId="1076"/>
          <ac:picMkLst>
            <pc:docMk/>
            <pc:sldMk cId="3927207146" sldId="302"/>
            <ac:picMk id="2" creationId="{A9242A7C-9AED-3A51-EC34-4919491B2A9F}"/>
          </ac:picMkLst>
        </pc:picChg>
      </pc:sldChg>
      <pc:sldChg chg="addSp delSp modSp">
        <pc:chgData name="Yancy, Briana" userId="S::yancy.briana@epa.gov::3958ec0b-799f-437e-80fc-0203a0836607" providerId="AD" clId="Web-{E38A5FBB-9EAD-406D-A89F-CF0155A2406A}" dt="2022-11-17T19:50:13.464" v="70" actId="20577"/>
        <pc:sldMkLst>
          <pc:docMk/>
          <pc:sldMk cId="3427833977" sldId="303"/>
        </pc:sldMkLst>
        <pc:spChg chg="del">
          <ac:chgData name="Yancy, Briana" userId="S::yancy.briana@epa.gov::3958ec0b-799f-437e-80fc-0203a0836607" providerId="AD" clId="Web-{E38A5FBB-9EAD-406D-A89F-CF0155A2406A}" dt="2022-11-17T19:49:22.354" v="48"/>
          <ac:spMkLst>
            <pc:docMk/>
            <pc:sldMk cId="3427833977" sldId="303"/>
            <ac:spMk id="2" creationId="{1607F898-D8E4-4623-EA76-8E3292CBDB98}"/>
          </ac:spMkLst>
        </pc:spChg>
        <pc:spChg chg="add del mod">
          <ac:chgData name="Yancy, Briana" userId="S::yancy.briana@epa.gov::3958ec0b-799f-437e-80fc-0203a0836607" providerId="AD" clId="Web-{E38A5FBB-9EAD-406D-A89F-CF0155A2406A}" dt="2022-11-17T19:50:13.464" v="70" actId="20577"/>
          <ac:spMkLst>
            <pc:docMk/>
            <pc:sldMk cId="3427833977" sldId="303"/>
            <ac:spMk id="3" creationId="{175F2A61-232B-ADAA-37EF-732AAFE08204}"/>
          </ac:spMkLst>
        </pc:spChg>
        <pc:spChg chg="add del mod">
          <ac:chgData name="Yancy, Briana" userId="S::yancy.briana@epa.gov::3958ec0b-799f-437e-80fc-0203a0836607" providerId="AD" clId="Web-{E38A5FBB-9EAD-406D-A89F-CF0155A2406A}" dt="2022-11-17T19:50:01.511" v="64"/>
          <ac:spMkLst>
            <pc:docMk/>
            <pc:sldMk cId="3427833977" sldId="303"/>
            <ac:spMk id="6" creationId="{8D89DA32-B32D-A264-13F8-A1F74F848F18}"/>
          </ac:spMkLst>
        </pc:spChg>
        <pc:picChg chg="add mod">
          <ac:chgData name="Yancy, Briana" userId="S::yancy.briana@epa.gov::3958ec0b-799f-437e-80fc-0203a0836607" providerId="AD" clId="Web-{E38A5FBB-9EAD-406D-A89F-CF0155A2406A}" dt="2022-11-17T19:49:26.495" v="50" actId="1076"/>
          <ac:picMkLst>
            <pc:docMk/>
            <pc:sldMk cId="3427833977" sldId="303"/>
            <ac:picMk id="4" creationId="{36B46798-C6AE-091B-D9FF-7D64C6734922}"/>
          </ac:picMkLst>
        </pc:picChg>
      </pc:sldChg>
      <pc:sldChg chg="addSp delSp modSp new">
        <pc:chgData name="Yancy, Briana" userId="S::yancy.briana@epa.gov::3958ec0b-799f-437e-80fc-0203a0836607" providerId="AD" clId="Web-{E38A5FBB-9EAD-406D-A89F-CF0155A2406A}" dt="2022-11-17T19:55:35.466" v="125" actId="1076"/>
        <pc:sldMkLst>
          <pc:docMk/>
          <pc:sldMk cId="1907180957" sldId="304"/>
        </pc:sldMkLst>
        <pc:spChg chg="del mod">
          <ac:chgData name="Yancy, Briana" userId="S::yancy.briana@epa.gov::3958ec0b-799f-437e-80fc-0203a0836607" providerId="AD" clId="Web-{E38A5FBB-9EAD-406D-A89F-CF0155A2406A}" dt="2022-11-17T19:50:57.917" v="90"/>
          <ac:spMkLst>
            <pc:docMk/>
            <pc:sldMk cId="1907180957" sldId="304"/>
            <ac:spMk id="2" creationId="{7934A947-E3E9-6BCE-5DDB-F9FF3DE48A23}"/>
          </ac:spMkLst>
        </pc:spChg>
        <pc:spChg chg="mod">
          <ac:chgData name="Yancy, Briana" userId="S::yancy.briana@epa.gov::3958ec0b-799f-437e-80fc-0203a0836607" providerId="AD" clId="Web-{E38A5FBB-9EAD-406D-A89F-CF0155A2406A}" dt="2022-11-17T19:54:41.091" v="121" actId="20577"/>
          <ac:spMkLst>
            <pc:docMk/>
            <pc:sldMk cId="1907180957" sldId="304"/>
            <ac:spMk id="3" creationId="{CBAE9BF4-B59E-E267-B8ED-89C9C5E5203C}"/>
          </ac:spMkLst>
        </pc:spChg>
        <pc:picChg chg="add mod">
          <ac:chgData name="Yancy, Briana" userId="S::yancy.briana@epa.gov::3958ec0b-799f-437e-80fc-0203a0836607" providerId="AD" clId="Web-{E38A5FBB-9EAD-406D-A89F-CF0155A2406A}" dt="2022-11-17T19:55:35.466" v="125" actId="1076"/>
          <ac:picMkLst>
            <pc:docMk/>
            <pc:sldMk cId="1907180957" sldId="304"/>
            <ac:picMk id="4" creationId="{DB97B955-CC3A-6300-2E21-CC8FB60D37E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99516" y="1113130"/>
            <a:ext cx="6412230" cy="5230368"/>
          </a:xfrm>
        </p:spPr>
        <p:txBody>
          <a:bodyPr anchor="b">
            <a:normAutofit/>
          </a:bodyPr>
          <a:lstStyle>
            <a:lvl1pPr algn="l">
              <a:lnSpc>
                <a:spcPct val="85000"/>
              </a:lnSpc>
              <a:defRPr sz="6800" spc="-43"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701282" y="6534911"/>
            <a:ext cx="6412230" cy="1676400"/>
          </a:xfrm>
        </p:spPr>
        <p:txBody>
          <a:bodyPr lIns="91440" rIns="91440">
            <a:normAutofit/>
          </a:bodyPr>
          <a:lstStyle>
            <a:lvl1pPr marL="0" indent="0" algn="l">
              <a:buNone/>
              <a:defRPr sz="2040" cap="all" spc="170" baseline="0">
                <a:solidFill>
                  <a:schemeClr val="tx2"/>
                </a:solidFill>
                <a:latin typeface="+mj-lt"/>
              </a:defRPr>
            </a:lvl1pPr>
            <a:lvl2pPr marL="388620" indent="0" algn="ctr">
              <a:buNone/>
              <a:defRPr sz="2040"/>
            </a:lvl2pPr>
            <a:lvl3pPr marL="777240" indent="0" algn="ctr">
              <a:buNone/>
              <a:defRPr sz="2040"/>
            </a:lvl3pPr>
            <a:lvl4pPr marL="1165860" indent="0" algn="ctr">
              <a:buNone/>
              <a:defRPr sz="1700"/>
            </a:lvl4pPr>
            <a:lvl5pPr marL="1554480" indent="0" algn="ctr">
              <a:buNone/>
              <a:defRPr sz="1700"/>
            </a:lvl5pPr>
            <a:lvl6pPr marL="1943100" indent="0" algn="ctr">
              <a:buNone/>
              <a:defRPr sz="1700"/>
            </a:lvl6pPr>
            <a:lvl7pPr marL="2331720" indent="0" algn="ctr">
              <a:buNone/>
              <a:defRPr sz="1700"/>
            </a:lvl7pPr>
            <a:lvl8pPr marL="2720340" indent="0" algn="ctr">
              <a:buNone/>
              <a:defRPr sz="1700"/>
            </a:lvl8pPr>
            <a:lvl9pPr marL="3108960" indent="0" algn="ctr">
              <a:buNone/>
              <a:defRPr sz="1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5A5F17-A90D-419B-888F-965527B9D59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86385-2439-4DB8-A03F-2DB18BDA221B}" type="slidenum">
              <a:rPr lang="en-US" smtClean="0"/>
              <a:t>‹#›</a:t>
            </a:fld>
            <a:endParaRPr lang="en-US"/>
          </a:p>
        </p:txBody>
      </p:sp>
      <p:cxnSp>
        <p:nvCxnSpPr>
          <p:cNvPr id="9" name="Straight Connector 8"/>
          <p:cNvCxnSpPr/>
          <p:nvPr/>
        </p:nvCxnSpPr>
        <p:spPr>
          <a:xfrm>
            <a:off x="769882" y="637032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34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A5F17-A90D-419B-888F-965527B9D59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350247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562124" y="608344"/>
            <a:ext cx="1675924" cy="84442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608343"/>
            <a:ext cx="4930616" cy="844421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A5F17-A90D-419B-888F-965527B9D59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127052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A5F17-A90D-419B-888F-965527B9D59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95992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1113130"/>
            <a:ext cx="6412230" cy="5230368"/>
          </a:xfrm>
        </p:spPr>
        <p:txBody>
          <a:bodyPr anchor="b" anchorCtr="0">
            <a:normAutofit/>
          </a:bodyPr>
          <a:lstStyle>
            <a:lvl1pPr>
              <a:lnSpc>
                <a:spcPct val="85000"/>
              </a:lnSpc>
              <a:defRPr sz="68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516" y="6531254"/>
            <a:ext cx="6412230" cy="1676400"/>
          </a:xfrm>
        </p:spPr>
        <p:txBody>
          <a:bodyPr lIns="91440" rIns="91440" anchor="t" anchorCtr="0">
            <a:normAutofit/>
          </a:bodyPr>
          <a:lstStyle>
            <a:lvl1pPr marL="0" indent="0">
              <a:buNone/>
              <a:defRPr sz="2040" cap="all" spc="170" baseline="0">
                <a:solidFill>
                  <a:schemeClr val="tx2"/>
                </a:solidFill>
                <a:latin typeface="+mj-lt"/>
              </a:defRPr>
            </a:lvl1pPr>
            <a:lvl2pPr marL="388620" indent="0">
              <a:buNone/>
              <a:defRPr sz="1530">
                <a:solidFill>
                  <a:schemeClr val="tx1">
                    <a:tint val="75000"/>
                  </a:schemeClr>
                </a:solidFill>
              </a:defRPr>
            </a:lvl2pPr>
            <a:lvl3pPr marL="777240" indent="0">
              <a:buNone/>
              <a:defRPr sz="1360">
                <a:solidFill>
                  <a:schemeClr val="tx1">
                    <a:tint val="75000"/>
                  </a:schemeClr>
                </a:solidFill>
              </a:defRPr>
            </a:lvl3pPr>
            <a:lvl4pPr marL="1165860" indent="0">
              <a:buNone/>
              <a:defRPr sz="1190">
                <a:solidFill>
                  <a:schemeClr val="tx1">
                    <a:tint val="75000"/>
                  </a:schemeClr>
                </a:solidFill>
              </a:defRPr>
            </a:lvl4pPr>
            <a:lvl5pPr marL="1554480" indent="0">
              <a:buNone/>
              <a:defRPr sz="1190">
                <a:solidFill>
                  <a:schemeClr val="tx1">
                    <a:tint val="75000"/>
                  </a:schemeClr>
                </a:solidFill>
              </a:defRPr>
            </a:lvl5pPr>
            <a:lvl6pPr marL="1943100" indent="0">
              <a:buNone/>
              <a:defRPr sz="1190">
                <a:solidFill>
                  <a:schemeClr val="tx1">
                    <a:tint val="75000"/>
                  </a:schemeClr>
                </a:solidFill>
              </a:defRPr>
            </a:lvl6pPr>
            <a:lvl7pPr marL="2331720" indent="0">
              <a:buNone/>
              <a:defRPr sz="1190">
                <a:solidFill>
                  <a:schemeClr val="tx1">
                    <a:tint val="75000"/>
                  </a:schemeClr>
                </a:solidFill>
              </a:defRPr>
            </a:lvl7pPr>
            <a:lvl8pPr marL="2720340" indent="0">
              <a:buNone/>
              <a:defRPr sz="1190">
                <a:solidFill>
                  <a:schemeClr val="tx1">
                    <a:tint val="75000"/>
                  </a:schemeClr>
                </a:solidFill>
              </a:defRPr>
            </a:lvl8pPr>
            <a:lvl9pPr marL="3108960" indent="0">
              <a:buNone/>
              <a:defRPr sz="11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5A5F17-A90D-419B-888F-965527B9D59C}"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86385-2439-4DB8-A03F-2DB18BDA221B}" type="slidenum">
              <a:rPr lang="en-US" smtClean="0"/>
              <a:t>‹#›</a:t>
            </a:fld>
            <a:endParaRPr lang="en-US"/>
          </a:p>
        </p:txBody>
      </p:sp>
      <p:cxnSp>
        <p:nvCxnSpPr>
          <p:cNvPr id="9" name="Straight Connector 8"/>
          <p:cNvCxnSpPr/>
          <p:nvPr/>
        </p:nvCxnSpPr>
        <p:spPr>
          <a:xfrm>
            <a:off x="769882" y="6370320"/>
            <a:ext cx="62956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77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699516" y="420353"/>
            <a:ext cx="6412230" cy="212777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99516" y="2707077"/>
            <a:ext cx="3147822" cy="590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63924" y="2707080"/>
            <a:ext cx="3147822" cy="5900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A5F17-A90D-419B-888F-965527B9D59C}"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2938245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99516" y="420353"/>
            <a:ext cx="6412230" cy="21277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9516" y="2707543"/>
            <a:ext cx="3147822" cy="10798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699516" y="3787423"/>
            <a:ext cx="3147822" cy="482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3924" y="2707543"/>
            <a:ext cx="3147822" cy="1079880"/>
          </a:xfrm>
        </p:spPr>
        <p:txBody>
          <a:bodyPr lIns="91440" rIns="91440" anchor="ctr">
            <a:normAutofit/>
          </a:bodyPr>
          <a:lstStyle>
            <a:lvl1pPr marL="0" indent="0">
              <a:buNone/>
              <a:defRPr sz="1700" b="0" cap="all" baseline="0">
                <a:solidFill>
                  <a:schemeClr val="tx2"/>
                </a:solidFill>
              </a:defRPr>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63924" y="3787423"/>
            <a:ext cx="3147822" cy="4820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5A5F17-A90D-419B-888F-965527B9D59C}"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799052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5A5F17-A90D-419B-888F-965527B9D59C}"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2422677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25" y="9387840"/>
            <a:ext cx="7770376"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9290330"/>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5A5F17-A90D-419B-888F-965527B9D59C}" type="datetimeFigureOut">
              <a:rPr lang="en-US" smtClean="0"/>
              <a:t>11/17/2022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131564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2" y="0"/>
            <a:ext cx="2582379"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75545" y="0"/>
            <a:ext cx="40805" cy="1005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91465" y="871727"/>
            <a:ext cx="2040255" cy="3352800"/>
          </a:xfrm>
        </p:spPr>
        <p:txBody>
          <a:bodyPr anchor="b">
            <a:normAutofit/>
          </a:bodyPr>
          <a:lstStyle>
            <a:lvl1pPr>
              <a:defRPr sz="306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941202" y="1072896"/>
            <a:ext cx="4257984" cy="7711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1465" y="4291584"/>
            <a:ext cx="2040255" cy="4956049"/>
          </a:xfrm>
        </p:spPr>
        <p:txBody>
          <a:bodyPr lIns="91440" rIns="91440">
            <a:normAutofit/>
          </a:bodyPr>
          <a:lstStyle>
            <a:lvl1pPr marL="0" indent="0">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a:xfrm>
            <a:off x="296764" y="9474353"/>
            <a:ext cx="1669301" cy="535517"/>
          </a:xfrm>
        </p:spPr>
        <p:txBody>
          <a:bodyPr/>
          <a:lstStyle>
            <a:lvl1pPr algn="l">
              <a:defRPr/>
            </a:lvl1pPr>
          </a:lstStyle>
          <a:p>
            <a:fld id="{325A5F17-A90D-419B-888F-965527B9D59C}" type="datetimeFigureOut">
              <a:rPr lang="en-US" smtClean="0"/>
              <a:t>11/17/2022</a:t>
            </a:fld>
            <a:endParaRPr lang="en-US"/>
          </a:p>
        </p:txBody>
      </p:sp>
      <p:sp>
        <p:nvSpPr>
          <p:cNvPr id="6" name="Footer Placeholder 5"/>
          <p:cNvSpPr>
            <a:spLocks noGrp="1"/>
          </p:cNvSpPr>
          <p:nvPr>
            <p:ph type="ftr" sz="quarter" idx="11"/>
          </p:nvPr>
        </p:nvSpPr>
        <p:spPr>
          <a:xfrm>
            <a:off x="3060382" y="9474353"/>
            <a:ext cx="2963228" cy="535517"/>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186385-2439-4DB8-A03F-2DB18BDA221B}" type="slidenum">
              <a:rPr lang="en-US" smtClean="0"/>
              <a:t>‹#›</a:t>
            </a:fld>
            <a:endParaRPr lang="en-US"/>
          </a:p>
        </p:txBody>
      </p:sp>
    </p:spTree>
    <p:extLst>
      <p:ext uri="{BB962C8B-B14F-4D97-AF65-F5344CB8AC3E}">
        <p14:creationId xmlns:p14="http://schemas.microsoft.com/office/powerpoint/2010/main" val="22646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264400"/>
            <a:ext cx="7770376" cy="279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 y="7208778"/>
            <a:ext cx="7770376" cy="93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9516" y="7443216"/>
            <a:ext cx="6451092" cy="1207008"/>
          </a:xfrm>
        </p:spPr>
        <p:txBody>
          <a:bodyPr tIns="0" bIns="0" anchor="b">
            <a:noAutofit/>
          </a:bodyPr>
          <a:lstStyle>
            <a:lvl1pPr>
              <a:defRPr sz="306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0" y="0"/>
            <a:ext cx="7772391" cy="7208778"/>
          </a:xfrm>
          <a:blipFill>
            <a:blip r:embed="rId2"/>
            <a:stretch>
              <a:fillRect/>
            </a:stretch>
          </a:blipFill>
        </p:spPr>
        <p:txBody>
          <a:bodyPr lIns="457200" tIns="457200" anchor="t"/>
          <a:lstStyle>
            <a:lvl1pPr marL="0" indent="0">
              <a:buNone/>
              <a:defRPr sz="2720">
                <a:solidFill>
                  <a:schemeClr val="bg1"/>
                </a:solidFill>
              </a:defRPr>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699515" y="8663635"/>
            <a:ext cx="6451092" cy="871728"/>
          </a:xfrm>
        </p:spPr>
        <p:txBody>
          <a:bodyPr lIns="91440" tIns="0" rIns="91440" bIns="0">
            <a:normAutofit/>
          </a:bodyPr>
          <a:lstStyle>
            <a:lvl1pPr marL="0" indent="0">
              <a:spcBef>
                <a:spcPts val="0"/>
              </a:spcBef>
              <a:spcAft>
                <a:spcPts val="510"/>
              </a:spcAft>
              <a:buNone/>
              <a:defRPr sz="1275">
                <a:solidFill>
                  <a:srgbClr val="FFFFFF"/>
                </a:solidFill>
              </a:defRPr>
            </a:lvl1pPr>
            <a:lvl2pPr marL="388620" indent="0">
              <a:buNone/>
              <a:defRPr sz="1020"/>
            </a:lvl2pPr>
            <a:lvl3pPr marL="777240" indent="0">
              <a:buNone/>
              <a:defRPr sz="850"/>
            </a:lvl3pPr>
            <a:lvl4pPr marL="1165860" indent="0">
              <a:buNone/>
              <a:defRPr sz="765"/>
            </a:lvl4pPr>
            <a:lvl5pPr marL="1554480" indent="0">
              <a:buNone/>
              <a:defRPr sz="765"/>
            </a:lvl5pPr>
            <a:lvl6pPr marL="1943100" indent="0">
              <a:buNone/>
              <a:defRPr sz="765"/>
            </a:lvl6pPr>
            <a:lvl7pPr marL="2331720" indent="0">
              <a:buNone/>
              <a:defRPr sz="765"/>
            </a:lvl7pPr>
            <a:lvl8pPr marL="2720340" indent="0">
              <a:buNone/>
              <a:defRPr sz="765"/>
            </a:lvl8pPr>
            <a:lvl9pPr marL="3108960" indent="0">
              <a:buNone/>
              <a:defRPr sz="765"/>
            </a:lvl9pPr>
          </a:lstStyle>
          <a:p>
            <a:pPr lvl="0"/>
            <a:r>
              <a:rPr lang="en-US"/>
              <a:t>Click to edit Master text styles</a:t>
            </a:r>
          </a:p>
        </p:txBody>
      </p:sp>
      <p:sp>
        <p:nvSpPr>
          <p:cNvPr id="5" name="Date Placeholder 4"/>
          <p:cNvSpPr>
            <a:spLocks noGrp="1"/>
          </p:cNvSpPr>
          <p:nvPr>
            <p:ph type="dt" sz="half" idx="10"/>
          </p:nvPr>
        </p:nvSpPr>
        <p:spPr/>
        <p:txBody>
          <a:bodyPr/>
          <a:lstStyle/>
          <a:p>
            <a:fld id="{325A5F17-A90D-419B-888F-965527B9D59C}"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86385-2439-4DB8-A03F-2DB18BDA221B}" type="slidenum">
              <a:rPr lang="en-US" smtClean="0"/>
              <a:t>‹#›</a:t>
            </a:fld>
            <a:endParaRPr lang="en-US"/>
          </a:p>
        </p:txBody>
      </p:sp>
    </p:spTree>
    <p:extLst>
      <p:ext uri="{BB962C8B-B14F-4D97-AF65-F5344CB8AC3E}">
        <p14:creationId xmlns:p14="http://schemas.microsoft.com/office/powerpoint/2010/main" val="3903969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387840"/>
            <a:ext cx="7772401" cy="670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290329"/>
            <a:ext cx="7772401" cy="96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9516" y="420353"/>
            <a:ext cx="6412230" cy="212777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99515" y="2707077"/>
            <a:ext cx="6412231" cy="59009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9517" y="9474353"/>
            <a:ext cx="1576073" cy="535517"/>
          </a:xfrm>
          <a:prstGeom prst="rect">
            <a:avLst/>
          </a:prstGeom>
        </p:spPr>
        <p:txBody>
          <a:bodyPr vert="horz" lIns="91440" tIns="45720" rIns="91440" bIns="45720" rtlCol="0" anchor="ctr"/>
          <a:lstStyle>
            <a:lvl1pPr algn="l">
              <a:defRPr sz="765">
                <a:solidFill>
                  <a:srgbClr val="FFFFFF"/>
                </a:solidFill>
              </a:defRPr>
            </a:lvl1pPr>
          </a:lstStyle>
          <a:p>
            <a:fld id="{325A5F17-A90D-419B-888F-965527B9D59C}" type="datetimeFigureOut">
              <a:rPr lang="en-US" smtClean="0"/>
              <a:t>11/17/2022</a:t>
            </a:fld>
            <a:endParaRPr lang="en-US"/>
          </a:p>
        </p:txBody>
      </p:sp>
      <p:sp>
        <p:nvSpPr>
          <p:cNvPr id="5" name="Footer Placeholder 4"/>
          <p:cNvSpPr>
            <a:spLocks noGrp="1"/>
          </p:cNvSpPr>
          <p:nvPr>
            <p:ph type="ftr" sz="quarter" idx="3"/>
          </p:nvPr>
        </p:nvSpPr>
        <p:spPr>
          <a:xfrm>
            <a:off x="2349943" y="9474353"/>
            <a:ext cx="3074538" cy="535517"/>
          </a:xfrm>
          <a:prstGeom prst="rect">
            <a:avLst/>
          </a:prstGeom>
        </p:spPr>
        <p:txBody>
          <a:bodyPr vert="horz" lIns="91440" tIns="45720" rIns="91440" bIns="45720" rtlCol="0" anchor="ctr"/>
          <a:lstStyle>
            <a:lvl1pPr algn="ctr">
              <a:defRPr sz="76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6311543" y="9474353"/>
            <a:ext cx="836416" cy="535517"/>
          </a:xfrm>
          <a:prstGeom prst="rect">
            <a:avLst/>
          </a:prstGeom>
        </p:spPr>
        <p:txBody>
          <a:bodyPr vert="horz" lIns="91440" tIns="45720" rIns="91440" bIns="45720" rtlCol="0" anchor="ctr"/>
          <a:lstStyle>
            <a:lvl1pPr algn="r">
              <a:defRPr sz="893">
                <a:solidFill>
                  <a:srgbClr val="FFFFFF"/>
                </a:solidFill>
              </a:defRPr>
            </a:lvl1pPr>
          </a:lstStyle>
          <a:p>
            <a:fld id="{99186385-2439-4DB8-A03F-2DB18BDA221B}" type="slidenum">
              <a:rPr lang="en-US" smtClean="0"/>
              <a:t>‹#›</a:t>
            </a:fld>
            <a:endParaRPr lang="en-US"/>
          </a:p>
        </p:txBody>
      </p:sp>
      <p:cxnSp>
        <p:nvCxnSpPr>
          <p:cNvPr id="10" name="Straight Connector 9"/>
          <p:cNvCxnSpPr/>
          <p:nvPr/>
        </p:nvCxnSpPr>
        <p:spPr>
          <a:xfrm>
            <a:off x="760877" y="2548839"/>
            <a:ext cx="63539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9191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85000"/>
        </a:lnSpc>
        <a:spcBef>
          <a:spcPct val="0"/>
        </a:spcBef>
        <a:buNone/>
        <a:defRPr sz="4080" kern="1200" spc="-43" baseline="0">
          <a:solidFill>
            <a:schemeClr val="tx1">
              <a:lumMod val="75000"/>
              <a:lumOff val="25000"/>
            </a:schemeClr>
          </a:solidFill>
          <a:latin typeface="+mj-lt"/>
          <a:ea typeface="+mj-ea"/>
          <a:cs typeface="+mj-cs"/>
        </a:defRPr>
      </a:lvl1pPr>
    </p:titleStyle>
    <p:bodyStyle>
      <a:lvl1pPr marL="77724" indent="-77724" algn="l" defTabSz="777240" rtl="0" eaLnBrk="1" latinLnBrk="0" hangingPunct="1">
        <a:lnSpc>
          <a:spcPct val="90000"/>
        </a:lnSpc>
        <a:spcBef>
          <a:spcPts val="1020"/>
        </a:spcBef>
        <a:spcAft>
          <a:spcPts val="170"/>
        </a:spcAft>
        <a:buClr>
          <a:schemeClr val="accent1"/>
        </a:buClr>
        <a:buSzPct val="100000"/>
        <a:buFont typeface="Calibri" panose="020F0502020204030204" pitchFamily="34" charset="0"/>
        <a:buChar char=" "/>
        <a:defRPr sz="1700" kern="1200">
          <a:solidFill>
            <a:schemeClr val="tx1">
              <a:lumMod val="75000"/>
              <a:lumOff val="25000"/>
            </a:schemeClr>
          </a:solidFill>
          <a:latin typeface="+mn-lt"/>
          <a:ea typeface="+mn-ea"/>
          <a:cs typeface="+mn-cs"/>
        </a:defRPr>
      </a:lvl1pPr>
      <a:lvl2pPr marL="326441" indent="-155448" algn="l" defTabSz="777240" rtl="0" eaLnBrk="1" latinLnBrk="0" hangingPunct="1">
        <a:lnSpc>
          <a:spcPct val="90000"/>
        </a:lnSpc>
        <a:spcBef>
          <a:spcPts val="170"/>
        </a:spcBef>
        <a:spcAft>
          <a:spcPts val="340"/>
        </a:spcAft>
        <a:buClr>
          <a:schemeClr val="accent1"/>
        </a:buClr>
        <a:buFont typeface="Calibri" pitchFamily="34" charset="0"/>
        <a:buChar char="◦"/>
        <a:defRPr sz="1530" kern="1200">
          <a:solidFill>
            <a:schemeClr val="tx1">
              <a:lumMod val="75000"/>
              <a:lumOff val="25000"/>
            </a:schemeClr>
          </a:solidFill>
          <a:latin typeface="+mn-lt"/>
          <a:ea typeface="+mn-ea"/>
          <a:cs typeface="+mn-cs"/>
        </a:defRPr>
      </a:lvl2pPr>
      <a:lvl3pPr marL="481889"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3pPr>
      <a:lvl4pPr marL="637337"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4pPr>
      <a:lvl5pPr marL="792785" indent="-155448"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5pPr>
      <a:lvl6pPr marL="93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6pPr>
      <a:lvl7pPr marL="110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7pPr>
      <a:lvl8pPr marL="127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8pPr>
      <a:lvl9pPr marL="1445000" indent="-194310" algn="l" defTabSz="777240" rtl="0" eaLnBrk="1" latinLnBrk="0" hangingPunct="1">
        <a:lnSpc>
          <a:spcPct val="90000"/>
        </a:lnSpc>
        <a:spcBef>
          <a:spcPts val="170"/>
        </a:spcBef>
        <a:spcAft>
          <a:spcPts val="340"/>
        </a:spcAft>
        <a:buClr>
          <a:schemeClr val="accent1"/>
        </a:buClr>
        <a:buFont typeface="Calibri" pitchFamily="34" charset="0"/>
        <a:buChar char="◦"/>
        <a:defRPr sz="1190" kern="1200">
          <a:solidFill>
            <a:schemeClr val="tx1">
              <a:lumMod val="75000"/>
              <a:lumOff val="25000"/>
            </a:schemeClr>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cslong@salisbury.edu" TargetMode="External"/><Relationship Id="rId2" Type="http://schemas.openxmlformats.org/officeDocument/2006/relationships/hyperlink" Target="https://bit.ly/ChesapeakeProposa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gcc02.safelinks.protection.outlook.com/?url=https%3A%2F%2Fdocs.google.com%2Fforms%2Fd%2Fe%2F1FAIpQLSeQeJufRdzABZXExZN5t5VdoVGK_2unuVARt3V1N_IsfvAMyA%2Fviewform%3Fusp%3Dsf_link&amp;data=05%7C01%7CJennifer_Greiner%40fws.gov%7C120011be7a1d4e60344c08dac8cdf96b%7C0693b5ba4b184d7b9341f32f400a5494%7C0%7C0%7C638043084219227547%7CUnknown%7CTWFpbGZsb3d8eyJWIjoiMC4wLjAwMDAiLCJQIjoiV2luMzIiLCJBTiI6Ik1haWwiLCJXVCI6Mn0%3D%7C3000%7C%7C%7C&amp;sdata=w8eZwl57PKmGqkUuPFa3ydKO744d4P80yYSNaCiL%2B4Q%3D&amp;reserve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hesapeakebay.net/issues/whats-at-risk/environmental-justice" TargetMode="External"/><Relationship Id="rId2" Type="http://schemas.openxmlformats.org/officeDocument/2006/relationships/hyperlink" Target="mailto:yancy.briana@epa.gov" TargetMode="Externa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nativeamericanheritagemonth.gov/" TargetMode="External"/><Relationship Id="rId2" Type="http://schemas.openxmlformats.org/officeDocument/2006/relationships/hyperlink" Target="https://landback.or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american.edu/cas/news/elizabeth-rule-creates-award-winning-guide-to-indigenous-dc.cf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teams.microsoft.com/dl/launcher/launcher.html?url=%2F_%23%2Fl%2Fmeetup-join%2F19%3Ameeting_ZGY2MTRiNzQtMzI0MS00YTk2LWFmMDItN2RiYWM4NDhjOTVj%40thread.v2%2F0%3Fcontext%3D%257b%2522Tid%2522%253a%25227005d458-45be-48ae-8140-d43da96dd17b%2522%252c%2522Oid%2522%253a%25224761fc98-0e5a-4c58-bda5-7771d9718cbc%2522%257d%26anon%3Dtrue&amp;type=meetup-join&amp;deeplinkId=5ee002a9-cf80-404d-af92-92a930f5ad0f&amp;directDl=true&amp;msLaunch=true&amp;enableMobilePage=false&amp;suppressPrompt=tru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cc02.safelinks.protection.outlook.com/?url=https%3A%2F%2Fcbtrust.org%2Fwp-content%2Fuploads%2F2022-Program-Coordinator-Prince-Georges-County.docx&amp;data=05%7C01%7CYancy.Briana%40epa.gov%7Cd530e01fb2dd4b7fc6a608dab6aa760c%7C88b378b367484867acf976aacbeca6a7%7C0%7C0%7C638023140495725106%7CUnknown%7CTWFpbGZsb3d8eyJWIjoiMC4wLjAwMDAiLCJQIjoiV2luMzIiLCJBTiI6Ik1haWwiLCJXVCI6Mn0%3D%7C3000%7C%7C%7C&amp;sdata=gXtv14QOq62breoYutpUTHDUSnIJhsrsvxZU%2FMTbg%2F4%3D&amp;reserved=0" TargetMode="External"/><Relationship Id="rId2" Type="http://schemas.openxmlformats.org/officeDocument/2006/relationships/hyperlink" Target="https://gcc02.safelinks.protection.outlook.com/?url=https%3A%2F%2Fcbtrust.org%2Fwp-content%2Fuploads%2FProgram-Officer.pdf&amp;data=05%7C01%7CYancy.Briana%40epa.gov%7Cd530e01fb2dd4b7fc6a608dab6aa760c%7C88b378b367484867acf976aacbeca6a7%7C0%7C0%7C638023140495725106%7CUnknown%7CTWFpbGZsb3d8eyJWIjoiMC4wLjAwMDAiLCJQIjoiV2luMzIiLCJBTiI6Ik1haWwiLCJXVCI6Mn0%3D%7C3000%7C%7C%7C&amp;sdata=YhNRrAgz9cYOYjupQJVyUXAxdIgH1pVvxLclQKtyLW4%3D&amp;reserved=0"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gcc02.safelinks.protection.outlook.com/?url=https%3A%2F%2Fcbtrust.org%2Femployment-opportunities%2F&amp;data=05%7C01%7CYancy.Briana%40epa.gov%7Cd530e01fb2dd4b7fc6a608dab6aa760c%7C88b378b367484867acf976aacbeca6a7%7C0%7C0%7C638023140495725106%7CUnknown%7CTWFpbGZsb3d8eyJWIjoiMC4wLjAwMDAiLCJQIjoiV2luMzIiLCJBTiI6Ik1haWwiLCJXVCI6Mn0%3D%7C3000%7C%7C%7C&amp;sdata=4bb%2Fk5AGNapDgehjX34zt%2BMri68AiqHhfZ7reHTID2Q%3D&amp;reserved=0" TargetMode="External"/><Relationship Id="rId4" Type="http://schemas.openxmlformats.org/officeDocument/2006/relationships/hyperlink" Target="https://gcc02.safelinks.protection.outlook.com/?url=https%3A%2F%2Fcbtrust.org%2Fwp-content%2Fuploads%2FChesapeake-Bay-Trust-Program-Assistant-2022.pdf&amp;data=05%7C01%7CYancy.Briana%40epa.gov%7Cd530e01fb2dd4b7fc6a608dab6aa760c%7C88b378b367484867acf976aacbeca6a7%7C0%7C0%7C638023140495725106%7CUnknown%7CTWFpbGZsb3d8eyJWIjoiMC4wLjAwMDAiLCJQIjoiV2luMzIiLCJBTiI6Ik1haWwiLCJXVCI6Mn0%3D%7C3000%7C%7C%7C&amp;sdata=btVzUfGGSt%2Fidq85gAXZiiYpBlQiI%2FcZ0rUJzPc9Y9s%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cc02.safelinks.protection.outlook.com/?url=https%3A%2F%2Fr20.rs6.net%2Ftn.jsp%3Ff%3D001hVHF01I0anF9uHhVfsOnl8X31FelUgVBFuLlHPFl7wm119zjINM43Dp-6OYmxSc9x1e97eNeIPc64YaJZNFOAavrHTpCcUaQHrqWMpvZW4xjaFQnaM-V4iKSznK2vyV4gMMwfDtGKFtyPQb-2mQk-x7mZh2h6qI9DLui-tOaKIxe8kA-DpaUcX6RZD9M80RhyOFqvT5d4GsUiYzGdqb5iIZjGZ1P2varz7pZVzrdrDJwi2vP4Co1c6_XHhVTrliPPZydKRIDlkzOi-Q8gpNBQvcuNIIqMbC6UuY3Rrwf2JU%3D%26c%3D9oocbhJ0oXpcft3cn8_744UPtPbI4-dK85RWIHfpkUZqxW63U6dMEQ%3D%3D%26ch%3DyFBpEl_nmmfrISgMHsutal50AYAnNopiNyS4yoXb5Lfl122Vp46fKA%3D%3D&amp;data=05%7C01%7Cbritt_slattery%40nps.gov%7C09cfc52649c64a363b8508dabe820b0e%7C0693b5ba4b184d7b9341f32f400a5494%7C0%7C0%7C638031762995312296%7CUnknown%7CTWFpbGZsb3d8eyJWIjoiMC4wLjAwMDAiLCJQIjoiV2luMzIiLCJBTiI6Ik1haWwiLCJXVCI6Mn0%3D%7C3000%7C%7C%7C&amp;sdata=ttmbdAloJ67lhaPxg9TaZR%2BATtG4AmZ6N9wbBtZU9Oo%3D&amp;reserve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cc02.safelinks.protection.outlook.com/?url=http%3A%2F%2Fnature.org%2Fcareers&amp;data=05%7C01%7CYancy.Briana%40epa.gov%7Ce522de8c9d5a4e5ef2fd08dac0f1f770%7C88b378b367484867acf976aacbeca6a7%7C0%7C0%7C638034442718818340%7CUnknown%7CTWFpbGZsb3d8eyJWIjoiMC4wLjAwMDAiLCJQIjoiV2luMzIiLCJBTiI6Ik1haWwiLCJXVCI6Mn0%3D%7C3000%7C%7C%7C&amp;sdata=qFWBB8Nx9Le9dilgKOTHmoT86bviTZOG7edjaPjTJhI%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cc02.safelinks.protection.outlook.com/?url=https%3A%2F%2Fwww.jobapscloud.com%2FMD%2Fsup%2FBulPreview.asp%3FR1%3D22%26R2%3D002309%26R3%3D0008%26Viewer%3DAdmin%26Test%3DY&amp;data=05%7C01%7CYancy.Briana%40epa.gov%7Cdb1f334bbc7a4db2043a08dac29fc273%7C88b378b367484867acf976aacbeca6a7%7C0%7C0%7C638036288674217420%7CUnknown%7CTWFpbGZsb3d8eyJWIjoiMC4wLjAwMDAiLCJQIjoiV2luMzIiLCJBTiI6Ik1haWwiLCJXVCI6Mn0%3D%7C3000%7C%7C%7C&amp;sdata=yQ7f6W2%2Bcy4102ufu4sCbxTRTKMLb8jXB3B2zsx5SaM%3D&amp;reserved=0" TargetMode="External"/><Relationship Id="rId2" Type="http://schemas.openxmlformats.org/officeDocument/2006/relationships/hyperlink" Target="https://gcc02.safelinks.protection.outlook.com/?url=https%3A%2F%2Fwww.jobapscloud.com%2FMD%2Fsup%2FBulPreview.asp%3FR1%3D22%26R2%3D002501%26R3%3D0005%26Viewer%3DAdmin%26Test%3DY&amp;data=05%7C01%7CYancy.Briana%40epa.gov%7Cdb1f334bbc7a4db2043a08dac29fc273%7C88b378b367484867acf976aacbeca6a7%7C0%7C0%7C638036288674217420%7CUnknown%7CTWFpbGZsb3d8eyJWIjoiMC4wLjAwMDAiLCJQIjoiV2luMzIiLCJBTiI6Ik1haWwiLCJXVCI6Mn0%3D%7C3000%7C%7C%7C&amp;sdata=0FxWuM25REl50CYYX7p8%2FIA1meVGSfD8z%2BhaTwL97gc%3D&amp;reserved=0"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11C8-2ED0-405D-B4F5-D8A0D632BE5F}"/>
              </a:ext>
            </a:extLst>
          </p:cNvPr>
          <p:cNvSpPr>
            <a:spLocks noGrp="1"/>
          </p:cNvSpPr>
          <p:nvPr>
            <p:ph type="title"/>
          </p:nvPr>
        </p:nvSpPr>
        <p:spPr>
          <a:xfrm>
            <a:off x="706874" y="3269841"/>
            <a:ext cx="6412230" cy="2481258"/>
          </a:xfrm>
        </p:spPr>
        <p:txBody>
          <a:bodyPr vert="horz" lIns="58293" tIns="29147" rIns="58293" bIns="29147" rtlCol="0" anchor="b">
            <a:normAutofit/>
          </a:bodyPr>
          <a:lstStyle/>
          <a:p>
            <a:r>
              <a:rPr lang="en-US" sz="4718" dirty="0">
                <a:solidFill>
                  <a:schemeClr val="tx1">
                    <a:lumMod val="85000"/>
                    <a:lumOff val="15000"/>
                  </a:schemeClr>
                </a:solidFill>
              </a:rPr>
              <a:t>Chesapeake Bay Program Diversity Workgroup Announcements</a:t>
            </a:r>
          </a:p>
        </p:txBody>
      </p:sp>
      <p:sp>
        <p:nvSpPr>
          <p:cNvPr id="11" name="TextBox 10">
            <a:extLst>
              <a:ext uri="{FF2B5EF4-FFF2-40B4-BE49-F238E27FC236}">
                <a16:creationId xmlns:a16="http://schemas.microsoft.com/office/drawing/2014/main" id="{ADD1BA5C-4C48-44D9-AD50-B5FAFB512640}"/>
              </a:ext>
            </a:extLst>
          </p:cNvPr>
          <p:cNvSpPr txBox="1"/>
          <p:nvPr/>
        </p:nvSpPr>
        <p:spPr>
          <a:xfrm>
            <a:off x="2738626" y="6177727"/>
            <a:ext cx="3887291" cy="412037"/>
          </a:xfrm>
          <a:prstGeom prst="rect">
            <a:avLst/>
          </a:prstGeom>
          <a:noFill/>
        </p:spPr>
        <p:txBody>
          <a:bodyPr wrap="square" lIns="58293" tIns="29147" rIns="58293" bIns="29147" anchor="t">
            <a:spAutoFit/>
          </a:bodyPr>
          <a:lstStyle/>
          <a:p>
            <a:r>
              <a:rPr lang="en-US" sz="2295" dirty="0">
                <a:solidFill>
                  <a:schemeClr val="tx1">
                    <a:lumMod val="85000"/>
                    <a:lumOff val="15000"/>
                  </a:schemeClr>
                </a:solidFill>
              </a:rPr>
              <a:t>November 2022</a:t>
            </a:r>
          </a:p>
        </p:txBody>
      </p:sp>
      <p:pic>
        <p:nvPicPr>
          <p:cNvPr id="1026" name="Picture 2" descr="Chesapeake Bay Program logo">
            <a:extLst>
              <a:ext uri="{FF2B5EF4-FFF2-40B4-BE49-F238E27FC236}">
                <a16:creationId xmlns:a16="http://schemas.microsoft.com/office/drawing/2014/main" id="{B1F682FA-ED51-4138-8DCD-9F89F922F9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1151" y="304800"/>
            <a:ext cx="2898631" cy="239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5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5F2A61-232B-ADAA-37EF-732AAFE08204}"/>
              </a:ext>
            </a:extLst>
          </p:cNvPr>
          <p:cNvSpPr>
            <a:spLocks noGrp="1"/>
          </p:cNvSpPr>
          <p:nvPr>
            <p:ph idx="1"/>
          </p:nvPr>
        </p:nvSpPr>
        <p:spPr>
          <a:xfrm>
            <a:off x="299220" y="2707077"/>
            <a:ext cx="7262858" cy="5900928"/>
          </a:xfrm>
        </p:spPr>
        <p:txBody>
          <a:bodyPr vert="horz" lIns="0" tIns="45720" rIns="0" bIns="45720" rtlCol="0" anchor="t">
            <a:noAutofit/>
          </a:bodyPr>
          <a:lstStyle/>
          <a:p>
            <a:pPr marL="77470" indent="-77470" algn="ctr"/>
            <a:r>
              <a:rPr lang="en-US" sz="2400" b="1" dirty="0">
                <a:ea typeface="+mn-lt"/>
                <a:cs typeface="+mn-lt"/>
              </a:rPr>
              <a:t>CFP: Chesapeake Studies: Bringing Communities Together  </a:t>
            </a:r>
            <a:endParaRPr lang="en-US" sz="2400" b="1">
              <a:cs typeface="Calibri"/>
            </a:endParaRPr>
          </a:p>
          <a:p>
            <a:pPr marL="77470" indent="-77470">
              <a:spcBef>
                <a:spcPts val="1019"/>
              </a:spcBef>
            </a:pPr>
            <a:r>
              <a:rPr lang="en-US" sz="2400" dirty="0">
                <a:ea typeface="+mn-lt"/>
                <a:cs typeface="+mn-lt"/>
              </a:rPr>
              <a:t>  </a:t>
            </a:r>
            <a:endParaRPr lang="en-US" sz="2400">
              <a:cs typeface="Calibri"/>
            </a:endParaRPr>
          </a:p>
          <a:p>
            <a:pPr marL="77470" indent="-77470">
              <a:spcBef>
                <a:spcPts val="1019"/>
              </a:spcBef>
            </a:pPr>
            <a:r>
              <a:rPr lang="en-US" sz="2400" dirty="0">
                <a:ea typeface="+mn-lt"/>
                <a:cs typeface="+mn-lt"/>
              </a:rPr>
              <a:t>On September 15-16, 2023, Salisbury University will host "Chesapeake Studies: Bringing Communities Together," the third in a series of interdisciplinary academic conferences for anyone working in the fields of Chesapeake science, policy, environmental advocacy, education, the humanities, social sciences, and the arts. </a:t>
            </a:r>
            <a:endParaRPr lang="en-US" sz="2400">
              <a:cs typeface="Calibri"/>
            </a:endParaRPr>
          </a:p>
          <a:p>
            <a:pPr marL="77470" indent="-77470">
              <a:spcBef>
                <a:spcPts val="1019"/>
              </a:spcBef>
            </a:pPr>
            <a:r>
              <a:rPr lang="en-US" sz="2400" dirty="0">
                <a:ea typeface="+mn-lt"/>
                <a:cs typeface="+mn-lt"/>
              </a:rPr>
              <a:t>  </a:t>
            </a:r>
            <a:endParaRPr lang="en-US" sz="2400">
              <a:ea typeface="+mn-lt"/>
              <a:cs typeface="+mn-lt"/>
            </a:endParaRPr>
          </a:p>
          <a:p>
            <a:pPr marL="0" indent="0">
              <a:spcBef>
                <a:spcPts val="1019"/>
              </a:spcBef>
              <a:buNone/>
            </a:pPr>
            <a:r>
              <a:rPr lang="en-US" sz="2400" dirty="0">
                <a:ea typeface="+mn-lt"/>
                <a:cs typeface="+mn-lt"/>
              </a:rPr>
              <a:t>Proposals are due by February 15, 2023, and should be submitted online at: </a:t>
            </a:r>
            <a:r>
              <a:rPr lang="en-US" sz="2400" dirty="0">
                <a:ea typeface="+mn-lt"/>
                <a:cs typeface="+mn-lt"/>
                <a:hlinkClick r:id="rId2"/>
              </a:rPr>
              <a:t>https://bit.ly/ChesapeakeProposal</a:t>
            </a:r>
            <a:r>
              <a:rPr lang="en-US" sz="2400" dirty="0">
                <a:ea typeface="+mn-lt"/>
                <a:cs typeface="+mn-lt"/>
              </a:rPr>
              <a:t>. If you have any questions, please contact the chair of the program committee, Creston Long, at </a:t>
            </a:r>
            <a:r>
              <a:rPr lang="en-US" sz="2400" dirty="0">
                <a:ea typeface="+mn-lt"/>
                <a:cs typeface="+mn-lt"/>
                <a:hlinkClick r:id="rId3"/>
              </a:rPr>
              <a:t>cslong@salisbury.edu</a:t>
            </a:r>
            <a:r>
              <a:rPr lang="en-US" sz="2400" dirty="0">
                <a:ea typeface="+mn-lt"/>
                <a:cs typeface="+mn-lt"/>
              </a:rPr>
              <a:t>. The program committee anticipates making its decisions and notifying proposers by mid-March 2023. </a:t>
            </a:r>
            <a:endParaRPr lang="en-US" sz="2400">
              <a:cs typeface="Calibri" panose="020F0502020204030204"/>
            </a:endParaRPr>
          </a:p>
          <a:p>
            <a:pPr marL="77470" indent="-77470">
              <a:spcBef>
                <a:spcPts val="1019"/>
              </a:spcBef>
            </a:pPr>
            <a:endParaRPr lang="en-US" dirty="0">
              <a:cs typeface="Calibri"/>
            </a:endParaRPr>
          </a:p>
        </p:txBody>
      </p:sp>
      <p:pic>
        <p:nvPicPr>
          <p:cNvPr id="4" name="Picture 4">
            <a:extLst>
              <a:ext uri="{FF2B5EF4-FFF2-40B4-BE49-F238E27FC236}">
                <a16:creationId xmlns:a16="http://schemas.microsoft.com/office/drawing/2014/main" id="{36B46798-C6AE-091B-D9FF-7D64C6734922}"/>
              </a:ext>
            </a:extLst>
          </p:cNvPr>
          <p:cNvPicPr>
            <a:picLocks noChangeAspect="1"/>
          </p:cNvPicPr>
          <p:nvPr/>
        </p:nvPicPr>
        <p:blipFill>
          <a:blip r:embed="rId4"/>
          <a:stretch>
            <a:fillRect/>
          </a:stretch>
        </p:blipFill>
        <p:spPr>
          <a:xfrm>
            <a:off x="1763803" y="592893"/>
            <a:ext cx="4527581" cy="1416388"/>
          </a:xfrm>
          <a:prstGeom prst="rect">
            <a:avLst/>
          </a:prstGeom>
        </p:spPr>
      </p:pic>
    </p:spTree>
    <p:extLst>
      <p:ext uri="{BB962C8B-B14F-4D97-AF65-F5344CB8AC3E}">
        <p14:creationId xmlns:p14="http://schemas.microsoft.com/office/powerpoint/2010/main" val="342783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E9BF4-B59E-E267-B8ED-89C9C5E5203C}"/>
              </a:ext>
            </a:extLst>
          </p:cNvPr>
          <p:cNvSpPr>
            <a:spLocks noGrp="1"/>
          </p:cNvSpPr>
          <p:nvPr>
            <p:ph idx="1"/>
          </p:nvPr>
        </p:nvSpPr>
        <p:spPr>
          <a:xfrm>
            <a:off x="215825" y="2606993"/>
            <a:ext cx="7362932" cy="6985166"/>
          </a:xfrm>
        </p:spPr>
        <p:txBody>
          <a:bodyPr vert="horz" lIns="0" tIns="45720" rIns="0" bIns="45720" rtlCol="0" anchor="t">
            <a:noAutofit/>
          </a:bodyPr>
          <a:lstStyle/>
          <a:p>
            <a:pPr marL="77470" indent="-77470"/>
            <a:r>
              <a:rPr lang="en-US" dirty="0">
                <a:ea typeface="+mn-lt"/>
                <a:cs typeface="+mn-lt"/>
              </a:rPr>
              <a:t>The MD-DE Chapter of the Wildlife Society's Diversity, Equity and Inclusion Committee is sponsoring up to 4 $250 / Max $1000 Scholarships for the Spring Semester!!</a:t>
            </a:r>
            <a:r>
              <a:rPr lang="en-US" b="1" dirty="0">
                <a:ea typeface="+mn-lt"/>
                <a:cs typeface="+mn-lt"/>
              </a:rPr>
              <a:t> Applications DUE: December 16, 2022</a:t>
            </a:r>
            <a:r>
              <a:rPr lang="en-US" dirty="0">
                <a:ea typeface="+mn-lt"/>
                <a:cs typeface="+mn-lt"/>
              </a:rPr>
              <a:t>. (Form link below) </a:t>
            </a:r>
            <a:endParaRPr lang="en-US">
              <a:cs typeface="Calibri"/>
            </a:endParaRPr>
          </a:p>
          <a:p>
            <a:pPr marL="0" indent="0">
              <a:spcBef>
                <a:spcPts val="1019"/>
              </a:spcBef>
              <a:buNone/>
            </a:pPr>
            <a:r>
              <a:rPr lang="en-US" dirty="0">
                <a:ea typeface="+mn-lt"/>
                <a:cs typeface="+mn-lt"/>
              </a:rPr>
              <a:t> Despite serving an increasingly pluralistic and multicultural population, wildlife agency professionals continue to be a relatively homogenous group of people. The Maryland-Delaware chapter of TWS acknowledges the importance of inclusivity and representation in modern wildlife management and wishes to encourage engagement with both a diversified constituency and workforce. In 2022, the Diversity, Equity, and Inclusion committee is happy to offer a scholarship to alleviate financial burdens to students coming from diverse backgrounds as a means to support diversity within developing conservation. </a:t>
            </a:r>
            <a:endParaRPr lang="en-US">
              <a:cs typeface="Calibri"/>
            </a:endParaRPr>
          </a:p>
          <a:p>
            <a:pPr marL="77470" indent="-77470">
              <a:spcBef>
                <a:spcPts val="1019"/>
              </a:spcBef>
            </a:pPr>
            <a:r>
              <a:rPr lang="en-US" dirty="0">
                <a:ea typeface="+mn-lt"/>
                <a:cs typeface="+mn-lt"/>
              </a:rPr>
              <a:t>  </a:t>
            </a:r>
            <a:endParaRPr lang="en-US">
              <a:cs typeface="Calibri"/>
            </a:endParaRPr>
          </a:p>
          <a:p>
            <a:pPr marL="77470" indent="-77470">
              <a:spcBef>
                <a:spcPts val="1019"/>
              </a:spcBef>
            </a:pPr>
            <a:r>
              <a:rPr lang="en-US" b="1" dirty="0">
                <a:ea typeface="+mn-lt"/>
                <a:cs typeface="+mn-lt"/>
              </a:rPr>
              <a:t>Scholarship details: </a:t>
            </a:r>
            <a:endParaRPr lang="en-US" b="1">
              <a:cs typeface="Calibri"/>
            </a:endParaRPr>
          </a:p>
          <a:p>
            <a:pPr marL="77470" indent="-77470">
              <a:spcBef>
                <a:spcPts val="1019"/>
              </a:spcBef>
            </a:pPr>
            <a:r>
              <a:rPr lang="en-US" dirty="0">
                <a:ea typeface="+mn-lt"/>
                <a:cs typeface="+mn-lt"/>
              </a:rPr>
              <a:t>·        Awarded to: full-time student enrolled in Maryland or Delaware University of College </a:t>
            </a:r>
            <a:endParaRPr lang="en-US">
              <a:cs typeface="Calibri"/>
            </a:endParaRPr>
          </a:p>
          <a:p>
            <a:pPr marL="77470" indent="-77470">
              <a:spcBef>
                <a:spcPts val="1019"/>
              </a:spcBef>
            </a:pPr>
            <a:r>
              <a:rPr lang="en-US" dirty="0">
                <a:ea typeface="+mn-lt"/>
                <a:cs typeface="+mn-lt"/>
              </a:rPr>
              <a:t>·        Selection criteria: see details under Criteria above </a:t>
            </a:r>
            <a:endParaRPr lang="en-US">
              <a:cs typeface="Calibri"/>
            </a:endParaRPr>
          </a:p>
          <a:p>
            <a:pPr marL="77470" indent="-77470">
              <a:spcBef>
                <a:spcPts val="1019"/>
              </a:spcBef>
            </a:pPr>
            <a:r>
              <a:rPr lang="en-US" dirty="0">
                <a:ea typeface="+mn-lt"/>
                <a:cs typeface="+mn-lt"/>
              </a:rPr>
              <a:t>·        Amount: up to 4 awards of $250, OR $1000 </a:t>
            </a:r>
            <a:endParaRPr lang="en-US" dirty="0">
              <a:cs typeface="Calibri"/>
            </a:endParaRPr>
          </a:p>
          <a:p>
            <a:pPr marL="77470" indent="-77470">
              <a:spcBef>
                <a:spcPts val="1019"/>
              </a:spcBef>
            </a:pPr>
            <a:endParaRPr lang="en-US" dirty="0">
              <a:ea typeface="+mn-lt"/>
              <a:cs typeface="+mn-lt"/>
            </a:endParaRPr>
          </a:p>
          <a:p>
            <a:pPr marL="77470" indent="-77470">
              <a:spcBef>
                <a:spcPts val="1019"/>
              </a:spcBef>
            </a:pPr>
            <a:r>
              <a:rPr lang="en-US" b="1" dirty="0">
                <a:ea typeface="+mn-lt"/>
                <a:cs typeface="+mn-lt"/>
              </a:rPr>
              <a:t>APPLICATION: </a:t>
            </a:r>
            <a:endParaRPr lang="en-US" b="1">
              <a:cs typeface="Calibri"/>
            </a:endParaRPr>
          </a:p>
          <a:p>
            <a:pPr marL="77470" indent="-77470">
              <a:spcBef>
                <a:spcPts val="1019"/>
              </a:spcBef>
            </a:pPr>
            <a:r>
              <a:rPr lang="en-US" dirty="0">
                <a:ea typeface="+mn-lt"/>
                <a:cs typeface="+mn-lt"/>
              </a:rPr>
              <a:t>(</a:t>
            </a:r>
            <a:r>
              <a:rPr lang="en-US" dirty="0">
                <a:ea typeface="+mn-lt"/>
                <a:cs typeface="+mn-lt"/>
                <a:hlinkClick r:id="rId2"/>
              </a:rPr>
              <a:t>https://docs.google.com/forms/d/e/1FAIpQLSeQeJufRdzABZXExZN5t5VdoVGK_2unuVARt3V1N_IsfvAMyA/viewform?usp=sf_link</a:t>
            </a:r>
            <a:r>
              <a:rPr lang="en-US" dirty="0">
                <a:ea typeface="+mn-lt"/>
                <a:cs typeface="+mn-lt"/>
              </a:rPr>
              <a:t>)</a:t>
            </a:r>
            <a:r>
              <a:rPr lang="en-US" sz="1800" dirty="0">
                <a:ea typeface="+mn-lt"/>
                <a:cs typeface="+mn-lt"/>
              </a:rPr>
              <a:t> </a:t>
            </a:r>
            <a:endParaRPr lang="en-US" sz="1800">
              <a:cs typeface="Calibri"/>
            </a:endParaRPr>
          </a:p>
          <a:p>
            <a:pPr marL="77470" indent="-77470">
              <a:spcBef>
                <a:spcPts val="1019"/>
              </a:spcBef>
            </a:pPr>
            <a:r>
              <a:rPr lang="en-US" sz="1800" dirty="0">
                <a:ea typeface="+mn-lt"/>
                <a:cs typeface="+mn-lt"/>
              </a:rPr>
              <a:t>  </a:t>
            </a:r>
            <a:endParaRPr lang="en-US" sz="1800">
              <a:cs typeface="Calibri"/>
            </a:endParaRPr>
          </a:p>
        </p:txBody>
      </p:sp>
      <p:pic>
        <p:nvPicPr>
          <p:cNvPr id="4" name="Picture 4">
            <a:extLst>
              <a:ext uri="{FF2B5EF4-FFF2-40B4-BE49-F238E27FC236}">
                <a16:creationId xmlns:a16="http://schemas.microsoft.com/office/drawing/2014/main" id="{DB97B955-CC3A-6300-2E21-CC8FB60D37EE}"/>
              </a:ext>
            </a:extLst>
          </p:cNvPr>
          <p:cNvPicPr>
            <a:picLocks noChangeAspect="1"/>
          </p:cNvPicPr>
          <p:nvPr/>
        </p:nvPicPr>
        <p:blipFill>
          <a:blip r:embed="rId3"/>
          <a:stretch>
            <a:fillRect/>
          </a:stretch>
        </p:blipFill>
        <p:spPr>
          <a:xfrm>
            <a:off x="2581070" y="276903"/>
            <a:ext cx="2259242" cy="2248534"/>
          </a:xfrm>
          <a:prstGeom prst="rect">
            <a:avLst/>
          </a:prstGeom>
        </p:spPr>
      </p:pic>
    </p:spTree>
    <p:extLst>
      <p:ext uri="{BB962C8B-B14F-4D97-AF65-F5344CB8AC3E}">
        <p14:creationId xmlns:p14="http://schemas.microsoft.com/office/powerpoint/2010/main" val="1907180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6AB4-9220-4094-8249-A57E25F898F4}"/>
              </a:ext>
            </a:extLst>
          </p:cNvPr>
          <p:cNvSpPr>
            <a:spLocks noGrp="1"/>
          </p:cNvSpPr>
          <p:nvPr>
            <p:ph type="title"/>
          </p:nvPr>
        </p:nvSpPr>
        <p:spPr/>
        <p:txBody>
          <a:bodyPr/>
          <a:lstStyle/>
          <a:p>
            <a:r>
              <a:rPr lang="en-US" dirty="0">
                <a:cs typeface="Calibri Light"/>
              </a:rPr>
              <a:t>DWG Updates</a:t>
            </a:r>
            <a:endParaRPr lang="en-US" dirty="0"/>
          </a:p>
        </p:txBody>
      </p:sp>
      <p:sp>
        <p:nvSpPr>
          <p:cNvPr id="7" name="Subtitle 2">
            <a:extLst>
              <a:ext uri="{FF2B5EF4-FFF2-40B4-BE49-F238E27FC236}">
                <a16:creationId xmlns:a16="http://schemas.microsoft.com/office/drawing/2014/main" id="{08A5E6CE-C65C-3C8B-3C21-453C004163B1}"/>
              </a:ext>
            </a:extLst>
          </p:cNvPr>
          <p:cNvSpPr txBox="1">
            <a:spLocks/>
          </p:cNvSpPr>
          <p:nvPr/>
        </p:nvSpPr>
        <p:spPr>
          <a:xfrm>
            <a:off x="154837" y="3159937"/>
            <a:ext cx="7415101" cy="6081045"/>
          </a:xfrm>
          <a:prstGeom prst="rect">
            <a:avLst/>
          </a:prstGeom>
        </p:spPr>
        <p:txBody>
          <a:bodyPr vert="horz" lIns="58293" tIns="29147" rIns="58293" bIns="29147"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rtl="0" fontAlgn="base">
              <a:spcBef>
                <a:spcPts val="0"/>
              </a:spcBef>
              <a:spcAft>
                <a:spcPts val="0"/>
              </a:spcAft>
              <a:buFont typeface="Arial" panose="020B0604020202020204" pitchFamily="34" charset="0"/>
              <a:buChar char="•"/>
            </a:pPr>
            <a:r>
              <a:rPr lang="en-US" sz="1800" b="0" i="0" u="none" strike="noStrike" dirty="0">
                <a:solidFill>
                  <a:srgbClr val="222222"/>
                </a:solidFill>
                <a:effectLst/>
                <a:latin typeface="Calibri" panose="020F0502020204030204" pitchFamily="34" charset="0"/>
              </a:rPr>
              <a:t>The Diversity Workgroup held its members’ meeting in September and is planning a second on November 18, 2022. The recent meeting reviewed early analysis of the Diversity indicator survey results, discussing the context for interpreting the results as well as how to utilize them to help chart a path for future actions. The next meeting will focus on funding resources including an update on the GIT-funded project underway to address equity in grantmaking.</a:t>
            </a:r>
          </a:p>
          <a:p>
            <a:pPr marL="0" indent="0" rtl="0" fontAlgn="base">
              <a:spcBef>
                <a:spcPts val="0"/>
              </a:spcBef>
              <a:spcAft>
                <a:spcPts val="0"/>
              </a:spcAft>
              <a:buNone/>
            </a:pPr>
            <a:endParaRPr lang="en-US" sz="1800" b="0" i="0" u="none" strike="noStrike" dirty="0">
              <a:solidFill>
                <a:srgbClr val="222222"/>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222222"/>
                </a:solidFill>
                <a:effectLst/>
                <a:latin typeface="Calibri" panose="020F0502020204030204" pitchFamily="34" charset="0"/>
              </a:rPr>
              <a:t>The Diversity Workgroup is still seeking and additional co-chair. Nominations, self-nominations, statements of interest or requests for more information should be directed to the Diversity Workgroup Coordinator, </a:t>
            </a:r>
            <a:r>
              <a:rPr lang="en-US" sz="1800" b="0" i="0" u="none" strike="noStrike" dirty="0">
                <a:solidFill>
                  <a:srgbClr val="000000"/>
                </a:solidFill>
                <a:effectLst/>
                <a:latin typeface="Calibri" panose="020F0502020204030204" pitchFamily="34" charset="0"/>
              </a:rPr>
              <a:t>Briana Yancy at </a:t>
            </a:r>
            <a:r>
              <a:rPr lang="en-US" sz="1800" b="0" i="0" u="sng" strike="noStrike" dirty="0">
                <a:solidFill>
                  <a:srgbClr val="1155CC"/>
                </a:solidFill>
                <a:effectLst/>
                <a:latin typeface="Calibri" panose="020F0502020204030204" pitchFamily="34" charset="0"/>
                <a:hlinkClick r:id="rId2"/>
              </a:rPr>
              <a:t>yancy.briana@epa.gov</a:t>
            </a:r>
            <a:r>
              <a:rPr lang="en-US" sz="1800" b="0" i="0" u="none" strike="noStrike" dirty="0">
                <a:solidFill>
                  <a:srgbClr val="000000"/>
                </a:solidFill>
                <a:effectLst/>
                <a:latin typeface="Calibri" panose="020F0502020204030204" pitchFamily="34" charset="0"/>
              </a:rPr>
              <a:t>.</a:t>
            </a:r>
          </a:p>
          <a:p>
            <a:pPr rtl="0" fontAlgn="base">
              <a:spcBef>
                <a:spcPts val="0"/>
              </a:spcBef>
              <a:spcAft>
                <a:spcPts val="0"/>
              </a:spcAft>
              <a:buFont typeface="Arial" panose="020B0604020202020204" pitchFamily="34" charset="0"/>
              <a:buChar char="•"/>
            </a:pPr>
            <a:endParaRPr lang="en-US" sz="1800" dirty="0">
              <a:solidFill>
                <a:srgbClr val="222222"/>
              </a:solidFill>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Diversity Workgroup steering committee worked with the communications team to launch a new CBP webpage on </a:t>
            </a:r>
            <a:r>
              <a:rPr lang="en-US" sz="1800" b="0" i="0" u="sng" strike="noStrike" dirty="0">
                <a:solidFill>
                  <a:srgbClr val="1155CC"/>
                </a:solidFill>
                <a:effectLst/>
                <a:latin typeface="Calibri" panose="020F0502020204030204" pitchFamily="34" charset="0"/>
                <a:hlinkClick r:id="rId3"/>
              </a:rPr>
              <a:t>environmental justice </a:t>
            </a:r>
            <a:endParaRPr lang="en-US" sz="1800" b="0" i="0" u="sng" strike="noStrike" dirty="0">
              <a:solidFill>
                <a:srgbClr val="1155CC"/>
              </a:solidFill>
              <a:effectLst/>
              <a:latin typeface="Calibri" panose="020F0502020204030204" pitchFamily="34" charset="0"/>
            </a:endParaRPr>
          </a:p>
          <a:p>
            <a:pPr marL="0" indent="0" rtl="0" fontAlgn="base">
              <a:spcBef>
                <a:spcPts val="0"/>
              </a:spcBef>
              <a:spcAft>
                <a:spcPts val="0"/>
              </a:spcAft>
              <a:buNone/>
            </a:pPr>
            <a:endParaRPr lang="en-US" sz="1800" u="sng" dirty="0">
              <a:solidFill>
                <a:srgbClr val="1155CC"/>
              </a:solidFill>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1800" b="0" i="0" strike="noStrike" dirty="0">
                <a:solidFill>
                  <a:schemeClr val="tx1"/>
                </a:solidFill>
                <a:effectLst/>
                <a:latin typeface="Calibri" panose="020F0502020204030204" pitchFamily="34" charset="0"/>
              </a:rPr>
              <a:t>Applications h</a:t>
            </a:r>
            <a:r>
              <a:rPr lang="en-US" sz="1800" dirty="0">
                <a:solidFill>
                  <a:schemeClr val="tx1"/>
                </a:solidFill>
                <a:latin typeface="Calibri" panose="020F0502020204030204" pitchFamily="34" charset="0"/>
              </a:rPr>
              <a:t>ave closed for our stewardship GIT staffer and interviews will begin soon!</a:t>
            </a:r>
            <a:endParaRPr lang="en-US" sz="1800" b="0" i="0" strike="noStrike" dirty="0">
              <a:solidFill>
                <a:schemeClr val="tx1"/>
              </a:solidFill>
              <a:effectLst/>
              <a:latin typeface="Calibri" panose="020F0502020204030204" pitchFamily="34" charset="0"/>
            </a:endParaRPr>
          </a:p>
          <a:p>
            <a:pPr marL="218592" indent="-218592">
              <a:spcBef>
                <a:spcPts val="383"/>
              </a:spcBef>
              <a:spcAft>
                <a:spcPts val="0"/>
              </a:spcAft>
              <a:buSzPts val="1000"/>
              <a:buFont typeface="Symbol" panose="05050102010706020507" pitchFamily="18" charset="2"/>
              <a:buChar char=""/>
              <a:tabLst>
                <a:tab pos="291456" algn="l"/>
              </a:tabLst>
            </a:pPr>
            <a:endParaRPr lang="en-US" sz="1530" dirty="0">
              <a:latin typeface="Calibri" panose="020F0502020204030204" pitchFamily="34" charset="0"/>
              <a:ea typeface="Times New Roman" panose="02020603050405020304" pitchFamily="18" charset="0"/>
              <a:cs typeface="Calibri"/>
            </a:endParaRPr>
          </a:p>
          <a:p>
            <a:endParaRPr lang="en-US" sz="1275" dirty="0"/>
          </a:p>
        </p:txBody>
      </p:sp>
      <p:pic>
        <p:nvPicPr>
          <p:cNvPr id="5" name="Graphic 4" descr="Pumpkin outline">
            <a:extLst>
              <a:ext uri="{FF2B5EF4-FFF2-40B4-BE49-F238E27FC236}">
                <a16:creationId xmlns:a16="http://schemas.microsoft.com/office/drawing/2014/main" id="{DB7147C0-CA4D-4C06-827C-85AFA97EFF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6647" y="420353"/>
            <a:ext cx="1826237" cy="1826237"/>
          </a:xfrm>
          <a:prstGeom prst="rect">
            <a:avLst/>
          </a:prstGeom>
        </p:spPr>
      </p:pic>
    </p:spTree>
    <p:extLst>
      <p:ext uri="{BB962C8B-B14F-4D97-AF65-F5344CB8AC3E}">
        <p14:creationId xmlns:p14="http://schemas.microsoft.com/office/powerpoint/2010/main" val="68873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D804F4-AD88-4E8E-89EE-A00D04255F3D}"/>
              </a:ext>
            </a:extLst>
          </p:cNvPr>
          <p:cNvSpPr>
            <a:spLocks noGrp="1"/>
          </p:cNvSpPr>
          <p:nvPr>
            <p:ph idx="1"/>
          </p:nvPr>
        </p:nvSpPr>
        <p:spPr>
          <a:xfrm>
            <a:off x="699515" y="3990109"/>
            <a:ext cx="6412231" cy="4617896"/>
          </a:xfrm>
        </p:spPr>
        <p:txBody>
          <a:bodyPr>
            <a:normAutofit lnSpcReduction="10000"/>
          </a:bodyPr>
          <a:lstStyle/>
          <a:p>
            <a:pPr algn="l"/>
            <a:r>
              <a:rPr lang="en-US" b="1" i="0" dirty="0">
                <a:solidFill>
                  <a:srgbClr val="FFFFFF"/>
                </a:solidFill>
                <a:effectLst/>
                <a:latin typeface="Lato" panose="020F0502020204030203" pitchFamily="34" charset="0"/>
              </a:rPr>
              <a:t>Native American Heritage Month</a:t>
            </a:r>
          </a:p>
          <a:p>
            <a:r>
              <a:rPr lang="en-US" dirty="0">
                <a:effectLst/>
              </a:rPr>
              <a:t>November is Native American Heritage Month, The month is a time to celebrate rich and diverse cultures, traditions, and histories and to acknowledge the important contributions of Native people. Heritage Month is also an opportune time to educate the general public about tribes, to raise a general awareness about the unique challenges Native people have faced both historically and in the present, and the ways in which tribal citizens have worked to conquer these challenges. Here are a few websites that have helped with our own education and awareness: </a:t>
            </a:r>
          </a:p>
          <a:p>
            <a:pPr marL="0" indent="0">
              <a:buNone/>
            </a:pPr>
            <a:r>
              <a:rPr lang="en-US" dirty="0"/>
              <a:t>Native Land Digital: https://native-land.ca/</a:t>
            </a:r>
          </a:p>
          <a:p>
            <a:pPr marL="0" indent="0">
              <a:buNone/>
            </a:pPr>
            <a:r>
              <a:rPr lang="en-US" dirty="0" err="1">
                <a:effectLst/>
              </a:rPr>
              <a:t>Landback</a:t>
            </a:r>
            <a:r>
              <a:rPr lang="en-US" dirty="0">
                <a:effectLst/>
              </a:rPr>
              <a:t> Movement: </a:t>
            </a:r>
            <a:r>
              <a:rPr lang="en-US" dirty="0">
                <a:effectLst/>
                <a:hlinkClick r:id="rId2"/>
              </a:rPr>
              <a:t>https://landback.org/</a:t>
            </a:r>
            <a:endParaRPr lang="en-US" dirty="0">
              <a:effectLst/>
            </a:endParaRPr>
          </a:p>
          <a:p>
            <a:pPr marL="0" indent="0">
              <a:buNone/>
            </a:pPr>
            <a:r>
              <a:rPr lang="en-US" dirty="0">
                <a:effectLst/>
              </a:rPr>
              <a:t>Native American Heritage Month Events: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https://nativeamericanheritagemonth.gov/</a:t>
            </a:r>
            <a:endPar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Guide to Indigenous DC: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https://www.american.edu/cas/news/elizabeth-rule-creates-award-winning-guide-to-indigenous-dc.cfm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pic>
        <p:nvPicPr>
          <p:cNvPr id="3074" name="Picture 2" descr="5 Ways to Celebrate Native American Heritage Month at Work">
            <a:extLst>
              <a:ext uri="{FF2B5EF4-FFF2-40B4-BE49-F238E27FC236}">
                <a16:creationId xmlns:a16="http://schemas.microsoft.com/office/drawing/2014/main" id="{4723352D-F998-46DF-8BEB-3A4C549E86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10837"/>
            <a:ext cx="7315199"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60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852A38AC-48BD-4E6E-812E-1913034C140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761" b="18214"/>
          <a:stretch/>
        </p:blipFill>
        <p:spPr>
          <a:xfrm>
            <a:off x="238549" y="1939636"/>
            <a:ext cx="7295299" cy="6716830"/>
          </a:xfrm>
        </p:spPr>
      </p:pic>
      <p:pic>
        <p:nvPicPr>
          <p:cNvPr id="4098" name="Picture 2" descr="NASA">
            <a:extLst>
              <a:ext uri="{FF2B5EF4-FFF2-40B4-BE49-F238E27FC236}">
                <a16:creationId xmlns:a16="http://schemas.microsoft.com/office/drawing/2014/main" id="{700E999B-D61D-4A96-9363-CCF14B8E0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839" y="77890"/>
            <a:ext cx="2182721" cy="17232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939386-8A19-4407-A65F-810199AAAECE}"/>
              </a:ext>
            </a:extLst>
          </p:cNvPr>
          <p:cNvSpPr txBox="1"/>
          <p:nvPr/>
        </p:nvSpPr>
        <p:spPr>
          <a:xfrm>
            <a:off x="803561" y="8795011"/>
            <a:ext cx="6165273" cy="374072"/>
          </a:xfrm>
          <a:prstGeom prst="rect">
            <a:avLst/>
          </a:prstGeom>
          <a:noFill/>
        </p:spPr>
        <p:txBody>
          <a:bodyPr wrap="square" rtlCol="0">
            <a:spAutoFit/>
          </a:bodyPr>
          <a:lstStyle/>
          <a:p>
            <a:pPr algn="ctr"/>
            <a:r>
              <a:rPr lang="en-US" dirty="0">
                <a:hlinkClick r:id="rId4"/>
              </a:rPr>
              <a:t>Join Here</a:t>
            </a:r>
            <a:endParaRPr lang="en-US" dirty="0"/>
          </a:p>
        </p:txBody>
      </p:sp>
    </p:spTree>
    <p:extLst>
      <p:ext uri="{BB962C8B-B14F-4D97-AF65-F5344CB8AC3E}">
        <p14:creationId xmlns:p14="http://schemas.microsoft.com/office/powerpoint/2010/main" val="237765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F021488-3E78-44FC-8034-B504F5106A51}"/>
              </a:ext>
            </a:extLst>
          </p:cNvPr>
          <p:cNvSpPr>
            <a:spLocks noGrp="1"/>
          </p:cNvSpPr>
          <p:nvPr>
            <p:ph idx="1"/>
          </p:nvPr>
        </p:nvSpPr>
        <p:spPr/>
        <p:txBody>
          <a:bodyPr>
            <a:normAutofit lnSpcReduction="10000"/>
          </a:bodyPr>
          <a:lstStyle/>
          <a:p>
            <a:endParaRPr lang="en-US"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 </a:t>
            </a:r>
            <a:r>
              <a:rPr lang="en-US" sz="1600" b="1" i="0" u="none" strike="noStrike" baseline="0" dirty="0">
                <a:latin typeface="Times New Roman" panose="02020603050405020304" pitchFamily="18" charset="0"/>
              </a:rPr>
              <a:t>Job Opening in the Baltimore Office of Sustainability </a:t>
            </a:r>
            <a:endParaRPr lang="en-US" sz="1600" b="0" i="0" u="none" strike="noStrike" baseline="0" dirty="0">
              <a:latin typeface="Times New Roman" panose="02020603050405020304" pitchFamily="18" charset="0"/>
            </a:endParaRPr>
          </a:p>
          <a:p>
            <a:r>
              <a:rPr lang="en-US" sz="1600" b="1" i="0" u="none" strike="noStrike" baseline="0" dirty="0">
                <a:latin typeface="Times New Roman" panose="02020603050405020304" pitchFamily="18" charset="0"/>
              </a:rPr>
              <a:t>Position Title: </a:t>
            </a:r>
            <a:r>
              <a:rPr lang="en-US" sz="1600" b="0" i="0" u="none" strike="noStrike" baseline="0" dirty="0">
                <a:latin typeface="Times New Roman" panose="02020603050405020304" pitchFamily="18" charset="0"/>
              </a:rPr>
              <a:t>Climate and Resilience Program Manager (City Planner Supervisor) </a:t>
            </a:r>
          </a:p>
          <a:p>
            <a:r>
              <a:rPr lang="en-US" sz="1600" b="1" i="0" u="none" strike="noStrike" baseline="0" dirty="0">
                <a:latin typeface="Times New Roman" panose="02020603050405020304" pitchFamily="18" charset="0"/>
              </a:rPr>
              <a:t>Salary Range: </a:t>
            </a:r>
            <a:r>
              <a:rPr lang="en-US" sz="1600" b="0" i="0" u="none" strike="noStrike" baseline="0" dirty="0">
                <a:latin typeface="Times New Roman" panose="02020603050405020304" pitchFamily="18" charset="0"/>
              </a:rPr>
              <a:t>$80,743.00 – $129,075.00 </a:t>
            </a:r>
          </a:p>
          <a:p>
            <a:r>
              <a:rPr lang="en-US" sz="1600" b="1" i="0" u="none" strike="noStrike" baseline="0" dirty="0">
                <a:latin typeface="Times New Roman" panose="02020603050405020304" pitchFamily="18" charset="0"/>
              </a:rPr>
              <a:t>Description: </a:t>
            </a:r>
            <a:r>
              <a:rPr lang="en-US" sz="1600" b="0" i="0" u="none" strike="noStrike" baseline="0" dirty="0">
                <a:latin typeface="Times New Roman" panose="02020603050405020304" pitchFamily="18" charset="0"/>
              </a:rPr>
              <a:t>The Baltimore City Office of Sustainability is recruiting for a Climate and Resilience Program Manager (CRPM). We are looking for a passionate leader to help catalyze climate actions across Baltimore. The CRPM will oversee the implementation of the citywide Climate Action Plan (CAP), the city’s pathway to carbon neutrality, hazard mitigation planning, advance and track actions to reduce greenhouse gas emissions, climate mitigation and climate adaptation approaches. This role will also lead, advise and support climate-focused working groups (covering such topics as: buildings, climate, heat, flooding/infrastructure transportation and waste) under the administration’s Sustainability &amp; Resiliency Subcabinet. The CRPM will execute strategies to further energy conservation efforts, renewable energy adoption and advance access to environmental amenities for climate vulnerable communities in collaborations with city agency staff. All applications must be submitted through Baltimore City’s Government Jobs Portal. Application closes </a:t>
            </a:r>
            <a:r>
              <a:rPr lang="en-US" sz="1600" b="1" i="0" u="none" strike="noStrike" baseline="0" dirty="0">
                <a:latin typeface="Times New Roman" panose="02020603050405020304" pitchFamily="18" charset="0"/>
              </a:rPr>
              <a:t>November 6th. </a:t>
            </a:r>
            <a:r>
              <a:rPr lang="en-US" sz="1600" b="0" i="0" u="none" strike="noStrike" baseline="0" dirty="0">
                <a:latin typeface="Times New Roman" panose="02020603050405020304" pitchFamily="18" charset="0"/>
              </a:rPr>
              <a:t>Please contact Ava Richardson (ava.richardson@baltimorecity.gov) with questions about this position. </a:t>
            </a:r>
          </a:p>
          <a:p>
            <a:r>
              <a:rPr lang="en-US" sz="1600" b="0" i="1" u="none" strike="noStrike" baseline="0" dirty="0">
                <a:latin typeface="Times New Roman" panose="02020603050405020304" pitchFamily="18" charset="0"/>
              </a:rPr>
              <a:t>**Note: The position is listed a City Planner Supervisor on the Government Jobs Portal.** </a:t>
            </a:r>
            <a:endParaRPr lang="en-US" dirty="0"/>
          </a:p>
        </p:txBody>
      </p:sp>
      <p:pic>
        <p:nvPicPr>
          <p:cNvPr id="2050" name="Picture 2" descr="Untitled">
            <a:extLst>
              <a:ext uri="{FF2B5EF4-FFF2-40B4-BE49-F238E27FC236}">
                <a16:creationId xmlns:a16="http://schemas.microsoft.com/office/drawing/2014/main" id="{08CC95A2-0F30-4065-BF15-0DFD5FE8C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15" y="136897"/>
            <a:ext cx="5693223" cy="208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12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9F2FD0-71EC-47F0-8342-7A26E544BF0B}"/>
              </a:ext>
            </a:extLst>
          </p:cNvPr>
          <p:cNvSpPr>
            <a:spLocks noGrp="1"/>
          </p:cNvSpPr>
          <p:nvPr>
            <p:ph idx="1"/>
          </p:nvPr>
        </p:nvSpPr>
        <p:spPr>
          <a:xfrm>
            <a:off x="396569" y="2610095"/>
            <a:ext cx="6931637" cy="6547760"/>
          </a:xfrm>
        </p:spPr>
        <p:txBody>
          <a:bodyPr>
            <a:normAutofit fontScale="85000" lnSpcReduction="10000"/>
          </a:bodyPr>
          <a:lstStyle/>
          <a:p>
            <a:pPr marL="0" marR="0" indent="0" fontAlgn="base">
              <a:spcBef>
                <a:spcPts val="0"/>
              </a:spcBef>
              <a:spcAft>
                <a:spcPts val="0"/>
              </a:spcAft>
              <a:buNone/>
            </a:pPr>
            <a:r>
              <a:rPr lang="en-US" sz="1600" dirty="0">
                <a:effectLst/>
                <a:latin typeface="Calibri" panose="020F0502020204030204" pitchFamily="34" charset="0"/>
                <a:ea typeface="Calibri" panose="020F0502020204030204" pitchFamily="34" charset="0"/>
              </a:rPr>
              <a:t> </a:t>
            </a:r>
            <a:r>
              <a:rPr lang="en-US" sz="1900" b="1" u="none" strike="noStrike" dirty="0">
                <a:solidFill>
                  <a:srgbClr val="1B64A6"/>
                </a:solidFill>
                <a:effectLst/>
                <a:latin typeface="Calibri" panose="020F0502020204030204" pitchFamily="34" charset="0"/>
                <a:ea typeface="Calibri" panose="020F0502020204030204" pitchFamily="34" charset="0"/>
                <a:hlinkClick r:id="rId2"/>
              </a:rPr>
              <a:t>Restoration Program Officer</a:t>
            </a:r>
            <a:endParaRPr lang="en-US" sz="1900" b="1" u="none" strike="noStrike" dirty="0">
              <a:solidFill>
                <a:srgbClr val="0A0A0A"/>
              </a:solidFill>
              <a:latin typeface="Calibri" panose="020F0502020204030204" pitchFamily="34" charset="0"/>
              <a:ea typeface="Calibri" panose="020F0502020204030204" pitchFamily="34" charset="0"/>
            </a:endParaRPr>
          </a:p>
          <a:p>
            <a:pPr marL="0" marR="0" indent="0" fontAlgn="base">
              <a:spcBef>
                <a:spcPts val="0"/>
              </a:spcBef>
              <a:spcAft>
                <a:spcPts val="0"/>
              </a:spcAft>
              <a:buNone/>
            </a:pPr>
            <a:r>
              <a:rPr lang="en-US" sz="1900" dirty="0">
                <a:solidFill>
                  <a:srgbClr val="0A0A0A"/>
                </a:solidFill>
                <a:effectLst/>
                <a:latin typeface="Calibri" panose="020F0502020204030204" pitchFamily="34" charset="0"/>
                <a:ea typeface="Calibri" panose="020F0502020204030204" pitchFamily="34" charset="0"/>
              </a:rPr>
              <a:t>The </a:t>
            </a:r>
            <a:r>
              <a:rPr lang="en-US" sz="1900" b="1" dirty="0">
                <a:solidFill>
                  <a:srgbClr val="0A0A0A"/>
                </a:solidFill>
                <a:effectLst/>
                <a:latin typeface="Calibri" panose="020F0502020204030204" pitchFamily="34" charset="0"/>
                <a:ea typeface="Calibri" panose="020F0502020204030204" pitchFamily="34" charset="0"/>
              </a:rPr>
              <a:t>Chesapeake Bay Trust (the Trust) </a:t>
            </a:r>
            <a:r>
              <a:rPr lang="en-US" sz="1900" dirty="0">
                <a:solidFill>
                  <a:srgbClr val="0A0A0A"/>
                </a:solidFill>
                <a:effectLst/>
                <a:latin typeface="Calibri" panose="020F0502020204030204" pitchFamily="34" charset="0"/>
                <a:ea typeface="Calibri" panose="020F0502020204030204" pitchFamily="34" charset="0"/>
              </a:rPr>
              <a:t>seeks a qualified candidate to serve as a </a:t>
            </a:r>
            <a:r>
              <a:rPr lang="en-US" sz="1900" b="1" u="sng" dirty="0">
                <a:solidFill>
                  <a:srgbClr val="1B64A6"/>
                </a:solidFill>
                <a:effectLst/>
                <a:latin typeface="Calibri" panose="020F0502020204030204" pitchFamily="34" charset="0"/>
                <a:ea typeface="Calibri" panose="020F0502020204030204" pitchFamily="34" charset="0"/>
                <a:hlinkClick r:id="rId2"/>
              </a:rPr>
              <a:t>Program Officer</a:t>
            </a:r>
            <a:r>
              <a:rPr lang="en-US" sz="1900" dirty="0">
                <a:solidFill>
                  <a:srgbClr val="0A0A0A"/>
                </a:solidFill>
                <a:effectLst/>
                <a:latin typeface="Calibri" panose="020F0502020204030204" pitchFamily="34" charset="0"/>
                <a:ea typeface="Calibri" panose="020F0502020204030204" pitchFamily="34" charset="0"/>
              </a:rPr>
              <a:t> in the Restoration Department. The Program Officer is responsible for leading two to three of the Trust’s restoration programs focusing on water quality and habitat, supporting administration of new related award programs as they are developed, and supporting implementation of the Trust’s restoration initiatives.</a:t>
            </a:r>
            <a:endParaRPr lang="en-US" sz="1900" dirty="0">
              <a:effectLst/>
              <a:latin typeface="Calibri" panose="020F0502020204030204" pitchFamily="34" charset="0"/>
              <a:ea typeface="Calibri" panose="020F0502020204030204" pitchFamily="34" charset="0"/>
            </a:endParaRPr>
          </a:p>
          <a:p>
            <a:pPr marL="0" marR="0" indent="0" fontAlgn="base">
              <a:spcBef>
                <a:spcPts val="0"/>
              </a:spcBef>
              <a:spcAft>
                <a:spcPts val="0"/>
              </a:spcAft>
              <a:buNone/>
            </a:pPr>
            <a:r>
              <a:rPr lang="en-US" sz="1900" dirty="0">
                <a:solidFill>
                  <a:srgbClr val="0A0A0A"/>
                </a:solidFill>
                <a:effectLst/>
                <a:latin typeface="Calibri" panose="020F0502020204030204" pitchFamily="34" charset="0"/>
                <a:ea typeface="Calibri" panose="020F0502020204030204" pitchFamily="34" charset="0"/>
              </a:rPr>
              <a:t> </a:t>
            </a:r>
            <a:endParaRPr lang="en-US" sz="1900" dirty="0">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u="sng" dirty="0">
                <a:solidFill>
                  <a:srgbClr val="1B64A6"/>
                </a:solidFill>
                <a:effectLst/>
                <a:latin typeface="Calibri" panose="020F0502020204030204" pitchFamily="34" charset="0"/>
                <a:ea typeface="Calibri" panose="020F0502020204030204" pitchFamily="34" charset="0"/>
                <a:hlinkClick r:id="rId3"/>
              </a:rPr>
              <a:t>Program Coordinator</a:t>
            </a:r>
            <a:endParaRPr lang="en-US" sz="1900" b="1" u="sng" dirty="0">
              <a:solidFill>
                <a:srgbClr val="0A0A0A"/>
              </a:solidFill>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dirty="0">
                <a:solidFill>
                  <a:srgbClr val="0A0A0A"/>
                </a:solidFill>
                <a:effectLst/>
                <a:latin typeface="Calibri" panose="020F0502020204030204" pitchFamily="34" charset="0"/>
                <a:ea typeface="Calibri" panose="020F0502020204030204" pitchFamily="34" charset="0"/>
              </a:rPr>
              <a:t>The</a:t>
            </a:r>
            <a:r>
              <a:rPr lang="en-US" sz="1900" b="1" dirty="0">
                <a:solidFill>
                  <a:srgbClr val="0A0A0A"/>
                </a:solidFill>
                <a:effectLst/>
                <a:latin typeface="Calibri" panose="020F0502020204030204" pitchFamily="34" charset="0"/>
                <a:ea typeface="Calibri" panose="020F0502020204030204" pitchFamily="34" charset="0"/>
              </a:rPr>
              <a:t> Chesapeake Bay Trust (the Trust) </a:t>
            </a:r>
            <a:r>
              <a:rPr lang="en-US" sz="1900" dirty="0">
                <a:solidFill>
                  <a:srgbClr val="0A0A0A"/>
                </a:solidFill>
                <a:effectLst/>
                <a:latin typeface="Calibri" panose="020F0502020204030204" pitchFamily="34" charset="0"/>
                <a:ea typeface="Calibri" panose="020F0502020204030204" pitchFamily="34" charset="0"/>
              </a:rPr>
              <a:t>seeks a qualified candidate to serve as </a:t>
            </a:r>
            <a:r>
              <a:rPr lang="en-US" sz="1900" b="1" u="none" strike="noStrike" dirty="0">
                <a:solidFill>
                  <a:srgbClr val="1B64A6"/>
                </a:solidFill>
                <a:effectLst/>
                <a:latin typeface="Calibri" panose="020F0502020204030204" pitchFamily="34" charset="0"/>
                <a:ea typeface="Calibri" panose="020F0502020204030204" pitchFamily="34" charset="0"/>
                <a:hlinkClick r:id="rId3"/>
              </a:rPr>
              <a:t>Program Coordinator</a:t>
            </a:r>
            <a:r>
              <a:rPr lang="en-US" sz="1900" u="sng" dirty="0">
                <a:solidFill>
                  <a:srgbClr val="1B64A6"/>
                </a:solidFill>
                <a:effectLst/>
                <a:latin typeface="Calibri" panose="020F0502020204030204" pitchFamily="34" charset="0"/>
                <a:ea typeface="Calibri" panose="020F0502020204030204" pitchFamily="34" charset="0"/>
                <a:hlinkClick r:id="rId3"/>
              </a:rPr>
              <a:t> </a:t>
            </a:r>
            <a:r>
              <a:rPr lang="en-US" sz="1900" dirty="0">
                <a:solidFill>
                  <a:srgbClr val="0A0A0A"/>
                </a:solidFill>
                <a:effectLst/>
                <a:latin typeface="Calibri" panose="020F0502020204030204" pitchFamily="34" charset="0"/>
                <a:ea typeface="Calibri" panose="020F0502020204030204" pitchFamily="34" charset="0"/>
              </a:rPr>
              <a:t>to support the work in the Restoration Department. The Program Coordinator is responsible for supporting the Prince George’s Rain Check Rebate program and the Prince George’s Stormwater Stewardship Grant Program. These programs represent work under our partnership with Prince George’s County Department of the Environment. This person will be a key member of a twenty-four person staff.</a:t>
            </a:r>
            <a:endParaRPr lang="en-US" sz="1900" dirty="0">
              <a:effectLst/>
              <a:latin typeface="Calibri" panose="020F0502020204030204" pitchFamily="34" charset="0"/>
              <a:ea typeface="Calibri" panose="020F0502020204030204" pitchFamily="34" charset="0"/>
            </a:endParaRPr>
          </a:p>
          <a:p>
            <a:pPr marL="379476" marR="0" indent="0" fontAlgn="base">
              <a:spcBef>
                <a:spcPts val="500"/>
              </a:spcBef>
              <a:spcAft>
                <a:spcPts val="0"/>
              </a:spcAft>
              <a:buNone/>
            </a:pPr>
            <a:r>
              <a:rPr lang="en-US" sz="1900" dirty="0">
                <a:solidFill>
                  <a:srgbClr val="0A0A0A"/>
                </a:solidFill>
                <a:effectLst/>
                <a:latin typeface="Calibri" panose="020F0502020204030204" pitchFamily="34" charset="0"/>
                <a:ea typeface="Calibri" panose="020F0502020204030204" pitchFamily="34" charset="0"/>
              </a:rPr>
              <a:t> </a:t>
            </a:r>
            <a:endParaRPr lang="en-US" sz="1900" dirty="0">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u="none" strike="noStrike" dirty="0">
                <a:solidFill>
                  <a:srgbClr val="1B64A6"/>
                </a:solidFill>
                <a:effectLst/>
                <a:latin typeface="Calibri" panose="020F0502020204030204" pitchFamily="34" charset="0"/>
                <a:ea typeface="Calibri" panose="020F0502020204030204" pitchFamily="34" charset="0"/>
                <a:hlinkClick r:id="rId4"/>
              </a:rPr>
              <a:t>Program Assistant</a:t>
            </a:r>
            <a:endParaRPr lang="en-US" sz="1900" b="1" u="none" strike="noStrike" dirty="0">
              <a:solidFill>
                <a:srgbClr val="0A0A0A"/>
              </a:solidFill>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dirty="0">
                <a:solidFill>
                  <a:srgbClr val="0A0A0A"/>
                </a:solidFill>
                <a:effectLst/>
                <a:latin typeface="Calibri" panose="020F0502020204030204" pitchFamily="34" charset="0"/>
                <a:ea typeface="Calibri" panose="020F0502020204030204" pitchFamily="34" charset="0"/>
              </a:rPr>
              <a:t>The </a:t>
            </a:r>
            <a:r>
              <a:rPr lang="en-US" sz="1900" b="1" dirty="0">
                <a:solidFill>
                  <a:srgbClr val="0A0A0A"/>
                </a:solidFill>
                <a:effectLst/>
                <a:latin typeface="Calibri" panose="020F0502020204030204" pitchFamily="34" charset="0"/>
                <a:ea typeface="Calibri" panose="020F0502020204030204" pitchFamily="34" charset="0"/>
              </a:rPr>
              <a:t>Chesapeake Bay Trust (the Trust)</a:t>
            </a:r>
            <a:r>
              <a:rPr lang="en-US" sz="1900" dirty="0">
                <a:solidFill>
                  <a:srgbClr val="0A0A0A"/>
                </a:solidFill>
                <a:effectLst/>
                <a:latin typeface="Calibri" panose="020F0502020204030204" pitchFamily="34" charset="0"/>
                <a:ea typeface="Calibri" panose="020F0502020204030204" pitchFamily="34" charset="0"/>
              </a:rPr>
              <a:t> seeks a qualified candidate to serve as </a:t>
            </a:r>
            <a:r>
              <a:rPr lang="en-US" sz="1900" b="1" u="sng" dirty="0">
                <a:solidFill>
                  <a:srgbClr val="1B64A6"/>
                </a:solidFill>
                <a:effectLst/>
                <a:latin typeface="Calibri" panose="020F0502020204030204" pitchFamily="34" charset="0"/>
                <a:ea typeface="Calibri" panose="020F0502020204030204" pitchFamily="34" charset="0"/>
                <a:hlinkClick r:id="rId4"/>
              </a:rPr>
              <a:t>Program Assistant</a:t>
            </a:r>
            <a:r>
              <a:rPr lang="en-US" sz="1900" b="1" dirty="0">
                <a:solidFill>
                  <a:srgbClr val="0A0A0A"/>
                </a:solidFill>
                <a:effectLst/>
                <a:latin typeface="Calibri" panose="020F0502020204030204" pitchFamily="34" charset="0"/>
                <a:ea typeface="Calibri" panose="020F0502020204030204" pitchFamily="34" charset="0"/>
              </a:rPr>
              <a:t>.</a:t>
            </a:r>
            <a:r>
              <a:rPr lang="en-US" sz="1900" dirty="0">
                <a:solidFill>
                  <a:srgbClr val="0A0A0A"/>
                </a:solidFill>
                <a:effectLst/>
                <a:latin typeface="Calibri" panose="020F0502020204030204" pitchFamily="34" charset="0"/>
                <a:ea typeface="Calibri" panose="020F0502020204030204" pitchFamily="34" charset="0"/>
              </a:rPr>
              <a:t> The person in this position will assist the Trust with the review, management, and tracking of grants and other awards for projects in the fields of urban tree planting, other watershed/community restoration projects, and natural resources-related community engagement. This person will be a key member of a 20+ person staff. This position is a full-time, salaried position (40 hours per week) that requires periodic evening and weekend work. The Program Assistant will report directly to the Urban Trees Program Manager.</a:t>
            </a:r>
            <a:endParaRPr lang="en-US" sz="1900" dirty="0">
              <a:effectLst/>
              <a:latin typeface="Calibri" panose="020F0502020204030204" pitchFamily="34" charset="0"/>
              <a:ea typeface="Calibri" panose="020F0502020204030204" pitchFamily="34" charset="0"/>
            </a:endParaRPr>
          </a:p>
          <a:p>
            <a:pPr marL="0" marR="0" indent="0" fontAlgn="base">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rPr>
              <a:t> </a:t>
            </a:r>
            <a:endParaRPr lang="en-US" sz="1900" dirty="0">
              <a:effectLst/>
              <a:latin typeface="Calibri" panose="020F0502020204030204" pitchFamily="34" charset="0"/>
              <a:ea typeface="Calibri" panose="020F0502020204030204" pitchFamily="34" charset="0"/>
            </a:endParaRPr>
          </a:p>
          <a:p>
            <a:pPr marL="0" marR="0" lvl="0" indent="0" fontAlgn="base">
              <a:spcBef>
                <a:spcPts val="0"/>
              </a:spcBef>
              <a:spcAft>
                <a:spcPts val="0"/>
              </a:spcAft>
              <a:buSzPts val="1000"/>
              <a:buNone/>
              <a:tabLst>
                <a:tab pos="457200" algn="l"/>
              </a:tabLst>
            </a:pPr>
            <a:r>
              <a:rPr lang="en-US" sz="1900" b="1" u="sng" dirty="0">
                <a:solidFill>
                  <a:srgbClr val="0070C0"/>
                </a:solidFill>
                <a:effectLst/>
                <a:latin typeface="Calibri" panose="020F0502020204030204" pitchFamily="34" charset="0"/>
                <a:ea typeface="Calibri" panose="020F0502020204030204" pitchFamily="34" charset="0"/>
              </a:rPr>
              <a:t>Program Officer</a:t>
            </a:r>
            <a:r>
              <a:rPr lang="en-US" sz="1900" dirty="0">
                <a:solidFill>
                  <a:srgbClr val="0070C0"/>
                </a:solidFill>
                <a:effectLst/>
                <a:latin typeface="Calibri" panose="020F0502020204030204" pitchFamily="34" charset="0"/>
                <a:ea typeface="Calibri" panose="020F0502020204030204" pitchFamily="34" charset="0"/>
              </a:rPr>
              <a:t> </a:t>
            </a:r>
            <a:r>
              <a:rPr lang="en-US" sz="1900" dirty="0">
                <a:solidFill>
                  <a:srgbClr val="000000"/>
                </a:solidFill>
                <a:effectLst/>
                <a:latin typeface="Calibri" panose="020F0502020204030204" pitchFamily="34" charset="0"/>
                <a:ea typeface="Calibri" panose="020F0502020204030204" pitchFamily="34" charset="0"/>
              </a:rPr>
              <a:t>for the Education and Outreach team – open now but not on our website yet. This position will report to Kacey Wetzel, Vice President of Programs for Outreach and Education. </a:t>
            </a:r>
            <a:endParaRPr lang="en-US" sz="19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9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900" b="1" dirty="0">
                <a:effectLst/>
                <a:latin typeface="Calibri" panose="020F0502020204030204" pitchFamily="34" charset="0"/>
                <a:ea typeface="Calibri" panose="020F0502020204030204" pitchFamily="34" charset="0"/>
              </a:rPr>
              <a:t>Source: </a:t>
            </a:r>
            <a:r>
              <a:rPr lang="en-US" sz="1900" b="1" u="sng" dirty="0">
                <a:solidFill>
                  <a:srgbClr val="0000FF"/>
                </a:solidFill>
                <a:effectLst/>
                <a:latin typeface="Calibri" panose="020F0502020204030204" pitchFamily="34" charset="0"/>
                <a:ea typeface="Calibri" panose="020F0502020204030204" pitchFamily="34" charset="0"/>
                <a:hlinkClick r:id="rId5"/>
              </a:rPr>
              <a:t>https://cbtrust.org/employment-opportunities/</a:t>
            </a:r>
            <a:endParaRPr lang="en-US" sz="1900" dirty="0">
              <a:effectLst/>
              <a:latin typeface="Calibri" panose="020F0502020204030204" pitchFamily="34" charset="0"/>
              <a:ea typeface="Calibri" panose="020F0502020204030204" pitchFamily="34" charset="0"/>
            </a:endParaRPr>
          </a:p>
          <a:p>
            <a:endParaRPr lang="en-US" dirty="0"/>
          </a:p>
        </p:txBody>
      </p:sp>
      <p:pic>
        <p:nvPicPr>
          <p:cNvPr id="1026" name="Picture 2" descr="Home - Chesapeake Bay Trust">
            <a:extLst>
              <a:ext uri="{FF2B5EF4-FFF2-40B4-BE49-F238E27FC236}">
                <a16:creationId xmlns:a16="http://schemas.microsoft.com/office/drawing/2014/main" id="{BB3D60EE-3FE1-41AD-BDEB-FAEA24CDD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542" y="441181"/>
            <a:ext cx="6115316" cy="1498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3AB3E0-55BA-4FAC-909B-CAF5CDA5B156}"/>
              </a:ext>
            </a:extLst>
          </p:cNvPr>
          <p:cNvSpPr>
            <a:spLocks noGrp="1"/>
          </p:cNvSpPr>
          <p:nvPr>
            <p:ph idx="1"/>
          </p:nvPr>
        </p:nvSpPr>
        <p:spPr>
          <a:xfrm>
            <a:off x="699515" y="4157472"/>
            <a:ext cx="6412231" cy="5900928"/>
          </a:xfrm>
        </p:spPr>
        <p:txBody>
          <a:bodyPr/>
          <a:lstStyle/>
          <a:p>
            <a:pPr marL="0" marR="0" indent="0">
              <a:spcBef>
                <a:spcPts val="0"/>
              </a:spcBef>
              <a:spcAft>
                <a:spcPts val="0"/>
              </a:spcAft>
              <a:buNone/>
            </a:pPr>
            <a:r>
              <a:rPr lang="en-US" sz="1800" b="1" dirty="0">
                <a:solidFill>
                  <a:srgbClr val="403F42"/>
                </a:solidFill>
                <a:effectLst/>
                <a:latin typeface="Arial" panose="020B0604020202020204" pitchFamily="34" charset="0"/>
                <a:ea typeface="Calibri" panose="020F0502020204030204" pitchFamily="34" charset="0"/>
              </a:rPr>
              <a:t>Chesapeake Bay Stewardship Fund Innovative Nutrient and Sediment Reduction Grants 2023 Request for Proposals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403F42"/>
                </a:solidFill>
                <a:effectLst/>
                <a:latin typeface="Arial" panose="020B0604020202020204" pitchFamily="34" charset="0"/>
                <a:ea typeface="Calibri" panose="020F0502020204030204" pitchFamily="34" charset="0"/>
              </a:rPr>
              <a:t>Full Proposal Due Date: November 17, 2022 by 11:59 PM Eastern Time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171717"/>
                </a:solidFill>
                <a:effectLst/>
                <a:latin typeface="Arial" panose="020B0604020202020204" pitchFamily="34" charset="0"/>
                <a:ea typeface="Times New Roman" panose="02020603050405020304" pitchFamily="18" charset="0"/>
              </a:rPr>
              <a:t>NFWF is soliciting proposals under the Innovative Nutrient and Sediment Reduction (INSR) Grants program to accelerate the rate and scale of water quality improvements through the implementation of best management practices that cost-effectively reduce nutrient and sediment pollution to local rivers and streams and the Chesapeake Bay. Up to $30 million in grants through the INSR program in 2023.</a:t>
            </a:r>
            <a:r>
              <a:rPr lang="en-US" sz="1800" dirty="0">
                <a:solidFill>
                  <a:srgbClr val="403F42"/>
                </a:solidFill>
                <a:effectLst/>
                <a:latin typeface="Arial" panose="020B0604020202020204" pitchFamily="34" charset="0"/>
                <a:ea typeface="Times New Roman" panose="02020603050405020304" pitchFamily="18" charset="0"/>
              </a:rPr>
              <a:t> </a:t>
            </a:r>
            <a:r>
              <a:rPr lang="en-US" sz="1800" b="1" u="sng" dirty="0">
                <a:solidFill>
                  <a:srgbClr val="005493"/>
                </a:solidFill>
                <a:effectLst/>
                <a:latin typeface="Arial" panose="020B0604020202020204" pitchFamily="34" charset="0"/>
                <a:ea typeface="Times New Roman" panose="02020603050405020304" pitchFamily="18" charset="0"/>
                <a:hlinkClick r:id="rId2" tooltip="Original URL: https://r20.rs6.net/tn.jsp?f=001hVHF01I0anF9uHhVfsOnl8X31FelUgVBFuLlHPFl7wm119zjINM43Dp-6OYmxSc9x1e97eNeIPc64YaJZNFOAavrHTpCcUaQHrqWMpvZW4xjaFQnaM-V4iKSznK2vyV4gMMwfDtGKFtyPQb-2mQk-x7mZh2h6qI9DLui-tOaKIxe8kA-DpaUcX6RZD9M80RhyOFqvT5d4GsUiYzGd"/>
              </a:rPr>
              <a:t>Learn more</a:t>
            </a:r>
            <a:endParaRPr lang="en-US" sz="1800" dirty="0">
              <a:effectLst/>
              <a:latin typeface="Calibri" panose="020F0502020204030204" pitchFamily="34" charset="0"/>
              <a:ea typeface="Calibri" panose="020F0502020204030204" pitchFamily="34" charset="0"/>
            </a:endParaRPr>
          </a:p>
          <a:p>
            <a:endParaRPr lang="en-US" dirty="0"/>
          </a:p>
        </p:txBody>
      </p:sp>
      <p:pic>
        <p:nvPicPr>
          <p:cNvPr id="1026" name="Picture 2" descr="national-fish-and-wildlife-foundation-nfwf-vector-logo ...">
            <a:extLst>
              <a:ext uri="{FF2B5EF4-FFF2-40B4-BE49-F238E27FC236}">
                <a16:creationId xmlns:a16="http://schemas.microsoft.com/office/drawing/2014/main" id="{3ACAEF43-AE04-439B-8587-7B238ADCC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488" y="428625"/>
            <a:ext cx="6019800" cy="334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4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2234C-19AA-4F9A-B8C4-34AA2AB1DD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0502CB-23FA-49DD-9AE3-C5183E3B5A23}"/>
              </a:ext>
            </a:extLst>
          </p:cNvPr>
          <p:cNvSpPr>
            <a:spLocks noGrp="1"/>
          </p:cNvSpPr>
          <p:nvPr>
            <p:ph idx="1"/>
          </p:nvPr>
        </p:nvSpPr>
        <p:spPr>
          <a:xfrm>
            <a:off x="699516" y="4306553"/>
            <a:ext cx="6412231" cy="3351547"/>
          </a:xfrm>
        </p:spPr>
        <p:txBody>
          <a:bodyPr/>
          <a:lstStyle/>
          <a:p>
            <a:r>
              <a:rPr lang="en-US" sz="1800" dirty="0">
                <a:effectLst/>
                <a:latin typeface="Calibri" panose="020F0502020204030204" pitchFamily="34" charset="0"/>
                <a:ea typeface="Calibri" panose="020F0502020204030204" pitchFamily="34" charset="0"/>
              </a:rPr>
              <a:t>The MD/DC Chapter of The Nature Conservancy is hiring a Climate Adaptation Manager. The Climate Adaptation Manager will advance coastal adaptation and climate resilience by guiding policy and adaptation initiatives. They are a skilled project manager and strategic-thinker, and emphasize integrating TNC's core values of equity and justice into the Program's conservation portfolio. Apply at </a:t>
            </a:r>
            <a:r>
              <a:rPr lang="en-US" sz="1800" u="sng" dirty="0">
                <a:solidFill>
                  <a:srgbClr val="0000FF"/>
                </a:solidFill>
                <a:effectLst/>
                <a:latin typeface="Calibri" panose="020F0502020204030204" pitchFamily="34" charset="0"/>
                <a:ea typeface="Calibri" panose="020F0502020204030204" pitchFamily="34" charset="0"/>
                <a:hlinkClick r:id="rId2"/>
              </a:rPr>
              <a:t>nature.org/careers</a:t>
            </a:r>
            <a:r>
              <a:rPr lang="en-US" sz="1800" dirty="0">
                <a:effectLst/>
                <a:latin typeface="Calibri" panose="020F0502020204030204" pitchFamily="34" charset="0"/>
                <a:ea typeface="Calibri" panose="020F0502020204030204" pitchFamily="34" charset="0"/>
              </a:rPr>
              <a:t>, searching for #52445</a:t>
            </a:r>
            <a:endParaRPr lang="en-US" dirty="0"/>
          </a:p>
        </p:txBody>
      </p:sp>
      <p:pic>
        <p:nvPicPr>
          <p:cNvPr id="2050" name="Picture 2" descr="The Nature Conservancy | U.S. Geological Survey">
            <a:extLst>
              <a:ext uri="{FF2B5EF4-FFF2-40B4-BE49-F238E27FC236}">
                <a16:creationId xmlns:a16="http://schemas.microsoft.com/office/drawing/2014/main" id="{FCDF7AAC-325D-42ED-B188-02AC175F9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0" y="157162"/>
            <a:ext cx="77724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6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3F8F57-81F6-46FD-A426-3BD539478049}"/>
              </a:ext>
            </a:extLst>
          </p:cNvPr>
          <p:cNvSpPr>
            <a:spLocks noGrp="1"/>
          </p:cNvSpPr>
          <p:nvPr>
            <p:ph idx="1"/>
          </p:nvPr>
        </p:nvSpPr>
        <p:spPr>
          <a:xfrm>
            <a:off x="297523" y="2954680"/>
            <a:ext cx="6972300" cy="6422636"/>
          </a:xfrm>
        </p:spPr>
        <p:txBody>
          <a:bodyPr vert="horz" lIns="0" tIns="45720" rIns="0" bIns="45720" rtlCol="0" anchor="t">
            <a:normAutofit/>
          </a:bodyPr>
          <a:lstStyle/>
          <a:p>
            <a:pPr marL="0" indent="-77470">
              <a:spcBef>
                <a:spcPts val="0"/>
              </a:spcBef>
              <a:spcAft>
                <a:spcPts val="0"/>
              </a:spcAft>
            </a:pPr>
            <a:r>
              <a:rPr lang="en-US" sz="2400" dirty="0">
                <a:solidFill>
                  <a:srgbClr val="000000"/>
                </a:solidFill>
                <a:latin typeface="Verdana"/>
                <a:ea typeface="Calibri" panose="020F0502020204030204" pitchFamily="34" charset="0"/>
              </a:rPr>
              <a:t>Two jobs available from Maryland DNR</a:t>
            </a:r>
            <a:endParaRPr lang="en-US" sz="2400" dirty="0">
              <a:solidFill>
                <a:srgbClr val="000000"/>
              </a:solidFill>
              <a:latin typeface="Verdana"/>
              <a:ea typeface="Calibri" panose="020F0502020204030204" pitchFamily="34" charset="0"/>
              <a:cs typeface="Calibri" panose="020F0502020204030204" pitchFamily="34" charset="0"/>
            </a:endParaRPr>
          </a:p>
          <a:p>
            <a:pPr marL="285750" indent="-285750">
              <a:spcBef>
                <a:spcPts val="0"/>
              </a:spcBef>
              <a:spcAft>
                <a:spcPts val="0"/>
              </a:spcAft>
              <a:buFont typeface="Wingdings" panose="020F0502020204030204" pitchFamily="34" charset="0"/>
              <a:buChar char="v"/>
            </a:pPr>
            <a:endParaRPr lang="en-US" sz="2400" dirty="0">
              <a:solidFill>
                <a:schemeClr val="tx1"/>
              </a:solidFill>
              <a:latin typeface="Verdana"/>
              <a:ea typeface="Calibri" panose="020F0502020204030204" pitchFamily="34" charset="0"/>
            </a:endParaRPr>
          </a:p>
          <a:p>
            <a:pPr marL="285750" indent="-285750">
              <a:spcBef>
                <a:spcPts val="0"/>
              </a:spcBef>
              <a:spcAft>
                <a:spcPts val="0"/>
              </a:spcAft>
              <a:buFont typeface="Wingdings" panose="020F0502020204030204" pitchFamily="34" charset="0"/>
              <a:buChar char="§"/>
            </a:pPr>
            <a:r>
              <a:rPr lang="en-US" sz="2400" dirty="0">
                <a:solidFill>
                  <a:schemeClr val="tx1"/>
                </a:solidFill>
                <a:latin typeface="Verdana"/>
                <a:ea typeface="Calibri" panose="020F0502020204030204" pitchFamily="34" charset="0"/>
              </a:rPr>
              <a:t>The</a:t>
            </a:r>
            <a:r>
              <a:rPr lang="en-US" sz="2400" dirty="0">
                <a:solidFill>
                  <a:schemeClr val="tx1"/>
                </a:solidFill>
                <a:effectLst/>
                <a:latin typeface="Verdana"/>
                <a:ea typeface="Calibri" panose="020F0502020204030204" pitchFamily="34" charset="0"/>
              </a:rPr>
              <a:t> Natural Resources Planner II: recruitment no. 22-002501-0005.</a:t>
            </a:r>
            <a:endParaRPr lang="en-US" sz="2400">
              <a:solidFill>
                <a:schemeClr val="tx1"/>
              </a:solidFill>
              <a:effectLst/>
              <a:latin typeface="Verdana"/>
              <a:ea typeface="Calibri" panose="020F0502020204030204" pitchFamily="34" charset="0"/>
              <a:cs typeface="Calibri" panose="020F0502020204030204" pitchFamily="34" charset="0"/>
            </a:endParaRPr>
          </a:p>
          <a:p>
            <a:pPr marL="326390" marR="0" lvl="1" indent="-154940">
              <a:spcBef>
                <a:spcPts val="0"/>
              </a:spcBef>
              <a:spcAft>
                <a:spcPts val="0"/>
              </a:spcAft>
              <a:buFont typeface="Wingdings" pitchFamily="34" charset="0"/>
              <a:buChar char="§"/>
            </a:pPr>
            <a:r>
              <a:rPr lang="en-US" sz="2400" u="sng" dirty="0">
                <a:solidFill>
                  <a:schemeClr val="tx1"/>
                </a:solidFill>
                <a:effectLst/>
                <a:latin typeface="Verdana"/>
                <a:ea typeface="Calibri" panose="020F0502020204030204" pitchFamily="34" charset="0"/>
                <a:hlinkClick r:id="rId2">
                  <a:extLst>
                    <a:ext uri="{A12FA001-AC4F-418D-AE19-62706E023703}">
                      <ahyp:hlinkClr xmlns:ahyp="http://schemas.microsoft.com/office/drawing/2018/hyperlinkcolor" val="tx"/>
                    </a:ext>
                  </a:extLst>
                </a:hlinkClick>
              </a:rPr>
              <a:t>https://www.jobapscloud.com/MD/sup/BulPreview.asp?R1=22&amp;R2=002501&amp;R3=0005&amp;Viewer=Admin&amp;Test=Y</a:t>
            </a:r>
            <a:endParaRPr lang="en-US" sz="2400">
              <a:solidFill>
                <a:schemeClr val="tx1"/>
              </a:solidFill>
              <a:effectLst/>
              <a:latin typeface="Verdana"/>
              <a:ea typeface="Calibri" panose="020F0502020204030204" pitchFamily="34" charset="0"/>
              <a:cs typeface="Calibri" panose="020F0502020204030204" pitchFamily="34" charset="0"/>
            </a:endParaRPr>
          </a:p>
          <a:p>
            <a:pPr marL="285750" marR="0" indent="-285750">
              <a:spcBef>
                <a:spcPts val="0"/>
              </a:spcBef>
              <a:spcAft>
                <a:spcPts val="0"/>
              </a:spcAft>
              <a:buFont typeface="Wingdings" panose="020F0502020204030204" pitchFamily="34" charset="0"/>
              <a:buChar char="§"/>
            </a:pP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0"/>
              </a:spcAft>
              <a:buFont typeface="Wingdings" panose="020F0502020204030204" pitchFamily="34" charset="0"/>
              <a:buChar char="§"/>
            </a:pPr>
            <a:r>
              <a:rPr lang="en-US" sz="2400" dirty="0">
                <a:solidFill>
                  <a:schemeClr val="tx1"/>
                </a:solidFill>
                <a:effectLst/>
                <a:latin typeface="Verdana"/>
                <a:ea typeface="Calibri" panose="020F0502020204030204" pitchFamily="34" charset="0"/>
              </a:rPr>
              <a:t>The Natural Resources Planner III: Recruitment No. 22-002309-0008. </a:t>
            </a:r>
            <a:endParaRPr lang="en-US" sz="2400" dirty="0">
              <a:solidFill>
                <a:schemeClr val="tx1"/>
              </a:solidFill>
              <a:latin typeface="Verdana"/>
              <a:ea typeface="Calibri" panose="020F0502020204030204" pitchFamily="34" charset="0"/>
              <a:cs typeface="Calibri" panose="020F0502020204030204" pitchFamily="34" charset="0"/>
            </a:endParaRPr>
          </a:p>
          <a:p>
            <a:pPr marL="326390" marR="0" lvl="1" indent="-154940">
              <a:spcBef>
                <a:spcPts val="0"/>
              </a:spcBef>
              <a:spcAft>
                <a:spcPts val="0"/>
              </a:spcAft>
              <a:buFont typeface="Wingdings" pitchFamily="34" charset="0"/>
              <a:buChar char="§"/>
            </a:pPr>
            <a:r>
              <a:rPr lang="en-US" sz="2400" u="sng" dirty="0">
                <a:solidFill>
                  <a:schemeClr val="tx1"/>
                </a:solidFill>
                <a:effectLst/>
                <a:latin typeface="Verdana"/>
                <a:ea typeface="Calibri" panose="020F0502020204030204" pitchFamily="34" charset="0"/>
                <a:hlinkClick r:id="rId3">
                  <a:extLst>
                    <a:ext uri="{A12FA001-AC4F-418D-AE19-62706E023703}">
                      <ahyp:hlinkClr xmlns:ahyp="http://schemas.microsoft.com/office/drawing/2018/hyperlinkcolor" val="tx"/>
                    </a:ext>
                  </a:extLst>
                </a:hlinkClick>
              </a:rPr>
              <a:t>https://www.jobapscloud.com/MD/sup/BulPreview.asp?R1=22&amp;R2=002309&amp;R3=0008&amp;Viewer=Admin&amp;Test=Y</a:t>
            </a:r>
            <a:endParaRPr lang="en-US" sz="2400">
              <a:solidFill>
                <a:schemeClr val="tx1"/>
              </a:solidFill>
              <a:effectLst/>
              <a:latin typeface="Verdana"/>
              <a:ea typeface="Calibri" panose="020F0502020204030204" pitchFamily="34" charset="0"/>
              <a:cs typeface="Calibri" panose="020F0502020204030204" pitchFamily="34" charset="0"/>
            </a:endParaRPr>
          </a:p>
          <a:p>
            <a:pPr marL="0" marR="0" indent="-77470">
              <a:spcBef>
                <a:spcPts val="120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Calibri"/>
            </a:endParaRPr>
          </a:p>
        </p:txBody>
      </p:sp>
      <p:pic>
        <p:nvPicPr>
          <p:cNvPr id="2" name="Picture 3">
            <a:extLst>
              <a:ext uri="{FF2B5EF4-FFF2-40B4-BE49-F238E27FC236}">
                <a16:creationId xmlns:a16="http://schemas.microsoft.com/office/drawing/2014/main" id="{A9242A7C-9AED-3A51-EC34-4919491B2A9F}"/>
              </a:ext>
            </a:extLst>
          </p:cNvPr>
          <p:cNvPicPr>
            <a:picLocks noChangeAspect="1"/>
          </p:cNvPicPr>
          <p:nvPr/>
        </p:nvPicPr>
        <p:blipFill>
          <a:blip r:embed="rId4"/>
          <a:stretch>
            <a:fillRect/>
          </a:stretch>
        </p:blipFill>
        <p:spPr>
          <a:xfrm>
            <a:off x="1280111" y="610948"/>
            <a:ext cx="5011271" cy="1497041"/>
          </a:xfrm>
          <a:prstGeom prst="rect">
            <a:avLst/>
          </a:prstGeom>
        </p:spPr>
      </p:pic>
    </p:spTree>
    <p:extLst>
      <p:ext uri="{BB962C8B-B14F-4D97-AF65-F5344CB8AC3E}">
        <p14:creationId xmlns:p14="http://schemas.microsoft.com/office/powerpoint/2010/main" val="39272071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C445F6E5C1A40898C104F375C72CA" ma:contentTypeVersion="10" ma:contentTypeDescription="Create a new document." ma:contentTypeScope="" ma:versionID="4d014dedd2f148ccc6d7a8bc59ce9ca6">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080741a9-4db9-4c34-b77b-8547535d10e8" xmlns:ns6="845333bf-8c69-42e0-94c7-80dbf8b936d3" targetNamespace="http://schemas.microsoft.com/office/2006/metadata/properties" ma:root="true" ma:fieldsID="6c4b1c110cc02575ed1a4e875a49bff8" ns1:_="" ns2:_="" ns3:_="" ns4:_="" ns5:_="" ns6:_="">
    <xsd:import namespace="http://schemas.microsoft.com/sharepoint/v3"/>
    <xsd:import namespace="4ffa91fb-a0ff-4ac5-b2db-65c790d184a4"/>
    <xsd:import namespace="http://schemas.microsoft.com/sharepoint.v3"/>
    <xsd:import namespace="http://schemas.microsoft.com/sharepoint/v3/fields"/>
    <xsd:import namespace="080741a9-4db9-4c34-b77b-8547535d10e8"/>
    <xsd:import namespace="845333bf-8c69-42e0-94c7-80dbf8b936d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AutoTags"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a1f28bf9-5423-4914-a9e0-06a4f5972efd}" ma:internalName="TaxCatchAllLabel" ma:readOnly="true" ma:showField="CatchAllDataLabel" ma:web="845333bf-8c69-42e0-94c7-80dbf8b936d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a1f28bf9-5423-4914-a9e0-06a4f5972efd}" ma:internalName="TaxCatchAll" ma:showField="CatchAllData" ma:web="845333bf-8c69-42e0-94c7-80dbf8b93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0741a9-4db9-4c34-b77b-8547535d10e8"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5333bf-8c69-42e0-94c7-80dbf8b936d3"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2022-09-01T12:46:30+00:00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66EE3E6B-72FA-4B07-AD6A-1617A8E27E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080741a9-4db9-4c34-b77b-8547535d10e8"/>
    <ds:schemaRef ds:uri="845333bf-8c69-42e0-94c7-80dbf8b936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9E187A-5D08-463B-AE7C-068612BD44E6}">
  <ds:schemaRefs>
    <ds:schemaRef ds:uri="Microsoft.SharePoint.Taxonomy.ContentTypeSync"/>
  </ds:schemaRefs>
</ds:datastoreItem>
</file>

<file path=customXml/itemProps3.xml><?xml version="1.0" encoding="utf-8"?>
<ds:datastoreItem xmlns:ds="http://schemas.openxmlformats.org/officeDocument/2006/customXml" ds:itemID="{16DCEC3C-B5C9-48C7-BAF1-D83F0F407C3B}">
  <ds:schemaRefs>
    <ds:schemaRef ds:uri="http://schemas.microsoft.com/sharepoint/v3/contenttype/forms"/>
  </ds:schemaRefs>
</ds:datastoreItem>
</file>

<file path=customXml/itemProps4.xml><?xml version="1.0" encoding="utf-8"?>
<ds:datastoreItem xmlns:ds="http://schemas.openxmlformats.org/officeDocument/2006/customXml" ds:itemID="{22D52537-3A8C-44A0-8469-8DEC0D0B774F}">
  <ds:schemaRefs>
    <ds:schemaRef ds:uri="http://schemas.microsoft.com/office/infopath/2007/PartnerControls"/>
    <ds:schemaRef ds:uri="http://schemas.openxmlformats.org/package/2006/metadata/core-properties"/>
    <ds:schemaRef ds:uri="http://schemas.microsoft.com/sharepoint/v3/fields"/>
    <ds:schemaRef ds:uri="845333bf-8c69-42e0-94c7-80dbf8b936d3"/>
    <ds:schemaRef ds:uri="080741a9-4db9-4c34-b77b-8547535d10e8"/>
    <ds:schemaRef ds:uri="http://schemas.microsoft.com/office/2006/documentManagement/types"/>
    <ds:schemaRef ds:uri="http://schemas.microsoft.com/office/2006/metadata/properties"/>
    <ds:schemaRef ds:uri="http://purl.org/dc/elements/1.1/"/>
    <ds:schemaRef ds:uri="http://schemas.microsoft.com/sharepoint.v3"/>
    <ds:schemaRef ds:uri="4ffa91fb-a0ff-4ac5-b2db-65c790d184a4"/>
    <ds:schemaRef ds:uri="http://www.w3.org/XML/1998/namespace"/>
    <ds:schemaRef ds:uri="http://schemas.microsoft.com/sharepoint/v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Retrospect</Template>
  <TotalTime>3209</TotalTime>
  <Words>1126</Words>
  <Application>Microsoft Office PowerPoint</Application>
  <PresentationFormat>Custom</PresentationFormat>
  <Paragraphs>49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Retrospect</vt:lpstr>
      <vt:lpstr>Chesapeake Bay Program Diversity Workgroup Announcements</vt:lpstr>
      <vt:lpstr>DWG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Yancy, Briana</dc:creator>
  <cp:lastModifiedBy>Yancy, Briana</cp:lastModifiedBy>
  <cp:revision>99</cp:revision>
  <dcterms:created xsi:type="dcterms:W3CDTF">2022-08-25T14:39:25Z</dcterms:created>
  <dcterms:modified xsi:type="dcterms:W3CDTF">2022-11-17T19:55:40Z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0x010100BC9C445F6E5C1A40898C104F375C72CA</vt:lpwstr>
  </property>
  <property fmtid="{D5CDD505-2E9C-101B-9397-08002B2CF9AE}" pid="3" name="e3f09c3df709400db2417a7161762d62">
    <vt:lpwstr/>
  </property>
  <property fmtid="{D5CDD505-2E9C-101B-9397-08002B2CF9AE}" pid="4" name="Document Type">
    <vt:lpwstr/>
  </property>
  <property fmtid="{D5CDD505-2E9C-101B-9397-08002B2CF9AE}" pid="5" name="EPA_x0020_Subject">
    <vt:lpwstr/>
  </property>
  <property fmtid="{D5CDD505-2E9C-101B-9397-08002B2CF9AE}" pid="6" name="TaxKeyword">
    <vt:lpwstr/>
  </property>
  <property fmtid="{D5CDD505-2E9C-101B-9397-08002B2CF9AE}" pid="7" name="EPA Subject">
    <vt:lpwstr/>
  </property>
</Properties>
</file>