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324" r:id="rId4"/>
    <p:sldId id="273" r:id="rId5"/>
    <p:sldId id="257" r:id="rId6"/>
    <p:sldId id="268" r:id="rId7"/>
    <p:sldId id="259" r:id="rId8"/>
    <p:sldId id="260" r:id="rId9"/>
    <p:sldId id="261" r:id="rId10"/>
    <p:sldId id="262" r:id="rId11"/>
    <p:sldId id="263" r:id="rId12"/>
    <p:sldId id="264" r:id="rId13"/>
    <p:sldId id="32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83806" autoAdjust="0"/>
  </p:normalViewPr>
  <p:slideViewPr>
    <p:cSldViewPr snapToGrid="0">
      <p:cViewPr varScale="1">
        <p:scale>
          <a:sx n="67" d="100"/>
          <a:sy n="67" d="100"/>
        </p:scale>
        <p:origin x="644"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C093C3-BC32-466A-96DB-247C360A580E}" type="datetimeFigureOut">
              <a:rPr lang="en-US" smtClean="0"/>
              <a:t>11/7/2023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D15BD2-ECD4-4FC9-B0B1-E8EC0A85CE9B}" type="slidenum">
              <a:rPr lang="en-US" smtClean="0"/>
              <a:t>‹#›</a:t>
            </a:fld>
            <a:endParaRPr lang="en-US"/>
          </a:p>
        </p:txBody>
      </p:sp>
    </p:spTree>
    <p:extLst>
      <p:ext uri="{BB962C8B-B14F-4D97-AF65-F5344CB8AC3E}">
        <p14:creationId xmlns:p14="http://schemas.microsoft.com/office/powerpoint/2010/main" val="1964184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main goals of this group is to improve the mapping and modeling of timber harvest in CAST. One of the guiding questions we established was to determine what % of forest should we assume is harvested for states that do not report- this is also known as the “default rate”.</a:t>
            </a:r>
          </a:p>
          <a:p>
            <a:endParaRPr lang="en-US" dirty="0"/>
          </a:p>
          <a:p>
            <a:r>
              <a:rPr lang="en-US" dirty="0"/>
              <a:t>Emphasize that this only applies for states that do not report. Improving reporting should be our first goal. All states have started reporting harvest data for the land use, we need to ensure that this is getting reported up for watershed model reporting as well. </a:t>
            </a:r>
          </a:p>
        </p:txBody>
      </p:sp>
      <p:sp>
        <p:nvSpPr>
          <p:cNvPr id="4" name="Slide Number Placeholder 3"/>
          <p:cNvSpPr>
            <a:spLocks noGrp="1"/>
          </p:cNvSpPr>
          <p:nvPr>
            <p:ph type="sldNum" sz="quarter" idx="5"/>
          </p:nvPr>
        </p:nvSpPr>
        <p:spPr/>
        <p:txBody>
          <a:bodyPr/>
          <a:lstStyle/>
          <a:p>
            <a:fld id="{E8D15BD2-ECD4-4FC9-B0B1-E8EC0A85CE9B}" type="slidenum">
              <a:rPr lang="en-US" smtClean="0"/>
              <a:t>2</a:t>
            </a:fld>
            <a:endParaRPr lang="en-US"/>
          </a:p>
        </p:txBody>
      </p:sp>
    </p:spTree>
    <p:extLst>
      <p:ext uri="{BB962C8B-B14F-4D97-AF65-F5344CB8AC3E}">
        <p14:creationId xmlns:p14="http://schemas.microsoft.com/office/powerpoint/2010/main" val="6885346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Don’t want to spend too much time on this, but as a recap- Over the last several meetings we have been looking at a number of data sources to get a better idea of the amount of timber harvesting. Started just comparing what we saw in the land use with what we saw in CAST and saw some pretty big discrepancies. Knowing that our mapping of timber harvesting wasn’t perfect (and that there was some misclassification of harvested areas as natural succession and as ag, we added in some additional classes for the comparison, but even when you compare harvested forest, natural succession and ag taken together, we are seeing less that the number of acres in CAST.  And there are a number of good reasons for that – these are just some of the reasons. </a:t>
            </a:r>
          </a:p>
          <a:p>
            <a:endParaRPr lang="en-US" dirty="0"/>
          </a:p>
        </p:txBody>
      </p:sp>
      <p:sp>
        <p:nvSpPr>
          <p:cNvPr id="4" name="Slide Number Placeholder 3"/>
          <p:cNvSpPr>
            <a:spLocks noGrp="1"/>
          </p:cNvSpPr>
          <p:nvPr>
            <p:ph type="sldNum" sz="quarter" idx="5"/>
          </p:nvPr>
        </p:nvSpPr>
        <p:spPr/>
        <p:txBody>
          <a:bodyPr/>
          <a:lstStyle/>
          <a:p>
            <a:fld id="{E8D15BD2-ECD4-4FC9-B0B1-E8EC0A85CE9B}" type="slidenum">
              <a:rPr lang="en-US" smtClean="0"/>
              <a:t>3</a:t>
            </a:fld>
            <a:endParaRPr lang="en-US"/>
          </a:p>
        </p:txBody>
      </p:sp>
    </p:spTree>
    <p:extLst>
      <p:ext uri="{BB962C8B-B14F-4D97-AF65-F5344CB8AC3E}">
        <p14:creationId xmlns:p14="http://schemas.microsoft.com/office/powerpoint/2010/main" val="18732805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Was a recommendation to look at FIA data as another point of comparison, so was able to get some FIA data clipped to the watershed boundary for us. Before looking at the data wanted to share some details and caveats about the data. </a:t>
            </a:r>
          </a:p>
          <a:p>
            <a:r>
              <a:rPr lang="en-US" dirty="0"/>
              <a:t>- </a:t>
            </a:r>
            <a:r>
              <a:rPr lang="en-US" dirty="0" err="1"/>
              <a:t>Samplilng</a:t>
            </a:r>
            <a:r>
              <a:rPr lang="en-US" dirty="0"/>
              <a:t> cycle means the 2018 data isn’t just from 2018- it is really a summary of 2012 or 2014-2018 </a:t>
            </a:r>
          </a:p>
          <a:p>
            <a:r>
              <a:rPr lang="en-US" dirty="0"/>
              <a:t>In some states we may not have enough density of FIA plots to be overly confident in the results </a:t>
            </a:r>
          </a:p>
        </p:txBody>
      </p:sp>
      <p:sp>
        <p:nvSpPr>
          <p:cNvPr id="4" name="Slide Number Placeholder 3"/>
          <p:cNvSpPr>
            <a:spLocks noGrp="1"/>
          </p:cNvSpPr>
          <p:nvPr>
            <p:ph type="sldNum" sz="quarter" idx="5"/>
          </p:nvPr>
        </p:nvSpPr>
        <p:spPr/>
        <p:txBody>
          <a:bodyPr/>
          <a:lstStyle/>
          <a:p>
            <a:fld id="{E8D15BD2-ECD4-4FC9-B0B1-E8EC0A85CE9B}" type="slidenum">
              <a:rPr lang="en-US" smtClean="0"/>
              <a:t>4</a:t>
            </a:fld>
            <a:endParaRPr lang="en-US"/>
          </a:p>
        </p:txBody>
      </p:sp>
    </p:spTree>
    <p:extLst>
      <p:ext uri="{BB962C8B-B14F-4D97-AF65-F5344CB8AC3E}">
        <p14:creationId xmlns:p14="http://schemas.microsoft.com/office/powerpoint/2010/main" val="4429186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Looking first at the % of forests that are cut to revisit the default harvest rate that is applied in CAST. Did this using a couple of different methods. </a:t>
            </a:r>
          </a:p>
          <a:p>
            <a:r>
              <a:rPr lang="en-US" dirty="0"/>
              <a:t>This captures all harvest- public/private, clearcut and selective-  suggests default rate is an overestimate. FIA data for harvested acres does line up decently well with what we have in CAST and when we try to disentangle clearcuts from the FIA data, it lines up relatively well with the land use data at the watershed scale. </a:t>
            </a:r>
          </a:p>
          <a:p>
            <a:endParaRPr lang="en-US" dirty="0"/>
          </a:p>
          <a:p>
            <a:r>
              <a:rPr lang="en-US" dirty="0"/>
              <a:t>Assuming we are trying to capture all harvest- there was a question of whether states would experience cutoff of reported BMP acres if we reduce the default rate to 1.1%</a:t>
            </a:r>
          </a:p>
        </p:txBody>
      </p:sp>
      <p:sp>
        <p:nvSpPr>
          <p:cNvPr id="4" name="Slide Number Placeholder 3"/>
          <p:cNvSpPr>
            <a:spLocks noGrp="1"/>
          </p:cNvSpPr>
          <p:nvPr>
            <p:ph type="sldNum" sz="quarter" idx="5"/>
          </p:nvPr>
        </p:nvSpPr>
        <p:spPr/>
        <p:txBody>
          <a:bodyPr/>
          <a:lstStyle/>
          <a:p>
            <a:fld id="{E8D15BD2-ECD4-4FC9-B0B1-E8EC0A85CE9B}" type="slidenum">
              <a:rPr lang="en-US" smtClean="0"/>
              <a:t>5</a:t>
            </a:fld>
            <a:endParaRPr lang="en-US"/>
          </a:p>
        </p:txBody>
      </p:sp>
    </p:spTree>
    <p:extLst>
      <p:ext uri="{BB962C8B-B14F-4D97-AF65-F5344CB8AC3E}">
        <p14:creationId xmlns:p14="http://schemas.microsoft.com/office/powerpoint/2010/main" val="42579232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Helen’s slides from last time as a refresher- we wanted to see if we reduced the default rate in CAST, if we would have issues with cutoff where there are more acres of BMPs being reported then there are acres to apply them to. Blue bars- current harvested forest acres in CAST, orange bars- 1% of true forest (if default rate was reduced) and grey bars are credited forest harvest acres. So Delaware would likely fall into this camp of running into issues with cutoff, but they are probably the only one</a:t>
            </a:r>
          </a:p>
        </p:txBody>
      </p:sp>
      <p:sp>
        <p:nvSpPr>
          <p:cNvPr id="4" name="Slide Number Placeholder 3"/>
          <p:cNvSpPr>
            <a:spLocks noGrp="1"/>
          </p:cNvSpPr>
          <p:nvPr>
            <p:ph type="sldNum" sz="quarter" idx="5"/>
          </p:nvPr>
        </p:nvSpPr>
        <p:spPr/>
        <p:txBody>
          <a:bodyPr/>
          <a:lstStyle/>
          <a:p>
            <a:fld id="{E8D15BD2-ECD4-4FC9-B0B1-E8EC0A85CE9B}" type="slidenum">
              <a:rPr lang="en-US" smtClean="0"/>
              <a:t>6</a:t>
            </a:fld>
            <a:endParaRPr lang="en-US"/>
          </a:p>
        </p:txBody>
      </p:sp>
    </p:spTree>
    <p:extLst>
      <p:ext uri="{BB962C8B-B14F-4D97-AF65-F5344CB8AC3E}">
        <p14:creationId xmlns:p14="http://schemas.microsoft.com/office/powerpoint/2010/main" val="454790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DE4F8-ECBF-4773-E9D4-1EB81F0EA4C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89B8A4A-5376-8C9A-808F-5D95D969D0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14FE05F-A59D-910F-CBCF-A683396C759F}"/>
              </a:ext>
            </a:extLst>
          </p:cNvPr>
          <p:cNvSpPr>
            <a:spLocks noGrp="1"/>
          </p:cNvSpPr>
          <p:nvPr>
            <p:ph type="dt" sz="half" idx="10"/>
          </p:nvPr>
        </p:nvSpPr>
        <p:spPr/>
        <p:txBody>
          <a:bodyPr/>
          <a:lstStyle/>
          <a:p>
            <a:fld id="{08558BAE-B282-420B-A756-413C2A8A1453}" type="datetimeFigureOut">
              <a:rPr lang="en-US" smtClean="0"/>
              <a:t>11/7/2023</a:t>
            </a:fld>
            <a:endParaRPr lang="en-US"/>
          </a:p>
        </p:txBody>
      </p:sp>
      <p:sp>
        <p:nvSpPr>
          <p:cNvPr id="5" name="Footer Placeholder 4">
            <a:extLst>
              <a:ext uri="{FF2B5EF4-FFF2-40B4-BE49-F238E27FC236}">
                <a16:creationId xmlns:a16="http://schemas.microsoft.com/office/drawing/2014/main" id="{E3BEA751-0EE0-2705-43AF-78260C605E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7635FE-5DB3-6A16-5ABB-FAC633D36607}"/>
              </a:ext>
            </a:extLst>
          </p:cNvPr>
          <p:cNvSpPr>
            <a:spLocks noGrp="1"/>
          </p:cNvSpPr>
          <p:nvPr>
            <p:ph type="sldNum" sz="quarter" idx="12"/>
          </p:nvPr>
        </p:nvSpPr>
        <p:spPr/>
        <p:txBody>
          <a:bodyPr/>
          <a:lstStyle/>
          <a:p>
            <a:fld id="{1EAC3B57-DF47-49BB-8CD7-9CEECAB94090}" type="slidenum">
              <a:rPr lang="en-US" smtClean="0"/>
              <a:t>‹#›</a:t>
            </a:fld>
            <a:endParaRPr lang="en-US"/>
          </a:p>
        </p:txBody>
      </p:sp>
    </p:spTree>
    <p:extLst>
      <p:ext uri="{BB962C8B-B14F-4D97-AF65-F5344CB8AC3E}">
        <p14:creationId xmlns:p14="http://schemas.microsoft.com/office/powerpoint/2010/main" val="4103956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3AF49-2F97-FEFE-F02D-C44CE4AEDD3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FEADCB4-2AD3-9B31-113F-E67149989FE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E9B0BD-C13C-9F2A-0D49-48BE675C91A9}"/>
              </a:ext>
            </a:extLst>
          </p:cNvPr>
          <p:cNvSpPr>
            <a:spLocks noGrp="1"/>
          </p:cNvSpPr>
          <p:nvPr>
            <p:ph type="dt" sz="half" idx="10"/>
          </p:nvPr>
        </p:nvSpPr>
        <p:spPr/>
        <p:txBody>
          <a:bodyPr/>
          <a:lstStyle/>
          <a:p>
            <a:fld id="{08558BAE-B282-420B-A756-413C2A8A1453}" type="datetimeFigureOut">
              <a:rPr lang="en-US" smtClean="0"/>
              <a:t>11/7/2023</a:t>
            </a:fld>
            <a:endParaRPr lang="en-US"/>
          </a:p>
        </p:txBody>
      </p:sp>
      <p:sp>
        <p:nvSpPr>
          <p:cNvPr id="5" name="Footer Placeholder 4">
            <a:extLst>
              <a:ext uri="{FF2B5EF4-FFF2-40B4-BE49-F238E27FC236}">
                <a16:creationId xmlns:a16="http://schemas.microsoft.com/office/drawing/2014/main" id="{969A346A-EBC5-487F-0B2A-157FB2E85B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B2D22B-44E6-5643-0884-473FD305887E}"/>
              </a:ext>
            </a:extLst>
          </p:cNvPr>
          <p:cNvSpPr>
            <a:spLocks noGrp="1"/>
          </p:cNvSpPr>
          <p:nvPr>
            <p:ph type="sldNum" sz="quarter" idx="12"/>
          </p:nvPr>
        </p:nvSpPr>
        <p:spPr/>
        <p:txBody>
          <a:bodyPr/>
          <a:lstStyle/>
          <a:p>
            <a:fld id="{1EAC3B57-DF47-49BB-8CD7-9CEECAB94090}" type="slidenum">
              <a:rPr lang="en-US" smtClean="0"/>
              <a:t>‹#›</a:t>
            </a:fld>
            <a:endParaRPr lang="en-US"/>
          </a:p>
        </p:txBody>
      </p:sp>
    </p:spTree>
    <p:extLst>
      <p:ext uri="{BB962C8B-B14F-4D97-AF65-F5344CB8AC3E}">
        <p14:creationId xmlns:p14="http://schemas.microsoft.com/office/powerpoint/2010/main" val="2911073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B334BB-EB2A-F198-0F64-F151C4B23FB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AC78CB8-6F92-A8A1-FFA0-5161660AD9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B5865C-EA73-54AE-0C6C-36D2FA052722}"/>
              </a:ext>
            </a:extLst>
          </p:cNvPr>
          <p:cNvSpPr>
            <a:spLocks noGrp="1"/>
          </p:cNvSpPr>
          <p:nvPr>
            <p:ph type="dt" sz="half" idx="10"/>
          </p:nvPr>
        </p:nvSpPr>
        <p:spPr/>
        <p:txBody>
          <a:bodyPr/>
          <a:lstStyle/>
          <a:p>
            <a:fld id="{08558BAE-B282-420B-A756-413C2A8A1453}" type="datetimeFigureOut">
              <a:rPr lang="en-US" smtClean="0"/>
              <a:t>11/7/2023</a:t>
            </a:fld>
            <a:endParaRPr lang="en-US"/>
          </a:p>
        </p:txBody>
      </p:sp>
      <p:sp>
        <p:nvSpPr>
          <p:cNvPr id="5" name="Footer Placeholder 4">
            <a:extLst>
              <a:ext uri="{FF2B5EF4-FFF2-40B4-BE49-F238E27FC236}">
                <a16:creationId xmlns:a16="http://schemas.microsoft.com/office/drawing/2014/main" id="{9058CFBC-5C94-A27F-3D8E-3F7539F266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8B41CB-ECD7-E6F5-89DD-A4D3D10CD572}"/>
              </a:ext>
            </a:extLst>
          </p:cNvPr>
          <p:cNvSpPr>
            <a:spLocks noGrp="1"/>
          </p:cNvSpPr>
          <p:nvPr>
            <p:ph type="sldNum" sz="quarter" idx="12"/>
          </p:nvPr>
        </p:nvSpPr>
        <p:spPr/>
        <p:txBody>
          <a:bodyPr/>
          <a:lstStyle/>
          <a:p>
            <a:fld id="{1EAC3B57-DF47-49BB-8CD7-9CEECAB94090}" type="slidenum">
              <a:rPr lang="en-US" smtClean="0"/>
              <a:t>‹#›</a:t>
            </a:fld>
            <a:endParaRPr lang="en-US"/>
          </a:p>
        </p:txBody>
      </p:sp>
    </p:spTree>
    <p:extLst>
      <p:ext uri="{BB962C8B-B14F-4D97-AF65-F5344CB8AC3E}">
        <p14:creationId xmlns:p14="http://schemas.microsoft.com/office/powerpoint/2010/main" val="14553834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4400" b="0" i="0">
                <a:solidFill>
                  <a:srgbClr val="DBEED2"/>
                </a:solidFill>
                <a:latin typeface="Times New Roman"/>
                <a:cs typeface="Times New Roman"/>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11/7/2023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128060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1292840" cy="6858000"/>
          </a:xfrm>
          <a:custGeom>
            <a:avLst/>
            <a:gdLst/>
            <a:ahLst/>
            <a:cxnLst/>
            <a:rect l="l" t="t" r="r" b="b"/>
            <a:pathLst>
              <a:path w="11292840" h="6858000">
                <a:moveTo>
                  <a:pt x="0" y="6858000"/>
                </a:moveTo>
                <a:lnTo>
                  <a:pt x="11292840" y="6858000"/>
                </a:lnTo>
                <a:lnTo>
                  <a:pt x="11292840" y="0"/>
                </a:lnTo>
                <a:lnTo>
                  <a:pt x="0" y="0"/>
                </a:lnTo>
                <a:lnTo>
                  <a:pt x="0" y="6858000"/>
                </a:lnTo>
                <a:close/>
              </a:path>
            </a:pathLst>
          </a:custGeom>
          <a:solidFill>
            <a:srgbClr val="224316"/>
          </a:solidFill>
        </p:spPr>
        <p:txBody>
          <a:bodyPr wrap="square" lIns="0" tIns="0" rIns="0" bIns="0" rtlCol="0"/>
          <a:lstStyle/>
          <a:p>
            <a:endParaRPr/>
          </a:p>
        </p:txBody>
      </p:sp>
      <p:sp>
        <p:nvSpPr>
          <p:cNvPr id="17" name="bg object 17"/>
          <p:cNvSpPr/>
          <p:nvPr/>
        </p:nvSpPr>
        <p:spPr>
          <a:xfrm>
            <a:off x="11292840" y="0"/>
            <a:ext cx="899160" cy="6858000"/>
          </a:xfrm>
          <a:custGeom>
            <a:avLst/>
            <a:gdLst/>
            <a:ahLst/>
            <a:cxnLst/>
            <a:rect l="l" t="t" r="r" b="b"/>
            <a:pathLst>
              <a:path w="899159" h="6858000">
                <a:moveTo>
                  <a:pt x="899159" y="6857998"/>
                </a:moveTo>
                <a:lnTo>
                  <a:pt x="899159" y="0"/>
                </a:lnTo>
                <a:lnTo>
                  <a:pt x="0" y="0"/>
                </a:lnTo>
                <a:lnTo>
                  <a:pt x="0" y="6857998"/>
                </a:lnTo>
                <a:lnTo>
                  <a:pt x="899159" y="6857998"/>
                </a:lnTo>
                <a:close/>
              </a:path>
            </a:pathLst>
          </a:custGeom>
          <a:solidFill>
            <a:srgbClr val="D3DE7A"/>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400" b="0" i="0">
                <a:solidFill>
                  <a:srgbClr val="DBEED2"/>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11/7/2023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398911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rgbClr val="DBEED2"/>
                </a:solidFill>
                <a:latin typeface="Times New Roman"/>
                <a:cs typeface="Times New Roman"/>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11/7/2023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4823408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rgbClr val="DBEED2"/>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11/7/2023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166519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11/7/2023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551767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7D369-5027-5AA4-FADA-D501557633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7B9F23-17E7-5405-AC0A-0AE9A031D7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A7F873-3074-FD3A-8E4D-E71D6C764772}"/>
              </a:ext>
            </a:extLst>
          </p:cNvPr>
          <p:cNvSpPr>
            <a:spLocks noGrp="1"/>
          </p:cNvSpPr>
          <p:nvPr>
            <p:ph type="dt" sz="half" idx="10"/>
          </p:nvPr>
        </p:nvSpPr>
        <p:spPr/>
        <p:txBody>
          <a:bodyPr/>
          <a:lstStyle/>
          <a:p>
            <a:fld id="{08558BAE-B282-420B-A756-413C2A8A1453}" type="datetimeFigureOut">
              <a:rPr lang="en-US" smtClean="0"/>
              <a:t>11/7/2023</a:t>
            </a:fld>
            <a:endParaRPr lang="en-US"/>
          </a:p>
        </p:txBody>
      </p:sp>
      <p:sp>
        <p:nvSpPr>
          <p:cNvPr id="5" name="Footer Placeholder 4">
            <a:extLst>
              <a:ext uri="{FF2B5EF4-FFF2-40B4-BE49-F238E27FC236}">
                <a16:creationId xmlns:a16="http://schemas.microsoft.com/office/drawing/2014/main" id="{D99AC9D1-AEC0-EAB0-5137-006E33F014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B5B52A-6A53-94BA-B2F5-760B79048855}"/>
              </a:ext>
            </a:extLst>
          </p:cNvPr>
          <p:cNvSpPr>
            <a:spLocks noGrp="1"/>
          </p:cNvSpPr>
          <p:nvPr>
            <p:ph type="sldNum" sz="quarter" idx="12"/>
          </p:nvPr>
        </p:nvSpPr>
        <p:spPr/>
        <p:txBody>
          <a:bodyPr/>
          <a:lstStyle/>
          <a:p>
            <a:fld id="{1EAC3B57-DF47-49BB-8CD7-9CEECAB94090}" type="slidenum">
              <a:rPr lang="en-US" smtClean="0"/>
              <a:t>‹#›</a:t>
            </a:fld>
            <a:endParaRPr lang="en-US"/>
          </a:p>
        </p:txBody>
      </p:sp>
    </p:spTree>
    <p:extLst>
      <p:ext uri="{BB962C8B-B14F-4D97-AF65-F5344CB8AC3E}">
        <p14:creationId xmlns:p14="http://schemas.microsoft.com/office/powerpoint/2010/main" val="1820848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80AA0-C1C0-65CA-5813-FD34A008E9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E45B546-9905-B74C-75D7-F366AFE52A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E73754-C26B-9727-EF1F-B353AF9254B4}"/>
              </a:ext>
            </a:extLst>
          </p:cNvPr>
          <p:cNvSpPr>
            <a:spLocks noGrp="1"/>
          </p:cNvSpPr>
          <p:nvPr>
            <p:ph type="dt" sz="half" idx="10"/>
          </p:nvPr>
        </p:nvSpPr>
        <p:spPr/>
        <p:txBody>
          <a:bodyPr/>
          <a:lstStyle/>
          <a:p>
            <a:fld id="{08558BAE-B282-420B-A756-413C2A8A1453}" type="datetimeFigureOut">
              <a:rPr lang="en-US" smtClean="0"/>
              <a:t>11/7/2023</a:t>
            </a:fld>
            <a:endParaRPr lang="en-US"/>
          </a:p>
        </p:txBody>
      </p:sp>
      <p:sp>
        <p:nvSpPr>
          <p:cNvPr id="5" name="Footer Placeholder 4">
            <a:extLst>
              <a:ext uri="{FF2B5EF4-FFF2-40B4-BE49-F238E27FC236}">
                <a16:creationId xmlns:a16="http://schemas.microsoft.com/office/drawing/2014/main" id="{68E21854-45D3-BEBC-618D-BB3CE31581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C92FA5-A7AF-BA90-2695-6D95D8C9B61B}"/>
              </a:ext>
            </a:extLst>
          </p:cNvPr>
          <p:cNvSpPr>
            <a:spLocks noGrp="1"/>
          </p:cNvSpPr>
          <p:nvPr>
            <p:ph type="sldNum" sz="quarter" idx="12"/>
          </p:nvPr>
        </p:nvSpPr>
        <p:spPr/>
        <p:txBody>
          <a:bodyPr/>
          <a:lstStyle/>
          <a:p>
            <a:fld id="{1EAC3B57-DF47-49BB-8CD7-9CEECAB94090}" type="slidenum">
              <a:rPr lang="en-US" smtClean="0"/>
              <a:t>‹#›</a:t>
            </a:fld>
            <a:endParaRPr lang="en-US"/>
          </a:p>
        </p:txBody>
      </p:sp>
    </p:spTree>
    <p:extLst>
      <p:ext uri="{BB962C8B-B14F-4D97-AF65-F5344CB8AC3E}">
        <p14:creationId xmlns:p14="http://schemas.microsoft.com/office/powerpoint/2010/main" val="2928416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996B8-8520-36AC-BFB3-D209D45175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48E2132-F1E6-D5B1-2FE8-BB1AFD16637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77DC489-ECF4-F5CB-7D8B-6524192A1AF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6208905-46CE-19DC-B7A4-6339D62CB7D9}"/>
              </a:ext>
            </a:extLst>
          </p:cNvPr>
          <p:cNvSpPr>
            <a:spLocks noGrp="1"/>
          </p:cNvSpPr>
          <p:nvPr>
            <p:ph type="dt" sz="half" idx="10"/>
          </p:nvPr>
        </p:nvSpPr>
        <p:spPr/>
        <p:txBody>
          <a:bodyPr/>
          <a:lstStyle/>
          <a:p>
            <a:fld id="{08558BAE-B282-420B-A756-413C2A8A1453}" type="datetimeFigureOut">
              <a:rPr lang="en-US" smtClean="0"/>
              <a:t>11/7/2023</a:t>
            </a:fld>
            <a:endParaRPr lang="en-US"/>
          </a:p>
        </p:txBody>
      </p:sp>
      <p:sp>
        <p:nvSpPr>
          <p:cNvPr id="6" name="Footer Placeholder 5">
            <a:extLst>
              <a:ext uri="{FF2B5EF4-FFF2-40B4-BE49-F238E27FC236}">
                <a16:creationId xmlns:a16="http://schemas.microsoft.com/office/drawing/2014/main" id="{F1AF1795-7087-3DD7-953E-A7EAB96A46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E70A55-BCEF-0414-91E7-BA8382BF1514}"/>
              </a:ext>
            </a:extLst>
          </p:cNvPr>
          <p:cNvSpPr>
            <a:spLocks noGrp="1"/>
          </p:cNvSpPr>
          <p:nvPr>
            <p:ph type="sldNum" sz="quarter" idx="12"/>
          </p:nvPr>
        </p:nvSpPr>
        <p:spPr/>
        <p:txBody>
          <a:bodyPr/>
          <a:lstStyle/>
          <a:p>
            <a:fld id="{1EAC3B57-DF47-49BB-8CD7-9CEECAB94090}" type="slidenum">
              <a:rPr lang="en-US" smtClean="0"/>
              <a:t>‹#›</a:t>
            </a:fld>
            <a:endParaRPr lang="en-US"/>
          </a:p>
        </p:txBody>
      </p:sp>
    </p:spTree>
    <p:extLst>
      <p:ext uri="{BB962C8B-B14F-4D97-AF65-F5344CB8AC3E}">
        <p14:creationId xmlns:p14="http://schemas.microsoft.com/office/powerpoint/2010/main" val="588368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8C6E4-5EE3-27F8-0B08-947337E64C6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330B6D-151A-1A80-3A78-B1FE53E841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74D11E2-6E29-FA65-AE3C-8B7E28BED9D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E6259C3-94B3-F93E-1477-C25B6FBAAC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75B70C8-8358-6488-877F-7ED397B1BB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64EC696-7D19-216E-9205-EF7DB164E798}"/>
              </a:ext>
            </a:extLst>
          </p:cNvPr>
          <p:cNvSpPr>
            <a:spLocks noGrp="1"/>
          </p:cNvSpPr>
          <p:nvPr>
            <p:ph type="dt" sz="half" idx="10"/>
          </p:nvPr>
        </p:nvSpPr>
        <p:spPr/>
        <p:txBody>
          <a:bodyPr/>
          <a:lstStyle/>
          <a:p>
            <a:fld id="{08558BAE-B282-420B-A756-413C2A8A1453}" type="datetimeFigureOut">
              <a:rPr lang="en-US" smtClean="0"/>
              <a:t>11/7/2023</a:t>
            </a:fld>
            <a:endParaRPr lang="en-US"/>
          </a:p>
        </p:txBody>
      </p:sp>
      <p:sp>
        <p:nvSpPr>
          <p:cNvPr id="8" name="Footer Placeholder 7">
            <a:extLst>
              <a:ext uri="{FF2B5EF4-FFF2-40B4-BE49-F238E27FC236}">
                <a16:creationId xmlns:a16="http://schemas.microsoft.com/office/drawing/2014/main" id="{0DF90BAB-A1ED-8D62-6D99-CF302D486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5681144-A017-DA32-BD47-7803041AC6C4}"/>
              </a:ext>
            </a:extLst>
          </p:cNvPr>
          <p:cNvSpPr>
            <a:spLocks noGrp="1"/>
          </p:cNvSpPr>
          <p:nvPr>
            <p:ph type="sldNum" sz="quarter" idx="12"/>
          </p:nvPr>
        </p:nvSpPr>
        <p:spPr/>
        <p:txBody>
          <a:bodyPr/>
          <a:lstStyle/>
          <a:p>
            <a:fld id="{1EAC3B57-DF47-49BB-8CD7-9CEECAB94090}" type="slidenum">
              <a:rPr lang="en-US" smtClean="0"/>
              <a:t>‹#›</a:t>
            </a:fld>
            <a:endParaRPr lang="en-US"/>
          </a:p>
        </p:txBody>
      </p:sp>
    </p:spTree>
    <p:extLst>
      <p:ext uri="{BB962C8B-B14F-4D97-AF65-F5344CB8AC3E}">
        <p14:creationId xmlns:p14="http://schemas.microsoft.com/office/powerpoint/2010/main" val="913379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6CE3C-8174-2876-0F9C-1AAFD5F7F1F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E82ECF6-4649-6E97-2270-81089D634FEE}"/>
              </a:ext>
            </a:extLst>
          </p:cNvPr>
          <p:cNvSpPr>
            <a:spLocks noGrp="1"/>
          </p:cNvSpPr>
          <p:nvPr>
            <p:ph type="dt" sz="half" idx="10"/>
          </p:nvPr>
        </p:nvSpPr>
        <p:spPr/>
        <p:txBody>
          <a:bodyPr/>
          <a:lstStyle/>
          <a:p>
            <a:fld id="{08558BAE-B282-420B-A756-413C2A8A1453}" type="datetimeFigureOut">
              <a:rPr lang="en-US" smtClean="0"/>
              <a:t>11/7/2023</a:t>
            </a:fld>
            <a:endParaRPr lang="en-US"/>
          </a:p>
        </p:txBody>
      </p:sp>
      <p:sp>
        <p:nvSpPr>
          <p:cNvPr id="4" name="Footer Placeholder 3">
            <a:extLst>
              <a:ext uri="{FF2B5EF4-FFF2-40B4-BE49-F238E27FC236}">
                <a16:creationId xmlns:a16="http://schemas.microsoft.com/office/drawing/2014/main" id="{7D42E2AB-D4BA-17A3-3D6C-157903ADA6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059BA3B-4D12-7855-2004-3CAEF7A9259D}"/>
              </a:ext>
            </a:extLst>
          </p:cNvPr>
          <p:cNvSpPr>
            <a:spLocks noGrp="1"/>
          </p:cNvSpPr>
          <p:nvPr>
            <p:ph type="sldNum" sz="quarter" idx="12"/>
          </p:nvPr>
        </p:nvSpPr>
        <p:spPr/>
        <p:txBody>
          <a:bodyPr/>
          <a:lstStyle/>
          <a:p>
            <a:fld id="{1EAC3B57-DF47-49BB-8CD7-9CEECAB94090}" type="slidenum">
              <a:rPr lang="en-US" smtClean="0"/>
              <a:t>‹#›</a:t>
            </a:fld>
            <a:endParaRPr lang="en-US"/>
          </a:p>
        </p:txBody>
      </p:sp>
    </p:spTree>
    <p:extLst>
      <p:ext uri="{BB962C8B-B14F-4D97-AF65-F5344CB8AC3E}">
        <p14:creationId xmlns:p14="http://schemas.microsoft.com/office/powerpoint/2010/main" val="91799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105538-C9ED-EC42-FCBE-D78A24A64A3B}"/>
              </a:ext>
            </a:extLst>
          </p:cNvPr>
          <p:cNvSpPr>
            <a:spLocks noGrp="1"/>
          </p:cNvSpPr>
          <p:nvPr>
            <p:ph type="dt" sz="half" idx="10"/>
          </p:nvPr>
        </p:nvSpPr>
        <p:spPr/>
        <p:txBody>
          <a:bodyPr/>
          <a:lstStyle/>
          <a:p>
            <a:fld id="{08558BAE-B282-420B-A756-413C2A8A1453}" type="datetimeFigureOut">
              <a:rPr lang="en-US" smtClean="0"/>
              <a:t>11/7/2023</a:t>
            </a:fld>
            <a:endParaRPr lang="en-US"/>
          </a:p>
        </p:txBody>
      </p:sp>
      <p:sp>
        <p:nvSpPr>
          <p:cNvPr id="3" name="Footer Placeholder 2">
            <a:extLst>
              <a:ext uri="{FF2B5EF4-FFF2-40B4-BE49-F238E27FC236}">
                <a16:creationId xmlns:a16="http://schemas.microsoft.com/office/drawing/2014/main" id="{8514AD8F-C142-FE5A-9811-246C30B30C0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60A7F0E-CF36-97A8-1EB3-6763ACF03A22}"/>
              </a:ext>
            </a:extLst>
          </p:cNvPr>
          <p:cNvSpPr>
            <a:spLocks noGrp="1"/>
          </p:cNvSpPr>
          <p:nvPr>
            <p:ph type="sldNum" sz="quarter" idx="12"/>
          </p:nvPr>
        </p:nvSpPr>
        <p:spPr/>
        <p:txBody>
          <a:bodyPr/>
          <a:lstStyle/>
          <a:p>
            <a:fld id="{1EAC3B57-DF47-49BB-8CD7-9CEECAB94090}" type="slidenum">
              <a:rPr lang="en-US" smtClean="0"/>
              <a:t>‹#›</a:t>
            </a:fld>
            <a:endParaRPr lang="en-US"/>
          </a:p>
        </p:txBody>
      </p:sp>
    </p:spTree>
    <p:extLst>
      <p:ext uri="{BB962C8B-B14F-4D97-AF65-F5344CB8AC3E}">
        <p14:creationId xmlns:p14="http://schemas.microsoft.com/office/powerpoint/2010/main" val="2579265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C0569-42BC-041A-214B-50D969E466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FC4B6D-706D-6165-80C1-B7BB774183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ED4F41B-9058-8777-AC9D-9B7CEB7635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5F8FA3-2938-B389-714C-8D9BDE8E6CB7}"/>
              </a:ext>
            </a:extLst>
          </p:cNvPr>
          <p:cNvSpPr>
            <a:spLocks noGrp="1"/>
          </p:cNvSpPr>
          <p:nvPr>
            <p:ph type="dt" sz="half" idx="10"/>
          </p:nvPr>
        </p:nvSpPr>
        <p:spPr/>
        <p:txBody>
          <a:bodyPr/>
          <a:lstStyle/>
          <a:p>
            <a:fld id="{08558BAE-B282-420B-A756-413C2A8A1453}" type="datetimeFigureOut">
              <a:rPr lang="en-US" smtClean="0"/>
              <a:t>11/7/2023</a:t>
            </a:fld>
            <a:endParaRPr lang="en-US"/>
          </a:p>
        </p:txBody>
      </p:sp>
      <p:sp>
        <p:nvSpPr>
          <p:cNvPr id="6" name="Footer Placeholder 5">
            <a:extLst>
              <a:ext uri="{FF2B5EF4-FFF2-40B4-BE49-F238E27FC236}">
                <a16:creationId xmlns:a16="http://schemas.microsoft.com/office/drawing/2014/main" id="{4D7C749E-18A3-95B5-5C47-EEF82CC7B2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867E5A-F666-8546-2585-7094DA071FBF}"/>
              </a:ext>
            </a:extLst>
          </p:cNvPr>
          <p:cNvSpPr>
            <a:spLocks noGrp="1"/>
          </p:cNvSpPr>
          <p:nvPr>
            <p:ph type="sldNum" sz="quarter" idx="12"/>
          </p:nvPr>
        </p:nvSpPr>
        <p:spPr/>
        <p:txBody>
          <a:bodyPr/>
          <a:lstStyle/>
          <a:p>
            <a:fld id="{1EAC3B57-DF47-49BB-8CD7-9CEECAB94090}" type="slidenum">
              <a:rPr lang="en-US" smtClean="0"/>
              <a:t>‹#›</a:t>
            </a:fld>
            <a:endParaRPr lang="en-US"/>
          </a:p>
        </p:txBody>
      </p:sp>
    </p:spTree>
    <p:extLst>
      <p:ext uri="{BB962C8B-B14F-4D97-AF65-F5344CB8AC3E}">
        <p14:creationId xmlns:p14="http://schemas.microsoft.com/office/powerpoint/2010/main" val="192423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9C795-C61A-9E02-3418-A57FCCE4EE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88F15C9-BBFA-BCAC-F6D9-A673F4FD0C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9FE90EE-6441-42BE-A2BF-F7122236DD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2D423A-5D2F-BC5A-4724-F00EAC23F14B}"/>
              </a:ext>
            </a:extLst>
          </p:cNvPr>
          <p:cNvSpPr>
            <a:spLocks noGrp="1"/>
          </p:cNvSpPr>
          <p:nvPr>
            <p:ph type="dt" sz="half" idx="10"/>
          </p:nvPr>
        </p:nvSpPr>
        <p:spPr/>
        <p:txBody>
          <a:bodyPr/>
          <a:lstStyle/>
          <a:p>
            <a:fld id="{08558BAE-B282-420B-A756-413C2A8A1453}" type="datetimeFigureOut">
              <a:rPr lang="en-US" smtClean="0"/>
              <a:t>11/7/2023</a:t>
            </a:fld>
            <a:endParaRPr lang="en-US"/>
          </a:p>
        </p:txBody>
      </p:sp>
      <p:sp>
        <p:nvSpPr>
          <p:cNvPr id="6" name="Footer Placeholder 5">
            <a:extLst>
              <a:ext uri="{FF2B5EF4-FFF2-40B4-BE49-F238E27FC236}">
                <a16:creationId xmlns:a16="http://schemas.microsoft.com/office/drawing/2014/main" id="{0A1CA2C3-269D-2833-A29F-4A48B9C682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C89845-5574-FDE9-F5D0-26AB2D508EDB}"/>
              </a:ext>
            </a:extLst>
          </p:cNvPr>
          <p:cNvSpPr>
            <a:spLocks noGrp="1"/>
          </p:cNvSpPr>
          <p:nvPr>
            <p:ph type="sldNum" sz="quarter" idx="12"/>
          </p:nvPr>
        </p:nvSpPr>
        <p:spPr/>
        <p:txBody>
          <a:bodyPr/>
          <a:lstStyle/>
          <a:p>
            <a:fld id="{1EAC3B57-DF47-49BB-8CD7-9CEECAB94090}" type="slidenum">
              <a:rPr lang="en-US" smtClean="0"/>
              <a:t>‹#›</a:t>
            </a:fld>
            <a:endParaRPr lang="en-US"/>
          </a:p>
        </p:txBody>
      </p:sp>
    </p:spTree>
    <p:extLst>
      <p:ext uri="{BB962C8B-B14F-4D97-AF65-F5344CB8AC3E}">
        <p14:creationId xmlns:p14="http://schemas.microsoft.com/office/powerpoint/2010/main" val="174371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EBF0AB-1368-2302-7377-743FA334E9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CDD975-6D05-B1E8-CE3C-C3D37446F6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F32DEB-CF06-FFF8-77C0-6865A7ED99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558BAE-B282-420B-A756-413C2A8A1453}" type="datetimeFigureOut">
              <a:rPr lang="en-US" smtClean="0"/>
              <a:t>11/7/2023</a:t>
            </a:fld>
            <a:endParaRPr lang="en-US"/>
          </a:p>
        </p:txBody>
      </p:sp>
      <p:sp>
        <p:nvSpPr>
          <p:cNvPr id="5" name="Footer Placeholder 4">
            <a:extLst>
              <a:ext uri="{FF2B5EF4-FFF2-40B4-BE49-F238E27FC236}">
                <a16:creationId xmlns:a16="http://schemas.microsoft.com/office/drawing/2014/main" id="{0BA4EAC4-A460-E0A0-C5D3-5FEC320908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6C8888B-CE5A-8E55-D7E2-3CD7FE35A2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AC3B57-DF47-49BB-8CD7-9CEECAB94090}" type="slidenum">
              <a:rPr lang="en-US" smtClean="0"/>
              <a:t>‹#›</a:t>
            </a:fld>
            <a:endParaRPr lang="en-US"/>
          </a:p>
        </p:txBody>
      </p:sp>
    </p:spTree>
    <p:extLst>
      <p:ext uri="{BB962C8B-B14F-4D97-AF65-F5344CB8AC3E}">
        <p14:creationId xmlns:p14="http://schemas.microsoft.com/office/powerpoint/2010/main" val="29036106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1292840" cy="6858000"/>
          </a:xfrm>
          <a:custGeom>
            <a:avLst/>
            <a:gdLst/>
            <a:ahLst/>
            <a:cxnLst/>
            <a:rect l="l" t="t" r="r" b="b"/>
            <a:pathLst>
              <a:path w="11292840" h="6858000">
                <a:moveTo>
                  <a:pt x="0" y="6858000"/>
                </a:moveTo>
                <a:lnTo>
                  <a:pt x="11292840" y="6858000"/>
                </a:lnTo>
                <a:lnTo>
                  <a:pt x="11292840" y="0"/>
                </a:lnTo>
                <a:lnTo>
                  <a:pt x="0" y="0"/>
                </a:lnTo>
                <a:lnTo>
                  <a:pt x="0" y="6858000"/>
                </a:lnTo>
                <a:close/>
              </a:path>
            </a:pathLst>
          </a:custGeom>
          <a:solidFill>
            <a:srgbClr val="DBEED2"/>
          </a:solidFill>
        </p:spPr>
        <p:txBody>
          <a:bodyPr wrap="square" lIns="0" tIns="0" rIns="0" bIns="0" rtlCol="0"/>
          <a:lstStyle/>
          <a:p>
            <a:endParaRPr/>
          </a:p>
        </p:txBody>
      </p:sp>
      <p:sp>
        <p:nvSpPr>
          <p:cNvPr id="17" name="bg object 17"/>
          <p:cNvSpPr/>
          <p:nvPr/>
        </p:nvSpPr>
        <p:spPr>
          <a:xfrm>
            <a:off x="11292840" y="0"/>
            <a:ext cx="899160" cy="6858000"/>
          </a:xfrm>
          <a:custGeom>
            <a:avLst/>
            <a:gdLst/>
            <a:ahLst/>
            <a:cxnLst/>
            <a:rect l="l" t="t" r="r" b="b"/>
            <a:pathLst>
              <a:path w="899159" h="6858000">
                <a:moveTo>
                  <a:pt x="899159" y="6857998"/>
                </a:moveTo>
                <a:lnTo>
                  <a:pt x="899159" y="0"/>
                </a:lnTo>
                <a:lnTo>
                  <a:pt x="0" y="0"/>
                </a:lnTo>
                <a:lnTo>
                  <a:pt x="0" y="6857998"/>
                </a:lnTo>
                <a:lnTo>
                  <a:pt x="899159" y="6857998"/>
                </a:lnTo>
                <a:close/>
              </a:path>
            </a:pathLst>
          </a:custGeom>
          <a:solidFill>
            <a:srgbClr val="1A310F"/>
          </a:solidFill>
        </p:spPr>
        <p:txBody>
          <a:bodyPr wrap="square" lIns="0" tIns="0" rIns="0" bIns="0" rtlCol="0"/>
          <a:lstStyle/>
          <a:p>
            <a:endParaRPr/>
          </a:p>
        </p:txBody>
      </p:sp>
      <p:sp>
        <p:nvSpPr>
          <p:cNvPr id="18" name="bg object 18"/>
          <p:cNvSpPr/>
          <p:nvPr/>
        </p:nvSpPr>
        <p:spPr>
          <a:xfrm>
            <a:off x="457200" y="0"/>
            <a:ext cx="10835640" cy="5105400"/>
          </a:xfrm>
          <a:custGeom>
            <a:avLst/>
            <a:gdLst/>
            <a:ahLst/>
            <a:cxnLst/>
            <a:rect l="l" t="t" r="r" b="b"/>
            <a:pathLst>
              <a:path w="10835640" h="5105400">
                <a:moveTo>
                  <a:pt x="10835640" y="0"/>
                </a:moveTo>
                <a:lnTo>
                  <a:pt x="0" y="0"/>
                </a:lnTo>
                <a:lnTo>
                  <a:pt x="0" y="5105400"/>
                </a:lnTo>
                <a:lnTo>
                  <a:pt x="10835640" y="5105400"/>
                </a:lnTo>
                <a:lnTo>
                  <a:pt x="10835640" y="0"/>
                </a:lnTo>
                <a:close/>
              </a:path>
            </a:pathLst>
          </a:custGeom>
          <a:solidFill>
            <a:srgbClr val="DBEED2"/>
          </a:solidFill>
        </p:spPr>
        <p:txBody>
          <a:bodyPr wrap="square" lIns="0" tIns="0" rIns="0" bIns="0" rtlCol="0"/>
          <a:lstStyle/>
          <a:p>
            <a:endParaRPr/>
          </a:p>
        </p:txBody>
      </p:sp>
      <p:sp>
        <p:nvSpPr>
          <p:cNvPr id="2" name="Holder 2"/>
          <p:cNvSpPr>
            <a:spLocks noGrp="1"/>
          </p:cNvSpPr>
          <p:nvPr>
            <p:ph type="title"/>
          </p:nvPr>
        </p:nvSpPr>
        <p:spPr>
          <a:xfrm>
            <a:off x="642924" y="339344"/>
            <a:ext cx="9371406" cy="1300480"/>
          </a:xfrm>
          <a:prstGeom prst="rect">
            <a:avLst/>
          </a:prstGeom>
        </p:spPr>
        <p:txBody>
          <a:bodyPr wrap="square" lIns="0" tIns="0" rIns="0" bIns="0">
            <a:spAutoFit/>
          </a:bodyPr>
          <a:lstStyle>
            <a:lvl1pPr>
              <a:defRPr sz="4400" b="0" i="0">
                <a:solidFill>
                  <a:srgbClr val="DBEED2"/>
                </a:solidFill>
                <a:latin typeface="Times New Roman"/>
                <a:cs typeface="Times New Roman"/>
              </a:defRPr>
            </a:lvl1pPr>
          </a:lstStyle>
          <a:p>
            <a:endParaRPr/>
          </a:p>
        </p:txBody>
      </p:sp>
      <p:sp>
        <p:nvSpPr>
          <p:cNvPr id="3" name="Holder 3"/>
          <p:cNvSpPr>
            <a:spLocks noGrp="1"/>
          </p:cNvSpPr>
          <p:nvPr>
            <p:ph type="body" idx="1"/>
          </p:nvPr>
        </p:nvSpPr>
        <p:spPr>
          <a:xfrm>
            <a:off x="291782" y="2286000"/>
            <a:ext cx="10789920" cy="3232784"/>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11/7/2023</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6134759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7F4F1C-8D3D-4EC1-B72D-A0470A5A0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1E3DD61-64DB-46AD-B249-E273CD86B05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296011"/>
            <a:ext cx="12192000" cy="3561989"/>
            <a:chOff x="0" y="3296011"/>
            <a:chExt cx="12192000" cy="3561989"/>
          </a:xfrm>
          <a:effectLst>
            <a:outerShdw blurRad="254000" dist="152400" dir="16200000" rotWithShape="0">
              <a:prstClr val="black">
                <a:alpha val="10000"/>
              </a:prstClr>
            </a:outerShdw>
          </a:effectLst>
        </p:grpSpPr>
        <p:grpSp>
          <p:nvGrpSpPr>
            <p:cNvPr id="11" name="Group 10">
              <a:extLst>
                <a:ext uri="{FF2B5EF4-FFF2-40B4-BE49-F238E27FC236}">
                  <a16:creationId xmlns:a16="http://schemas.microsoft.com/office/drawing/2014/main" id="{0D7053D3-590A-4E94-B092-C96EAF744C3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3681702"/>
              <a:ext cx="12192000" cy="3176298"/>
              <a:chOff x="0" y="3681702"/>
              <a:chExt cx="12192000" cy="3176298"/>
            </a:xfrm>
          </p:grpSpPr>
          <p:sp>
            <p:nvSpPr>
              <p:cNvPr id="15" name="Freeform: Shape 14">
                <a:extLst>
                  <a:ext uri="{FF2B5EF4-FFF2-40B4-BE49-F238E27FC236}">
                    <a16:creationId xmlns:a16="http://schemas.microsoft.com/office/drawing/2014/main" id="{2EB67199-6FF0-4DED-89D1-BAEA95F9F5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D1A0BEEB-C008-4150-A935-C6AAF537DA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2" name="Group 11">
              <a:extLst>
                <a:ext uri="{FF2B5EF4-FFF2-40B4-BE49-F238E27FC236}">
                  <a16:creationId xmlns:a16="http://schemas.microsoft.com/office/drawing/2014/main" id="{05148B0F-801C-45A1-80C1-EEC25A22A7C6}"/>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44" y="3296011"/>
              <a:ext cx="12191456" cy="2849975"/>
              <a:chOff x="544" y="3296011"/>
              <a:chExt cx="12191456" cy="2849975"/>
            </a:xfrm>
          </p:grpSpPr>
          <p:sp>
            <p:nvSpPr>
              <p:cNvPr id="13" name="Freeform: Shape 12">
                <a:extLst>
                  <a:ext uri="{FF2B5EF4-FFF2-40B4-BE49-F238E27FC236}">
                    <a16:creationId xmlns:a16="http://schemas.microsoft.com/office/drawing/2014/main" id="{E7715ED9-C8CE-4651-82AA-1C4B5F14A0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B911230A-EF3B-4760-9087-E4FBE05BD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blipFill>
                <a:blip r:embed="rId2">
                  <a:alphaModFix amt="57000"/>
                </a:blip>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sp>
        <p:nvSpPr>
          <p:cNvPr id="2" name="Title 1">
            <a:extLst>
              <a:ext uri="{FF2B5EF4-FFF2-40B4-BE49-F238E27FC236}">
                <a16:creationId xmlns:a16="http://schemas.microsoft.com/office/drawing/2014/main" id="{29BA59FB-2B32-67E2-526D-85CDBCE8BA49}"/>
              </a:ext>
            </a:extLst>
          </p:cNvPr>
          <p:cNvSpPr>
            <a:spLocks noGrp="1"/>
          </p:cNvSpPr>
          <p:nvPr>
            <p:ph type="ctrTitle"/>
          </p:nvPr>
        </p:nvSpPr>
        <p:spPr>
          <a:xfrm>
            <a:off x="838199" y="1120676"/>
            <a:ext cx="7724776" cy="2308324"/>
          </a:xfrm>
        </p:spPr>
        <p:txBody>
          <a:bodyPr>
            <a:normAutofit fontScale="90000"/>
          </a:bodyPr>
          <a:lstStyle/>
          <a:p>
            <a:pPr algn="l"/>
            <a:r>
              <a:rPr lang="en-US" sz="7200" dirty="0">
                <a:solidFill>
                  <a:schemeClr val="bg1"/>
                </a:solidFill>
              </a:rPr>
              <a:t>Revisiting the Default Rate for Harvested Forest Acres in CAST</a:t>
            </a:r>
          </a:p>
        </p:txBody>
      </p:sp>
      <p:sp>
        <p:nvSpPr>
          <p:cNvPr id="3" name="Subtitle 2">
            <a:extLst>
              <a:ext uri="{FF2B5EF4-FFF2-40B4-BE49-F238E27FC236}">
                <a16:creationId xmlns:a16="http://schemas.microsoft.com/office/drawing/2014/main" id="{4DAAC0B9-A48F-5736-5E29-781879B3B35A}"/>
              </a:ext>
            </a:extLst>
          </p:cNvPr>
          <p:cNvSpPr>
            <a:spLocks noGrp="1"/>
          </p:cNvSpPr>
          <p:nvPr>
            <p:ph type="subTitle" idx="1"/>
          </p:nvPr>
        </p:nvSpPr>
        <p:spPr>
          <a:xfrm>
            <a:off x="835024" y="3809999"/>
            <a:ext cx="7025753" cy="1012778"/>
          </a:xfrm>
        </p:spPr>
        <p:txBody>
          <a:bodyPr>
            <a:normAutofit/>
          </a:bodyPr>
          <a:lstStyle/>
          <a:p>
            <a:pPr algn="l"/>
            <a:r>
              <a:rPr lang="en-US" dirty="0">
                <a:solidFill>
                  <a:schemeClr val="bg1"/>
                </a:solidFill>
              </a:rPr>
              <a:t>October 2023 THTF Meeting</a:t>
            </a:r>
          </a:p>
        </p:txBody>
      </p:sp>
    </p:spTree>
    <p:extLst>
      <p:ext uri="{BB962C8B-B14F-4D97-AF65-F5344CB8AC3E}">
        <p14:creationId xmlns:p14="http://schemas.microsoft.com/office/powerpoint/2010/main" val="2330777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5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2540" algn="ctr">
              <a:lnSpc>
                <a:spcPts val="3760"/>
              </a:lnSpc>
              <a:spcBef>
                <a:spcPts val="100"/>
              </a:spcBef>
            </a:pPr>
            <a:r>
              <a:rPr spc="-10" dirty="0"/>
              <a:t>Virginia</a:t>
            </a:r>
          </a:p>
          <a:p>
            <a:pPr marL="12700" marR="5080" algn="ctr">
              <a:lnSpc>
                <a:spcPts val="3560"/>
              </a:lnSpc>
              <a:spcBef>
                <a:spcPts val="254"/>
              </a:spcBef>
            </a:pPr>
            <a:r>
              <a:rPr dirty="0"/>
              <a:t>Harvested</a:t>
            </a:r>
            <a:r>
              <a:rPr spc="-135" dirty="0"/>
              <a:t> </a:t>
            </a:r>
            <a:r>
              <a:rPr dirty="0"/>
              <a:t>Forest,</a:t>
            </a:r>
            <a:r>
              <a:rPr spc="-90" dirty="0"/>
              <a:t> </a:t>
            </a:r>
            <a:r>
              <a:rPr dirty="0"/>
              <a:t>1%</a:t>
            </a:r>
            <a:r>
              <a:rPr spc="-95" dirty="0"/>
              <a:t> </a:t>
            </a:r>
            <a:r>
              <a:rPr spc="-20" dirty="0"/>
              <a:t>True</a:t>
            </a:r>
            <a:r>
              <a:rPr spc="-100" dirty="0"/>
              <a:t> </a:t>
            </a:r>
            <a:r>
              <a:rPr spc="-10" dirty="0"/>
              <a:t>Forest, </a:t>
            </a:r>
            <a:r>
              <a:rPr dirty="0"/>
              <a:t>&amp;</a:t>
            </a:r>
            <a:r>
              <a:rPr spc="-85" dirty="0"/>
              <a:t> </a:t>
            </a:r>
            <a:r>
              <a:rPr dirty="0"/>
              <a:t>Forest</a:t>
            </a:r>
            <a:r>
              <a:rPr spc="-90" dirty="0"/>
              <a:t> </a:t>
            </a:r>
            <a:r>
              <a:rPr dirty="0"/>
              <a:t>Harvesting</a:t>
            </a:r>
            <a:r>
              <a:rPr spc="-95" dirty="0"/>
              <a:t> </a:t>
            </a:r>
            <a:r>
              <a:rPr dirty="0"/>
              <a:t>Practice</a:t>
            </a:r>
            <a:r>
              <a:rPr spc="-80" dirty="0"/>
              <a:t> </a:t>
            </a:r>
            <a:r>
              <a:rPr spc="-10" dirty="0"/>
              <a:t>Acres</a:t>
            </a:r>
          </a:p>
        </p:txBody>
      </p:sp>
      <p:grpSp>
        <p:nvGrpSpPr>
          <p:cNvPr id="3" name="object 3"/>
          <p:cNvGrpSpPr/>
          <p:nvPr/>
        </p:nvGrpSpPr>
        <p:grpSpPr>
          <a:xfrm>
            <a:off x="1671827" y="2455164"/>
            <a:ext cx="9542145" cy="2871470"/>
            <a:chOff x="1671827" y="2455164"/>
            <a:chExt cx="9542145" cy="2871470"/>
          </a:xfrm>
        </p:grpSpPr>
        <p:sp>
          <p:nvSpPr>
            <p:cNvPr id="4" name="object 4"/>
            <p:cNvSpPr/>
            <p:nvPr/>
          </p:nvSpPr>
          <p:spPr>
            <a:xfrm>
              <a:off x="1671827" y="2804160"/>
              <a:ext cx="605155" cy="2098675"/>
            </a:xfrm>
            <a:custGeom>
              <a:avLst/>
              <a:gdLst/>
              <a:ahLst/>
              <a:cxnLst/>
              <a:rect l="l" t="t" r="r" b="b"/>
              <a:pathLst>
                <a:path w="605155" h="2098675">
                  <a:moveTo>
                    <a:pt x="0" y="2098547"/>
                  </a:moveTo>
                  <a:lnTo>
                    <a:pt x="182880" y="2098547"/>
                  </a:lnTo>
                </a:path>
                <a:path w="605155" h="2098675">
                  <a:moveTo>
                    <a:pt x="348996" y="2098547"/>
                  </a:moveTo>
                  <a:lnTo>
                    <a:pt x="394716" y="2098547"/>
                  </a:lnTo>
                </a:path>
                <a:path w="605155" h="2098675">
                  <a:moveTo>
                    <a:pt x="0" y="1679447"/>
                  </a:moveTo>
                  <a:lnTo>
                    <a:pt x="182880" y="1679447"/>
                  </a:lnTo>
                </a:path>
                <a:path w="605155" h="2098675">
                  <a:moveTo>
                    <a:pt x="348996" y="1679447"/>
                  </a:moveTo>
                  <a:lnTo>
                    <a:pt x="394716" y="1679447"/>
                  </a:lnTo>
                </a:path>
                <a:path w="605155" h="2098675">
                  <a:moveTo>
                    <a:pt x="0" y="1258823"/>
                  </a:moveTo>
                  <a:lnTo>
                    <a:pt x="182880" y="1258823"/>
                  </a:lnTo>
                </a:path>
                <a:path w="605155" h="2098675">
                  <a:moveTo>
                    <a:pt x="348996" y="1258823"/>
                  </a:moveTo>
                  <a:lnTo>
                    <a:pt x="394716" y="1258823"/>
                  </a:lnTo>
                </a:path>
                <a:path w="605155" h="2098675">
                  <a:moveTo>
                    <a:pt x="0" y="839723"/>
                  </a:moveTo>
                  <a:lnTo>
                    <a:pt x="182880" y="839723"/>
                  </a:lnTo>
                </a:path>
                <a:path w="605155" h="2098675">
                  <a:moveTo>
                    <a:pt x="348996" y="839723"/>
                  </a:moveTo>
                  <a:lnTo>
                    <a:pt x="394716" y="839723"/>
                  </a:lnTo>
                </a:path>
                <a:path w="605155" h="2098675">
                  <a:moveTo>
                    <a:pt x="0" y="420624"/>
                  </a:moveTo>
                  <a:lnTo>
                    <a:pt x="182880" y="420624"/>
                  </a:lnTo>
                </a:path>
                <a:path w="605155" h="2098675">
                  <a:moveTo>
                    <a:pt x="348996" y="420624"/>
                  </a:moveTo>
                  <a:lnTo>
                    <a:pt x="605028" y="420624"/>
                  </a:lnTo>
                </a:path>
                <a:path w="605155" h="2098675">
                  <a:moveTo>
                    <a:pt x="0" y="0"/>
                  </a:moveTo>
                  <a:lnTo>
                    <a:pt x="182880" y="0"/>
                  </a:lnTo>
                </a:path>
              </a:pathLst>
            </a:custGeom>
            <a:ln w="9525">
              <a:solidFill>
                <a:srgbClr val="D9D9D9"/>
              </a:solidFill>
            </a:ln>
          </p:spPr>
          <p:txBody>
            <a:bodyPr wrap="square" lIns="0" tIns="0" rIns="0" bIns="0" rtlCol="0"/>
            <a:lstStyle/>
            <a:p>
              <a:endParaRPr/>
            </a:p>
          </p:txBody>
        </p:sp>
        <p:sp>
          <p:nvSpPr>
            <p:cNvPr id="5" name="object 5"/>
            <p:cNvSpPr/>
            <p:nvPr/>
          </p:nvSpPr>
          <p:spPr>
            <a:xfrm>
              <a:off x="1854707" y="2455164"/>
              <a:ext cx="166370" cy="2867025"/>
            </a:xfrm>
            <a:custGeom>
              <a:avLst/>
              <a:gdLst/>
              <a:ahLst/>
              <a:cxnLst/>
              <a:rect l="l" t="t" r="r" b="b"/>
              <a:pathLst>
                <a:path w="166369" h="2867025">
                  <a:moveTo>
                    <a:pt x="166116" y="0"/>
                  </a:moveTo>
                  <a:lnTo>
                    <a:pt x="0" y="0"/>
                  </a:lnTo>
                  <a:lnTo>
                    <a:pt x="0" y="2866644"/>
                  </a:lnTo>
                  <a:lnTo>
                    <a:pt x="166116" y="2866644"/>
                  </a:lnTo>
                  <a:lnTo>
                    <a:pt x="166116" y="0"/>
                  </a:lnTo>
                  <a:close/>
                </a:path>
              </a:pathLst>
            </a:custGeom>
            <a:solidFill>
              <a:srgbClr val="4471C4"/>
            </a:solidFill>
          </p:spPr>
          <p:txBody>
            <a:bodyPr wrap="square" lIns="0" tIns="0" rIns="0" bIns="0" rtlCol="0"/>
            <a:lstStyle/>
            <a:p>
              <a:endParaRPr/>
            </a:p>
          </p:txBody>
        </p:sp>
        <p:sp>
          <p:nvSpPr>
            <p:cNvPr id="6" name="object 6"/>
            <p:cNvSpPr/>
            <p:nvPr/>
          </p:nvSpPr>
          <p:spPr>
            <a:xfrm>
              <a:off x="2232659" y="3643884"/>
              <a:ext cx="44450" cy="1259205"/>
            </a:xfrm>
            <a:custGeom>
              <a:avLst/>
              <a:gdLst/>
              <a:ahLst/>
              <a:cxnLst/>
              <a:rect l="l" t="t" r="r" b="b"/>
              <a:pathLst>
                <a:path w="44450" h="1259204">
                  <a:moveTo>
                    <a:pt x="0" y="1258824"/>
                  </a:moveTo>
                  <a:lnTo>
                    <a:pt x="44195" y="1258824"/>
                  </a:lnTo>
                </a:path>
                <a:path w="44450" h="1259204">
                  <a:moveTo>
                    <a:pt x="0" y="839724"/>
                  </a:moveTo>
                  <a:lnTo>
                    <a:pt x="44195" y="839724"/>
                  </a:lnTo>
                </a:path>
                <a:path w="44450" h="1259204">
                  <a:moveTo>
                    <a:pt x="0" y="419100"/>
                  </a:moveTo>
                  <a:lnTo>
                    <a:pt x="44195" y="419100"/>
                  </a:lnTo>
                </a:path>
                <a:path w="44450" h="1259204">
                  <a:moveTo>
                    <a:pt x="0" y="0"/>
                  </a:moveTo>
                  <a:lnTo>
                    <a:pt x="44195" y="0"/>
                  </a:lnTo>
                </a:path>
              </a:pathLst>
            </a:custGeom>
            <a:ln w="9525">
              <a:solidFill>
                <a:srgbClr val="D9D9D9"/>
              </a:solidFill>
            </a:ln>
          </p:spPr>
          <p:txBody>
            <a:bodyPr wrap="square" lIns="0" tIns="0" rIns="0" bIns="0" rtlCol="0"/>
            <a:lstStyle/>
            <a:p>
              <a:endParaRPr/>
            </a:p>
          </p:txBody>
        </p:sp>
        <p:sp>
          <p:nvSpPr>
            <p:cNvPr id="7" name="object 7"/>
            <p:cNvSpPr/>
            <p:nvPr/>
          </p:nvSpPr>
          <p:spPr>
            <a:xfrm>
              <a:off x="2066543" y="3537204"/>
              <a:ext cx="166370" cy="1784985"/>
            </a:xfrm>
            <a:custGeom>
              <a:avLst/>
              <a:gdLst/>
              <a:ahLst/>
              <a:cxnLst/>
              <a:rect l="l" t="t" r="r" b="b"/>
              <a:pathLst>
                <a:path w="166369" h="1784985">
                  <a:moveTo>
                    <a:pt x="166116" y="0"/>
                  </a:moveTo>
                  <a:lnTo>
                    <a:pt x="0" y="0"/>
                  </a:lnTo>
                  <a:lnTo>
                    <a:pt x="0" y="1784604"/>
                  </a:lnTo>
                  <a:lnTo>
                    <a:pt x="166116" y="1784604"/>
                  </a:lnTo>
                  <a:lnTo>
                    <a:pt x="166116" y="0"/>
                  </a:lnTo>
                  <a:close/>
                </a:path>
              </a:pathLst>
            </a:custGeom>
            <a:solidFill>
              <a:srgbClr val="EC7C30"/>
            </a:solidFill>
          </p:spPr>
          <p:txBody>
            <a:bodyPr wrap="square" lIns="0" tIns="0" rIns="0" bIns="0" rtlCol="0"/>
            <a:lstStyle/>
            <a:p>
              <a:endParaRPr/>
            </a:p>
          </p:txBody>
        </p:sp>
        <p:sp>
          <p:nvSpPr>
            <p:cNvPr id="8" name="object 8"/>
            <p:cNvSpPr/>
            <p:nvPr/>
          </p:nvSpPr>
          <p:spPr>
            <a:xfrm>
              <a:off x="2444495" y="3643884"/>
              <a:ext cx="576580" cy="1259205"/>
            </a:xfrm>
            <a:custGeom>
              <a:avLst/>
              <a:gdLst/>
              <a:ahLst/>
              <a:cxnLst/>
              <a:rect l="l" t="t" r="r" b="b"/>
              <a:pathLst>
                <a:path w="576580" h="1259204">
                  <a:moveTo>
                    <a:pt x="0" y="1258824"/>
                  </a:moveTo>
                  <a:lnTo>
                    <a:pt x="364236" y="1258824"/>
                  </a:lnTo>
                </a:path>
                <a:path w="576580" h="1259204">
                  <a:moveTo>
                    <a:pt x="530352" y="1258824"/>
                  </a:moveTo>
                  <a:lnTo>
                    <a:pt x="576072" y="1258824"/>
                  </a:lnTo>
                </a:path>
                <a:path w="576580" h="1259204">
                  <a:moveTo>
                    <a:pt x="0" y="839724"/>
                  </a:moveTo>
                  <a:lnTo>
                    <a:pt x="364236" y="839724"/>
                  </a:lnTo>
                </a:path>
                <a:path w="576580" h="1259204">
                  <a:moveTo>
                    <a:pt x="530352" y="839724"/>
                  </a:moveTo>
                  <a:lnTo>
                    <a:pt x="576072" y="839724"/>
                  </a:lnTo>
                </a:path>
                <a:path w="576580" h="1259204">
                  <a:moveTo>
                    <a:pt x="0" y="419100"/>
                  </a:moveTo>
                  <a:lnTo>
                    <a:pt x="364236" y="419100"/>
                  </a:lnTo>
                </a:path>
                <a:path w="576580" h="1259204">
                  <a:moveTo>
                    <a:pt x="530352" y="419100"/>
                  </a:moveTo>
                  <a:lnTo>
                    <a:pt x="576072" y="419100"/>
                  </a:lnTo>
                </a:path>
                <a:path w="576580" h="1259204">
                  <a:moveTo>
                    <a:pt x="0" y="0"/>
                  </a:moveTo>
                  <a:lnTo>
                    <a:pt x="364236" y="0"/>
                  </a:lnTo>
                </a:path>
                <a:path w="576580" h="1259204">
                  <a:moveTo>
                    <a:pt x="530352" y="0"/>
                  </a:moveTo>
                  <a:lnTo>
                    <a:pt x="576072" y="0"/>
                  </a:lnTo>
                </a:path>
              </a:pathLst>
            </a:custGeom>
            <a:ln w="9525">
              <a:solidFill>
                <a:srgbClr val="D9D9D9"/>
              </a:solidFill>
            </a:ln>
          </p:spPr>
          <p:txBody>
            <a:bodyPr wrap="square" lIns="0" tIns="0" rIns="0" bIns="0" rtlCol="0"/>
            <a:lstStyle/>
            <a:p>
              <a:endParaRPr/>
            </a:p>
          </p:txBody>
        </p:sp>
        <p:sp>
          <p:nvSpPr>
            <p:cNvPr id="9" name="object 9"/>
            <p:cNvSpPr/>
            <p:nvPr/>
          </p:nvSpPr>
          <p:spPr>
            <a:xfrm>
              <a:off x="2808731" y="3445764"/>
              <a:ext cx="166370" cy="1876425"/>
            </a:xfrm>
            <a:custGeom>
              <a:avLst/>
              <a:gdLst/>
              <a:ahLst/>
              <a:cxnLst/>
              <a:rect l="l" t="t" r="r" b="b"/>
              <a:pathLst>
                <a:path w="166369" h="1876425">
                  <a:moveTo>
                    <a:pt x="166116" y="0"/>
                  </a:moveTo>
                  <a:lnTo>
                    <a:pt x="0" y="0"/>
                  </a:lnTo>
                  <a:lnTo>
                    <a:pt x="0" y="1876044"/>
                  </a:lnTo>
                  <a:lnTo>
                    <a:pt x="166116" y="1876044"/>
                  </a:lnTo>
                  <a:lnTo>
                    <a:pt x="166116" y="0"/>
                  </a:lnTo>
                  <a:close/>
                </a:path>
              </a:pathLst>
            </a:custGeom>
            <a:solidFill>
              <a:srgbClr val="4471C4"/>
            </a:solidFill>
          </p:spPr>
          <p:txBody>
            <a:bodyPr wrap="square" lIns="0" tIns="0" rIns="0" bIns="0" rtlCol="0"/>
            <a:lstStyle/>
            <a:p>
              <a:endParaRPr/>
            </a:p>
          </p:txBody>
        </p:sp>
        <p:sp>
          <p:nvSpPr>
            <p:cNvPr id="10" name="object 10"/>
            <p:cNvSpPr/>
            <p:nvPr/>
          </p:nvSpPr>
          <p:spPr>
            <a:xfrm>
              <a:off x="3186683" y="3643884"/>
              <a:ext cx="44450" cy="1259205"/>
            </a:xfrm>
            <a:custGeom>
              <a:avLst/>
              <a:gdLst/>
              <a:ahLst/>
              <a:cxnLst/>
              <a:rect l="l" t="t" r="r" b="b"/>
              <a:pathLst>
                <a:path w="44450" h="1259204">
                  <a:moveTo>
                    <a:pt x="0" y="1258824"/>
                  </a:moveTo>
                  <a:lnTo>
                    <a:pt x="44196" y="1258824"/>
                  </a:lnTo>
                </a:path>
                <a:path w="44450" h="1259204">
                  <a:moveTo>
                    <a:pt x="0" y="839724"/>
                  </a:moveTo>
                  <a:lnTo>
                    <a:pt x="44196" y="839724"/>
                  </a:lnTo>
                </a:path>
                <a:path w="44450" h="1259204">
                  <a:moveTo>
                    <a:pt x="0" y="419100"/>
                  </a:moveTo>
                  <a:lnTo>
                    <a:pt x="44196" y="419100"/>
                  </a:lnTo>
                </a:path>
                <a:path w="44450" h="1259204">
                  <a:moveTo>
                    <a:pt x="0" y="0"/>
                  </a:moveTo>
                  <a:lnTo>
                    <a:pt x="44196" y="0"/>
                  </a:lnTo>
                </a:path>
              </a:pathLst>
            </a:custGeom>
            <a:ln w="9525">
              <a:solidFill>
                <a:srgbClr val="D9D9D9"/>
              </a:solidFill>
            </a:ln>
          </p:spPr>
          <p:txBody>
            <a:bodyPr wrap="square" lIns="0" tIns="0" rIns="0" bIns="0" rtlCol="0"/>
            <a:lstStyle/>
            <a:p>
              <a:endParaRPr/>
            </a:p>
          </p:txBody>
        </p:sp>
        <p:sp>
          <p:nvSpPr>
            <p:cNvPr id="11" name="object 11"/>
            <p:cNvSpPr/>
            <p:nvPr/>
          </p:nvSpPr>
          <p:spPr>
            <a:xfrm>
              <a:off x="3020567" y="3534156"/>
              <a:ext cx="166370" cy="1788160"/>
            </a:xfrm>
            <a:custGeom>
              <a:avLst/>
              <a:gdLst/>
              <a:ahLst/>
              <a:cxnLst/>
              <a:rect l="l" t="t" r="r" b="b"/>
              <a:pathLst>
                <a:path w="166369" h="1788160">
                  <a:moveTo>
                    <a:pt x="166115" y="0"/>
                  </a:moveTo>
                  <a:lnTo>
                    <a:pt x="0" y="0"/>
                  </a:lnTo>
                  <a:lnTo>
                    <a:pt x="0" y="1787652"/>
                  </a:lnTo>
                  <a:lnTo>
                    <a:pt x="166115" y="1787652"/>
                  </a:lnTo>
                  <a:lnTo>
                    <a:pt x="166115" y="0"/>
                  </a:lnTo>
                  <a:close/>
                </a:path>
              </a:pathLst>
            </a:custGeom>
            <a:solidFill>
              <a:srgbClr val="EC7C30"/>
            </a:solidFill>
          </p:spPr>
          <p:txBody>
            <a:bodyPr wrap="square" lIns="0" tIns="0" rIns="0" bIns="0" rtlCol="0"/>
            <a:lstStyle/>
            <a:p>
              <a:endParaRPr/>
            </a:p>
          </p:txBody>
        </p:sp>
        <p:sp>
          <p:nvSpPr>
            <p:cNvPr id="12" name="object 12"/>
            <p:cNvSpPr/>
            <p:nvPr/>
          </p:nvSpPr>
          <p:spPr>
            <a:xfrm>
              <a:off x="2444495" y="3224784"/>
              <a:ext cx="8769350" cy="0"/>
            </a:xfrm>
            <a:custGeom>
              <a:avLst/>
              <a:gdLst/>
              <a:ahLst/>
              <a:cxnLst/>
              <a:rect l="l" t="t" r="r" b="b"/>
              <a:pathLst>
                <a:path w="8769350">
                  <a:moveTo>
                    <a:pt x="0" y="0"/>
                  </a:moveTo>
                  <a:lnTo>
                    <a:pt x="8769096" y="0"/>
                  </a:lnTo>
                </a:path>
              </a:pathLst>
            </a:custGeom>
            <a:ln w="9525">
              <a:solidFill>
                <a:srgbClr val="D9D9D9"/>
              </a:solidFill>
            </a:ln>
          </p:spPr>
          <p:txBody>
            <a:bodyPr wrap="square" lIns="0" tIns="0" rIns="0" bIns="0" rtlCol="0"/>
            <a:lstStyle/>
            <a:p>
              <a:endParaRPr/>
            </a:p>
          </p:txBody>
        </p:sp>
        <p:sp>
          <p:nvSpPr>
            <p:cNvPr id="13" name="object 13"/>
            <p:cNvSpPr/>
            <p:nvPr/>
          </p:nvSpPr>
          <p:spPr>
            <a:xfrm>
              <a:off x="2276855" y="2866644"/>
              <a:ext cx="167640" cy="2455545"/>
            </a:xfrm>
            <a:custGeom>
              <a:avLst/>
              <a:gdLst/>
              <a:ahLst/>
              <a:cxnLst/>
              <a:rect l="l" t="t" r="r" b="b"/>
              <a:pathLst>
                <a:path w="167639" h="2455545">
                  <a:moveTo>
                    <a:pt x="167639" y="0"/>
                  </a:moveTo>
                  <a:lnTo>
                    <a:pt x="0" y="0"/>
                  </a:lnTo>
                  <a:lnTo>
                    <a:pt x="0" y="2455164"/>
                  </a:lnTo>
                  <a:lnTo>
                    <a:pt x="167639" y="2455164"/>
                  </a:lnTo>
                  <a:lnTo>
                    <a:pt x="167639" y="0"/>
                  </a:lnTo>
                  <a:close/>
                </a:path>
              </a:pathLst>
            </a:custGeom>
            <a:solidFill>
              <a:srgbClr val="A4A4A4"/>
            </a:solidFill>
          </p:spPr>
          <p:txBody>
            <a:bodyPr wrap="square" lIns="0" tIns="0" rIns="0" bIns="0" rtlCol="0"/>
            <a:lstStyle/>
            <a:p>
              <a:endParaRPr/>
            </a:p>
          </p:txBody>
        </p:sp>
        <p:sp>
          <p:nvSpPr>
            <p:cNvPr id="14" name="object 14"/>
            <p:cNvSpPr/>
            <p:nvPr/>
          </p:nvSpPr>
          <p:spPr>
            <a:xfrm>
              <a:off x="3398520" y="3643884"/>
              <a:ext cx="576580" cy="1259205"/>
            </a:xfrm>
            <a:custGeom>
              <a:avLst/>
              <a:gdLst/>
              <a:ahLst/>
              <a:cxnLst/>
              <a:rect l="l" t="t" r="r" b="b"/>
              <a:pathLst>
                <a:path w="576579" h="1259204">
                  <a:moveTo>
                    <a:pt x="0" y="1258824"/>
                  </a:moveTo>
                  <a:lnTo>
                    <a:pt x="364235" y="1258824"/>
                  </a:lnTo>
                </a:path>
                <a:path w="576579" h="1259204">
                  <a:moveTo>
                    <a:pt x="530351" y="1258824"/>
                  </a:moveTo>
                  <a:lnTo>
                    <a:pt x="576071" y="1258824"/>
                  </a:lnTo>
                </a:path>
                <a:path w="576579" h="1259204">
                  <a:moveTo>
                    <a:pt x="0" y="839724"/>
                  </a:moveTo>
                  <a:lnTo>
                    <a:pt x="364235" y="839724"/>
                  </a:lnTo>
                </a:path>
                <a:path w="576579" h="1259204">
                  <a:moveTo>
                    <a:pt x="530351" y="839724"/>
                  </a:moveTo>
                  <a:lnTo>
                    <a:pt x="576071" y="839724"/>
                  </a:lnTo>
                </a:path>
                <a:path w="576579" h="1259204">
                  <a:moveTo>
                    <a:pt x="0" y="419100"/>
                  </a:moveTo>
                  <a:lnTo>
                    <a:pt x="364235" y="419100"/>
                  </a:lnTo>
                </a:path>
                <a:path w="576579" h="1259204">
                  <a:moveTo>
                    <a:pt x="530351" y="419100"/>
                  </a:moveTo>
                  <a:lnTo>
                    <a:pt x="576071" y="419100"/>
                  </a:lnTo>
                </a:path>
                <a:path w="576579" h="1259204">
                  <a:moveTo>
                    <a:pt x="0" y="0"/>
                  </a:moveTo>
                  <a:lnTo>
                    <a:pt x="576071" y="0"/>
                  </a:lnTo>
                </a:path>
              </a:pathLst>
            </a:custGeom>
            <a:ln w="9525">
              <a:solidFill>
                <a:srgbClr val="D9D9D9"/>
              </a:solidFill>
            </a:ln>
          </p:spPr>
          <p:txBody>
            <a:bodyPr wrap="square" lIns="0" tIns="0" rIns="0" bIns="0" rtlCol="0"/>
            <a:lstStyle/>
            <a:p>
              <a:endParaRPr/>
            </a:p>
          </p:txBody>
        </p:sp>
        <p:sp>
          <p:nvSpPr>
            <p:cNvPr id="15" name="object 15"/>
            <p:cNvSpPr/>
            <p:nvPr/>
          </p:nvSpPr>
          <p:spPr>
            <a:xfrm>
              <a:off x="3762755" y="3685032"/>
              <a:ext cx="166370" cy="1637030"/>
            </a:xfrm>
            <a:custGeom>
              <a:avLst/>
              <a:gdLst/>
              <a:ahLst/>
              <a:cxnLst/>
              <a:rect l="l" t="t" r="r" b="b"/>
              <a:pathLst>
                <a:path w="166370" h="1637029">
                  <a:moveTo>
                    <a:pt x="166116" y="0"/>
                  </a:moveTo>
                  <a:lnTo>
                    <a:pt x="0" y="0"/>
                  </a:lnTo>
                  <a:lnTo>
                    <a:pt x="0" y="1636776"/>
                  </a:lnTo>
                  <a:lnTo>
                    <a:pt x="166116" y="1636776"/>
                  </a:lnTo>
                  <a:lnTo>
                    <a:pt x="166116" y="0"/>
                  </a:lnTo>
                  <a:close/>
                </a:path>
              </a:pathLst>
            </a:custGeom>
            <a:solidFill>
              <a:srgbClr val="4471C4"/>
            </a:solidFill>
          </p:spPr>
          <p:txBody>
            <a:bodyPr wrap="square" lIns="0" tIns="0" rIns="0" bIns="0" rtlCol="0"/>
            <a:lstStyle/>
            <a:p>
              <a:endParaRPr/>
            </a:p>
          </p:txBody>
        </p:sp>
        <p:sp>
          <p:nvSpPr>
            <p:cNvPr id="16" name="object 16"/>
            <p:cNvSpPr/>
            <p:nvPr/>
          </p:nvSpPr>
          <p:spPr>
            <a:xfrm>
              <a:off x="4140707" y="3643884"/>
              <a:ext cx="788035" cy="1259205"/>
            </a:xfrm>
            <a:custGeom>
              <a:avLst/>
              <a:gdLst/>
              <a:ahLst/>
              <a:cxnLst/>
              <a:rect l="l" t="t" r="r" b="b"/>
              <a:pathLst>
                <a:path w="788035" h="1259204">
                  <a:moveTo>
                    <a:pt x="0" y="1258824"/>
                  </a:moveTo>
                  <a:lnTo>
                    <a:pt x="45719" y="1258824"/>
                  </a:lnTo>
                </a:path>
                <a:path w="788035" h="1259204">
                  <a:moveTo>
                    <a:pt x="0" y="839724"/>
                  </a:moveTo>
                  <a:lnTo>
                    <a:pt x="45719" y="839724"/>
                  </a:lnTo>
                </a:path>
                <a:path w="788035" h="1259204">
                  <a:moveTo>
                    <a:pt x="0" y="419100"/>
                  </a:moveTo>
                  <a:lnTo>
                    <a:pt x="45719" y="419100"/>
                  </a:lnTo>
                </a:path>
                <a:path w="788035" h="1259204">
                  <a:moveTo>
                    <a:pt x="0" y="0"/>
                  </a:moveTo>
                  <a:lnTo>
                    <a:pt x="787907" y="0"/>
                  </a:lnTo>
                </a:path>
              </a:pathLst>
            </a:custGeom>
            <a:ln w="9525">
              <a:solidFill>
                <a:srgbClr val="D9D9D9"/>
              </a:solidFill>
            </a:ln>
          </p:spPr>
          <p:txBody>
            <a:bodyPr wrap="square" lIns="0" tIns="0" rIns="0" bIns="0" rtlCol="0"/>
            <a:lstStyle/>
            <a:p>
              <a:endParaRPr/>
            </a:p>
          </p:txBody>
        </p:sp>
        <p:sp>
          <p:nvSpPr>
            <p:cNvPr id="17" name="object 17"/>
            <p:cNvSpPr/>
            <p:nvPr/>
          </p:nvSpPr>
          <p:spPr>
            <a:xfrm>
              <a:off x="3974592" y="3532632"/>
              <a:ext cx="166370" cy="1789430"/>
            </a:xfrm>
            <a:custGeom>
              <a:avLst/>
              <a:gdLst/>
              <a:ahLst/>
              <a:cxnLst/>
              <a:rect l="l" t="t" r="r" b="b"/>
              <a:pathLst>
                <a:path w="166370" h="1789429">
                  <a:moveTo>
                    <a:pt x="166116" y="0"/>
                  </a:moveTo>
                  <a:lnTo>
                    <a:pt x="0" y="0"/>
                  </a:lnTo>
                  <a:lnTo>
                    <a:pt x="0" y="1789176"/>
                  </a:lnTo>
                  <a:lnTo>
                    <a:pt x="166116" y="1789176"/>
                  </a:lnTo>
                  <a:lnTo>
                    <a:pt x="166116" y="0"/>
                  </a:lnTo>
                  <a:close/>
                </a:path>
              </a:pathLst>
            </a:custGeom>
            <a:solidFill>
              <a:srgbClr val="EC7C30"/>
            </a:solidFill>
          </p:spPr>
          <p:txBody>
            <a:bodyPr wrap="square" lIns="0" tIns="0" rIns="0" bIns="0" rtlCol="0"/>
            <a:lstStyle/>
            <a:p>
              <a:endParaRPr/>
            </a:p>
          </p:txBody>
        </p:sp>
        <p:sp>
          <p:nvSpPr>
            <p:cNvPr id="18" name="object 18"/>
            <p:cNvSpPr/>
            <p:nvPr/>
          </p:nvSpPr>
          <p:spPr>
            <a:xfrm>
              <a:off x="4352544" y="4062984"/>
              <a:ext cx="576580" cy="840105"/>
            </a:xfrm>
            <a:custGeom>
              <a:avLst/>
              <a:gdLst/>
              <a:ahLst/>
              <a:cxnLst/>
              <a:rect l="l" t="t" r="r" b="b"/>
              <a:pathLst>
                <a:path w="576579" h="840104">
                  <a:moveTo>
                    <a:pt x="0" y="839724"/>
                  </a:moveTo>
                  <a:lnTo>
                    <a:pt x="364235" y="839724"/>
                  </a:lnTo>
                </a:path>
                <a:path w="576579" h="840104">
                  <a:moveTo>
                    <a:pt x="530351" y="839724"/>
                  </a:moveTo>
                  <a:lnTo>
                    <a:pt x="576071" y="839724"/>
                  </a:lnTo>
                </a:path>
                <a:path w="576579" h="840104">
                  <a:moveTo>
                    <a:pt x="0" y="420624"/>
                  </a:moveTo>
                  <a:lnTo>
                    <a:pt x="364235" y="420624"/>
                  </a:lnTo>
                </a:path>
                <a:path w="576579" h="840104">
                  <a:moveTo>
                    <a:pt x="530351" y="420624"/>
                  </a:moveTo>
                  <a:lnTo>
                    <a:pt x="576071" y="420624"/>
                  </a:lnTo>
                </a:path>
                <a:path w="576579" h="840104">
                  <a:moveTo>
                    <a:pt x="0" y="0"/>
                  </a:moveTo>
                  <a:lnTo>
                    <a:pt x="364235" y="0"/>
                  </a:lnTo>
                </a:path>
                <a:path w="576579" h="840104">
                  <a:moveTo>
                    <a:pt x="530351" y="0"/>
                  </a:moveTo>
                  <a:lnTo>
                    <a:pt x="576071" y="0"/>
                  </a:lnTo>
                </a:path>
              </a:pathLst>
            </a:custGeom>
            <a:ln w="9525">
              <a:solidFill>
                <a:srgbClr val="D9D9D9"/>
              </a:solidFill>
            </a:ln>
          </p:spPr>
          <p:txBody>
            <a:bodyPr wrap="square" lIns="0" tIns="0" rIns="0" bIns="0" rtlCol="0"/>
            <a:lstStyle/>
            <a:p>
              <a:endParaRPr/>
            </a:p>
          </p:txBody>
        </p:sp>
        <p:sp>
          <p:nvSpPr>
            <p:cNvPr id="19" name="object 19"/>
            <p:cNvSpPr/>
            <p:nvPr/>
          </p:nvSpPr>
          <p:spPr>
            <a:xfrm>
              <a:off x="4716779" y="3915156"/>
              <a:ext cx="166370" cy="1407160"/>
            </a:xfrm>
            <a:custGeom>
              <a:avLst/>
              <a:gdLst/>
              <a:ahLst/>
              <a:cxnLst/>
              <a:rect l="l" t="t" r="r" b="b"/>
              <a:pathLst>
                <a:path w="166370" h="1407160">
                  <a:moveTo>
                    <a:pt x="166116" y="0"/>
                  </a:moveTo>
                  <a:lnTo>
                    <a:pt x="0" y="0"/>
                  </a:lnTo>
                  <a:lnTo>
                    <a:pt x="0" y="1406652"/>
                  </a:lnTo>
                  <a:lnTo>
                    <a:pt x="166116" y="1406652"/>
                  </a:lnTo>
                  <a:lnTo>
                    <a:pt x="166116" y="0"/>
                  </a:lnTo>
                  <a:close/>
                </a:path>
              </a:pathLst>
            </a:custGeom>
            <a:solidFill>
              <a:srgbClr val="4471C4"/>
            </a:solidFill>
          </p:spPr>
          <p:txBody>
            <a:bodyPr wrap="square" lIns="0" tIns="0" rIns="0" bIns="0" rtlCol="0"/>
            <a:lstStyle/>
            <a:p>
              <a:endParaRPr/>
            </a:p>
          </p:txBody>
        </p:sp>
        <p:sp>
          <p:nvSpPr>
            <p:cNvPr id="20" name="object 20"/>
            <p:cNvSpPr/>
            <p:nvPr/>
          </p:nvSpPr>
          <p:spPr>
            <a:xfrm>
              <a:off x="5094731" y="3643884"/>
              <a:ext cx="788035" cy="1259205"/>
            </a:xfrm>
            <a:custGeom>
              <a:avLst/>
              <a:gdLst/>
              <a:ahLst/>
              <a:cxnLst/>
              <a:rect l="l" t="t" r="r" b="b"/>
              <a:pathLst>
                <a:path w="788035" h="1259204">
                  <a:moveTo>
                    <a:pt x="0" y="1258824"/>
                  </a:moveTo>
                  <a:lnTo>
                    <a:pt x="45719" y="1258824"/>
                  </a:lnTo>
                </a:path>
                <a:path w="788035" h="1259204">
                  <a:moveTo>
                    <a:pt x="0" y="839724"/>
                  </a:moveTo>
                  <a:lnTo>
                    <a:pt x="45719" y="839724"/>
                  </a:lnTo>
                </a:path>
                <a:path w="788035" h="1259204">
                  <a:moveTo>
                    <a:pt x="0" y="419100"/>
                  </a:moveTo>
                  <a:lnTo>
                    <a:pt x="45719" y="419100"/>
                  </a:lnTo>
                </a:path>
                <a:path w="788035" h="1259204">
                  <a:moveTo>
                    <a:pt x="0" y="0"/>
                  </a:moveTo>
                  <a:lnTo>
                    <a:pt x="787907" y="0"/>
                  </a:lnTo>
                </a:path>
              </a:pathLst>
            </a:custGeom>
            <a:ln w="9525">
              <a:solidFill>
                <a:srgbClr val="D9D9D9"/>
              </a:solidFill>
            </a:ln>
          </p:spPr>
          <p:txBody>
            <a:bodyPr wrap="square" lIns="0" tIns="0" rIns="0" bIns="0" rtlCol="0"/>
            <a:lstStyle/>
            <a:p>
              <a:endParaRPr/>
            </a:p>
          </p:txBody>
        </p:sp>
        <p:sp>
          <p:nvSpPr>
            <p:cNvPr id="21" name="object 21"/>
            <p:cNvSpPr/>
            <p:nvPr/>
          </p:nvSpPr>
          <p:spPr>
            <a:xfrm>
              <a:off x="4928616" y="3531108"/>
              <a:ext cx="166370" cy="1790700"/>
            </a:xfrm>
            <a:custGeom>
              <a:avLst/>
              <a:gdLst/>
              <a:ahLst/>
              <a:cxnLst/>
              <a:rect l="l" t="t" r="r" b="b"/>
              <a:pathLst>
                <a:path w="166370" h="1790700">
                  <a:moveTo>
                    <a:pt x="166116" y="0"/>
                  </a:moveTo>
                  <a:lnTo>
                    <a:pt x="0" y="0"/>
                  </a:lnTo>
                  <a:lnTo>
                    <a:pt x="0" y="1790700"/>
                  </a:lnTo>
                  <a:lnTo>
                    <a:pt x="166116" y="1790700"/>
                  </a:lnTo>
                  <a:lnTo>
                    <a:pt x="166116" y="0"/>
                  </a:lnTo>
                  <a:close/>
                </a:path>
              </a:pathLst>
            </a:custGeom>
            <a:solidFill>
              <a:srgbClr val="EC7C30"/>
            </a:solidFill>
          </p:spPr>
          <p:txBody>
            <a:bodyPr wrap="square" lIns="0" tIns="0" rIns="0" bIns="0" rtlCol="0"/>
            <a:lstStyle/>
            <a:p>
              <a:endParaRPr/>
            </a:p>
          </p:txBody>
        </p:sp>
        <p:sp>
          <p:nvSpPr>
            <p:cNvPr id="22" name="object 22"/>
            <p:cNvSpPr/>
            <p:nvPr/>
          </p:nvSpPr>
          <p:spPr>
            <a:xfrm>
              <a:off x="5306568" y="4062984"/>
              <a:ext cx="576580" cy="840105"/>
            </a:xfrm>
            <a:custGeom>
              <a:avLst/>
              <a:gdLst/>
              <a:ahLst/>
              <a:cxnLst/>
              <a:rect l="l" t="t" r="r" b="b"/>
              <a:pathLst>
                <a:path w="576579" h="840104">
                  <a:moveTo>
                    <a:pt x="0" y="839724"/>
                  </a:moveTo>
                  <a:lnTo>
                    <a:pt x="364236" y="839724"/>
                  </a:lnTo>
                </a:path>
                <a:path w="576579" h="840104">
                  <a:moveTo>
                    <a:pt x="531876" y="839724"/>
                  </a:moveTo>
                  <a:lnTo>
                    <a:pt x="576072" y="839724"/>
                  </a:lnTo>
                </a:path>
                <a:path w="576579" h="840104">
                  <a:moveTo>
                    <a:pt x="0" y="420624"/>
                  </a:moveTo>
                  <a:lnTo>
                    <a:pt x="364236" y="420624"/>
                  </a:lnTo>
                </a:path>
                <a:path w="576579" h="840104">
                  <a:moveTo>
                    <a:pt x="531876" y="420624"/>
                  </a:moveTo>
                  <a:lnTo>
                    <a:pt x="576072" y="420624"/>
                  </a:lnTo>
                </a:path>
                <a:path w="576579" h="840104">
                  <a:moveTo>
                    <a:pt x="0" y="0"/>
                  </a:moveTo>
                  <a:lnTo>
                    <a:pt x="364236" y="0"/>
                  </a:lnTo>
                </a:path>
                <a:path w="576579" h="840104">
                  <a:moveTo>
                    <a:pt x="531876" y="0"/>
                  </a:moveTo>
                  <a:lnTo>
                    <a:pt x="576072" y="0"/>
                  </a:lnTo>
                </a:path>
              </a:pathLst>
            </a:custGeom>
            <a:ln w="9525">
              <a:solidFill>
                <a:srgbClr val="D9D9D9"/>
              </a:solidFill>
            </a:ln>
          </p:spPr>
          <p:txBody>
            <a:bodyPr wrap="square" lIns="0" tIns="0" rIns="0" bIns="0" rtlCol="0"/>
            <a:lstStyle/>
            <a:p>
              <a:endParaRPr/>
            </a:p>
          </p:txBody>
        </p:sp>
        <p:sp>
          <p:nvSpPr>
            <p:cNvPr id="23" name="object 23"/>
            <p:cNvSpPr/>
            <p:nvPr/>
          </p:nvSpPr>
          <p:spPr>
            <a:xfrm>
              <a:off x="5670804" y="3866388"/>
              <a:ext cx="167640" cy="1455420"/>
            </a:xfrm>
            <a:custGeom>
              <a:avLst/>
              <a:gdLst/>
              <a:ahLst/>
              <a:cxnLst/>
              <a:rect l="l" t="t" r="r" b="b"/>
              <a:pathLst>
                <a:path w="167639" h="1455420">
                  <a:moveTo>
                    <a:pt x="167640" y="0"/>
                  </a:moveTo>
                  <a:lnTo>
                    <a:pt x="0" y="0"/>
                  </a:lnTo>
                  <a:lnTo>
                    <a:pt x="0" y="1455420"/>
                  </a:lnTo>
                  <a:lnTo>
                    <a:pt x="167640" y="1455420"/>
                  </a:lnTo>
                  <a:lnTo>
                    <a:pt x="167640" y="0"/>
                  </a:lnTo>
                  <a:close/>
                </a:path>
              </a:pathLst>
            </a:custGeom>
            <a:solidFill>
              <a:srgbClr val="4471C4"/>
            </a:solidFill>
          </p:spPr>
          <p:txBody>
            <a:bodyPr wrap="square" lIns="0" tIns="0" rIns="0" bIns="0" rtlCol="0"/>
            <a:lstStyle/>
            <a:p>
              <a:endParaRPr/>
            </a:p>
          </p:txBody>
        </p:sp>
        <p:sp>
          <p:nvSpPr>
            <p:cNvPr id="24" name="object 24"/>
            <p:cNvSpPr/>
            <p:nvPr/>
          </p:nvSpPr>
          <p:spPr>
            <a:xfrm>
              <a:off x="6048756" y="3643884"/>
              <a:ext cx="788035" cy="1259205"/>
            </a:xfrm>
            <a:custGeom>
              <a:avLst/>
              <a:gdLst/>
              <a:ahLst/>
              <a:cxnLst/>
              <a:rect l="l" t="t" r="r" b="b"/>
              <a:pathLst>
                <a:path w="788034" h="1259204">
                  <a:moveTo>
                    <a:pt x="0" y="1258824"/>
                  </a:moveTo>
                  <a:lnTo>
                    <a:pt x="45720" y="1258824"/>
                  </a:lnTo>
                </a:path>
                <a:path w="788034" h="1259204">
                  <a:moveTo>
                    <a:pt x="0" y="839724"/>
                  </a:moveTo>
                  <a:lnTo>
                    <a:pt x="45720" y="839724"/>
                  </a:lnTo>
                </a:path>
                <a:path w="788034" h="1259204">
                  <a:moveTo>
                    <a:pt x="0" y="419100"/>
                  </a:moveTo>
                  <a:lnTo>
                    <a:pt x="45720" y="419100"/>
                  </a:lnTo>
                </a:path>
                <a:path w="788034" h="1259204">
                  <a:moveTo>
                    <a:pt x="0" y="0"/>
                  </a:moveTo>
                  <a:lnTo>
                    <a:pt x="787908" y="0"/>
                  </a:lnTo>
                </a:path>
              </a:pathLst>
            </a:custGeom>
            <a:ln w="9525">
              <a:solidFill>
                <a:srgbClr val="D9D9D9"/>
              </a:solidFill>
            </a:ln>
          </p:spPr>
          <p:txBody>
            <a:bodyPr wrap="square" lIns="0" tIns="0" rIns="0" bIns="0" rtlCol="0"/>
            <a:lstStyle/>
            <a:p>
              <a:endParaRPr/>
            </a:p>
          </p:txBody>
        </p:sp>
        <p:sp>
          <p:nvSpPr>
            <p:cNvPr id="25" name="object 25"/>
            <p:cNvSpPr/>
            <p:nvPr/>
          </p:nvSpPr>
          <p:spPr>
            <a:xfrm>
              <a:off x="5882639" y="3532632"/>
              <a:ext cx="166370" cy="1789430"/>
            </a:xfrm>
            <a:custGeom>
              <a:avLst/>
              <a:gdLst/>
              <a:ahLst/>
              <a:cxnLst/>
              <a:rect l="l" t="t" r="r" b="b"/>
              <a:pathLst>
                <a:path w="166370" h="1789429">
                  <a:moveTo>
                    <a:pt x="166115" y="0"/>
                  </a:moveTo>
                  <a:lnTo>
                    <a:pt x="0" y="0"/>
                  </a:lnTo>
                  <a:lnTo>
                    <a:pt x="0" y="1789176"/>
                  </a:lnTo>
                  <a:lnTo>
                    <a:pt x="166115" y="1789176"/>
                  </a:lnTo>
                  <a:lnTo>
                    <a:pt x="166115" y="0"/>
                  </a:lnTo>
                  <a:close/>
                </a:path>
              </a:pathLst>
            </a:custGeom>
            <a:solidFill>
              <a:srgbClr val="EC7C30"/>
            </a:solidFill>
          </p:spPr>
          <p:txBody>
            <a:bodyPr wrap="square" lIns="0" tIns="0" rIns="0" bIns="0" rtlCol="0"/>
            <a:lstStyle/>
            <a:p>
              <a:endParaRPr/>
            </a:p>
          </p:txBody>
        </p:sp>
        <p:sp>
          <p:nvSpPr>
            <p:cNvPr id="26" name="object 26"/>
            <p:cNvSpPr/>
            <p:nvPr/>
          </p:nvSpPr>
          <p:spPr>
            <a:xfrm>
              <a:off x="6260592" y="4062984"/>
              <a:ext cx="576580" cy="840105"/>
            </a:xfrm>
            <a:custGeom>
              <a:avLst/>
              <a:gdLst/>
              <a:ahLst/>
              <a:cxnLst/>
              <a:rect l="l" t="t" r="r" b="b"/>
              <a:pathLst>
                <a:path w="576579" h="840104">
                  <a:moveTo>
                    <a:pt x="0" y="839724"/>
                  </a:moveTo>
                  <a:lnTo>
                    <a:pt x="364236" y="839724"/>
                  </a:lnTo>
                </a:path>
                <a:path w="576579" h="840104">
                  <a:moveTo>
                    <a:pt x="531876" y="839724"/>
                  </a:moveTo>
                  <a:lnTo>
                    <a:pt x="576072" y="839724"/>
                  </a:lnTo>
                </a:path>
                <a:path w="576579" h="840104">
                  <a:moveTo>
                    <a:pt x="0" y="420624"/>
                  </a:moveTo>
                  <a:lnTo>
                    <a:pt x="364236" y="420624"/>
                  </a:lnTo>
                </a:path>
                <a:path w="576579" h="840104">
                  <a:moveTo>
                    <a:pt x="531876" y="420624"/>
                  </a:moveTo>
                  <a:lnTo>
                    <a:pt x="576072" y="420624"/>
                  </a:lnTo>
                </a:path>
                <a:path w="576579" h="840104">
                  <a:moveTo>
                    <a:pt x="0" y="0"/>
                  </a:moveTo>
                  <a:lnTo>
                    <a:pt x="364236" y="0"/>
                  </a:lnTo>
                </a:path>
                <a:path w="576579" h="840104">
                  <a:moveTo>
                    <a:pt x="531876" y="0"/>
                  </a:moveTo>
                  <a:lnTo>
                    <a:pt x="576072" y="0"/>
                  </a:lnTo>
                </a:path>
              </a:pathLst>
            </a:custGeom>
            <a:ln w="9525">
              <a:solidFill>
                <a:srgbClr val="D9D9D9"/>
              </a:solidFill>
            </a:ln>
          </p:spPr>
          <p:txBody>
            <a:bodyPr wrap="square" lIns="0" tIns="0" rIns="0" bIns="0" rtlCol="0"/>
            <a:lstStyle/>
            <a:p>
              <a:endParaRPr/>
            </a:p>
          </p:txBody>
        </p:sp>
        <p:sp>
          <p:nvSpPr>
            <p:cNvPr id="27" name="object 27"/>
            <p:cNvSpPr/>
            <p:nvPr/>
          </p:nvSpPr>
          <p:spPr>
            <a:xfrm>
              <a:off x="6624827" y="3811524"/>
              <a:ext cx="167640" cy="1510665"/>
            </a:xfrm>
            <a:custGeom>
              <a:avLst/>
              <a:gdLst/>
              <a:ahLst/>
              <a:cxnLst/>
              <a:rect l="l" t="t" r="r" b="b"/>
              <a:pathLst>
                <a:path w="167640" h="1510664">
                  <a:moveTo>
                    <a:pt x="167640" y="0"/>
                  </a:moveTo>
                  <a:lnTo>
                    <a:pt x="0" y="0"/>
                  </a:lnTo>
                  <a:lnTo>
                    <a:pt x="0" y="1510284"/>
                  </a:lnTo>
                  <a:lnTo>
                    <a:pt x="167640" y="1510284"/>
                  </a:lnTo>
                  <a:lnTo>
                    <a:pt x="167640" y="0"/>
                  </a:lnTo>
                  <a:close/>
                </a:path>
              </a:pathLst>
            </a:custGeom>
            <a:solidFill>
              <a:srgbClr val="4471C4"/>
            </a:solidFill>
          </p:spPr>
          <p:txBody>
            <a:bodyPr wrap="square" lIns="0" tIns="0" rIns="0" bIns="0" rtlCol="0"/>
            <a:lstStyle/>
            <a:p>
              <a:endParaRPr/>
            </a:p>
          </p:txBody>
        </p:sp>
        <p:sp>
          <p:nvSpPr>
            <p:cNvPr id="28" name="object 28"/>
            <p:cNvSpPr/>
            <p:nvPr/>
          </p:nvSpPr>
          <p:spPr>
            <a:xfrm>
              <a:off x="7002780" y="3643884"/>
              <a:ext cx="788035" cy="1259205"/>
            </a:xfrm>
            <a:custGeom>
              <a:avLst/>
              <a:gdLst/>
              <a:ahLst/>
              <a:cxnLst/>
              <a:rect l="l" t="t" r="r" b="b"/>
              <a:pathLst>
                <a:path w="788034" h="1259204">
                  <a:moveTo>
                    <a:pt x="0" y="1258824"/>
                  </a:moveTo>
                  <a:lnTo>
                    <a:pt x="45720" y="1258824"/>
                  </a:lnTo>
                </a:path>
                <a:path w="788034" h="1259204">
                  <a:moveTo>
                    <a:pt x="0" y="839724"/>
                  </a:moveTo>
                  <a:lnTo>
                    <a:pt x="45720" y="839724"/>
                  </a:lnTo>
                </a:path>
                <a:path w="788034" h="1259204">
                  <a:moveTo>
                    <a:pt x="0" y="419100"/>
                  </a:moveTo>
                  <a:lnTo>
                    <a:pt x="45720" y="419100"/>
                  </a:lnTo>
                </a:path>
                <a:path w="788034" h="1259204">
                  <a:moveTo>
                    <a:pt x="0" y="0"/>
                  </a:moveTo>
                  <a:lnTo>
                    <a:pt x="787908" y="0"/>
                  </a:lnTo>
                </a:path>
              </a:pathLst>
            </a:custGeom>
            <a:ln w="9525">
              <a:solidFill>
                <a:srgbClr val="D9D9D9"/>
              </a:solidFill>
            </a:ln>
          </p:spPr>
          <p:txBody>
            <a:bodyPr wrap="square" lIns="0" tIns="0" rIns="0" bIns="0" rtlCol="0"/>
            <a:lstStyle/>
            <a:p>
              <a:endParaRPr/>
            </a:p>
          </p:txBody>
        </p:sp>
        <p:sp>
          <p:nvSpPr>
            <p:cNvPr id="29" name="object 29"/>
            <p:cNvSpPr/>
            <p:nvPr/>
          </p:nvSpPr>
          <p:spPr>
            <a:xfrm>
              <a:off x="6836663" y="3534156"/>
              <a:ext cx="166370" cy="1788160"/>
            </a:xfrm>
            <a:custGeom>
              <a:avLst/>
              <a:gdLst/>
              <a:ahLst/>
              <a:cxnLst/>
              <a:rect l="l" t="t" r="r" b="b"/>
              <a:pathLst>
                <a:path w="166370" h="1788160">
                  <a:moveTo>
                    <a:pt x="166115" y="0"/>
                  </a:moveTo>
                  <a:lnTo>
                    <a:pt x="0" y="0"/>
                  </a:lnTo>
                  <a:lnTo>
                    <a:pt x="0" y="1787652"/>
                  </a:lnTo>
                  <a:lnTo>
                    <a:pt x="166115" y="1787652"/>
                  </a:lnTo>
                  <a:lnTo>
                    <a:pt x="166115" y="0"/>
                  </a:lnTo>
                  <a:close/>
                </a:path>
              </a:pathLst>
            </a:custGeom>
            <a:solidFill>
              <a:srgbClr val="EC7C30"/>
            </a:solidFill>
          </p:spPr>
          <p:txBody>
            <a:bodyPr wrap="square" lIns="0" tIns="0" rIns="0" bIns="0" rtlCol="0"/>
            <a:lstStyle/>
            <a:p>
              <a:endParaRPr/>
            </a:p>
          </p:txBody>
        </p:sp>
        <p:sp>
          <p:nvSpPr>
            <p:cNvPr id="30" name="object 30"/>
            <p:cNvSpPr/>
            <p:nvPr/>
          </p:nvSpPr>
          <p:spPr>
            <a:xfrm>
              <a:off x="7214616" y="4062984"/>
              <a:ext cx="576580" cy="840105"/>
            </a:xfrm>
            <a:custGeom>
              <a:avLst/>
              <a:gdLst/>
              <a:ahLst/>
              <a:cxnLst/>
              <a:rect l="l" t="t" r="r" b="b"/>
              <a:pathLst>
                <a:path w="576579" h="840104">
                  <a:moveTo>
                    <a:pt x="0" y="839724"/>
                  </a:moveTo>
                  <a:lnTo>
                    <a:pt x="365759" y="839724"/>
                  </a:lnTo>
                </a:path>
                <a:path w="576579" h="840104">
                  <a:moveTo>
                    <a:pt x="531876" y="839724"/>
                  </a:moveTo>
                  <a:lnTo>
                    <a:pt x="576072" y="839724"/>
                  </a:lnTo>
                </a:path>
                <a:path w="576579" h="840104">
                  <a:moveTo>
                    <a:pt x="0" y="420624"/>
                  </a:moveTo>
                  <a:lnTo>
                    <a:pt x="365759" y="420624"/>
                  </a:lnTo>
                </a:path>
                <a:path w="576579" h="840104">
                  <a:moveTo>
                    <a:pt x="531876" y="420624"/>
                  </a:moveTo>
                  <a:lnTo>
                    <a:pt x="576072" y="420624"/>
                  </a:lnTo>
                </a:path>
                <a:path w="576579" h="840104">
                  <a:moveTo>
                    <a:pt x="0" y="0"/>
                  </a:moveTo>
                  <a:lnTo>
                    <a:pt x="365759" y="0"/>
                  </a:lnTo>
                </a:path>
                <a:path w="576579" h="840104">
                  <a:moveTo>
                    <a:pt x="531876" y="0"/>
                  </a:moveTo>
                  <a:lnTo>
                    <a:pt x="576072" y="0"/>
                  </a:lnTo>
                </a:path>
              </a:pathLst>
            </a:custGeom>
            <a:ln w="9525">
              <a:solidFill>
                <a:srgbClr val="D9D9D9"/>
              </a:solidFill>
            </a:ln>
          </p:spPr>
          <p:txBody>
            <a:bodyPr wrap="square" lIns="0" tIns="0" rIns="0" bIns="0" rtlCol="0"/>
            <a:lstStyle/>
            <a:p>
              <a:endParaRPr/>
            </a:p>
          </p:txBody>
        </p:sp>
        <p:sp>
          <p:nvSpPr>
            <p:cNvPr id="31" name="object 31"/>
            <p:cNvSpPr/>
            <p:nvPr/>
          </p:nvSpPr>
          <p:spPr>
            <a:xfrm>
              <a:off x="7580375" y="3887724"/>
              <a:ext cx="166370" cy="1434465"/>
            </a:xfrm>
            <a:custGeom>
              <a:avLst/>
              <a:gdLst/>
              <a:ahLst/>
              <a:cxnLst/>
              <a:rect l="l" t="t" r="r" b="b"/>
              <a:pathLst>
                <a:path w="166370" h="1434464">
                  <a:moveTo>
                    <a:pt x="166116" y="0"/>
                  </a:moveTo>
                  <a:lnTo>
                    <a:pt x="0" y="0"/>
                  </a:lnTo>
                  <a:lnTo>
                    <a:pt x="0" y="1434084"/>
                  </a:lnTo>
                  <a:lnTo>
                    <a:pt x="166116" y="1434084"/>
                  </a:lnTo>
                  <a:lnTo>
                    <a:pt x="166116" y="0"/>
                  </a:lnTo>
                  <a:close/>
                </a:path>
              </a:pathLst>
            </a:custGeom>
            <a:solidFill>
              <a:srgbClr val="4471C4"/>
            </a:solidFill>
          </p:spPr>
          <p:txBody>
            <a:bodyPr wrap="square" lIns="0" tIns="0" rIns="0" bIns="0" rtlCol="0"/>
            <a:lstStyle/>
            <a:p>
              <a:endParaRPr/>
            </a:p>
          </p:txBody>
        </p:sp>
        <p:sp>
          <p:nvSpPr>
            <p:cNvPr id="32" name="object 32"/>
            <p:cNvSpPr/>
            <p:nvPr/>
          </p:nvSpPr>
          <p:spPr>
            <a:xfrm>
              <a:off x="7958327" y="3643884"/>
              <a:ext cx="786765" cy="1259205"/>
            </a:xfrm>
            <a:custGeom>
              <a:avLst/>
              <a:gdLst/>
              <a:ahLst/>
              <a:cxnLst/>
              <a:rect l="l" t="t" r="r" b="b"/>
              <a:pathLst>
                <a:path w="786765" h="1259204">
                  <a:moveTo>
                    <a:pt x="0" y="1258824"/>
                  </a:moveTo>
                  <a:lnTo>
                    <a:pt x="44196" y="1258824"/>
                  </a:lnTo>
                </a:path>
                <a:path w="786765" h="1259204">
                  <a:moveTo>
                    <a:pt x="210312" y="1258824"/>
                  </a:moveTo>
                  <a:lnTo>
                    <a:pt x="576072" y="1258824"/>
                  </a:lnTo>
                </a:path>
                <a:path w="786765" h="1259204">
                  <a:moveTo>
                    <a:pt x="742188" y="1258824"/>
                  </a:moveTo>
                  <a:lnTo>
                    <a:pt x="786383" y="1258824"/>
                  </a:lnTo>
                </a:path>
                <a:path w="786765" h="1259204">
                  <a:moveTo>
                    <a:pt x="210312" y="839724"/>
                  </a:moveTo>
                  <a:lnTo>
                    <a:pt x="576072" y="839724"/>
                  </a:lnTo>
                </a:path>
                <a:path w="786765" h="1259204">
                  <a:moveTo>
                    <a:pt x="742188" y="839724"/>
                  </a:moveTo>
                  <a:lnTo>
                    <a:pt x="786383" y="839724"/>
                  </a:lnTo>
                </a:path>
                <a:path w="786765" h="1259204">
                  <a:moveTo>
                    <a:pt x="0" y="419100"/>
                  </a:moveTo>
                  <a:lnTo>
                    <a:pt x="576072" y="419100"/>
                  </a:lnTo>
                </a:path>
                <a:path w="786765" h="1259204">
                  <a:moveTo>
                    <a:pt x="742188" y="419100"/>
                  </a:moveTo>
                  <a:lnTo>
                    <a:pt x="786383" y="419100"/>
                  </a:lnTo>
                </a:path>
                <a:path w="786765" h="1259204">
                  <a:moveTo>
                    <a:pt x="0" y="0"/>
                  </a:moveTo>
                  <a:lnTo>
                    <a:pt x="576072" y="0"/>
                  </a:lnTo>
                </a:path>
                <a:path w="786765" h="1259204">
                  <a:moveTo>
                    <a:pt x="742188" y="0"/>
                  </a:moveTo>
                  <a:lnTo>
                    <a:pt x="786383" y="0"/>
                  </a:lnTo>
                </a:path>
              </a:pathLst>
            </a:custGeom>
            <a:ln w="9525">
              <a:solidFill>
                <a:srgbClr val="D9D9D9"/>
              </a:solidFill>
            </a:ln>
          </p:spPr>
          <p:txBody>
            <a:bodyPr wrap="square" lIns="0" tIns="0" rIns="0" bIns="0" rtlCol="0"/>
            <a:lstStyle/>
            <a:p>
              <a:endParaRPr/>
            </a:p>
          </p:txBody>
        </p:sp>
        <p:sp>
          <p:nvSpPr>
            <p:cNvPr id="33" name="object 33"/>
            <p:cNvSpPr/>
            <p:nvPr/>
          </p:nvSpPr>
          <p:spPr>
            <a:xfrm>
              <a:off x="8534399" y="3450336"/>
              <a:ext cx="166370" cy="1871980"/>
            </a:xfrm>
            <a:custGeom>
              <a:avLst/>
              <a:gdLst/>
              <a:ahLst/>
              <a:cxnLst/>
              <a:rect l="l" t="t" r="r" b="b"/>
              <a:pathLst>
                <a:path w="166370" h="1871979">
                  <a:moveTo>
                    <a:pt x="166116" y="0"/>
                  </a:moveTo>
                  <a:lnTo>
                    <a:pt x="0" y="0"/>
                  </a:lnTo>
                  <a:lnTo>
                    <a:pt x="0" y="1871472"/>
                  </a:lnTo>
                  <a:lnTo>
                    <a:pt x="166116" y="1871472"/>
                  </a:lnTo>
                  <a:lnTo>
                    <a:pt x="166116" y="0"/>
                  </a:lnTo>
                  <a:close/>
                </a:path>
              </a:pathLst>
            </a:custGeom>
            <a:solidFill>
              <a:srgbClr val="4471C4"/>
            </a:solidFill>
          </p:spPr>
          <p:txBody>
            <a:bodyPr wrap="square" lIns="0" tIns="0" rIns="0" bIns="0" rtlCol="0"/>
            <a:lstStyle/>
            <a:p>
              <a:endParaRPr/>
            </a:p>
          </p:txBody>
        </p:sp>
        <p:sp>
          <p:nvSpPr>
            <p:cNvPr id="34" name="object 34"/>
            <p:cNvSpPr/>
            <p:nvPr/>
          </p:nvSpPr>
          <p:spPr>
            <a:xfrm>
              <a:off x="7958327" y="4483608"/>
              <a:ext cx="44450" cy="0"/>
            </a:xfrm>
            <a:custGeom>
              <a:avLst/>
              <a:gdLst/>
              <a:ahLst/>
              <a:cxnLst/>
              <a:rect l="l" t="t" r="r" b="b"/>
              <a:pathLst>
                <a:path w="44450">
                  <a:moveTo>
                    <a:pt x="0" y="0"/>
                  </a:moveTo>
                  <a:lnTo>
                    <a:pt x="44196" y="0"/>
                  </a:lnTo>
                </a:path>
              </a:pathLst>
            </a:custGeom>
            <a:ln w="9525">
              <a:solidFill>
                <a:srgbClr val="D9D9D9"/>
              </a:solidFill>
            </a:ln>
          </p:spPr>
          <p:txBody>
            <a:bodyPr wrap="square" lIns="0" tIns="0" rIns="0" bIns="0" rtlCol="0"/>
            <a:lstStyle/>
            <a:p>
              <a:endParaRPr/>
            </a:p>
          </p:txBody>
        </p:sp>
        <p:sp>
          <p:nvSpPr>
            <p:cNvPr id="35" name="object 35"/>
            <p:cNvSpPr/>
            <p:nvPr/>
          </p:nvSpPr>
          <p:spPr>
            <a:xfrm>
              <a:off x="7790687" y="3534156"/>
              <a:ext cx="167640" cy="1788160"/>
            </a:xfrm>
            <a:custGeom>
              <a:avLst/>
              <a:gdLst/>
              <a:ahLst/>
              <a:cxnLst/>
              <a:rect l="l" t="t" r="r" b="b"/>
              <a:pathLst>
                <a:path w="167640" h="1788160">
                  <a:moveTo>
                    <a:pt x="167639" y="0"/>
                  </a:moveTo>
                  <a:lnTo>
                    <a:pt x="0" y="0"/>
                  </a:lnTo>
                  <a:lnTo>
                    <a:pt x="0" y="1787652"/>
                  </a:lnTo>
                  <a:lnTo>
                    <a:pt x="167639" y="1787652"/>
                  </a:lnTo>
                  <a:lnTo>
                    <a:pt x="167639" y="0"/>
                  </a:lnTo>
                  <a:close/>
                </a:path>
              </a:pathLst>
            </a:custGeom>
            <a:solidFill>
              <a:srgbClr val="EC7C30"/>
            </a:solidFill>
          </p:spPr>
          <p:txBody>
            <a:bodyPr wrap="square" lIns="0" tIns="0" rIns="0" bIns="0" rtlCol="0"/>
            <a:lstStyle/>
            <a:p>
              <a:endParaRPr/>
            </a:p>
          </p:txBody>
        </p:sp>
        <p:sp>
          <p:nvSpPr>
            <p:cNvPr id="36" name="object 36"/>
            <p:cNvSpPr/>
            <p:nvPr/>
          </p:nvSpPr>
          <p:spPr>
            <a:xfrm>
              <a:off x="8912351" y="3643884"/>
              <a:ext cx="44450" cy="1259205"/>
            </a:xfrm>
            <a:custGeom>
              <a:avLst/>
              <a:gdLst/>
              <a:ahLst/>
              <a:cxnLst/>
              <a:rect l="l" t="t" r="r" b="b"/>
              <a:pathLst>
                <a:path w="44450" h="1259204">
                  <a:moveTo>
                    <a:pt x="0" y="1258824"/>
                  </a:moveTo>
                  <a:lnTo>
                    <a:pt x="44196" y="1258824"/>
                  </a:lnTo>
                </a:path>
                <a:path w="44450" h="1259204">
                  <a:moveTo>
                    <a:pt x="0" y="839724"/>
                  </a:moveTo>
                  <a:lnTo>
                    <a:pt x="44196" y="839724"/>
                  </a:lnTo>
                </a:path>
                <a:path w="44450" h="1259204">
                  <a:moveTo>
                    <a:pt x="0" y="419100"/>
                  </a:moveTo>
                  <a:lnTo>
                    <a:pt x="44196" y="419100"/>
                  </a:lnTo>
                </a:path>
                <a:path w="44450" h="1259204">
                  <a:moveTo>
                    <a:pt x="0" y="0"/>
                  </a:moveTo>
                  <a:lnTo>
                    <a:pt x="44196" y="0"/>
                  </a:lnTo>
                </a:path>
              </a:pathLst>
            </a:custGeom>
            <a:ln w="9525">
              <a:solidFill>
                <a:srgbClr val="D9D9D9"/>
              </a:solidFill>
            </a:ln>
          </p:spPr>
          <p:txBody>
            <a:bodyPr wrap="square" lIns="0" tIns="0" rIns="0" bIns="0" rtlCol="0"/>
            <a:lstStyle/>
            <a:p>
              <a:endParaRPr/>
            </a:p>
          </p:txBody>
        </p:sp>
        <p:sp>
          <p:nvSpPr>
            <p:cNvPr id="37" name="object 37"/>
            <p:cNvSpPr/>
            <p:nvPr/>
          </p:nvSpPr>
          <p:spPr>
            <a:xfrm>
              <a:off x="8744711" y="3540252"/>
              <a:ext cx="167640" cy="1781810"/>
            </a:xfrm>
            <a:custGeom>
              <a:avLst/>
              <a:gdLst/>
              <a:ahLst/>
              <a:cxnLst/>
              <a:rect l="l" t="t" r="r" b="b"/>
              <a:pathLst>
                <a:path w="167640" h="1781810">
                  <a:moveTo>
                    <a:pt x="167640" y="0"/>
                  </a:moveTo>
                  <a:lnTo>
                    <a:pt x="0" y="0"/>
                  </a:lnTo>
                  <a:lnTo>
                    <a:pt x="0" y="1781556"/>
                  </a:lnTo>
                  <a:lnTo>
                    <a:pt x="167640" y="1781556"/>
                  </a:lnTo>
                  <a:lnTo>
                    <a:pt x="167640" y="0"/>
                  </a:lnTo>
                  <a:close/>
                </a:path>
              </a:pathLst>
            </a:custGeom>
            <a:solidFill>
              <a:srgbClr val="EC7C30"/>
            </a:solidFill>
          </p:spPr>
          <p:txBody>
            <a:bodyPr wrap="square" lIns="0" tIns="0" rIns="0" bIns="0" rtlCol="0"/>
            <a:lstStyle/>
            <a:p>
              <a:endParaRPr/>
            </a:p>
          </p:txBody>
        </p:sp>
        <p:sp>
          <p:nvSpPr>
            <p:cNvPr id="38" name="object 38"/>
            <p:cNvSpPr/>
            <p:nvPr/>
          </p:nvSpPr>
          <p:spPr>
            <a:xfrm>
              <a:off x="3230880" y="3503675"/>
              <a:ext cx="4937760" cy="1818639"/>
            </a:xfrm>
            <a:custGeom>
              <a:avLst/>
              <a:gdLst/>
              <a:ahLst/>
              <a:cxnLst/>
              <a:rect l="l" t="t" r="r" b="b"/>
              <a:pathLst>
                <a:path w="4937759" h="1818639">
                  <a:moveTo>
                    <a:pt x="167640" y="0"/>
                  </a:moveTo>
                  <a:lnTo>
                    <a:pt x="0" y="0"/>
                  </a:lnTo>
                  <a:lnTo>
                    <a:pt x="0" y="1818132"/>
                  </a:lnTo>
                  <a:lnTo>
                    <a:pt x="167640" y="1818144"/>
                  </a:lnTo>
                  <a:lnTo>
                    <a:pt x="167640" y="0"/>
                  </a:lnTo>
                  <a:close/>
                </a:path>
                <a:path w="4937759" h="1818639">
                  <a:moveTo>
                    <a:pt x="1121664" y="300228"/>
                  </a:moveTo>
                  <a:lnTo>
                    <a:pt x="955548" y="300228"/>
                  </a:lnTo>
                  <a:lnTo>
                    <a:pt x="955548" y="1818132"/>
                  </a:lnTo>
                  <a:lnTo>
                    <a:pt x="1121664" y="1818132"/>
                  </a:lnTo>
                  <a:lnTo>
                    <a:pt x="1121664" y="300228"/>
                  </a:lnTo>
                  <a:close/>
                </a:path>
                <a:path w="4937759" h="1818639">
                  <a:moveTo>
                    <a:pt x="2075688" y="545592"/>
                  </a:moveTo>
                  <a:lnTo>
                    <a:pt x="1909572" y="545592"/>
                  </a:lnTo>
                  <a:lnTo>
                    <a:pt x="1909572" y="1818132"/>
                  </a:lnTo>
                  <a:lnTo>
                    <a:pt x="2075688" y="1818132"/>
                  </a:lnTo>
                  <a:lnTo>
                    <a:pt x="2075688" y="545592"/>
                  </a:lnTo>
                  <a:close/>
                </a:path>
                <a:path w="4937759" h="1818639">
                  <a:moveTo>
                    <a:pt x="3029712" y="512064"/>
                  </a:moveTo>
                  <a:lnTo>
                    <a:pt x="2863596" y="512064"/>
                  </a:lnTo>
                  <a:lnTo>
                    <a:pt x="2863596" y="1818132"/>
                  </a:lnTo>
                  <a:lnTo>
                    <a:pt x="3029712" y="1818132"/>
                  </a:lnTo>
                  <a:lnTo>
                    <a:pt x="3029712" y="512064"/>
                  </a:lnTo>
                  <a:close/>
                </a:path>
                <a:path w="4937759" h="1818639">
                  <a:moveTo>
                    <a:pt x="3983736" y="429768"/>
                  </a:moveTo>
                  <a:lnTo>
                    <a:pt x="3817620" y="429768"/>
                  </a:lnTo>
                  <a:lnTo>
                    <a:pt x="3817620" y="1818132"/>
                  </a:lnTo>
                  <a:lnTo>
                    <a:pt x="3983736" y="1818132"/>
                  </a:lnTo>
                  <a:lnTo>
                    <a:pt x="3983736" y="429768"/>
                  </a:lnTo>
                  <a:close/>
                </a:path>
                <a:path w="4937759" h="1818639">
                  <a:moveTo>
                    <a:pt x="4937760" y="618744"/>
                  </a:moveTo>
                  <a:lnTo>
                    <a:pt x="4771644" y="618744"/>
                  </a:lnTo>
                  <a:lnTo>
                    <a:pt x="4771644" y="1818132"/>
                  </a:lnTo>
                  <a:lnTo>
                    <a:pt x="4937760" y="1818132"/>
                  </a:lnTo>
                  <a:lnTo>
                    <a:pt x="4937760" y="618744"/>
                  </a:lnTo>
                  <a:close/>
                </a:path>
              </a:pathLst>
            </a:custGeom>
            <a:solidFill>
              <a:srgbClr val="A4A4A4"/>
            </a:solidFill>
          </p:spPr>
          <p:txBody>
            <a:bodyPr wrap="square" lIns="0" tIns="0" rIns="0" bIns="0" rtlCol="0"/>
            <a:lstStyle/>
            <a:p>
              <a:endParaRPr/>
            </a:p>
          </p:txBody>
        </p:sp>
        <p:sp>
          <p:nvSpPr>
            <p:cNvPr id="39" name="object 39"/>
            <p:cNvSpPr/>
            <p:nvPr/>
          </p:nvSpPr>
          <p:spPr>
            <a:xfrm>
              <a:off x="9122663" y="4062984"/>
              <a:ext cx="577850" cy="840105"/>
            </a:xfrm>
            <a:custGeom>
              <a:avLst/>
              <a:gdLst/>
              <a:ahLst/>
              <a:cxnLst/>
              <a:rect l="l" t="t" r="r" b="b"/>
              <a:pathLst>
                <a:path w="577850" h="840104">
                  <a:moveTo>
                    <a:pt x="0" y="839724"/>
                  </a:moveTo>
                  <a:lnTo>
                    <a:pt x="365759" y="839724"/>
                  </a:lnTo>
                </a:path>
                <a:path w="577850" h="840104">
                  <a:moveTo>
                    <a:pt x="531876" y="839724"/>
                  </a:moveTo>
                  <a:lnTo>
                    <a:pt x="577595" y="839724"/>
                  </a:lnTo>
                </a:path>
                <a:path w="577850" h="840104">
                  <a:moveTo>
                    <a:pt x="0" y="420624"/>
                  </a:moveTo>
                  <a:lnTo>
                    <a:pt x="365759" y="420624"/>
                  </a:lnTo>
                </a:path>
                <a:path w="577850" h="840104">
                  <a:moveTo>
                    <a:pt x="531876" y="420624"/>
                  </a:moveTo>
                  <a:lnTo>
                    <a:pt x="577595" y="420624"/>
                  </a:lnTo>
                </a:path>
                <a:path w="577850" h="840104">
                  <a:moveTo>
                    <a:pt x="0" y="0"/>
                  </a:moveTo>
                  <a:lnTo>
                    <a:pt x="365759" y="0"/>
                  </a:lnTo>
                </a:path>
                <a:path w="577850" h="840104">
                  <a:moveTo>
                    <a:pt x="531876" y="0"/>
                  </a:moveTo>
                  <a:lnTo>
                    <a:pt x="577595" y="0"/>
                  </a:lnTo>
                </a:path>
              </a:pathLst>
            </a:custGeom>
            <a:ln w="9525">
              <a:solidFill>
                <a:srgbClr val="D9D9D9"/>
              </a:solidFill>
            </a:ln>
          </p:spPr>
          <p:txBody>
            <a:bodyPr wrap="square" lIns="0" tIns="0" rIns="0" bIns="0" rtlCol="0"/>
            <a:lstStyle/>
            <a:p>
              <a:endParaRPr/>
            </a:p>
          </p:txBody>
        </p:sp>
        <p:sp>
          <p:nvSpPr>
            <p:cNvPr id="40" name="object 40"/>
            <p:cNvSpPr/>
            <p:nvPr/>
          </p:nvSpPr>
          <p:spPr>
            <a:xfrm>
              <a:off x="9488423" y="3718560"/>
              <a:ext cx="166370" cy="1603375"/>
            </a:xfrm>
            <a:custGeom>
              <a:avLst/>
              <a:gdLst/>
              <a:ahLst/>
              <a:cxnLst/>
              <a:rect l="l" t="t" r="r" b="b"/>
              <a:pathLst>
                <a:path w="166370" h="1603375">
                  <a:moveTo>
                    <a:pt x="166116" y="0"/>
                  </a:moveTo>
                  <a:lnTo>
                    <a:pt x="0" y="0"/>
                  </a:lnTo>
                  <a:lnTo>
                    <a:pt x="0" y="1603248"/>
                  </a:lnTo>
                  <a:lnTo>
                    <a:pt x="166116" y="1603248"/>
                  </a:lnTo>
                  <a:lnTo>
                    <a:pt x="166116" y="0"/>
                  </a:lnTo>
                  <a:close/>
                </a:path>
              </a:pathLst>
            </a:custGeom>
            <a:solidFill>
              <a:srgbClr val="4471C4"/>
            </a:solidFill>
          </p:spPr>
          <p:txBody>
            <a:bodyPr wrap="square" lIns="0" tIns="0" rIns="0" bIns="0" rtlCol="0"/>
            <a:lstStyle/>
            <a:p>
              <a:endParaRPr/>
            </a:p>
          </p:txBody>
        </p:sp>
        <p:sp>
          <p:nvSpPr>
            <p:cNvPr id="41" name="object 41"/>
            <p:cNvSpPr/>
            <p:nvPr/>
          </p:nvSpPr>
          <p:spPr>
            <a:xfrm>
              <a:off x="9122663" y="3643884"/>
              <a:ext cx="1531620" cy="1259205"/>
            </a:xfrm>
            <a:custGeom>
              <a:avLst/>
              <a:gdLst/>
              <a:ahLst/>
              <a:cxnLst/>
              <a:rect l="l" t="t" r="r" b="b"/>
              <a:pathLst>
                <a:path w="1531620" h="1259204">
                  <a:moveTo>
                    <a:pt x="743711" y="1258824"/>
                  </a:moveTo>
                  <a:lnTo>
                    <a:pt x="787907" y="1258824"/>
                  </a:lnTo>
                </a:path>
                <a:path w="1531620" h="1259204">
                  <a:moveTo>
                    <a:pt x="743711" y="839724"/>
                  </a:moveTo>
                  <a:lnTo>
                    <a:pt x="787907" y="839724"/>
                  </a:lnTo>
                </a:path>
                <a:path w="1531620" h="1259204">
                  <a:moveTo>
                    <a:pt x="743711" y="419100"/>
                  </a:moveTo>
                  <a:lnTo>
                    <a:pt x="787907" y="419100"/>
                  </a:lnTo>
                </a:path>
                <a:path w="1531620" h="1259204">
                  <a:moveTo>
                    <a:pt x="0" y="0"/>
                  </a:moveTo>
                  <a:lnTo>
                    <a:pt x="577595" y="0"/>
                  </a:lnTo>
                </a:path>
                <a:path w="1531620" h="1259204">
                  <a:moveTo>
                    <a:pt x="743711" y="0"/>
                  </a:moveTo>
                  <a:lnTo>
                    <a:pt x="1531619" y="0"/>
                  </a:lnTo>
                </a:path>
              </a:pathLst>
            </a:custGeom>
            <a:ln w="9525">
              <a:solidFill>
                <a:srgbClr val="D9D9D9"/>
              </a:solidFill>
            </a:ln>
          </p:spPr>
          <p:txBody>
            <a:bodyPr wrap="square" lIns="0" tIns="0" rIns="0" bIns="0" rtlCol="0"/>
            <a:lstStyle/>
            <a:p>
              <a:endParaRPr/>
            </a:p>
          </p:txBody>
        </p:sp>
        <p:sp>
          <p:nvSpPr>
            <p:cNvPr id="42" name="object 42"/>
            <p:cNvSpPr/>
            <p:nvPr/>
          </p:nvSpPr>
          <p:spPr>
            <a:xfrm>
              <a:off x="9700259" y="3538728"/>
              <a:ext cx="166370" cy="1783080"/>
            </a:xfrm>
            <a:custGeom>
              <a:avLst/>
              <a:gdLst/>
              <a:ahLst/>
              <a:cxnLst/>
              <a:rect l="l" t="t" r="r" b="b"/>
              <a:pathLst>
                <a:path w="166370" h="1783079">
                  <a:moveTo>
                    <a:pt x="166116" y="0"/>
                  </a:moveTo>
                  <a:lnTo>
                    <a:pt x="0" y="0"/>
                  </a:lnTo>
                  <a:lnTo>
                    <a:pt x="0" y="1783080"/>
                  </a:lnTo>
                  <a:lnTo>
                    <a:pt x="166116" y="1783080"/>
                  </a:lnTo>
                  <a:lnTo>
                    <a:pt x="166116" y="0"/>
                  </a:lnTo>
                  <a:close/>
                </a:path>
              </a:pathLst>
            </a:custGeom>
            <a:solidFill>
              <a:srgbClr val="EC7C30"/>
            </a:solidFill>
          </p:spPr>
          <p:txBody>
            <a:bodyPr wrap="square" lIns="0" tIns="0" rIns="0" bIns="0" rtlCol="0"/>
            <a:lstStyle/>
            <a:p>
              <a:endParaRPr/>
            </a:p>
          </p:txBody>
        </p:sp>
        <p:sp>
          <p:nvSpPr>
            <p:cNvPr id="43" name="object 43"/>
            <p:cNvSpPr/>
            <p:nvPr/>
          </p:nvSpPr>
          <p:spPr>
            <a:xfrm>
              <a:off x="10078211" y="4062984"/>
              <a:ext cx="576580" cy="840105"/>
            </a:xfrm>
            <a:custGeom>
              <a:avLst/>
              <a:gdLst/>
              <a:ahLst/>
              <a:cxnLst/>
              <a:rect l="l" t="t" r="r" b="b"/>
              <a:pathLst>
                <a:path w="576579" h="840104">
                  <a:moveTo>
                    <a:pt x="0" y="839724"/>
                  </a:moveTo>
                  <a:lnTo>
                    <a:pt x="364236" y="839724"/>
                  </a:lnTo>
                </a:path>
                <a:path w="576579" h="840104">
                  <a:moveTo>
                    <a:pt x="530352" y="839724"/>
                  </a:moveTo>
                  <a:lnTo>
                    <a:pt x="576072" y="839724"/>
                  </a:lnTo>
                </a:path>
                <a:path w="576579" h="840104">
                  <a:moveTo>
                    <a:pt x="0" y="420624"/>
                  </a:moveTo>
                  <a:lnTo>
                    <a:pt x="364236" y="420624"/>
                  </a:lnTo>
                </a:path>
                <a:path w="576579" h="840104">
                  <a:moveTo>
                    <a:pt x="530352" y="420624"/>
                  </a:moveTo>
                  <a:lnTo>
                    <a:pt x="576072" y="420624"/>
                  </a:lnTo>
                </a:path>
                <a:path w="576579" h="840104">
                  <a:moveTo>
                    <a:pt x="0" y="0"/>
                  </a:moveTo>
                  <a:lnTo>
                    <a:pt x="364236" y="0"/>
                  </a:lnTo>
                </a:path>
                <a:path w="576579" h="840104">
                  <a:moveTo>
                    <a:pt x="530352" y="0"/>
                  </a:moveTo>
                  <a:lnTo>
                    <a:pt x="576072" y="0"/>
                  </a:lnTo>
                </a:path>
              </a:pathLst>
            </a:custGeom>
            <a:ln w="9525">
              <a:solidFill>
                <a:srgbClr val="D9D9D9"/>
              </a:solidFill>
            </a:ln>
          </p:spPr>
          <p:txBody>
            <a:bodyPr wrap="square" lIns="0" tIns="0" rIns="0" bIns="0" rtlCol="0"/>
            <a:lstStyle/>
            <a:p>
              <a:endParaRPr/>
            </a:p>
          </p:txBody>
        </p:sp>
        <p:sp>
          <p:nvSpPr>
            <p:cNvPr id="44" name="object 44"/>
            <p:cNvSpPr/>
            <p:nvPr/>
          </p:nvSpPr>
          <p:spPr>
            <a:xfrm>
              <a:off x="10442447" y="3791712"/>
              <a:ext cx="166370" cy="1530350"/>
            </a:xfrm>
            <a:custGeom>
              <a:avLst/>
              <a:gdLst/>
              <a:ahLst/>
              <a:cxnLst/>
              <a:rect l="l" t="t" r="r" b="b"/>
              <a:pathLst>
                <a:path w="166370" h="1530350">
                  <a:moveTo>
                    <a:pt x="166116" y="0"/>
                  </a:moveTo>
                  <a:lnTo>
                    <a:pt x="0" y="0"/>
                  </a:lnTo>
                  <a:lnTo>
                    <a:pt x="0" y="1530096"/>
                  </a:lnTo>
                  <a:lnTo>
                    <a:pt x="166116" y="1530096"/>
                  </a:lnTo>
                  <a:lnTo>
                    <a:pt x="166116" y="0"/>
                  </a:lnTo>
                  <a:close/>
                </a:path>
              </a:pathLst>
            </a:custGeom>
            <a:solidFill>
              <a:srgbClr val="4471C4"/>
            </a:solidFill>
          </p:spPr>
          <p:txBody>
            <a:bodyPr wrap="square" lIns="0" tIns="0" rIns="0" bIns="0" rtlCol="0"/>
            <a:lstStyle/>
            <a:p>
              <a:endParaRPr/>
            </a:p>
          </p:txBody>
        </p:sp>
        <p:sp>
          <p:nvSpPr>
            <p:cNvPr id="45" name="object 45"/>
            <p:cNvSpPr/>
            <p:nvPr/>
          </p:nvSpPr>
          <p:spPr>
            <a:xfrm>
              <a:off x="10820399" y="3643884"/>
              <a:ext cx="393700" cy="1259205"/>
            </a:xfrm>
            <a:custGeom>
              <a:avLst/>
              <a:gdLst/>
              <a:ahLst/>
              <a:cxnLst/>
              <a:rect l="l" t="t" r="r" b="b"/>
              <a:pathLst>
                <a:path w="393700" h="1259204">
                  <a:moveTo>
                    <a:pt x="0" y="1258824"/>
                  </a:moveTo>
                  <a:lnTo>
                    <a:pt x="44196" y="1258824"/>
                  </a:lnTo>
                </a:path>
                <a:path w="393700" h="1259204">
                  <a:moveTo>
                    <a:pt x="0" y="839724"/>
                  </a:moveTo>
                  <a:lnTo>
                    <a:pt x="44196" y="839724"/>
                  </a:lnTo>
                </a:path>
                <a:path w="393700" h="1259204">
                  <a:moveTo>
                    <a:pt x="0" y="419100"/>
                  </a:moveTo>
                  <a:lnTo>
                    <a:pt x="44196" y="419100"/>
                  </a:lnTo>
                </a:path>
                <a:path w="393700" h="1259204">
                  <a:moveTo>
                    <a:pt x="0" y="0"/>
                  </a:moveTo>
                  <a:lnTo>
                    <a:pt x="393192" y="0"/>
                  </a:lnTo>
                </a:path>
              </a:pathLst>
            </a:custGeom>
            <a:ln w="9525">
              <a:solidFill>
                <a:srgbClr val="D9D9D9"/>
              </a:solidFill>
            </a:ln>
          </p:spPr>
          <p:txBody>
            <a:bodyPr wrap="square" lIns="0" tIns="0" rIns="0" bIns="0" rtlCol="0"/>
            <a:lstStyle/>
            <a:p>
              <a:endParaRPr/>
            </a:p>
          </p:txBody>
        </p:sp>
        <p:sp>
          <p:nvSpPr>
            <p:cNvPr id="46" name="object 46"/>
            <p:cNvSpPr/>
            <p:nvPr/>
          </p:nvSpPr>
          <p:spPr>
            <a:xfrm>
              <a:off x="10654284" y="3537204"/>
              <a:ext cx="166370" cy="1784985"/>
            </a:xfrm>
            <a:custGeom>
              <a:avLst/>
              <a:gdLst/>
              <a:ahLst/>
              <a:cxnLst/>
              <a:rect l="l" t="t" r="r" b="b"/>
              <a:pathLst>
                <a:path w="166370" h="1784985">
                  <a:moveTo>
                    <a:pt x="166116" y="0"/>
                  </a:moveTo>
                  <a:lnTo>
                    <a:pt x="0" y="0"/>
                  </a:lnTo>
                  <a:lnTo>
                    <a:pt x="0" y="1784604"/>
                  </a:lnTo>
                  <a:lnTo>
                    <a:pt x="166116" y="1784604"/>
                  </a:lnTo>
                  <a:lnTo>
                    <a:pt x="166116" y="0"/>
                  </a:lnTo>
                  <a:close/>
                </a:path>
              </a:pathLst>
            </a:custGeom>
            <a:solidFill>
              <a:srgbClr val="EC7C30"/>
            </a:solidFill>
          </p:spPr>
          <p:txBody>
            <a:bodyPr wrap="square" lIns="0" tIns="0" rIns="0" bIns="0" rtlCol="0"/>
            <a:lstStyle/>
            <a:p>
              <a:endParaRPr/>
            </a:p>
          </p:txBody>
        </p:sp>
        <p:sp>
          <p:nvSpPr>
            <p:cNvPr id="47" name="object 47"/>
            <p:cNvSpPr/>
            <p:nvPr/>
          </p:nvSpPr>
          <p:spPr>
            <a:xfrm>
              <a:off x="8956548" y="3526535"/>
              <a:ext cx="1122045" cy="1795780"/>
            </a:xfrm>
            <a:custGeom>
              <a:avLst/>
              <a:gdLst/>
              <a:ahLst/>
              <a:cxnLst/>
              <a:rect l="l" t="t" r="r" b="b"/>
              <a:pathLst>
                <a:path w="1122045" h="1795779">
                  <a:moveTo>
                    <a:pt x="166116" y="0"/>
                  </a:moveTo>
                  <a:lnTo>
                    <a:pt x="0" y="0"/>
                  </a:lnTo>
                  <a:lnTo>
                    <a:pt x="0" y="1795272"/>
                  </a:lnTo>
                  <a:lnTo>
                    <a:pt x="166116" y="1795284"/>
                  </a:lnTo>
                  <a:lnTo>
                    <a:pt x="166116" y="0"/>
                  </a:lnTo>
                  <a:close/>
                </a:path>
                <a:path w="1122045" h="1795779">
                  <a:moveTo>
                    <a:pt x="1121664" y="339852"/>
                  </a:moveTo>
                  <a:lnTo>
                    <a:pt x="954024" y="339852"/>
                  </a:lnTo>
                  <a:lnTo>
                    <a:pt x="954024" y="1795272"/>
                  </a:lnTo>
                  <a:lnTo>
                    <a:pt x="1121664" y="1795272"/>
                  </a:lnTo>
                  <a:lnTo>
                    <a:pt x="1121664" y="339852"/>
                  </a:lnTo>
                  <a:close/>
                </a:path>
              </a:pathLst>
            </a:custGeom>
            <a:solidFill>
              <a:srgbClr val="A4A4A4"/>
            </a:solidFill>
          </p:spPr>
          <p:txBody>
            <a:bodyPr wrap="square" lIns="0" tIns="0" rIns="0" bIns="0" rtlCol="0"/>
            <a:lstStyle/>
            <a:p>
              <a:endParaRPr/>
            </a:p>
          </p:txBody>
        </p:sp>
        <p:sp>
          <p:nvSpPr>
            <p:cNvPr id="48" name="object 48"/>
            <p:cNvSpPr/>
            <p:nvPr/>
          </p:nvSpPr>
          <p:spPr>
            <a:xfrm>
              <a:off x="11032235" y="4062984"/>
              <a:ext cx="181610" cy="840105"/>
            </a:xfrm>
            <a:custGeom>
              <a:avLst/>
              <a:gdLst/>
              <a:ahLst/>
              <a:cxnLst/>
              <a:rect l="l" t="t" r="r" b="b"/>
              <a:pathLst>
                <a:path w="181609" h="840104">
                  <a:moveTo>
                    <a:pt x="0" y="839724"/>
                  </a:moveTo>
                  <a:lnTo>
                    <a:pt x="181356" y="839724"/>
                  </a:lnTo>
                </a:path>
                <a:path w="181609" h="840104">
                  <a:moveTo>
                    <a:pt x="0" y="420624"/>
                  </a:moveTo>
                  <a:lnTo>
                    <a:pt x="181356" y="420624"/>
                  </a:lnTo>
                </a:path>
                <a:path w="181609" h="840104">
                  <a:moveTo>
                    <a:pt x="0" y="0"/>
                  </a:moveTo>
                  <a:lnTo>
                    <a:pt x="181356" y="0"/>
                  </a:lnTo>
                </a:path>
              </a:pathLst>
            </a:custGeom>
            <a:ln w="9525">
              <a:solidFill>
                <a:srgbClr val="D9D9D9"/>
              </a:solidFill>
            </a:ln>
          </p:spPr>
          <p:txBody>
            <a:bodyPr wrap="square" lIns="0" tIns="0" rIns="0" bIns="0" rtlCol="0"/>
            <a:lstStyle/>
            <a:p>
              <a:endParaRPr/>
            </a:p>
          </p:txBody>
        </p:sp>
        <p:sp>
          <p:nvSpPr>
            <p:cNvPr id="49" name="object 49"/>
            <p:cNvSpPr/>
            <p:nvPr/>
          </p:nvSpPr>
          <p:spPr>
            <a:xfrm>
              <a:off x="10864596" y="3886200"/>
              <a:ext cx="167640" cy="1435735"/>
            </a:xfrm>
            <a:custGeom>
              <a:avLst/>
              <a:gdLst/>
              <a:ahLst/>
              <a:cxnLst/>
              <a:rect l="l" t="t" r="r" b="b"/>
              <a:pathLst>
                <a:path w="167640" h="1435735">
                  <a:moveTo>
                    <a:pt x="167639" y="0"/>
                  </a:moveTo>
                  <a:lnTo>
                    <a:pt x="0" y="0"/>
                  </a:lnTo>
                  <a:lnTo>
                    <a:pt x="0" y="1435608"/>
                  </a:lnTo>
                  <a:lnTo>
                    <a:pt x="167639" y="1435608"/>
                  </a:lnTo>
                  <a:lnTo>
                    <a:pt x="167639" y="0"/>
                  </a:lnTo>
                  <a:close/>
                </a:path>
              </a:pathLst>
            </a:custGeom>
            <a:solidFill>
              <a:srgbClr val="A4A4A4"/>
            </a:solidFill>
          </p:spPr>
          <p:txBody>
            <a:bodyPr wrap="square" lIns="0" tIns="0" rIns="0" bIns="0" rtlCol="0"/>
            <a:lstStyle/>
            <a:p>
              <a:endParaRPr/>
            </a:p>
          </p:txBody>
        </p:sp>
        <p:sp>
          <p:nvSpPr>
            <p:cNvPr id="50" name="object 50"/>
            <p:cNvSpPr/>
            <p:nvPr/>
          </p:nvSpPr>
          <p:spPr>
            <a:xfrm>
              <a:off x="1671827" y="5321808"/>
              <a:ext cx="9542145" cy="0"/>
            </a:xfrm>
            <a:custGeom>
              <a:avLst/>
              <a:gdLst/>
              <a:ahLst/>
              <a:cxnLst/>
              <a:rect l="l" t="t" r="r" b="b"/>
              <a:pathLst>
                <a:path w="9542145">
                  <a:moveTo>
                    <a:pt x="0" y="0"/>
                  </a:moveTo>
                  <a:lnTo>
                    <a:pt x="9541764" y="0"/>
                  </a:lnTo>
                </a:path>
              </a:pathLst>
            </a:custGeom>
            <a:ln w="9525">
              <a:solidFill>
                <a:srgbClr val="D9D9D9"/>
              </a:solidFill>
            </a:ln>
          </p:spPr>
          <p:txBody>
            <a:bodyPr wrap="square" lIns="0" tIns="0" rIns="0" bIns="0" rtlCol="0"/>
            <a:lstStyle/>
            <a:p>
              <a:endParaRPr/>
            </a:p>
          </p:txBody>
        </p:sp>
      </p:grpSp>
      <p:sp>
        <p:nvSpPr>
          <p:cNvPr id="51" name="object 51"/>
          <p:cNvSpPr/>
          <p:nvPr/>
        </p:nvSpPr>
        <p:spPr>
          <a:xfrm>
            <a:off x="1671827" y="1965960"/>
            <a:ext cx="9542145" cy="0"/>
          </a:xfrm>
          <a:custGeom>
            <a:avLst/>
            <a:gdLst/>
            <a:ahLst/>
            <a:cxnLst/>
            <a:rect l="l" t="t" r="r" b="b"/>
            <a:pathLst>
              <a:path w="9542145">
                <a:moveTo>
                  <a:pt x="0" y="0"/>
                </a:moveTo>
                <a:lnTo>
                  <a:pt x="9541764" y="0"/>
                </a:lnTo>
              </a:path>
            </a:pathLst>
          </a:custGeom>
          <a:ln w="9525">
            <a:solidFill>
              <a:srgbClr val="D9D9D9"/>
            </a:solidFill>
          </a:ln>
        </p:spPr>
        <p:txBody>
          <a:bodyPr wrap="square" lIns="0" tIns="0" rIns="0" bIns="0" rtlCol="0"/>
          <a:lstStyle/>
          <a:p>
            <a:endParaRPr/>
          </a:p>
        </p:txBody>
      </p:sp>
      <p:sp>
        <p:nvSpPr>
          <p:cNvPr id="52" name="object 52"/>
          <p:cNvSpPr txBox="1"/>
          <p:nvPr/>
        </p:nvSpPr>
        <p:spPr>
          <a:xfrm>
            <a:off x="1659127" y="2239771"/>
            <a:ext cx="9567545" cy="162560"/>
          </a:xfrm>
          <a:prstGeom prst="rect">
            <a:avLst/>
          </a:prstGeom>
        </p:spPr>
        <p:txBody>
          <a:bodyPr vert="horz" wrap="square" lIns="0" tIns="12700" rIns="0" bIns="0" rtlCol="0">
            <a:spAutoFit/>
          </a:bodyPr>
          <a:lstStyle/>
          <a:p>
            <a:pPr marL="12700">
              <a:lnSpc>
                <a:spcPct val="100000"/>
              </a:lnSpc>
              <a:spcBef>
                <a:spcPts val="100"/>
              </a:spcBef>
              <a:tabLst>
                <a:tab pos="9554210" algn="l"/>
              </a:tabLst>
            </a:pPr>
            <a:r>
              <a:rPr sz="900" u="sng" spc="400" dirty="0">
                <a:solidFill>
                  <a:srgbClr val="404040"/>
                </a:solidFill>
                <a:uFill>
                  <a:solidFill>
                    <a:srgbClr val="D9D9D9"/>
                  </a:solidFill>
                </a:uFill>
                <a:latin typeface="Calibri"/>
                <a:cs typeface="Calibri"/>
              </a:rPr>
              <a:t> </a:t>
            </a:r>
            <a:r>
              <a:rPr sz="900" u="sng" spc="-10" dirty="0">
                <a:solidFill>
                  <a:srgbClr val="404040"/>
                </a:solidFill>
                <a:uFill>
                  <a:solidFill>
                    <a:srgbClr val="D9D9D9"/>
                  </a:solidFill>
                </a:uFill>
                <a:latin typeface="Calibri"/>
                <a:cs typeface="Calibri"/>
              </a:rPr>
              <a:t>136,677</a:t>
            </a:r>
            <a:r>
              <a:rPr sz="900" u="sng" dirty="0">
                <a:solidFill>
                  <a:srgbClr val="404040"/>
                </a:solidFill>
                <a:uFill>
                  <a:solidFill>
                    <a:srgbClr val="D9D9D9"/>
                  </a:solidFill>
                </a:uFill>
                <a:latin typeface="Calibri"/>
                <a:cs typeface="Calibri"/>
              </a:rPr>
              <a:t>	</a:t>
            </a:r>
            <a:endParaRPr sz="900">
              <a:latin typeface="Calibri"/>
              <a:cs typeface="Calibri"/>
            </a:endParaRPr>
          </a:p>
        </p:txBody>
      </p:sp>
      <p:sp>
        <p:nvSpPr>
          <p:cNvPr id="53" name="object 53"/>
          <p:cNvSpPr txBox="1"/>
          <p:nvPr/>
        </p:nvSpPr>
        <p:spPr>
          <a:xfrm>
            <a:off x="2719577" y="3230626"/>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89,460</a:t>
            </a:r>
            <a:endParaRPr sz="900">
              <a:latin typeface="Calibri"/>
              <a:cs typeface="Calibri"/>
            </a:endParaRPr>
          </a:p>
        </p:txBody>
      </p:sp>
      <p:sp>
        <p:nvSpPr>
          <p:cNvPr id="54" name="object 54"/>
          <p:cNvSpPr txBox="1"/>
          <p:nvPr/>
        </p:nvSpPr>
        <p:spPr>
          <a:xfrm>
            <a:off x="3686555" y="3470909"/>
            <a:ext cx="331470" cy="162560"/>
          </a:xfrm>
          <a:prstGeom prst="rect">
            <a:avLst/>
          </a:prstGeom>
        </p:spPr>
        <p:txBody>
          <a:bodyPr vert="horz" wrap="square" lIns="0" tIns="12700" rIns="0" bIns="0" rtlCol="0">
            <a:spAutoFit/>
          </a:bodyPr>
          <a:lstStyle/>
          <a:p>
            <a:pPr>
              <a:lnSpc>
                <a:spcPct val="100000"/>
              </a:lnSpc>
              <a:spcBef>
                <a:spcPts val="100"/>
              </a:spcBef>
            </a:pPr>
            <a:r>
              <a:rPr sz="900" spc="-10" dirty="0">
                <a:solidFill>
                  <a:srgbClr val="404040"/>
                </a:solidFill>
                <a:latin typeface="Calibri"/>
                <a:cs typeface="Calibri"/>
              </a:rPr>
              <a:t>78,018</a:t>
            </a:r>
            <a:endParaRPr sz="900">
              <a:latin typeface="Calibri"/>
              <a:cs typeface="Calibri"/>
            </a:endParaRPr>
          </a:p>
        </p:txBody>
      </p:sp>
      <p:sp>
        <p:nvSpPr>
          <p:cNvPr id="55" name="object 55"/>
          <p:cNvSpPr txBox="1"/>
          <p:nvPr/>
        </p:nvSpPr>
        <p:spPr>
          <a:xfrm>
            <a:off x="4640834" y="3700398"/>
            <a:ext cx="331470" cy="162560"/>
          </a:xfrm>
          <a:prstGeom prst="rect">
            <a:avLst/>
          </a:prstGeom>
        </p:spPr>
        <p:txBody>
          <a:bodyPr vert="horz" wrap="square" lIns="0" tIns="12700" rIns="0" bIns="0" rtlCol="0">
            <a:spAutoFit/>
          </a:bodyPr>
          <a:lstStyle/>
          <a:p>
            <a:pPr>
              <a:lnSpc>
                <a:spcPct val="100000"/>
              </a:lnSpc>
              <a:spcBef>
                <a:spcPts val="100"/>
              </a:spcBef>
            </a:pPr>
            <a:r>
              <a:rPr sz="900" spc="-10" dirty="0">
                <a:solidFill>
                  <a:srgbClr val="404040"/>
                </a:solidFill>
                <a:latin typeface="Calibri"/>
                <a:cs typeface="Calibri"/>
              </a:rPr>
              <a:t>67,074</a:t>
            </a:r>
            <a:endParaRPr sz="900">
              <a:latin typeface="Calibri"/>
              <a:cs typeface="Calibri"/>
            </a:endParaRPr>
          </a:p>
        </p:txBody>
      </p:sp>
      <p:sp>
        <p:nvSpPr>
          <p:cNvPr id="56" name="object 56"/>
          <p:cNvSpPr txBox="1"/>
          <p:nvPr/>
        </p:nvSpPr>
        <p:spPr>
          <a:xfrm>
            <a:off x="5595239" y="3651250"/>
            <a:ext cx="331470" cy="162560"/>
          </a:xfrm>
          <a:prstGeom prst="rect">
            <a:avLst/>
          </a:prstGeom>
        </p:spPr>
        <p:txBody>
          <a:bodyPr vert="horz" wrap="square" lIns="0" tIns="12700" rIns="0" bIns="0" rtlCol="0">
            <a:spAutoFit/>
          </a:bodyPr>
          <a:lstStyle/>
          <a:p>
            <a:pPr>
              <a:lnSpc>
                <a:spcPct val="100000"/>
              </a:lnSpc>
              <a:spcBef>
                <a:spcPts val="100"/>
              </a:spcBef>
            </a:pPr>
            <a:r>
              <a:rPr sz="900" spc="-10" dirty="0">
                <a:solidFill>
                  <a:srgbClr val="404040"/>
                </a:solidFill>
                <a:latin typeface="Calibri"/>
                <a:cs typeface="Calibri"/>
              </a:rPr>
              <a:t>69,418</a:t>
            </a:r>
            <a:endParaRPr sz="900">
              <a:latin typeface="Calibri"/>
              <a:cs typeface="Calibri"/>
            </a:endParaRPr>
          </a:p>
        </p:txBody>
      </p:sp>
      <p:sp>
        <p:nvSpPr>
          <p:cNvPr id="57" name="object 57"/>
          <p:cNvSpPr txBox="1"/>
          <p:nvPr/>
        </p:nvSpPr>
        <p:spPr>
          <a:xfrm>
            <a:off x="6549517" y="3597020"/>
            <a:ext cx="331470" cy="162560"/>
          </a:xfrm>
          <a:prstGeom prst="rect">
            <a:avLst/>
          </a:prstGeom>
        </p:spPr>
        <p:txBody>
          <a:bodyPr vert="horz" wrap="square" lIns="0" tIns="12700" rIns="0" bIns="0" rtlCol="0">
            <a:spAutoFit/>
          </a:bodyPr>
          <a:lstStyle/>
          <a:p>
            <a:pPr>
              <a:lnSpc>
                <a:spcPct val="100000"/>
              </a:lnSpc>
              <a:spcBef>
                <a:spcPts val="100"/>
              </a:spcBef>
            </a:pPr>
            <a:r>
              <a:rPr sz="900" spc="-10" dirty="0">
                <a:solidFill>
                  <a:srgbClr val="404040"/>
                </a:solidFill>
                <a:latin typeface="Calibri"/>
                <a:cs typeface="Calibri"/>
              </a:rPr>
              <a:t>72,000</a:t>
            </a:r>
            <a:endParaRPr sz="900">
              <a:latin typeface="Calibri"/>
              <a:cs typeface="Calibri"/>
            </a:endParaRPr>
          </a:p>
        </p:txBody>
      </p:sp>
      <p:sp>
        <p:nvSpPr>
          <p:cNvPr id="58" name="object 58"/>
          <p:cNvSpPr txBox="1"/>
          <p:nvPr/>
        </p:nvSpPr>
        <p:spPr>
          <a:xfrm>
            <a:off x="7503921" y="3672967"/>
            <a:ext cx="331470" cy="162560"/>
          </a:xfrm>
          <a:prstGeom prst="rect">
            <a:avLst/>
          </a:prstGeom>
        </p:spPr>
        <p:txBody>
          <a:bodyPr vert="horz" wrap="square" lIns="0" tIns="12700" rIns="0" bIns="0" rtlCol="0">
            <a:spAutoFit/>
          </a:bodyPr>
          <a:lstStyle/>
          <a:p>
            <a:pPr>
              <a:lnSpc>
                <a:spcPct val="100000"/>
              </a:lnSpc>
              <a:spcBef>
                <a:spcPts val="100"/>
              </a:spcBef>
            </a:pPr>
            <a:r>
              <a:rPr sz="900" spc="-10" dirty="0">
                <a:solidFill>
                  <a:srgbClr val="404040"/>
                </a:solidFill>
                <a:latin typeface="Calibri"/>
                <a:cs typeface="Calibri"/>
              </a:rPr>
              <a:t>68,381</a:t>
            </a:r>
            <a:endParaRPr sz="900">
              <a:latin typeface="Calibri"/>
              <a:cs typeface="Calibri"/>
            </a:endParaRPr>
          </a:p>
        </p:txBody>
      </p:sp>
      <p:sp>
        <p:nvSpPr>
          <p:cNvPr id="59" name="object 59"/>
          <p:cNvSpPr txBox="1"/>
          <p:nvPr/>
        </p:nvSpPr>
        <p:spPr>
          <a:xfrm>
            <a:off x="8445500" y="3236214"/>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89,201</a:t>
            </a:r>
            <a:endParaRPr sz="900">
              <a:latin typeface="Calibri"/>
              <a:cs typeface="Calibri"/>
            </a:endParaRPr>
          </a:p>
        </p:txBody>
      </p:sp>
      <p:sp>
        <p:nvSpPr>
          <p:cNvPr id="60" name="object 60"/>
          <p:cNvSpPr txBox="1"/>
          <p:nvPr/>
        </p:nvSpPr>
        <p:spPr>
          <a:xfrm>
            <a:off x="9399778" y="3503421"/>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76,462</a:t>
            </a:r>
            <a:endParaRPr sz="900">
              <a:latin typeface="Calibri"/>
              <a:cs typeface="Calibri"/>
            </a:endParaRPr>
          </a:p>
        </p:txBody>
      </p:sp>
      <p:sp>
        <p:nvSpPr>
          <p:cNvPr id="61" name="object 61"/>
          <p:cNvSpPr txBox="1"/>
          <p:nvPr/>
        </p:nvSpPr>
        <p:spPr>
          <a:xfrm>
            <a:off x="10354182" y="3576015"/>
            <a:ext cx="344805" cy="163195"/>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72,981</a:t>
            </a:r>
            <a:endParaRPr sz="900">
              <a:latin typeface="Calibri"/>
              <a:cs typeface="Calibri"/>
            </a:endParaRPr>
          </a:p>
        </p:txBody>
      </p:sp>
      <p:sp>
        <p:nvSpPr>
          <p:cNvPr id="62" name="object 62"/>
          <p:cNvSpPr txBox="1"/>
          <p:nvPr/>
        </p:nvSpPr>
        <p:spPr>
          <a:xfrm>
            <a:off x="1854707" y="3321811"/>
            <a:ext cx="466090" cy="162560"/>
          </a:xfrm>
          <a:prstGeom prst="rect">
            <a:avLst/>
          </a:prstGeom>
        </p:spPr>
        <p:txBody>
          <a:bodyPr vert="horz" wrap="square" lIns="0" tIns="12700" rIns="0" bIns="0" rtlCol="0">
            <a:spAutoFit/>
          </a:bodyPr>
          <a:lstStyle/>
          <a:p>
            <a:pPr marL="134620">
              <a:lnSpc>
                <a:spcPct val="100000"/>
              </a:lnSpc>
              <a:spcBef>
                <a:spcPts val="100"/>
              </a:spcBef>
            </a:pPr>
            <a:r>
              <a:rPr sz="900" spc="-10" dirty="0">
                <a:solidFill>
                  <a:srgbClr val="404040"/>
                </a:solidFill>
                <a:latin typeface="Calibri"/>
                <a:cs typeface="Calibri"/>
              </a:rPr>
              <a:t>85,121</a:t>
            </a:r>
            <a:endParaRPr sz="900">
              <a:latin typeface="Calibri"/>
              <a:cs typeface="Calibri"/>
            </a:endParaRPr>
          </a:p>
        </p:txBody>
      </p:sp>
      <p:sp>
        <p:nvSpPr>
          <p:cNvPr id="63" name="object 63"/>
          <p:cNvSpPr txBox="1"/>
          <p:nvPr/>
        </p:nvSpPr>
        <p:spPr>
          <a:xfrm>
            <a:off x="2931032" y="3319017"/>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85,250</a:t>
            </a:r>
            <a:endParaRPr sz="900">
              <a:latin typeface="Calibri"/>
              <a:cs typeface="Calibri"/>
            </a:endParaRPr>
          </a:p>
        </p:txBody>
      </p:sp>
      <p:sp>
        <p:nvSpPr>
          <p:cNvPr id="64" name="object 64"/>
          <p:cNvSpPr txBox="1"/>
          <p:nvPr/>
        </p:nvSpPr>
        <p:spPr>
          <a:xfrm>
            <a:off x="3885438" y="3317494"/>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85,314</a:t>
            </a:r>
            <a:endParaRPr sz="900">
              <a:latin typeface="Calibri"/>
              <a:cs typeface="Calibri"/>
            </a:endParaRPr>
          </a:p>
        </p:txBody>
      </p:sp>
      <p:sp>
        <p:nvSpPr>
          <p:cNvPr id="65" name="object 65"/>
          <p:cNvSpPr txBox="1"/>
          <p:nvPr/>
        </p:nvSpPr>
        <p:spPr>
          <a:xfrm>
            <a:off x="4839715" y="3316351"/>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85,376</a:t>
            </a:r>
            <a:endParaRPr sz="900">
              <a:latin typeface="Calibri"/>
              <a:cs typeface="Calibri"/>
            </a:endParaRPr>
          </a:p>
        </p:txBody>
      </p:sp>
      <p:sp>
        <p:nvSpPr>
          <p:cNvPr id="66" name="object 66"/>
          <p:cNvSpPr txBox="1"/>
          <p:nvPr/>
        </p:nvSpPr>
        <p:spPr>
          <a:xfrm>
            <a:off x="5793994" y="3317875"/>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85,308</a:t>
            </a:r>
            <a:endParaRPr sz="900">
              <a:latin typeface="Calibri"/>
              <a:cs typeface="Calibri"/>
            </a:endParaRPr>
          </a:p>
        </p:txBody>
      </p:sp>
      <p:sp>
        <p:nvSpPr>
          <p:cNvPr id="67" name="object 67"/>
          <p:cNvSpPr txBox="1"/>
          <p:nvPr/>
        </p:nvSpPr>
        <p:spPr>
          <a:xfrm>
            <a:off x="6748398" y="3319398"/>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85,231</a:t>
            </a:r>
            <a:endParaRPr sz="900">
              <a:latin typeface="Calibri"/>
              <a:cs typeface="Calibri"/>
            </a:endParaRPr>
          </a:p>
        </p:txBody>
      </p:sp>
      <p:sp>
        <p:nvSpPr>
          <p:cNvPr id="68" name="object 68"/>
          <p:cNvSpPr txBox="1"/>
          <p:nvPr/>
        </p:nvSpPr>
        <p:spPr>
          <a:xfrm>
            <a:off x="7702677" y="3319653"/>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85,214</a:t>
            </a:r>
            <a:endParaRPr sz="900">
              <a:latin typeface="Calibri"/>
              <a:cs typeface="Calibri"/>
            </a:endParaRPr>
          </a:p>
        </p:txBody>
      </p:sp>
      <p:sp>
        <p:nvSpPr>
          <p:cNvPr id="69" name="object 69"/>
          <p:cNvSpPr txBox="1"/>
          <p:nvPr/>
        </p:nvSpPr>
        <p:spPr>
          <a:xfrm>
            <a:off x="8657081" y="3325114"/>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84,956</a:t>
            </a:r>
            <a:endParaRPr sz="900">
              <a:latin typeface="Calibri"/>
              <a:cs typeface="Calibri"/>
            </a:endParaRPr>
          </a:p>
        </p:txBody>
      </p:sp>
      <p:sp>
        <p:nvSpPr>
          <p:cNvPr id="70" name="object 70"/>
          <p:cNvSpPr txBox="1"/>
          <p:nvPr/>
        </p:nvSpPr>
        <p:spPr>
          <a:xfrm>
            <a:off x="9611359" y="3323335"/>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85,041</a:t>
            </a:r>
            <a:endParaRPr sz="900">
              <a:latin typeface="Calibri"/>
              <a:cs typeface="Calibri"/>
            </a:endParaRPr>
          </a:p>
        </p:txBody>
      </p:sp>
      <p:sp>
        <p:nvSpPr>
          <p:cNvPr id="71" name="object 71"/>
          <p:cNvSpPr txBox="1"/>
          <p:nvPr/>
        </p:nvSpPr>
        <p:spPr>
          <a:xfrm>
            <a:off x="10565638" y="3323082"/>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85,058</a:t>
            </a:r>
            <a:endParaRPr sz="900">
              <a:latin typeface="Calibri"/>
              <a:cs typeface="Calibri"/>
            </a:endParaRPr>
          </a:p>
        </p:txBody>
      </p:sp>
      <p:sp>
        <p:nvSpPr>
          <p:cNvPr id="72" name="object 72"/>
          <p:cNvSpPr txBox="1"/>
          <p:nvPr/>
        </p:nvSpPr>
        <p:spPr>
          <a:xfrm>
            <a:off x="2008123" y="2651252"/>
            <a:ext cx="9218295" cy="162560"/>
          </a:xfrm>
          <a:prstGeom prst="rect">
            <a:avLst/>
          </a:prstGeom>
        </p:spPr>
        <p:txBody>
          <a:bodyPr vert="horz" wrap="square" lIns="0" tIns="12700" rIns="0" bIns="0" rtlCol="0">
            <a:spAutoFit/>
          </a:bodyPr>
          <a:lstStyle/>
          <a:p>
            <a:pPr marL="12700">
              <a:lnSpc>
                <a:spcPct val="100000"/>
              </a:lnSpc>
              <a:spcBef>
                <a:spcPts val="100"/>
              </a:spcBef>
              <a:tabLst>
                <a:tab pos="9204960" algn="l"/>
              </a:tabLst>
            </a:pPr>
            <a:r>
              <a:rPr sz="900" u="sng" spc="385" dirty="0">
                <a:solidFill>
                  <a:srgbClr val="404040"/>
                </a:solidFill>
                <a:uFill>
                  <a:solidFill>
                    <a:srgbClr val="D9D9D9"/>
                  </a:solidFill>
                </a:uFill>
                <a:latin typeface="Calibri"/>
                <a:cs typeface="Calibri"/>
              </a:rPr>
              <a:t>  </a:t>
            </a:r>
            <a:r>
              <a:rPr sz="900" u="sng" spc="-10" dirty="0">
                <a:solidFill>
                  <a:srgbClr val="404040"/>
                </a:solidFill>
                <a:uFill>
                  <a:solidFill>
                    <a:srgbClr val="D9D9D9"/>
                  </a:solidFill>
                </a:uFill>
                <a:latin typeface="Calibri"/>
                <a:cs typeface="Calibri"/>
              </a:rPr>
              <a:t>117,064</a:t>
            </a:r>
            <a:r>
              <a:rPr sz="900" u="sng" dirty="0">
                <a:solidFill>
                  <a:srgbClr val="404040"/>
                </a:solidFill>
                <a:uFill>
                  <a:solidFill>
                    <a:srgbClr val="D9D9D9"/>
                  </a:solidFill>
                </a:uFill>
                <a:latin typeface="Calibri"/>
                <a:cs typeface="Calibri"/>
              </a:rPr>
              <a:t>	</a:t>
            </a:r>
            <a:endParaRPr sz="900">
              <a:latin typeface="Calibri"/>
              <a:cs typeface="Calibri"/>
            </a:endParaRPr>
          </a:p>
        </p:txBody>
      </p:sp>
      <p:sp>
        <p:nvSpPr>
          <p:cNvPr id="73" name="object 73"/>
          <p:cNvSpPr txBox="1"/>
          <p:nvPr/>
        </p:nvSpPr>
        <p:spPr>
          <a:xfrm>
            <a:off x="3142614" y="3288538"/>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86,705</a:t>
            </a:r>
            <a:endParaRPr sz="900">
              <a:latin typeface="Calibri"/>
              <a:cs typeface="Calibri"/>
            </a:endParaRPr>
          </a:p>
        </p:txBody>
      </p:sp>
      <p:sp>
        <p:nvSpPr>
          <p:cNvPr id="74" name="object 74"/>
          <p:cNvSpPr txBox="1"/>
          <p:nvPr/>
        </p:nvSpPr>
        <p:spPr>
          <a:xfrm>
            <a:off x="4109592" y="3588766"/>
            <a:ext cx="331470" cy="162560"/>
          </a:xfrm>
          <a:prstGeom prst="rect">
            <a:avLst/>
          </a:prstGeom>
        </p:spPr>
        <p:txBody>
          <a:bodyPr vert="horz" wrap="square" lIns="0" tIns="12700" rIns="0" bIns="0" rtlCol="0">
            <a:spAutoFit/>
          </a:bodyPr>
          <a:lstStyle/>
          <a:p>
            <a:pPr>
              <a:lnSpc>
                <a:spcPct val="100000"/>
              </a:lnSpc>
              <a:spcBef>
                <a:spcPts val="100"/>
              </a:spcBef>
            </a:pPr>
            <a:r>
              <a:rPr sz="900" spc="-10" dirty="0">
                <a:solidFill>
                  <a:srgbClr val="404040"/>
                </a:solidFill>
                <a:latin typeface="Calibri"/>
                <a:cs typeface="Calibri"/>
              </a:rPr>
              <a:t>72,390</a:t>
            </a:r>
            <a:endParaRPr sz="900">
              <a:latin typeface="Calibri"/>
              <a:cs typeface="Calibri"/>
            </a:endParaRPr>
          </a:p>
        </p:txBody>
      </p:sp>
      <p:sp>
        <p:nvSpPr>
          <p:cNvPr id="75" name="object 75"/>
          <p:cNvSpPr txBox="1"/>
          <p:nvPr/>
        </p:nvSpPr>
        <p:spPr>
          <a:xfrm>
            <a:off x="5063997" y="3835145"/>
            <a:ext cx="331470" cy="162560"/>
          </a:xfrm>
          <a:prstGeom prst="rect">
            <a:avLst/>
          </a:prstGeom>
        </p:spPr>
        <p:txBody>
          <a:bodyPr vert="horz" wrap="square" lIns="0" tIns="12700" rIns="0" bIns="0" rtlCol="0">
            <a:spAutoFit/>
          </a:bodyPr>
          <a:lstStyle/>
          <a:p>
            <a:pPr>
              <a:lnSpc>
                <a:spcPct val="100000"/>
              </a:lnSpc>
              <a:spcBef>
                <a:spcPts val="100"/>
              </a:spcBef>
            </a:pPr>
            <a:r>
              <a:rPr sz="900" spc="-10" dirty="0">
                <a:solidFill>
                  <a:srgbClr val="404040"/>
                </a:solidFill>
                <a:latin typeface="Calibri"/>
                <a:cs typeface="Calibri"/>
              </a:rPr>
              <a:t>60,658</a:t>
            </a:r>
            <a:endParaRPr sz="900">
              <a:latin typeface="Calibri"/>
              <a:cs typeface="Calibri"/>
            </a:endParaRPr>
          </a:p>
        </p:txBody>
      </p:sp>
      <p:sp>
        <p:nvSpPr>
          <p:cNvPr id="76" name="object 76"/>
          <p:cNvSpPr txBox="1"/>
          <p:nvPr/>
        </p:nvSpPr>
        <p:spPr>
          <a:xfrm>
            <a:off x="6018276" y="3800602"/>
            <a:ext cx="331470" cy="162560"/>
          </a:xfrm>
          <a:prstGeom prst="rect">
            <a:avLst/>
          </a:prstGeom>
        </p:spPr>
        <p:txBody>
          <a:bodyPr vert="horz" wrap="square" lIns="0" tIns="12700" rIns="0" bIns="0" rtlCol="0">
            <a:spAutoFit/>
          </a:bodyPr>
          <a:lstStyle/>
          <a:p>
            <a:pPr>
              <a:lnSpc>
                <a:spcPct val="100000"/>
              </a:lnSpc>
              <a:spcBef>
                <a:spcPts val="100"/>
              </a:spcBef>
            </a:pPr>
            <a:r>
              <a:rPr sz="900" spc="-10" dirty="0">
                <a:solidFill>
                  <a:srgbClr val="404040"/>
                </a:solidFill>
                <a:latin typeface="Calibri"/>
                <a:cs typeface="Calibri"/>
              </a:rPr>
              <a:t>62,296</a:t>
            </a:r>
            <a:endParaRPr sz="900">
              <a:latin typeface="Calibri"/>
              <a:cs typeface="Calibri"/>
            </a:endParaRPr>
          </a:p>
        </p:txBody>
      </p:sp>
      <p:sp>
        <p:nvSpPr>
          <p:cNvPr id="77" name="object 77"/>
          <p:cNvSpPr txBox="1"/>
          <p:nvPr/>
        </p:nvSpPr>
        <p:spPr>
          <a:xfrm>
            <a:off x="6972554" y="3718941"/>
            <a:ext cx="331470" cy="162560"/>
          </a:xfrm>
          <a:prstGeom prst="rect">
            <a:avLst/>
          </a:prstGeom>
        </p:spPr>
        <p:txBody>
          <a:bodyPr vert="horz" wrap="square" lIns="0" tIns="12700" rIns="0" bIns="0" rtlCol="0">
            <a:spAutoFit/>
          </a:bodyPr>
          <a:lstStyle/>
          <a:p>
            <a:pPr>
              <a:lnSpc>
                <a:spcPct val="100000"/>
              </a:lnSpc>
              <a:spcBef>
                <a:spcPts val="100"/>
              </a:spcBef>
            </a:pPr>
            <a:r>
              <a:rPr sz="900" spc="-10" dirty="0">
                <a:solidFill>
                  <a:srgbClr val="404040"/>
                </a:solidFill>
                <a:latin typeface="Calibri"/>
                <a:cs typeface="Calibri"/>
              </a:rPr>
              <a:t>66,199</a:t>
            </a:r>
            <a:endParaRPr sz="900">
              <a:latin typeface="Calibri"/>
              <a:cs typeface="Calibri"/>
            </a:endParaRPr>
          </a:p>
        </p:txBody>
      </p:sp>
      <p:sp>
        <p:nvSpPr>
          <p:cNvPr id="78" name="object 78"/>
          <p:cNvSpPr txBox="1"/>
          <p:nvPr/>
        </p:nvSpPr>
        <p:spPr>
          <a:xfrm>
            <a:off x="7926958" y="3908297"/>
            <a:ext cx="331470" cy="162560"/>
          </a:xfrm>
          <a:prstGeom prst="rect">
            <a:avLst/>
          </a:prstGeom>
        </p:spPr>
        <p:txBody>
          <a:bodyPr vert="horz" wrap="square" lIns="0" tIns="12700" rIns="0" bIns="0" rtlCol="0">
            <a:spAutoFit/>
          </a:bodyPr>
          <a:lstStyle/>
          <a:p>
            <a:pPr>
              <a:lnSpc>
                <a:spcPct val="100000"/>
              </a:lnSpc>
              <a:spcBef>
                <a:spcPts val="100"/>
              </a:spcBef>
            </a:pPr>
            <a:r>
              <a:rPr sz="900" spc="-10" dirty="0">
                <a:solidFill>
                  <a:srgbClr val="404040"/>
                </a:solidFill>
                <a:latin typeface="Calibri"/>
                <a:cs typeface="Calibri"/>
              </a:rPr>
              <a:t>57,177</a:t>
            </a:r>
            <a:endParaRPr sz="900">
              <a:latin typeface="Calibri"/>
              <a:cs typeface="Calibri"/>
            </a:endParaRPr>
          </a:p>
        </p:txBody>
      </p:sp>
      <p:sp>
        <p:nvSpPr>
          <p:cNvPr id="79" name="object 79"/>
          <p:cNvSpPr txBox="1"/>
          <p:nvPr/>
        </p:nvSpPr>
        <p:spPr>
          <a:xfrm>
            <a:off x="8868536" y="3311144"/>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85,625</a:t>
            </a:r>
            <a:endParaRPr sz="900">
              <a:latin typeface="Calibri"/>
              <a:cs typeface="Calibri"/>
            </a:endParaRPr>
          </a:p>
        </p:txBody>
      </p:sp>
      <p:sp>
        <p:nvSpPr>
          <p:cNvPr id="80" name="object 80"/>
          <p:cNvSpPr txBox="1"/>
          <p:nvPr/>
        </p:nvSpPr>
        <p:spPr>
          <a:xfrm>
            <a:off x="9822942" y="3651250"/>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69,412</a:t>
            </a:r>
            <a:endParaRPr sz="900">
              <a:latin typeface="Calibri"/>
              <a:cs typeface="Calibri"/>
            </a:endParaRPr>
          </a:p>
        </p:txBody>
      </p:sp>
      <p:sp>
        <p:nvSpPr>
          <p:cNvPr id="81" name="object 81"/>
          <p:cNvSpPr txBox="1"/>
          <p:nvPr/>
        </p:nvSpPr>
        <p:spPr>
          <a:xfrm>
            <a:off x="10777219" y="3671061"/>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68,475</a:t>
            </a:r>
            <a:endParaRPr sz="900">
              <a:latin typeface="Calibri"/>
              <a:cs typeface="Calibri"/>
            </a:endParaRPr>
          </a:p>
        </p:txBody>
      </p:sp>
      <p:sp>
        <p:nvSpPr>
          <p:cNvPr id="82" name="object 82"/>
          <p:cNvSpPr txBox="1"/>
          <p:nvPr/>
        </p:nvSpPr>
        <p:spPr>
          <a:xfrm>
            <a:off x="1235455" y="4389246"/>
            <a:ext cx="344170" cy="1002030"/>
          </a:xfrm>
          <a:prstGeom prst="rect">
            <a:avLst/>
          </a:prstGeom>
        </p:spPr>
        <p:txBody>
          <a:bodyPr vert="horz" wrap="square" lIns="0" tIns="12700" rIns="0" bIns="0" rtlCol="0">
            <a:spAutoFit/>
          </a:bodyPr>
          <a:lstStyle/>
          <a:p>
            <a:pPr marR="5080" algn="r">
              <a:lnSpc>
                <a:spcPct val="100000"/>
              </a:lnSpc>
              <a:spcBef>
                <a:spcPts val="100"/>
              </a:spcBef>
            </a:pPr>
            <a:r>
              <a:rPr sz="900" spc="-10" dirty="0">
                <a:solidFill>
                  <a:srgbClr val="585858"/>
                </a:solidFill>
                <a:latin typeface="Calibri"/>
                <a:cs typeface="Calibri"/>
              </a:rPr>
              <a:t>40,000</a:t>
            </a:r>
            <a:endParaRPr sz="900">
              <a:latin typeface="Calibri"/>
              <a:cs typeface="Calibri"/>
            </a:endParaRPr>
          </a:p>
          <a:p>
            <a:pPr>
              <a:lnSpc>
                <a:spcPct val="100000"/>
              </a:lnSpc>
            </a:pPr>
            <a:endParaRPr sz="900">
              <a:latin typeface="Calibri"/>
              <a:cs typeface="Calibri"/>
            </a:endParaRPr>
          </a:p>
          <a:p>
            <a:pPr>
              <a:lnSpc>
                <a:spcPct val="100000"/>
              </a:lnSpc>
              <a:spcBef>
                <a:spcPts val="25"/>
              </a:spcBef>
            </a:pPr>
            <a:endParaRPr sz="900">
              <a:latin typeface="Calibri"/>
              <a:cs typeface="Calibri"/>
            </a:endParaRPr>
          </a:p>
          <a:p>
            <a:pPr marR="5080" algn="r">
              <a:lnSpc>
                <a:spcPct val="100000"/>
              </a:lnSpc>
            </a:pPr>
            <a:r>
              <a:rPr sz="900" spc="-10" dirty="0">
                <a:solidFill>
                  <a:srgbClr val="585858"/>
                </a:solidFill>
                <a:latin typeface="Calibri"/>
                <a:cs typeface="Calibri"/>
              </a:rPr>
              <a:t>20,000</a:t>
            </a:r>
            <a:endParaRPr sz="900">
              <a:latin typeface="Calibri"/>
              <a:cs typeface="Calibri"/>
            </a:endParaRPr>
          </a:p>
          <a:p>
            <a:pPr>
              <a:lnSpc>
                <a:spcPct val="100000"/>
              </a:lnSpc>
            </a:pPr>
            <a:endParaRPr sz="900">
              <a:latin typeface="Calibri"/>
              <a:cs typeface="Calibri"/>
            </a:endParaRPr>
          </a:p>
          <a:p>
            <a:pPr>
              <a:lnSpc>
                <a:spcPct val="100000"/>
              </a:lnSpc>
              <a:spcBef>
                <a:spcPts val="25"/>
              </a:spcBef>
            </a:pPr>
            <a:endParaRPr sz="900">
              <a:latin typeface="Calibri"/>
              <a:cs typeface="Calibri"/>
            </a:endParaRPr>
          </a:p>
          <a:p>
            <a:pPr marR="5080" algn="r">
              <a:lnSpc>
                <a:spcPct val="100000"/>
              </a:lnSpc>
              <a:spcBef>
                <a:spcPts val="5"/>
              </a:spcBef>
            </a:pPr>
            <a:r>
              <a:rPr sz="900" dirty="0">
                <a:solidFill>
                  <a:srgbClr val="585858"/>
                </a:solidFill>
                <a:latin typeface="Calibri"/>
                <a:cs typeface="Calibri"/>
              </a:rPr>
              <a:t>0</a:t>
            </a:r>
            <a:endParaRPr sz="900">
              <a:latin typeface="Calibri"/>
              <a:cs typeface="Calibri"/>
            </a:endParaRPr>
          </a:p>
        </p:txBody>
      </p:sp>
      <p:sp>
        <p:nvSpPr>
          <p:cNvPr id="83" name="object 83"/>
          <p:cNvSpPr txBox="1"/>
          <p:nvPr/>
        </p:nvSpPr>
        <p:spPr>
          <a:xfrm>
            <a:off x="1235455" y="3969511"/>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60,000</a:t>
            </a:r>
            <a:endParaRPr sz="900">
              <a:latin typeface="Calibri"/>
              <a:cs typeface="Calibri"/>
            </a:endParaRPr>
          </a:p>
        </p:txBody>
      </p:sp>
      <p:sp>
        <p:nvSpPr>
          <p:cNvPr id="84" name="object 84"/>
          <p:cNvSpPr txBox="1"/>
          <p:nvPr/>
        </p:nvSpPr>
        <p:spPr>
          <a:xfrm>
            <a:off x="1235455" y="3549777"/>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80,000</a:t>
            </a:r>
            <a:endParaRPr sz="900">
              <a:latin typeface="Calibri"/>
              <a:cs typeface="Calibri"/>
            </a:endParaRPr>
          </a:p>
        </p:txBody>
      </p:sp>
      <p:sp>
        <p:nvSpPr>
          <p:cNvPr id="85" name="object 85"/>
          <p:cNvSpPr txBox="1"/>
          <p:nvPr/>
        </p:nvSpPr>
        <p:spPr>
          <a:xfrm>
            <a:off x="1177544" y="3130041"/>
            <a:ext cx="401955"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100,000</a:t>
            </a:r>
            <a:endParaRPr sz="900">
              <a:latin typeface="Calibri"/>
              <a:cs typeface="Calibri"/>
            </a:endParaRPr>
          </a:p>
        </p:txBody>
      </p:sp>
      <p:sp>
        <p:nvSpPr>
          <p:cNvPr id="86" name="object 86"/>
          <p:cNvSpPr txBox="1"/>
          <p:nvPr/>
        </p:nvSpPr>
        <p:spPr>
          <a:xfrm>
            <a:off x="1177544" y="2710434"/>
            <a:ext cx="401955"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120,000</a:t>
            </a:r>
            <a:endParaRPr sz="900">
              <a:latin typeface="Calibri"/>
              <a:cs typeface="Calibri"/>
            </a:endParaRPr>
          </a:p>
        </p:txBody>
      </p:sp>
      <p:sp>
        <p:nvSpPr>
          <p:cNvPr id="87" name="object 87"/>
          <p:cNvSpPr txBox="1"/>
          <p:nvPr/>
        </p:nvSpPr>
        <p:spPr>
          <a:xfrm>
            <a:off x="1177544" y="2290698"/>
            <a:ext cx="401955"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140,000</a:t>
            </a:r>
            <a:endParaRPr sz="900">
              <a:latin typeface="Calibri"/>
              <a:cs typeface="Calibri"/>
            </a:endParaRPr>
          </a:p>
        </p:txBody>
      </p:sp>
      <p:sp>
        <p:nvSpPr>
          <p:cNvPr id="88" name="object 88"/>
          <p:cNvSpPr txBox="1"/>
          <p:nvPr/>
        </p:nvSpPr>
        <p:spPr>
          <a:xfrm>
            <a:off x="1177544" y="1870964"/>
            <a:ext cx="401955"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160,000</a:t>
            </a:r>
            <a:endParaRPr sz="900">
              <a:latin typeface="Calibri"/>
              <a:cs typeface="Calibri"/>
            </a:endParaRPr>
          </a:p>
        </p:txBody>
      </p:sp>
      <p:sp>
        <p:nvSpPr>
          <p:cNvPr id="89" name="object 89"/>
          <p:cNvSpPr txBox="1"/>
          <p:nvPr/>
        </p:nvSpPr>
        <p:spPr>
          <a:xfrm>
            <a:off x="2020951"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2013</a:t>
            </a:r>
            <a:endParaRPr sz="900">
              <a:latin typeface="Calibri"/>
              <a:cs typeface="Calibri"/>
            </a:endParaRPr>
          </a:p>
        </p:txBody>
      </p:sp>
      <p:sp>
        <p:nvSpPr>
          <p:cNvPr id="90" name="object 90"/>
          <p:cNvSpPr txBox="1"/>
          <p:nvPr/>
        </p:nvSpPr>
        <p:spPr>
          <a:xfrm>
            <a:off x="2975229"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2014</a:t>
            </a:r>
            <a:endParaRPr sz="900">
              <a:latin typeface="Calibri"/>
              <a:cs typeface="Calibri"/>
            </a:endParaRPr>
          </a:p>
        </p:txBody>
      </p:sp>
      <p:sp>
        <p:nvSpPr>
          <p:cNvPr id="91" name="object 91"/>
          <p:cNvSpPr txBox="1"/>
          <p:nvPr/>
        </p:nvSpPr>
        <p:spPr>
          <a:xfrm>
            <a:off x="3929634"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2015</a:t>
            </a:r>
            <a:endParaRPr sz="900">
              <a:latin typeface="Calibri"/>
              <a:cs typeface="Calibri"/>
            </a:endParaRPr>
          </a:p>
        </p:txBody>
      </p:sp>
      <p:sp>
        <p:nvSpPr>
          <p:cNvPr id="92" name="object 92"/>
          <p:cNvSpPr txBox="1"/>
          <p:nvPr/>
        </p:nvSpPr>
        <p:spPr>
          <a:xfrm>
            <a:off x="4883911"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2016</a:t>
            </a:r>
            <a:endParaRPr sz="900">
              <a:latin typeface="Calibri"/>
              <a:cs typeface="Calibri"/>
            </a:endParaRPr>
          </a:p>
        </p:txBody>
      </p:sp>
      <p:sp>
        <p:nvSpPr>
          <p:cNvPr id="93" name="object 93"/>
          <p:cNvSpPr txBox="1"/>
          <p:nvPr/>
        </p:nvSpPr>
        <p:spPr>
          <a:xfrm>
            <a:off x="5838190" y="5340848"/>
            <a:ext cx="1211580" cy="391795"/>
          </a:xfrm>
          <a:prstGeom prst="rect">
            <a:avLst/>
          </a:prstGeom>
        </p:spPr>
        <p:txBody>
          <a:bodyPr vert="horz" wrap="square" lIns="0" tIns="48895" rIns="0" bIns="0" rtlCol="0">
            <a:spAutoFit/>
          </a:bodyPr>
          <a:lstStyle/>
          <a:p>
            <a:pPr marL="12700">
              <a:lnSpc>
                <a:spcPct val="100000"/>
              </a:lnSpc>
              <a:spcBef>
                <a:spcPts val="385"/>
              </a:spcBef>
              <a:tabLst>
                <a:tab pos="966469" algn="l"/>
              </a:tabLst>
            </a:pPr>
            <a:r>
              <a:rPr sz="900" spc="-20" dirty="0">
                <a:solidFill>
                  <a:srgbClr val="585858"/>
                </a:solidFill>
                <a:latin typeface="Calibri"/>
                <a:cs typeface="Calibri"/>
              </a:rPr>
              <a:t>2017</a:t>
            </a:r>
            <a:r>
              <a:rPr sz="900" dirty="0">
                <a:solidFill>
                  <a:srgbClr val="585858"/>
                </a:solidFill>
                <a:latin typeface="Calibri"/>
                <a:cs typeface="Calibri"/>
              </a:rPr>
              <a:t>	</a:t>
            </a:r>
            <a:r>
              <a:rPr sz="900" spc="-20" dirty="0">
                <a:solidFill>
                  <a:srgbClr val="585858"/>
                </a:solidFill>
                <a:latin typeface="Calibri"/>
                <a:cs typeface="Calibri"/>
              </a:rPr>
              <a:t>2018</a:t>
            </a:r>
            <a:endParaRPr sz="900">
              <a:latin typeface="Calibri"/>
              <a:cs typeface="Calibri"/>
            </a:endParaRPr>
          </a:p>
          <a:p>
            <a:pPr marL="13970">
              <a:lnSpc>
                <a:spcPct val="100000"/>
              </a:lnSpc>
              <a:spcBef>
                <a:spcPts val="315"/>
              </a:spcBef>
            </a:pPr>
            <a:r>
              <a:rPr sz="1000" b="1" dirty="0">
                <a:solidFill>
                  <a:srgbClr val="585858"/>
                </a:solidFill>
                <a:latin typeface="Calibri"/>
                <a:cs typeface="Calibri"/>
              </a:rPr>
              <a:t>All</a:t>
            </a:r>
            <a:r>
              <a:rPr sz="1000" b="1" spc="-20" dirty="0">
                <a:solidFill>
                  <a:srgbClr val="585858"/>
                </a:solidFill>
                <a:latin typeface="Calibri"/>
                <a:cs typeface="Calibri"/>
              </a:rPr>
              <a:t> </a:t>
            </a:r>
            <a:r>
              <a:rPr sz="1000" b="1" dirty="0">
                <a:solidFill>
                  <a:srgbClr val="585858"/>
                </a:solidFill>
                <a:latin typeface="Calibri"/>
                <a:cs typeface="Calibri"/>
              </a:rPr>
              <a:t>Years</a:t>
            </a:r>
            <a:r>
              <a:rPr sz="1000" b="1" spc="-25" dirty="0">
                <a:solidFill>
                  <a:srgbClr val="585858"/>
                </a:solidFill>
                <a:latin typeface="Calibri"/>
                <a:cs typeface="Calibri"/>
              </a:rPr>
              <a:t> </a:t>
            </a:r>
            <a:r>
              <a:rPr sz="1000" b="1" dirty="0">
                <a:solidFill>
                  <a:srgbClr val="585858"/>
                </a:solidFill>
                <a:latin typeface="Calibri"/>
                <a:cs typeface="Calibri"/>
              </a:rPr>
              <a:t>are</a:t>
            </a:r>
            <a:r>
              <a:rPr sz="1000" b="1" spc="-25" dirty="0">
                <a:solidFill>
                  <a:srgbClr val="585858"/>
                </a:solidFill>
                <a:latin typeface="Calibri"/>
                <a:cs typeface="Calibri"/>
              </a:rPr>
              <a:t> </a:t>
            </a:r>
            <a:r>
              <a:rPr sz="1000" b="1" spc="-10" dirty="0">
                <a:solidFill>
                  <a:srgbClr val="585858"/>
                </a:solidFill>
                <a:latin typeface="Calibri"/>
                <a:cs typeface="Calibri"/>
              </a:rPr>
              <a:t>Reported</a:t>
            </a:r>
            <a:endParaRPr sz="1000">
              <a:latin typeface="Calibri"/>
              <a:cs typeface="Calibri"/>
            </a:endParaRPr>
          </a:p>
        </p:txBody>
      </p:sp>
      <p:sp>
        <p:nvSpPr>
          <p:cNvPr id="94" name="object 94"/>
          <p:cNvSpPr txBox="1"/>
          <p:nvPr/>
        </p:nvSpPr>
        <p:spPr>
          <a:xfrm>
            <a:off x="7746872"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2019</a:t>
            </a:r>
            <a:endParaRPr sz="900">
              <a:latin typeface="Calibri"/>
              <a:cs typeface="Calibri"/>
            </a:endParaRPr>
          </a:p>
        </p:txBody>
      </p:sp>
      <p:sp>
        <p:nvSpPr>
          <p:cNvPr id="95" name="object 95"/>
          <p:cNvSpPr txBox="1"/>
          <p:nvPr/>
        </p:nvSpPr>
        <p:spPr>
          <a:xfrm>
            <a:off x="8701278"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2020</a:t>
            </a:r>
            <a:endParaRPr sz="900">
              <a:latin typeface="Calibri"/>
              <a:cs typeface="Calibri"/>
            </a:endParaRPr>
          </a:p>
        </p:txBody>
      </p:sp>
      <p:sp>
        <p:nvSpPr>
          <p:cNvPr id="96" name="object 96"/>
          <p:cNvSpPr txBox="1"/>
          <p:nvPr/>
        </p:nvSpPr>
        <p:spPr>
          <a:xfrm>
            <a:off x="9655556"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2021</a:t>
            </a:r>
            <a:endParaRPr sz="900">
              <a:latin typeface="Calibri"/>
              <a:cs typeface="Calibri"/>
            </a:endParaRPr>
          </a:p>
        </p:txBody>
      </p:sp>
      <p:sp>
        <p:nvSpPr>
          <p:cNvPr id="97" name="object 97"/>
          <p:cNvSpPr txBox="1"/>
          <p:nvPr/>
        </p:nvSpPr>
        <p:spPr>
          <a:xfrm>
            <a:off x="10609833"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2022</a:t>
            </a:r>
            <a:endParaRPr sz="900">
              <a:latin typeface="Calibri"/>
              <a:cs typeface="Calibri"/>
            </a:endParaRPr>
          </a:p>
        </p:txBody>
      </p:sp>
      <p:sp>
        <p:nvSpPr>
          <p:cNvPr id="98" name="object 98"/>
          <p:cNvSpPr txBox="1"/>
          <p:nvPr/>
        </p:nvSpPr>
        <p:spPr>
          <a:xfrm>
            <a:off x="1009827" y="3491154"/>
            <a:ext cx="152400" cy="308610"/>
          </a:xfrm>
          <a:prstGeom prst="rect">
            <a:avLst/>
          </a:prstGeom>
        </p:spPr>
        <p:txBody>
          <a:bodyPr vert="vert270" wrap="square" lIns="0" tIns="0" rIns="0" bIns="0" rtlCol="0">
            <a:spAutoFit/>
          </a:bodyPr>
          <a:lstStyle/>
          <a:p>
            <a:pPr marL="12700">
              <a:lnSpc>
                <a:spcPts val="1045"/>
              </a:lnSpc>
            </a:pPr>
            <a:r>
              <a:rPr sz="1000" spc="-10" dirty="0">
                <a:solidFill>
                  <a:srgbClr val="585858"/>
                </a:solidFill>
                <a:latin typeface="Calibri"/>
                <a:cs typeface="Calibri"/>
              </a:rPr>
              <a:t>Acres</a:t>
            </a:r>
            <a:endParaRPr sz="1000">
              <a:latin typeface="Calibri"/>
              <a:cs typeface="Calibri"/>
            </a:endParaRPr>
          </a:p>
        </p:txBody>
      </p:sp>
      <p:sp>
        <p:nvSpPr>
          <p:cNvPr id="99" name="object 99"/>
          <p:cNvSpPr/>
          <p:nvPr/>
        </p:nvSpPr>
        <p:spPr>
          <a:xfrm>
            <a:off x="3832859" y="5961888"/>
            <a:ext cx="62865" cy="62865"/>
          </a:xfrm>
          <a:custGeom>
            <a:avLst/>
            <a:gdLst/>
            <a:ahLst/>
            <a:cxnLst/>
            <a:rect l="l" t="t" r="r" b="b"/>
            <a:pathLst>
              <a:path w="62864" h="62864">
                <a:moveTo>
                  <a:pt x="62484" y="0"/>
                </a:moveTo>
                <a:lnTo>
                  <a:pt x="0" y="0"/>
                </a:lnTo>
                <a:lnTo>
                  <a:pt x="0" y="62484"/>
                </a:lnTo>
                <a:lnTo>
                  <a:pt x="62484" y="62484"/>
                </a:lnTo>
                <a:lnTo>
                  <a:pt x="62484" y="0"/>
                </a:lnTo>
                <a:close/>
              </a:path>
            </a:pathLst>
          </a:custGeom>
          <a:solidFill>
            <a:srgbClr val="4471C4"/>
          </a:solidFill>
        </p:spPr>
        <p:txBody>
          <a:bodyPr wrap="square" lIns="0" tIns="0" rIns="0" bIns="0" rtlCol="0"/>
          <a:lstStyle/>
          <a:p>
            <a:endParaRPr/>
          </a:p>
        </p:txBody>
      </p:sp>
      <p:sp>
        <p:nvSpPr>
          <p:cNvPr id="100" name="object 100"/>
          <p:cNvSpPr txBox="1"/>
          <p:nvPr/>
        </p:nvSpPr>
        <p:spPr>
          <a:xfrm>
            <a:off x="3910329" y="5899810"/>
            <a:ext cx="1099820" cy="162560"/>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585858"/>
                </a:solidFill>
                <a:latin typeface="Calibri"/>
                <a:cs typeface="Calibri"/>
              </a:rPr>
              <a:t>Harvested</a:t>
            </a:r>
            <a:r>
              <a:rPr sz="900" spc="-15" dirty="0">
                <a:solidFill>
                  <a:srgbClr val="585858"/>
                </a:solidFill>
                <a:latin typeface="Calibri"/>
                <a:cs typeface="Calibri"/>
              </a:rPr>
              <a:t> </a:t>
            </a:r>
            <a:r>
              <a:rPr sz="900" dirty="0">
                <a:solidFill>
                  <a:srgbClr val="585858"/>
                </a:solidFill>
                <a:latin typeface="Calibri"/>
                <a:cs typeface="Calibri"/>
              </a:rPr>
              <a:t>Forest</a:t>
            </a:r>
            <a:r>
              <a:rPr sz="900" spc="-5" dirty="0">
                <a:solidFill>
                  <a:srgbClr val="585858"/>
                </a:solidFill>
                <a:latin typeface="Calibri"/>
                <a:cs typeface="Calibri"/>
              </a:rPr>
              <a:t> </a:t>
            </a:r>
            <a:r>
              <a:rPr sz="900" spc="-20" dirty="0">
                <a:solidFill>
                  <a:srgbClr val="585858"/>
                </a:solidFill>
                <a:latin typeface="Calibri"/>
                <a:cs typeface="Calibri"/>
              </a:rPr>
              <a:t>Acres</a:t>
            </a:r>
            <a:endParaRPr sz="900">
              <a:latin typeface="Calibri"/>
              <a:cs typeface="Calibri"/>
            </a:endParaRPr>
          </a:p>
        </p:txBody>
      </p:sp>
      <p:sp>
        <p:nvSpPr>
          <p:cNvPr id="101" name="object 101"/>
          <p:cNvSpPr/>
          <p:nvPr/>
        </p:nvSpPr>
        <p:spPr>
          <a:xfrm>
            <a:off x="5242559" y="5961888"/>
            <a:ext cx="62865" cy="62865"/>
          </a:xfrm>
          <a:custGeom>
            <a:avLst/>
            <a:gdLst/>
            <a:ahLst/>
            <a:cxnLst/>
            <a:rect l="l" t="t" r="r" b="b"/>
            <a:pathLst>
              <a:path w="62864" h="62864">
                <a:moveTo>
                  <a:pt x="62484" y="0"/>
                </a:moveTo>
                <a:lnTo>
                  <a:pt x="0" y="0"/>
                </a:lnTo>
                <a:lnTo>
                  <a:pt x="0" y="62484"/>
                </a:lnTo>
                <a:lnTo>
                  <a:pt x="62484" y="62484"/>
                </a:lnTo>
                <a:lnTo>
                  <a:pt x="62484" y="0"/>
                </a:lnTo>
                <a:close/>
              </a:path>
            </a:pathLst>
          </a:custGeom>
          <a:solidFill>
            <a:srgbClr val="EC7C30"/>
          </a:solidFill>
        </p:spPr>
        <p:txBody>
          <a:bodyPr wrap="square" lIns="0" tIns="0" rIns="0" bIns="0" rtlCol="0"/>
          <a:lstStyle/>
          <a:p>
            <a:endParaRPr/>
          </a:p>
        </p:txBody>
      </p:sp>
      <p:sp>
        <p:nvSpPr>
          <p:cNvPr id="102" name="object 102"/>
          <p:cNvSpPr/>
          <p:nvPr/>
        </p:nvSpPr>
        <p:spPr>
          <a:xfrm>
            <a:off x="6394703" y="5961888"/>
            <a:ext cx="62865" cy="62865"/>
          </a:xfrm>
          <a:custGeom>
            <a:avLst/>
            <a:gdLst/>
            <a:ahLst/>
            <a:cxnLst/>
            <a:rect l="l" t="t" r="r" b="b"/>
            <a:pathLst>
              <a:path w="62864" h="62864">
                <a:moveTo>
                  <a:pt x="62484" y="0"/>
                </a:moveTo>
                <a:lnTo>
                  <a:pt x="0" y="0"/>
                </a:lnTo>
                <a:lnTo>
                  <a:pt x="0" y="62484"/>
                </a:lnTo>
                <a:lnTo>
                  <a:pt x="62484" y="62484"/>
                </a:lnTo>
                <a:lnTo>
                  <a:pt x="62484" y="0"/>
                </a:lnTo>
                <a:close/>
              </a:path>
            </a:pathLst>
          </a:custGeom>
          <a:solidFill>
            <a:srgbClr val="A4A4A4"/>
          </a:solidFill>
        </p:spPr>
        <p:txBody>
          <a:bodyPr wrap="square" lIns="0" tIns="0" rIns="0" bIns="0" rtlCol="0"/>
          <a:lstStyle/>
          <a:p>
            <a:endParaRPr/>
          </a:p>
        </p:txBody>
      </p:sp>
      <p:sp>
        <p:nvSpPr>
          <p:cNvPr id="103" name="object 103"/>
          <p:cNvSpPr txBox="1"/>
          <p:nvPr/>
        </p:nvSpPr>
        <p:spPr>
          <a:xfrm>
            <a:off x="5320029" y="5899810"/>
            <a:ext cx="3098165" cy="162560"/>
          </a:xfrm>
          <a:prstGeom prst="rect">
            <a:avLst/>
          </a:prstGeom>
        </p:spPr>
        <p:txBody>
          <a:bodyPr vert="horz" wrap="square" lIns="0" tIns="12700" rIns="0" bIns="0" rtlCol="0">
            <a:spAutoFit/>
          </a:bodyPr>
          <a:lstStyle/>
          <a:p>
            <a:pPr marL="12700">
              <a:lnSpc>
                <a:spcPct val="100000"/>
              </a:lnSpc>
              <a:spcBef>
                <a:spcPts val="100"/>
              </a:spcBef>
              <a:tabLst>
                <a:tab pos="1164590" algn="l"/>
              </a:tabLst>
            </a:pPr>
            <a:r>
              <a:rPr sz="900" dirty="0">
                <a:solidFill>
                  <a:srgbClr val="585858"/>
                </a:solidFill>
                <a:latin typeface="Calibri"/>
                <a:cs typeface="Calibri"/>
              </a:rPr>
              <a:t>1%</a:t>
            </a:r>
            <a:r>
              <a:rPr sz="900" spc="-10" dirty="0">
                <a:solidFill>
                  <a:srgbClr val="585858"/>
                </a:solidFill>
                <a:latin typeface="Calibri"/>
                <a:cs typeface="Calibri"/>
              </a:rPr>
              <a:t> </a:t>
            </a:r>
            <a:r>
              <a:rPr sz="900" dirty="0">
                <a:solidFill>
                  <a:srgbClr val="585858"/>
                </a:solidFill>
                <a:latin typeface="Calibri"/>
                <a:cs typeface="Calibri"/>
              </a:rPr>
              <a:t>of</a:t>
            </a:r>
            <a:r>
              <a:rPr sz="900" spc="-10" dirty="0">
                <a:solidFill>
                  <a:srgbClr val="585858"/>
                </a:solidFill>
                <a:latin typeface="Calibri"/>
                <a:cs typeface="Calibri"/>
              </a:rPr>
              <a:t> </a:t>
            </a:r>
            <a:r>
              <a:rPr sz="900" dirty="0">
                <a:solidFill>
                  <a:srgbClr val="585858"/>
                </a:solidFill>
                <a:latin typeface="Calibri"/>
                <a:cs typeface="Calibri"/>
              </a:rPr>
              <a:t>True</a:t>
            </a:r>
            <a:r>
              <a:rPr sz="900" spc="-10" dirty="0">
                <a:solidFill>
                  <a:srgbClr val="585858"/>
                </a:solidFill>
                <a:latin typeface="Calibri"/>
                <a:cs typeface="Calibri"/>
              </a:rPr>
              <a:t> Forest</a:t>
            </a:r>
            <a:r>
              <a:rPr sz="900" dirty="0">
                <a:solidFill>
                  <a:srgbClr val="585858"/>
                </a:solidFill>
                <a:latin typeface="Calibri"/>
                <a:cs typeface="Calibri"/>
              </a:rPr>
              <a:t>	Credited</a:t>
            </a:r>
            <a:r>
              <a:rPr sz="900" spc="-20" dirty="0">
                <a:solidFill>
                  <a:srgbClr val="585858"/>
                </a:solidFill>
                <a:latin typeface="Calibri"/>
                <a:cs typeface="Calibri"/>
              </a:rPr>
              <a:t> </a:t>
            </a:r>
            <a:r>
              <a:rPr sz="900" dirty="0">
                <a:solidFill>
                  <a:srgbClr val="585858"/>
                </a:solidFill>
                <a:latin typeface="Calibri"/>
                <a:cs typeface="Calibri"/>
              </a:rPr>
              <a:t>Forest</a:t>
            </a:r>
            <a:r>
              <a:rPr sz="900" spc="-10" dirty="0">
                <a:solidFill>
                  <a:srgbClr val="585858"/>
                </a:solidFill>
                <a:latin typeface="Calibri"/>
                <a:cs typeface="Calibri"/>
              </a:rPr>
              <a:t> </a:t>
            </a:r>
            <a:r>
              <a:rPr sz="900" dirty="0">
                <a:solidFill>
                  <a:srgbClr val="585858"/>
                </a:solidFill>
                <a:latin typeface="Calibri"/>
                <a:cs typeface="Calibri"/>
              </a:rPr>
              <a:t>Harvesting</a:t>
            </a:r>
            <a:r>
              <a:rPr sz="900" spc="-5" dirty="0">
                <a:solidFill>
                  <a:srgbClr val="585858"/>
                </a:solidFill>
                <a:latin typeface="Calibri"/>
                <a:cs typeface="Calibri"/>
              </a:rPr>
              <a:t> </a:t>
            </a:r>
            <a:r>
              <a:rPr sz="900" dirty="0">
                <a:solidFill>
                  <a:srgbClr val="585858"/>
                </a:solidFill>
                <a:latin typeface="Calibri"/>
                <a:cs typeface="Calibri"/>
              </a:rPr>
              <a:t>Practice</a:t>
            </a:r>
            <a:r>
              <a:rPr sz="900" spc="-10" dirty="0">
                <a:solidFill>
                  <a:srgbClr val="585858"/>
                </a:solidFill>
                <a:latin typeface="Calibri"/>
                <a:cs typeface="Calibri"/>
              </a:rPr>
              <a:t> Acres</a:t>
            </a:r>
            <a:endParaRPr sz="900">
              <a:latin typeface="Calibri"/>
              <a:cs typeface="Calibri"/>
            </a:endParaRPr>
          </a:p>
        </p:txBody>
      </p:sp>
      <p:sp>
        <p:nvSpPr>
          <p:cNvPr id="104" name="object 104"/>
          <p:cNvSpPr txBox="1">
            <a:spLocks noGrp="1"/>
          </p:cNvSpPr>
          <p:nvPr>
            <p:ph type="dt" sz="half" idx="6"/>
          </p:nvPr>
        </p:nvSpPr>
        <p:spPr>
          <a:xfrm>
            <a:off x="5927852" y="6464680"/>
            <a:ext cx="336550" cy="178434"/>
          </a:xfrm>
          <a:prstGeom prst="rect">
            <a:avLst/>
          </a:prstGeom>
        </p:spPr>
        <p:txBody>
          <a:bodyPr vert="horz" wrap="square" lIns="0" tIns="0" rIns="0" bIns="0" rtlCol="0">
            <a:spAutoFit/>
          </a:bodyPr>
          <a:lstStyle>
            <a:defPPr>
              <a:defRPr kern="0"/>
            </a:defPPr>
            <a:lvl1pPr>
              <a:defRPr sz="1200" b="0" i="0">
                <a:solidFill>
                  <a:srgbClr val="888888"/>
                </a:solidFill>
                <a:latin typeface="Calibri"/>
                <a:cs typeface="Calibri"/>
              </a:defRPr>
            </a:lvl1pPr>
          </a:lstStyle>
          <a:p>
            <a:pPr marL="12700">
              <a:lnSpc>
                <a:spcPts val="1240"/>
              </a:lnSpc>
            </a:pPr>
            <a:r>
              <a:rPr lang="en-US" spc="-20"/>
              <a:t>2023</a:t>
            </a:r>
            <a:endParaRPr spc="-20" dirty="0"/>
          </a:p>
        </p:txBody>
      </p:sp>
      <p:sp>
        <p:nvSpPr>
          <p:cNvPr id="105" name="object 105"/>
          <p:cNvSpPr txBox="1">
            <a:spLocks noGrp="1"/>
          </p:cNvSpPr>
          <p:nvPr>
            <p:ph type="sldNum" sz="quarter" idx="7"/>
          </p:nvPr>
        </p:nvSpPr>
        <p:spPr>
          <a:xfrm>
            <a:off x="11068811" y="6464680"/>
            <a:ext cx="244475" cy="178434"/>
          </a:xfrm>
          <a:prstGeom prst="rect">
            <a:avLst/>
          </a:prstGeom>
        </p:spPr>
        <p:txBody>
          <a:bodyPr vert="horz" wrap="square" lIns="0" tIns="0" rIns="0" bIns="0" rtlCol="0">
            <a:spAutoFit/>
          </a:bodyPr>
          <a:lstStyle>
            <a:defPPr>
              <a:defRPr kern="0"/>
            </a:defPPr>
            <a:lvl1pPr>
              <a:defRPr sz="1200" b="0" i="0">
                <a:solidFill>
                  <a:srgbClr val="888888"/>
                </a:solidFill>
                <a:latin typeface="Calibri"/>
                <a:cs typeface="Calibri"/>
              </a:defRPr>
            </a:lvl1pPr>
          </a:lstStyle>
          <a:p>
            <a:pPr marL="38100">
              <a:lnSpc>
                <a:spcPts val="1240"/>
              </a:lnSpc>
            </a:pPr>
            <a:fld id="{81D60167-4931-47E6-BA6A-407CBD079E47}" type="slidenum">
              <a:rPr lang="en-US" spc="-25" smtClean="0"/>
              <a:pPr marL="38100">
                <a:lnSpc>
                  <a:spcPts val="1240"/>
                </a:lnSpc>
              </a:pPr>
              <a:t>10</a:t>
            </a:fld>
            <a:endParaRPr spc="-25"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9850" rIns="0" bIns="0" rtlCol="0">
            <a:spAutoFit/>
          </a:bodyPr>
          <a:lstStyle/>
          <a:p>
            <a:pPr marL="12700" marR="5080" indent="1792605">
              <a:lnSpc>
                <a:spcPts val="3560"/>
              </a:lnSpc>
              <a:spcBef>
                <a:spcPts val="550"/>
              </a:spcBef>
            </a:pPr>
            <a:r>
              <a:rPr spc="-50" dirty="0"/>
              <a:t>West</a:t>
            </a:r>
            <a:r>
              <a:rPr spc="-110" dirty="0"/>
              <a:t> </a:t>
            </a:r>
            <a:r>
              <a:rPr spc="-10" dirty="0"/>
              <a:t>Virginia </a:t>
            </a:r>
            <a:r>
              <a:rPr dirty="0"/>
              <a:t>Harvested</a:t>
            </a:r>
            <a:r>
              <a:rPr spc="-135" dirty="0"/>
              <a:t> </a:t>
            </a:r>
            <a:r>
              <a:rPr dirty="0"/>
              <a:t>Forest,</a:t>
            </a:r>
            <a:r>
              <a:rPr spc="-90" dirty="0"/>
              <a:t> </a:t>
            </a:r>
            <a:r>
              <a:rPr dirty="0"/>
              <a:t>1%</a:t>
            </a:r>
            <a:r>
              <a:rPr spc="-95" dirty="0"/>
              <a:t> </a:t>
            </a:r>
            <a:r>
              <a:rPr spc="-20" dirty="0"/>
              <a:t>True</a:t>
            </a:r>
            <a:r>
              <a:rPr spc="-100" dirty="0"/>
              <a:t> </a:t>
            </a:r>
            <a:r>
              <a:rPr spc="-10" dirty="0"/>
              <a:t>Forest, </a:t>
            </a:r>
            <a:r>
              <a:rPr dirty="0"/>
              <a:t>&amp;</a:t>
            </a:r>
            <a:r>
              <a:rPr spc="-85" dirty="0"/>
              <a:t> </a:t>
            </a:r>
            <a:r>
              <a:rPr dirty="0"/>
              <a:t>Forest</a:t>
            </a:r>
            <a:r>
              <a:rPr spc="-90" dirty="0"/>
              <a:t> </a:t>
            </a:r>
            <a:r>
              <a:rPr dirty="0"/>
              <a:t>Harvesting</a:t>
            </a:r>
            <a:r>
              <a:rPr spc="-95" dirty="0"/>
              <a:t> </a:t>
            </a:r>
            <a:r>
              <a:rPr dirty="0"/>
              <a:t>Practice</a:t>
            </a:r>
            <a:r>
              <a:rPr spc="-80" dirty="0"/>
              <a:t> </a:t>
            </a:r>
            <a:r>
              <a:rPr spc="-10" dirty="0"/>
              <a:t>Acres</a:t>
            </a:r>
          </a:p>
        </p:txBody>
      </p:sp>
      <p:grpSp>
        <p:nvGrpSpPr>
          <p:cNvPr id="3" name="object 3"/>
          <p:cNvGrpSpPr/>
          <p:nvPr/>
        </p:nvGrpSpPr>
        <p:grpSpPr>
          <a:xfrm>
            <a:off x="1613916" y="2267711"/>
            <a:ext cx="9599930" cy="3059430"/>
            <a:chOff x="1613916" y="2267711"/>
            <a:chExt cx="9599930" cy="3059430"/>
          </a:xfrm>
        </p:grpSpPr>
        <p:sp>
          <p:nvSpPr>
            <p:cNvPr id="4" name="object 4"/>
            <p:cNvSpPr/>
            <p:nvPr/>
          </p:nvSpPr>
          <p:spPr>
            <a:xfrm>
              <a:off x="1613916" y="2636519"/>
              <a:ext cx="396240" cy="2350135"/>
            </a:xfrm>
            <a:custGeom>
              <a:avLst/>
              <a:gdLst/>
              <a:ahLst/>
              <a:cxnLst/>
              <a:rect l="l" t="t" r="r" b="b"/>
              <a:pathLst>
                <a:path w="396239" h="2350135">
                  <a:moveTo>
                    <a:pt x="0" y="2350007"/>
                  </a:moveTo>
                  <a:lnTo>
                    <a:pt x="184403" y="2350007"/>
                  </a:lnTo>
                </a:path>
                <a:path w="396239" h="2350135">
                  <a:moveTo>
                    <a:pt x="350520" y="2350007"/>
                  </a:moveTo>
                  <a:lnTo>
                    <a:pt x="396240" y="2350007"/>
                  </a:lnTo>
                </a:path>
                <a:path w="396239" h="2350135">
                  <a:moveTo>
                    <a:pt x="0" y="2014727"/>
                  </a:moveTo>
                  <a:lnTo>
                    <a:pt x="184403" y="2014727"/>
                  </a:lnTo>
                </a:path>
                <a:path w="396239" h="2350135">
                  <a:moveTo>
                    <a:pt x="350520" y="2014727"/>
                  </a:moveTo>
                  <a:lnTo>
                    <a:pt x="396240" y="2014727"/>
                  </a:lnTo>
                </a:path>
                <a:path w="396239" h="2350135">
                  <a:moveTo>
                    <a:pt x="0" y="1679447"/>
                  </a:moveTo>
                  <a:lnTo>
                    <a:pt x="184403" y="1679447"/>
                  </a:lnTo>
                </a:path>
                <a:path w="396239" h="2350135">
                  <a:moveTo>
                    <a:pt x="350520" y="1679447"/>
                  </a:moveTo>
                  <a:lnTo>
                    <a:pt x="396240" y="1679447"/>
                  </a:lnTo>
                </a:path>
                <a:path w="396239" h="2350135">
                  <a:moveTo>
                    <a:pt x="0" y="1342643"/>
                  </a:moveTo>
                  <a:lnTo>
                    <a:pt x="184403" y="1342643"/>
                  </a:lnTo>
                </a:path>
                <a:path w="396239" h="2350135">
                  <a:moveTo>
                    <a:pt x="350520" y="1342643"/>
                  </a:moveTo>
                  <a:lnTo>
                    <a:pt x="396240" y="1342643"/>
                  </a:lnTo>
                </a:path>
                <a:path w="396239" h="2350135">
                  <a:moveTo>
                    <a:pt x="0" y="1007363"/>
                  </a:moveTo>
                  <a:lnTo>
                    <a:pt x="184403" y="1007363"/>
                  </a:lnTo>
                </a:path>
                <a:path w="396239" h="2350135">
                  <a:moveTo>
                    <a:pt x="350520" y="1007363"/>
                  </a:moveTo>
                  <a:lnTo>
                    <a:pt x="396240" y="1007363"/>
                  </a:lnTo>
                </a:path>
                <a:path w="396239" h="2350135">
                  <a:moveTo>
                    <a:pt x="0" y="672083"/>
                  </a:moveTo>
                  <a:lnTo>
                    <a:pt x="184403" y="672083"/>
                  </a:lnTo>
                </a:path>
                <a:path w="396239" h="2350135">
                  <a:moveTo>
                    <a:pt x="350520" y="672083"/>
                  </a:moveTo>
                  <a:lnTo>
                    <a:pt x="396240" y="672083"/>
                  </a:lnTo>
                </a:path>
                <a:path w="396239" h="2350135">
                  <a:moveTo>
                    <a:pt x="0" y="335279"/>
                  </a:moveTo>
                  <a:lnTo>
                    <a:pt x="184403" y="335279"/>
                  </a:lnTo>
                </a:path>
                <a:path w="396239" h="2350135">
                  <a:moveTo>
                    <a:pt x="350520" y="335279"/>
                  </a:moveTo>
                  <a:lnTo>
                    <a:pt x="396240" y="335279"/>
                  </a:lnTo>
                </a:path>
                <a:path w="396239" h="2350135">
                  <a:moveTo>
                    <a:pt x="0" y="0"/>
                  </a:moveTo>
                  <a:lnTo>
                    <a:pt x="184403" y="0"/>
                  </a:lnTo>
                </a:path>
              </a:pathLst>
            </a:custGeom>
            <a:ln w="9525">
              <a:solidFill>
                <a:srgbClr val="D9D9D9"/>
              </a:solidFill>
            </a:ln>
          </p:spPr>
          <p:txBody>
            <a:bodyPr wrap="square" lIns="0" tIns="0" rIns="0" bIns="0" rtlCol="0"/>
            <a:lstStyle/>
            <a:p>
              <a:endParaRPr/>
            </a:p>
          </p:txBody>
        </p:sp>
        <p:sp>
          <p:nvSpPr>
            <p:cNvPr id="5" name="object 5"/>
            <p:cNvSpPr/>
            <p:nvPr/>
          </p:nvSpPr>
          <p:spPr>
            <a:xfrm>
              <a:off x="1964436" y="2635662"/>
              <a:ext cx="45720" cy="5080"/>
            </a:xfrm>
            <a:custGeom>
              <a:avLst/>
              <a:gdLst/>
              <a:ahLst/>
              <a:cxnLst/>
              <a:rect l="l" t="t" r="r" b="b"/>
              <a:pathLst>
                <a:path w="45719" h="5080">
                  <a:moveTo>
                    <a:pt x="0" y="4762"/>
                  </a:moveTo>
                  <a:lnTo>
                    <a:pt x="45719" y="4762"/>
                  </a:lnTo>
                </a:path>
                <a:path w="45719" h="5080">
                  <a:moveTo>
                    <a:pt x="0" y="0"/>
                  </a:moveTo>
                  <a:lnTo>
                    <a:pt x="45719" y="0"/>
                  </a:lnTo>
                </a:path>
              </a:pathLst>
            </a:custGeom>
            <a:ln w="3175">
              <a:solidFill>
                <a:srgbClr val="D9D9D9"/>
              </a:solidFill>
            </a:ln>
          </p:spPr>
          <p:txBody>
            <a:bodyPr wrap="square" lIns="0" tIns="0" rIns="0" bIns="0" rtlCol="0"/>
            <a:lstStyle/>
            <a:p>
              <a:endParaRPr/>
            </a:p>
          </p:txBody>
        </p:sp>
        <p:sp>
          <p:nvSpPr>
            <p:cNvPr id="6" name="object 6"/>
            <p:cNvSpPr/>
            <p:nvPr/>
          </p:nvSpPr>
          <p:spPr>
            <a:xfrm>
              <a:off x="1798320" y="2485643"/>
              <a:ext cx="166370" cy="2836545"/>
            </a:xfrm>
            <a:custGeom>
              <a:avLst/>
              <a:gdLst/>
              <a:ahLst/>
              <a:cxnLst/>
              <a:rect l="l" t="t" r="r" b="b"/>
              <a:pathLst>
                <a:path w="166369" h="2836545">
                  <a:moveTo>
                    <a:pt x="166116" y="0"/>
                  </a:moveTo>
                  <a:lnTo>
                    <a:pt x="0" y="0"/>
                  </a:lnTo>
                  <a:lnTo>
                    <a:pt x="0" y="2836164"/>
                  </a:lnTo>
                  <a:lnTo>
                    <a:pt x="166116" y="2836164"/>
                  </a:lnTo>
                  <a:lnTo>
                    <a:pt x="166116" y="0"/>
                  </a:lnTo>
                  <a:close/>
                </a:path>
              </a:pathLst>
            </a:custGeom>
            <a:solidFill>
              <a:srgbClr val="4471C4"/>
            </a:solidFill>
          </p:spPr>
          <p:txBody>
            <a:bodyPr wrap="square" lIns="0" tIns="0" rIns="0" bIns="0" rtlCol="0"/>
            <a:lstStyle/>
            <a:p>
              <a:endParaRPr/>
            </a:p>
          </p:txBody>
        </p:sp>
        <p:sp>
          <p:nvSpPr>
            <p:cNvPr id="7" name="object 7"/>
            <p:cNvSpPr/>
            <p:nvPr/>
          </p:nvSpPr>
          <p:spPr>
            <a:xfrm>
              <a:off x="2177796" y="2971799"/>
              <a:ext cx="2712720" cy="2014855"/>
            </a:xfrm>
            <a:custGeom>
              <a:avLst/>
              <a:gdLst/>
              <a:ahLst/>
              <a:cxnLst/>
              <a:rect l="l" t="t" r="r" b="b"/>
              <a:pathLst>
                <a:path w="2712720" h="2014854">
                  <a:moveTo>
                    <a:pt x="0" y="2014727"/>
                  </a:moveTo>
                  <a:lnTo>
                    <a:pt x="45720" y="2014727"/>
                  </a:lnTo>
                </a:path>
                <a:path w="2712720" h="2014854">
                  <a:moveTo>
                    <a:pt x="2133600" y="2014727"/>
                  </a:moveTo>
                  <a:lnTo>
                    <a:pt x="2499360" y="2014727"/>
                  </a:lnTo>
                </a:path>
                <a:path w="2712720" h="2014854">
                  <a:moveTo>
                    <a:pt x="2667000" y="2014727"/>
                  </a:moveTo>
                  <a:lnTo>
                    <a:pt x="2712720" y="2014727"/>
                  </a:lnTo>
                </a:path>
                <a:path w="2712720" h="2014854">
                  <a:moveTo>
                    <a:pt x="2133600" y="1679448"/>
                  </a:moveTo>
                  <a:lnTo>
                    <a:pt x="2499360" y="1679448"/>
                  </a:lnTo>
                </a:path>
                <a:path w="2712720" h="2014854">
                  <a:moveTo>
                    <a:pt x="2667000" y="1679448"/>
                  </a:moveTo>
                  <a:lnTo>
                    <a:pt x="2712720" y="1679448"/>
                  </a:lnTo>
                </a:path>
                <a:path w="2712720" h="2014854">
                  <a:moveTo>
                    <a:pt x="2133600" y="1344168"/>
                  </a:moveTo>
                  <a:lnTo>
                    <a:pt x="2499360" y="1344168"/>
                  </a:lnTo>
                </a:path>
                <a:path w="2712720" h="2014854">
                  <a:moveTo>
                    <a:pt x="2667000" y="1344168"/>
                  </a:moveTo>
                  <a:lnTo>
                    <a:pt x="2712720" y="1344168"/>
                  </a:lnTo>
                </a:path>
                <a:path w="2712720" h="2014854">
                  <a:moveTo>
                    <a:pt x="2133600" y="1007363"/>
                  </a:moveTo>
                  <a:lnTo>
                    <a:pt x="2499360" y="1007363"/>
                  </a:lnTo>
                </a:path>
                <a:path w="2712720" h="2014854">
                  <a:moveTo>
                    <a:pt x="2667000" y="1007363"/>
                  </a:moveTo>
                  <a:lnTo>
                    <a:pt x="2712720" y="1007363"/>
                  </a:lnTo>
                </a:path>
                <a:path w="2712720" h="2014854">
                  <a:moveTo>
                    <a:pt x="2133600" y="672083"/>
                  </a:moveTo>
                  <a:lnTo>
                    <a:pt x="2499360" y="672083"/>
                  </a:lnTo>
                </a:path>
                <a:path w="2712720" h="2014854">
                  <a:moveTo>
                    <a:pt x="2667000" y="672083"/>
                  </a:moveTo>
                  <a:lnTo>
                    <a:pt x="2712720" y="672083"/>
                  </a:lnTo>
                </a:path>
                <a:path w="2712720" h="2014854">
                  <a:moveTo>
                    <a:pt x="2133600" y="336803"/>
                  </a:moveTo>
                  <a:lnTo>
                    <a:pt x="2499360" y="336803"/>
                  </a:lnTo>
                </a:path>
                <a:path w="2712720" h="2014854">
                  <a:moveTo>
                    <a:pt x="2667000" y="336803"/>
                  </a:moveTo>
                  <a:lnTo>
                    <a:pt x="2712720" y="336803"/>
                  </a:lnTo>
                </a:path>
                <a:path w="2712720" h="2014854">
                  <a:moveTo>
                    <a:pt x="2133600" y="0"/>
                  </a:moveTo>
                  <a:lnTo>
                    <a:pt x="2499360" y="0"/>
                  </a:lnTo>
                </a:path>
                <a:path w="2712720" h="2014854">
                  <a:moveTo>
                    <a:pt x="2667000" y="0"/>
                  </a:moveTo>
                  <a:lnTo>
                    <a:pt x="2712720" y="0"/>
                  </a:lnTo>
                </a:path>
              </a:pathLst>
            </a:custGeom>
            <a:ln w="9525">
              <a:solidFill>
                <a:srgbClr val="D9D9D9"/>
              </a:solidFill>
            </a:ln>
          </p:spPr>
          <p:txBody>
            <a:bodyPr wrap="square" lIns="0" tIns="0" rIns="0" bIns="0" rtlCol="0"/>
            <a:lstStyle/>
            <a:p>
              <a:endParaRPr/>
            </a:p>
          </p:txBody>
        </p:sp>
        <p:sp>
          <p:nvSpPr>
            <p:cNvPr id="8" name="object 8"/>
            <p:cNvSpPr/>
            <p:nvPr/>
          </p:nvSpPr>
          <p:spPr>
            <a:xfrm>
              <a:off x="4098036" y="2635662"/>
              <a:ext cx="1005840" cy="5080"/>
            </a:xfrm>
            <a:custGeom>
              <a:avLst/>
              <a:gdLst/>
              <a:ahLst/>
              <a:cxnLst/>
              <a:rect l="l" t="t" r="r" b="b"/>
              <a:pathLst>
                <a:path w="1005839" h="5080">
                  <a:moveTo>
                    <a:pt x="0" y="4762"/>
                  </a:moveTo>
                  <a:lnTo>
                    <a:pt x="579119" y="4762"/>
                  </a:lnTo>
                </a:path>
                <a:path w="1005839" h="5080">
                  <a:moveTo>
                    <a:pt x="0" y="0"/>
                  </a:moveTo>
                  <a:lnTo>
                    <a:pt x="579119" y="0"/>
                  </a:lnTo>
                </a:path>
                <a:path w="1005839" h="5080">
                  <a:moveTo>
                    <a:pt x="746760" y="4762"/>
                  </a:moveTo>
                  <a:lnTo>
                    <a:pt x="792479" y="4762"/>
                  </a:lnTo>
                </a:path>
                <a:path w="1005839" h="5080">
                  <a:moveTo>
                    <a:pt x="960119" y="4762"/>
                  </a:moveTo>
                  <a:lnTo>
                    <a:pt x="1005839" y="4762"/>
                  </a:lnTo>
                </a:path>
              </a:pathLst>
            </a:custGeom>
            <a:ln w="3175">
              <a:solidFill>
                <a:srgbClr val="D9D9D9"/>
              </a:solidFill>
            </a:ln>
          </p:spPr>
          <p:txBody>
            <a:bodyPr wrap="square" lIns="0" tIns="0" rIns="0" bIns="0" rtlCol="0"/>
            <a:lstStyle/>
            <a:p>
              <a:endParaRPr/>
            </a:p>
          </p:txBody>
        </p:sp>
        <p:sp>
          <p:nvSpPr>
            <p:cNvPr id="9" name="object 9"/>
            <p:cNvSpPr/>
            <p:nvPr/>
          </p:nvSpPr>
          <p:spPr>
            <a:xfrm>
              <a:off x="4844795" y="2634900"/>
              <a:ext cx="259079" cy="1270"/>
            </a:xfrm>
            <a:custGeom>
              <a:avLst/>
              <a:gdLst/>
              <a:ahLst/>
              <a:cxnLst/>
              <a:rect l="l" t="t" r="r" b="b"/>
              <a:pathLst>
                <a:path w="259079" h="1269">
                  <a:moveTo>
                    <a:pt x="0" y="857"/>
                  </a:moveTo>
                  <a:lnTo>
                    <a:pt x="259079" y="857"/>
                  </a:lnTo>
                </a:path>
                <a:path w="259079" h="1269">
                  <a:moveTo>
                    <a:pt x="0" y="0"/>
                  </a:moveTo>
                  <a:lnTo>
                    <a:pt x="259079" y="0"/>
                  </a:lnTo>
                </a:path>
              </a:pathLst>
            </a:custGeom>
            <a:ln w="3175">
              <a:solidFill>
                <a:srgbClr val="D9D9D9"/>
              </a:solidFill>
            </a:ln>
          </p:spPr>
          <p:txBody>
            <a:bodyPr wrap="square" lIns="0" tIns="0" rIns="0" bIns="0" rtlCol="0"/>
            <a:lstStyle/>
            <a:p>
              <a:endParaRPr/>
            </a:p>
          </p:txBody>
        </p:sp>
        <p:sp>
          <p:nvSpPr>
            <p:cNvPr id="10" name="object 10"/>
            <p:cNvSpPr/>
            <p:nvPr/>
          </p:nvSpPr>
          <p:spPr>
            <a:xfrm>
              <a:off x="1613916" y="2301239"/>
              <a:ext cx="9599930" cy="0"/>
            </a:xfrm>
            <a:custGeom>
              <a:avLst/>
              <a:gdLst/>
              <a:ahLst/>
              <a:cxnLst/>
              <a:rect l="l" t="t" r="r" b="b"/>
              <a:pathLst>
                <a:path w="9599930">
                  <a:moveTo>
                    <a:pt x="0" y="0"/>
                  </a:moveTo>
                  <a:lnTo>
                    <a:pt x="3063240" y="0"/>
                  </a:lnTo>
                </a:path>
                <a:path w="9599930">
                  <a:moveTo>
                    <a:pt x="3230880" y="0"/>
                  </a:moveTo>
                  <a:lnTo>
                    <a:pt x="9599676" y="0"/>
                  </a:lnTo>
                </a:path>
              </a:pathLst>
            </a:custGeom>
            <a:ln w="9525">
              <a:solidFill>
                <a:srgbClr val="D9D9D9"/>
              </a:solidFill>
            </a:ln>
          </p:spPr>
          <p:txBody>
            <a:bodyPr wrap="square" lIns="0" tIns="0" rIns="0" bIns="0" rtlCol="0"/>
            <a:lstStyle/>
            <a:p>
              <a:endParaRPr/>
            </a:p>
          </p:txBody>
        </p:sp>
        <p:sp>
          <p:nvSpPr>
            <p:cNvPr id="11" name="object 11"/>
            <p:cNvSpPr/>
            <p:nvPr/>
          </p:nvSpPr>
          <p:spPr>
            <a:xfrm>
              <a:off x="4677155" y="2267711"/>
              <a:ext cx="167640" cy="3054350"/>
            </a:xfrm>
            <a:custGeom>
              <a:avLst/>
              <a:gdLst/>
              <a:ahLst/>
              <a:cxnLst/>
              <a:rect l="l" t="t" r="r" b="b"/>
              <a:pathLst>
                <a:path w="167639" h="3054350">
                  <a:moveTo>
                    <a:pt x="167640" y="0"/>
                  </a:moveTo>
                  <a:lnTo>
                    <a:pt x="0" y="0"/>
                  </a:lnTo>
                  <a:lnTo>
                    <a:pt x="0" y="3054096"/>
                  </a:lnTo>
                  <a:lnTo>
                    <a:pt x="167640" y="3054096"/>
                  </a:lnTo>
                  <a:lnTo>
                    <a:pt x="167640" y="0"/>
                  </a:lnTo>
                  <a:close/>
                </a:path>
              </a:pathLst>
            </a:custGeom>
            <a:solidFill>
              <a:srgbClr val="4471C4"/>
            </a:solidFill>
          </p:spPr>
          <p:txBody>
            <a:bodyPr wrap="square" lIns="0" tIns="0" rIns="0" bIns="0" rtlCol="0"/>
            <a:lstStyle/>
            <a:p>
              <a:endParaRPr/>
            </a:p>
          </p:txBody>
        </p:sp>
        <p:sp>
          <p:nvSpPr>
            <p:cNvPr id="12" name="object 12"/>
            <p:cNvSpPr/>
            <p:nvPr/>
          </p:nvSpPr>
          <p:spPr>
            <a:xfrm>
              <a:off x="5269992" y="2971799"/>
              <a:ext cx="581025" cy="2014855"/>
            </a:xfrm>
            <a:custGeom>
              <a:avLst/>
              <a:gdLst/>
              <a:ahLst/>
              <a:cxnLst/>
              <a:rect l="l" t="t" r="r" b="b"/>
              <a:pathLst>
                <a:path w="581025" h="2014854">
                  <a:moveTo>
                    <a:pt x="0" y="2014727"/>
                  </a:moveTo>
                  <a:lnTo>
                    <a:pt x="367284" y="2014727"/>
                  </a:lnTo>
                </a:path>
                <a:path w="581025" h="2014854">
                  <a:moveTo>
                    <a:pt x="534924" y="2014727"/>
                  </a:moveTo>
                  <a:lnTo>
                    <a:pt x="580644" y="2014727"/>
                  </a:lnTo>
                </a:path>
                <a:path w="581025" h="2014854">
                  <a:moveTo>
                    <a:pt x="0" y="1679448"/>
                  </a:moveTo>
                  <a:lnTo>
                    <a:pt x="367284" y="1679448"/>
                  </a:lnTo>
                </a:path>
                <a:path w="581025" h="2014854">
                  <a:moveTo>
                    <a:pt x="534924" y="1679448"/>
                  </a:moveTo>
                  <a:lnTo>
                    <a:pt x="580644" y="1679448"/>
                  </a:lnTo>
                </a:path>
                <a:path w="581025" h="2014854">
                  <a:moveTo>
                    <a:pt x="0" y="1344168"/>
                  </a:moveTo>
                  <a:lnTo>
                    <a:pt x="367284" y="1344168"/>
                  </a:lnTo>
                </a:path>
                <a:path w="581025" h="2014854">
                  <a:moveTo>
                    <a:pt x="534924" y="1344168"/>
                  </a:moveTo>
                  <a:lnTo>
                    <a:pt x="580644" y="1344168"/>
                  </a:lnTo>
                </a:path>
                <a:path w="581025" h="2014854">
                  <a:moveTo>
                    <a:pt x="0" y="1007363"/>
                  </a:moveTo>
                  <a:lnTo>
                    <a:pt x="367284" y="1007363"/>
                  </a:lnTo>
                </a:path>
                <a:path w="581025" h="2014854">
                  <a:moveTo>
                    <a:pt x="534924" y="1007363"/>
                  </a:moveTo>
                  <a:lnTo>
                    <a:pt x="580644" y="1007363"/>
                  </a:lnTo>
                </a:path>
                <a:path w="581025" h="2014854">
                  <a:moveTo>
                    <a:pt x="0" y="672083"/>
                  </a:moveTo>
                  <a:lnTo>
                    <a:pt x="367284" y="672083"/>
                  </a:lnTo>
                </a:path>
                <a:path w="581025" h="2014854">
                  <a:moveTo>
                    <a:pt x="534924" y="672083"/>
                  </a:moveTo>
                  <a:lnTo>
                    <a:pt x="580644" y="672083"/>
                  </a:lnTo>
                </a:path>
                <a:path w="581025" h="2014854">
                  <a:moveTo>
                    <a:pt x="0" y="336803"/>
                  </a:moveTo>
                  <a:lnTo>
                    <a:pt x="367284" y="336803"/>
                  </a:lnTo>
                </a:path>
                <a:path w="581025" h="2014854">
                  <a:moveTo>
                    <a:pt x="534924" y="336803"/>
                  </a:moveTo>
                  <a:lnTo>
                    <a:pt x="580644" y="336803"/>
                  </a:lnTo>
                </a:path>
                <a:path w="581025" h="2014854">
                  <a:moveTo>
                    <a:pt x="0" y="0"/>
                  </a:moveTo>
                  <a:lnTo>
                    <a:pt x="367284" y="0"/>
                  </a:lnTo>
                </a:path>
                <a:path w="581025" h="2014854">
                  <a:moveTo>
                    <a:pt x="534924" y="0"/>
                  </a:moveTo>
                  <a:lnTo>
                    <a:pt x="580644" y="0"/>
                  </a:lnTo>
                </a:path>
              </a:pathLst>
            </a:custGeom>
            <a:ln w="9525">
              <a:solidFill>
                <a:srgbClr val="D9D9D9"/>
              </a:solidFill>
            </a:ln>
          </p:spPr>
          <p:txBody>
            <a:bodyPr wrap="square" lIns="0" tIns="0" rIns="0" bIns="0" rtlCol="0"/>
            <a:lstStyle/>
            <a:p>
              <a:endParaRPr/>
            </a:p>
          </p:txBody>
        </p:sp>
        <p:sp>
          <p:nvSpPr>
            <p:cNvPr id="13" name="object 13"/>
            <p:cNvSpPr/>
            <p:nvPr/>
          </p:nvSpPr>
          <p:spPr>
            <a:xfrm>
              <a:off x="5269992" y="2640425"/>
              <a:ext cx="367665" cy="0"/>
            </a:xfrm>
            <a:custGeom>
              <a:avLst/>
              <a:gdLst/>
              <a:ahLst/>
              <a:cxnLst/>
              <a:rect l="l" t="t" r="r" b="b"/>
              <a:pathLst>
                <a:path w="367664">
                  <a:moveTo>
                    <a:pt x="0" y="0"/>
                  </a:moveTo>
                  <a:lnTo>
                    <a:pt x="367284" y="0"/>
                  </a:lnTo>
                </a:path>
              </a:pathLst>
            </a:custGeom>
            <a:ln w="3175">
              <a:solidFill>
                <a:srgbClr val="D9D9D9"/>
              </a:solidFill>
            </a:ln>
          </p:spPr>
          <p:txBody>
            <a:bodyPr wrap="square" lIns="0" tIns="0" rIns="0" bIns="0" rtlCol="0"/>
            <a:lstStyle/>
            <a:p>
              <a:endParaRPr/>
            </a:p>
          </p:txBody>
        </p:sp>
        <p:sp>
          <p:nvSpPr>
            <p:cNvPr id="14" name="object 14"/>
            <p:cNvSpPr/>
            <p:nvPr/>
          </p:nvSpPr>
          <p:spPr>
            <a:xfrm>
              <a:off x="5269992" y="2634900"/>
              <a:ext cx="367665" cy="1270"/>
            </a:xfrm>
            <a:custGeom>
              <a:avLst/>
              <a:gdLst/>
              <a:ahLst/>
              <a:cxnLst/>
              <a:rect l="l" t="t" r="r" b="b"/>
              <a:pathLst>
                <a:path w="367664" h="1269">
                  <a:moveTo>
                    <a:pt x="0" y="857"/>
                  </a:moveTo>
                  <a:lnTo>
                    <a:pt x="367284" y="857"/>
                  </a:lnTo>
                </a:path>
                <a:path w="367664" h="1269">
                  <a:moveTo>
                    <a:pt x="0" y="0"/>
                  </a:moveTo>
                  <a:lnTo>
                    <a:pt x="367284" y="0"/>
                  </a:lnTo>
                </a:path>
              </a:pathLst>
            </a:custGeom>
            <a:ln w="3175">
              <a:solidFill>
                <a:srgbClr val="D9D9D9"/>
              </a:solidFill>
            </a:ln>
          </p:spPr>
          <p:txBody>
            <a:bodyPr wrap="square" lIns="0" tIns="0" rIns="0" bIns="0" rtlCol="0"/>
            <a:lstStyle/>
            <a:p>
              <a:endParaRPr/>
            </a:p>
          </p:txBody>
        </p:sp>
        <p:sp>
          <p:nvSpPr>
            <p:cNvPr id="15" name="object 15"/>
            <p:cNvSpPr/>
            <p:nvPr/>
          </p:nvSpPr>
          <p:spPr>
            <a:xfrm>
              <a:off x="5804916" y="2640425"/>
              <a:ext cx="257810" cy="0"/>
            </a:xfrm>
            <a:custGeom>
              <a:avLst/>
              <a:gdLst/>
              <a:ahLst/>
              <a:cxnLst/>
              <a:rect l="l" t="t" r="r" b="b"/>
              <a:pathLst>
                <a:path w="257810">
                  <a:moveTo>
                    <a:pt x="0" y="0"/>
                  </a:moveTo>
                  <a:lnTo>
                    <a:pt x="45720" y="0"/>
                  </a:lnTo>
                </a:path>
                <a:path w="257810">
                  <a:moveTo>
                    <a:pt x="213360" y="0"/>
                  </a:moveTo>
                  <a:lnTo>
                    <a:pt x="257556" y="0"/>
                  </a:lnTo>
                </a:path>
              </a:pathLst>
            </a:custGeom>
            <a:ln w="3175">
              <a:solidFill>
                <a:srgbClr val="D9D9D9"/>
              </a:solidFill>
            </a:ln>
          </p:spPr>
          <p:txBody>
            <a:bodyPr wrap="square" lIns="0" tIns="0" rIns="0" bIns="0" rtlCol="0"/>
            <a:lstStyle/>
            <a:p>
              <a:endParaRPr/>
            </a:p>
          </p:txBody>
        </p:sp>
        <p:sp>
          <p:nvSpPr>
            <p:cNvPr id="16" name="object 16"/>
            <p:cNvSpPr/>
            <p:nvPr/>
          </p:nvSpPr>
          <p:spPr>
            <a:xfrm>
              <a:off x="5804916" y="2634900"/>
              <a:ext cx="257810" cy="1270"/>
            </a:xfrm>
            <a:custGeom>
              <a:avLst/>
              <a:gdLst/>
              <a:ahLst/>
              <a:cxnLst/>
              <a:rect l="l" t="t" r="r" b="b"/>
              <a:pathLst>
                <a:path w="257810" h="1269">
                  <a:moveTo>
                    <a:pt x="0" y="857"/>
                  </a:moveTo>
                  <a:lnTo>
                    <a:pt x="257556" y="857"/>
                  </a:lnTo>
                </a:path>
                <a:path w="257810" h="1269">
                  <a:moveTo>
                    <a:pt x="0" y="0"/>
                  </a:moveTo>
                  <a:lnTo>
                    <a:pt x="257556" y="0"/>
                  </a:lnTo>
                </a:path>
              </a:pathLst>
            </a:custGeom>
            <a:ln w="3175">
              <a:solidFill>
                <a:srgbClr val="D9D9D9"/>
              </a:solidFill>
            </a:ln>
          </p:spPr>
          <p:txBody>
            <a:bodyPr wrap="square" lIns="0" tIns="0" rIns="0" bIns="0" rtlCol="0"/>
            <a:lstStyle/>
            <a:p>
              <a:endParaRPr/>
            </a:p>
          </p:txBody>
        </p:sp>
        <p:sp>
          <p:nvSpPr>
            <p:cNvPr id="17" name="object 17"/>
            <p:cNvSpPr/>
            <p:nvPr/>
          </p:nvSpPr>
          <p:spPr>
            <a:xfrm>
              <a:off x="5637275" y="2350007"/>
              <a:ext cx="167640" cy="2971800"/>
            </a:xfrm>
            <a:custGeom>
              <a:avLst/>
              <a:gdLst/>
              <a:ahLst/>
              <a:cxnLst/>
              <a:rect l="l" t="t" r="r" b="b"/>
              <a:pathLst>
                <a:path w="167639" h="2971800">
                  <a:moveTo>
                    <a:pt x="167639" y="0"/>
                  </a:moveTo>
                  <a:lnTo>
                    <a:pt x="0" y="0"/>
                  </a:lnTo>
                  <a:lnTo>
                    <a:pt x="0" y="2971800"/>
                  </a:lnTo>
                  <a:lnTo>
                    <a:pt x="167639" y="2971800"/>
                  </a:lnTo>
                  <a:lnTo>
                    <a:pt x="167639" y="0"/>
                  </a:lnTo>
                  <a:close/>
                </a:path>
              </a:pathLst>
            </a:custGeom>
            <a:solidFill>
              <a:srgbClr val="4471C4"/>
            </a:solidFill>
          </p:spPr>
          <p:txBody>
            <a:bodyPr wrap="square" lIns="0" tIns="0" rIns="0" bIns="0" rtlCol="0"/>
            <a:lstStyle/>
            <a:p>
              <a:endParaRPr/>
            </a:p>
          </p:txBody>
        </p:sp>
        <p:sp>
          <p:nvSpPr>
            <p:cNvPr id="18" name="object 18"/>
            <p:cNvSpPr/>
            <p:nvPr/>
          </p:nvSpPr>
          <p:spPr>
            <a:xfrm>
              <a:off x="6230112" y="3308603"/>
              <a:ext cx="581025" cy="1678305"/>
            </a:xfrm>
            <a:custGeom>
              <a:avLst/>
              <a:gdLst/>
              <a:ahLst/>
              <a:cxnLst/>
              <a:rect l="l" t="t" r="r" b="b"/>
              <a:pathLst>
                <a:path w="581025" h="1678304">
                  <a:moveTo>
                    <a:pt x="0" y="1677924"/>
                  </a:moveTo>
                  <a:lnTo>
                    <a:pt x="367284" y="1677924"/>
                  </a:lnTo>
                </a:path>
                <a:path w="581025" h="1678304">
                  <a:moveTo>
                    <a:pt x="534923" y="1677924"/>
                  </a:moveTo>
                  <a:lnTo>
                    <a:pt x="580643" y="1677924"/>
                  </a:lnTo>
                </a:path>
                <a:path w="581025" h="1678304">
                  <a:moveTo>
                    <a:pt x="0" y="1342644"/>
                  </a:moveTo>
                  <a:lnTo>
                    <a:pt x="367284" y="1342644"/>
                  </a:lnTo>
                </a:path>
                <a:path w="581025" h="1678304">
                  <a:moveTo>
                    <a:pt x="534923" y="1342644"/>
                  </a:moveTo>
                  <a:lnTo>
                    <a:pt x="580643" y="1342644"/>
                  </a:lnTo>
                </a:path>
                <a:path w="581025" h="1678304">
                  <a:moveTo>
                    <a:pt x="0" y="1007364"/>
                  </a:moveTo>
                  <a:lnTo>
                    <a:pt x="367284" y="1007364"/>
                  </a:lnTo>
                </a:path>
                <a:path w="581025" h="1678304">
                  <a:moveTo>
                    <a:pt x="534923" y="1007364"/>
                  </a:moveTo>
                  <a:lnTo>
                    <a:pt x="580643" y="1007364"/>
                  </a:lnTo>
                </a:path>
                <a:path w="581025" h="1678304">
                  <a:moveTo>
                    <a:pt x="0" y="670560"/>
                  </a:moveTo>
                  <a:lnTo>
                    <a:pt x="367284" y="670560"/>
                  </a:lnTo>
                </a:path>
                <a:path w="581025" h="1678304">
                  <a:moveTo>
                    <a:pt x="534923" y="670560"/>
                  </a:moveTo>
                  <a:lnTo>
                    <a:pt x="580643" y="670560"/>
                  </a:lnTo>
                </a:path>
                <a:path w="581025" h="1678304">
                  <a:moveTo>
                    <a:pt x="0" y="335280"/>
                  </a:moveTo>
                  <a:lnTo>
                    <a:pt x="367284" y="335280"/>
                  </a:lnTo>
                </a:path>
                <a:path w="581025" h="1678304">
                  <a:moveTo>
                    <a:pt x="534923" y="335280"/>
                  </a:moveTo>
                  <a:lnTo>
                    <a:pt x="580643" y="335280"/>
                  </a:lnTo>
                </a:path>
                <a:path w="581025" h="1678304">
                  <a:moveTo>
                    <a:pt x="0" y="0"/>
                  </a:moveTo>
                  <a:lnTo>
                    <a:pt x="367284" y="0"/>
                  </a:lnTo>
                </a:path>
                <a:path w="581025" h="1678304">
                  <a:moveTo>
                    <a:pt x="534923" y="0"/>
                  </a:moveTo>
                  <a:lnTo>
                    <a:pt x="580643" y="0"/>
                  </a:lnTo>
                </a:path>
              </a:pathLst>
            </a:custGeom>
            <a:ln w="9525">
              <a:solidFill>
                <a:srgbClr val="D9D9D9"/>
              </a:solidFill>
            </a:ln>
          </p:spPr>
          <p:txBody>
            <a:bodyPr wrap="square" lIns="0" tIns="0" rIns="0" bIns="0" rtlCol="0"/>
            <a:lstStyle/>
            <a:p>
              <a:endParaRPr/>
            </a:p>
          </p:txBody>
        </p:sp>
        <p:sp>
          <p:nvSpPr>
            <p:cNvPr id="19" name="object 19"/>
            <p:cNvSpPr/>
            <p:nvPr/>
          </p:nvSpPr>
          <p:spPr>
            <a:xfrm>
              <a:off x="6597395" y="3182111"/>
              <a:ext cx="167640" cy="2139950"/>
            </a:xfrm>
            <a:custGeom>
              <a:avLst/>
              <a:gdLst/>
              <a:ahLst/>
              <a:cxnLst/>
              <a:rect l="l" t="t" r="r" b="b"/>
              <a:pathLst>
                <a:path w="167640" h="2139950">
                  <a:moveTo>
                    <a:pt x="167639" y="0"/>
                  </a:moveTo>
                  <a:lnTo>
                    <a:pt x="0" y="0"/>
                  </a:lnTo>
                  <a:lnTo>
                    <a:pt x="0" y="2139696"/>
                  </a:lnTo>
                  <a:lnTo>
                    <a:pt x="167639" y="2139696"/>
                  </a:lnTo>
                  <a:lnTo>
                    <a:pt x="167639" y="0"/>
                  </a:lnTo>
                  <a:close/>
                </a:path>
              </a:pathLst>
            </a:custGeom>
            <a:solidFill>
              <a:srgbClr val="4471C4"/>
            </a:solidFill>
          </p:spPr>
          <p:txBody>
            <a:bodyPr wrap="square" lIns="0" tIns="0" rIns="0" bIns="0" rtlCol="0"/>
            <a:lstStyle/>
            <a:p>
              <a:endParaRPr/>
            </a:p>
          </p:txBody>
        </p:sp>
        <p:sp>
          <p:nvSpPr>
            <p:cNvPr id="20" name="object 20"/>
            <p:cNvSpPr/>
            <p:nvPr/>
          </p:nvSpPr>
          <p:spPr>
            <a:xfrm>
              <a:off x="6978395" y="2971799"/>
              <a:ext cx="792480" cy="2014855"/>
            </a:xfrm>
            <a:custGeom>
              <a:avLst/>
              <a:gdLst/>
              <a:ahLst/>
              <a:cxnLst/>
              <a:rect l="l" t="t" r="r" b="b"/>
              <a:pathLst>
                <a:path w="792479" h="2014854">
                  <a:moveTo>
                    <a:pt x="211835" y="2014727"/>
                  </a:moveTo>
                  <a:lnTo>
                    <a:pt x="579120" y="2014727"/>
                  </a:lnTo>
                </a:path>
                <a:path w="792479" h="2014854">
                  <a:moveTo>
                    <a:pt x="746759" y="2014727"/>
                  </a:moveTo>
                  <a:lnTo>
                    <a:pt x="792479" y="2014727"/>
                  </a:lnTo>
                </a:path>
                <a:path w="792479" h="2014854">
                  <a:moveTo>
                    <a:pt x="211835" y="1679448"/>
                  </a:moveTo>
                  <a:lnTo>
                    <a:pt x="579120" y="1679448"/>
                  </a:lnTo>
                </a:path>
                <a:path w="792479" h="2014854">
                  <a:moveTo>
                    <a:pt x="746759" y="1679448"/>
                  </a:moveTo>
                  <a:lnTo>
                    <a:pt x="792479" y="1679448"/>
                  </a:lnTo>
                </a:path>
                <a:path w="792479" h="2014854">
                  <a:moveTo>
                    <a:pt x="211835" y="1344168"/>
                  </a:moveTo>
                  <a:lnTo>
                    <a:pt x="579120" y="1344168"/>
                  </a:lnTo>
                </a:path>
                <a:path w="792479" h="2014854">
                  <a:moveTo>
                    <a:pt x="746759" y="1344168"/>
                  </a:moveTo>
                  <a:lnTo>
                    <a:pt x="792479" y="1344168"/>
                  </a:lnTo>
                </a:path>
                <a:path w="792479" h="2014854">
                  <a:moveTo>
                    <a:pt x="211835" y="1007363"/>
                  </a:moveTo>
                  <a:lnTo>
                    <a:pt x="579120" y="1007363"/>
                  </a:lnTo>
                </a:path>
                <a:path w="792479" h="2014854">
                  <a:moveTo>
                    <a:pt x="746759" y="1007363"/>
                  </a:moveTo>
                  <a:lnTo>
                    <a:pt x="792479" y="1007363"/>
                  </a:lnTo>
                </a:path>
                <a:path w="792479" h="2014854">
                  <a:moveTo>
                    <a:pt x="211835" y="672083"/>
                  </a:moveTo>
                  <a:lnTo>
                    <a:pt x="579120" y="672083"/>
                  </a:lnTo>
                </a:path>
                <a:path w="792479" h="2014854">
                  <a:moveTo>
                    <a:pt x="746759" y="672083"/>
                  </a:moveTo>
                  <a:lnTo>
                    <a:pt x="792479" y="672083"/>
                  </a:lnTo>
                </a:path>
                <a:path w="792479" h="2014854">
                  <a:moveTo>
                    <a:pt x="211835" y="336803"/>
                  </a:moveTo>
                  <a:lnTo>
                    <a:pt x="579120" y="336803"/>
                  </a:lnTo>
                </a:path>
                <a:path w="792479" h="2014854">
                  <a:moveTo>
                    <a:pt x="746759" y="336803"/>
                  </a:moveTo>
                  <a:lnTo>
                    <a:pt x="792479" y="336803"/>
                  </a:lnTo>
                </a:path>
                <a:path w="792479" h="2014854">
                  <a:moveTo>
                    <a:pt x="0" y="0"/>
                  </a:moveTo>
                  <a:lnTo>
                    <a:pt x="579120" y="0"/>
                  </a:lnTo>
                </a:path>
                <a:path w="792479" h="2014854">
                  <a:moveTo>
                    <a:pt x="746759" y="0"/>
                  </a:moveTo>
                  <a:lnTo>
                    <a:pt x="792479" y="0"/>
                  </a:lnTo>
                </a:path>
              </a:pathLst>
            </a:custGeom>
            <a:ln w="9525">
              <a:solidFill>
                <a:srgbClr val="D9D9D9"/>
              </a:solidFill>
            </a:ln>
          </p:spPr>
          <p:txBody>
            <a:bodyPr wrap="square" lIns="0" tIns="0" rIns="0" bIns="0" rtlCol="0"/>
            <a:lstStyle/>
            <a:p>
              <a:endParaRPr/>
            </a:p>
          </p:txBody>
        </p:sp>
        <p:sp>
          <p:nvSpPr>
            <p:cNvPr id="21" name="object 21"/>
            <p:cNvSpPr/>
            <p:nvPr/>
          </p:nvSpPr>
          <p:spPr>
            <a:xfrm>
              <a:off x="7557516" y="2740151"/>
              <a:ext cx="167640" cy="2581910"/>
            </a:xfrm>
            <a:custGeom>
              <a:avLst/>
              <a:gdLst/>
              <a:ahLst/>
              <a:cxnLst/>
              <a:rect l="l" t="t" r="r" b="b"/>
              <a:pathLst>
                <a:path w="167640" h="2581910">
                  <a:moveTo>
                    <a:pt x="167639" y="0"/>
                  </a:moveTo>
                  <a:lnTo>
                    <a:pt x="0" y="0"/>
                  </a:lnTo>
                  <a:lnTo>
                    <a:pt x="0" y="2581656"/>
                  </a:lnTo>
                  <a:lnTo>
                    <a:pt x="167639" y="2581656"/>
                  </a:lnTo>
                  <a:lnTo>
                    <a:pt x="167639" y="0"/>
                  </a:lnTo>
                  <a:close/>
                </a:path>
              </a:pathLst>
            </a:custGeom>
            <a:solidFill>
              <a:srgbClr val="4471C4"/>
            </a:solidFill>
          </p:spPr>
          <p:txBody>
            <a:bodyPr wrap="square" lIns="0" tIns="0" rIns="0" bIns="0" rtlCol="0"/>
            <a:lstStyle/>
            <a:p>
              <a:endParaRPr/>
            </a:p>
          </p:txBody>
        </p:sp>
        <p:sp>
          <p:nvSpPr>
            <p:cNvPr id="22" name="object 22"/>
            <p:cNvSpPr/>
            <p:nvPr/>
          </p:nvSpPr>
          <p:spPr>
            <a:xfrm>
              <a:off x="8150351" y="2971799"/>
              <a:ext cx="581025" cy="2014855"/>
            </a:xfrm>
            <a:custGeom>
              <a:avLst/>
              <a:gdLst/>
              <a:ahLst/>
              <a:cxnLst/>
              <a:rect l="l" t="t" r="r" b="b"/>
              <a:pathLst>
                <a:path w="581025" h="2014854">
                  <a:moveTo>
                    <a:pt x="0" y="2014727"/>
                  </a:moveTo>
                  <a:lnTo>
                    <a:pt x="367283" y="2014727"/>
                  </a:lnTo>
                </a:path>
                <a:path w="581025" h="2014854">
                  <a:moveTo>
                    <a:pt x="534924" y="2014727"/>
                  </a:moveTo>
                  <a:lnTo>
                    <a:pt x="580644" y="2014727"/>
                  </a:lnTo>
                </a:path>
                <a:path w="581025" h="2014854">
                  <a:moveTo>
                    <a:pt x="0" y="1679448"/>
                  </a:moveTo>
                  <a:lnTo>
                    <a:pt x="367283" y="1679448"/>
                  </a:lnTo>
                </a:path>
                <a:path w="581025" h="2014854">
                  <a:moveTo>
                    <a:pt x="534924" y="1679448"/>
                  </a:moveTo>
                  <a:lnTo>
                    <a:pt x="580644" y="1679448"/>
                  </a:lnTo>
                </a:path>
                <a:path w="581025" h="2014854">
                  <a:moveTo>
                    <a:pt x="0" y="1344168"/>
                  </a:moveTo>
                  <a:lnTo>
                    <a:pt x="367283" y="1344168"/>
                  </a:lnTo>
                </a:path>
                <a:path w="581025" h="2014854">
                  <a:moveTo>
                    <a:pt x="534924" y="1344168"/>
                  </a:moveTo>
                  <a:lnTo>
                    <a:pt x="580644" y="1344168"/>
                  </a:lnTo>
                </a:path>
                <a:path w="581025" h="2014854">
                  <a:moveTo>
                    <a:pt x="0" y="1007363"/>
                  </a:moveTo>
                  <a:lnTo>
                    <a:pt x="367283" y="1007363"/>
                  </a:lnTo>
                </a:path>
                <a:path w="581025" h="2014854">
                  <a:moveTo>
                    <a:pt x="534924" y="1007363"/>
                  </a:moveTo>
                  <a:lnTo>
                    <a:pt x="580644" y="1007363"/>
                  </a:lnTo>
                </a:path>
                <a:path w="581025" h="2014854">
                  <a:moveTo>
                    <a:pt x="0" y="672083"/>
                  </a:moveTo>
                  <a:lnTo>
                    <a:pt x="367283" y="672083"/>
                  </a:lnTo>
                </a:path>
                <a:path w="581025" h="2014854">
                  <a:moveTo>
                    <a:pt x="534924" y="672083"/>
                  </a:moveTo>
                  <a:lnTo>
                    <a:pt x="580644" y="672083"/>
                  </a:lnTo>
                </a:path>
                <a:path w="581025" h="2014854">
                  <a:moveTo>
                    <a:pt x="0" y="336803"/>
                  </a:moveTo>
                  <a:lnTo>
                    <a:pt x="367283" y="336803"/>
                  </a:lnTo>
                </a:path>
                <a:path w="581025" h="2014854">
                  <a:moveTo>
                    <a:pt x="534924" y="336803"/>
                  </a:moveTo>
                  <a:lnTo>
                    <a:pt x="580644" y="336803"/>
                  </a:lnTo>
                </a:path>
                <a:path w="581025" h="2014854">
                  <a:moveTo>
                    <a:pt x="0" y="0"/>
                  </a:moveTo>
                  <a:lnTo>
                    <a:pt x="367283" y="0"/>
                  </a:lnTo>
                </a:path>
                <a:path w="581025" h="2014854">
                  <a:moveTo>
                    <a:pt x="534924" y="0"/>
                  </a:moveTo>
                  <a:lnTo>
                    <a:pt x="580644" y="0"/>
                  </a:lnTo>
                </a:path>
              </a:pathLst>
            </a:custGeom>
            <a:ln w="9525">
              <a:solidFill>
                <a:srgbClr val="D9D9D9"/>
              </a:solidFill>
            </a:ln>
          </p:spPr>
          <p:txBody>
            <a:bodyPr wrap="square" lIns="0" tIns="0" rIns="0" bIns="0" rtlCol="0"/>
            <a:lstStyle/>
            <a:p>
              <a:endParaRPr/>
            </a:p>
          </p:txBody>
        </p:sp>
        <p:sp>
          <p:nvSpPr>
            <p:cNvPr id="23" name="object 23"/>
            <p:cNvSpPr/>
            <p:nvPr/>
          </p:nvSpPr>
          <p:spPr>
            <a:xfrm>
              <a:off x="8517635" y="2851403"/>
              <a:ext cx="167640" cy="2470785"/>
            </a:xfrm>
            <a:custGeom>
              <a:avLst/>
              <a:gdLst/>
              <a:ahLst/>
              <a:cxnLst/>
              <a:rect l="l" t="t" r="r" b="b"/>
              <a:pathLst>
                <a:path w="167640" h="2470785">
                  <a:moveTo>
                    <a:pt x="167640" y="0"/>
                  </a:moveTo>
                  <a:lnTo>
                    <a:pt x="0" y="0"/>
                  </a:lnTo>
                  <a:lnTo>
                    <a:pt x="0" y="2470404"/>
                  </a:lnTo>
                  <a:lnTo>
                    <a:pt x="167640" y="2470404"/>
                  </a:lnTo>
                  <a:lnTo>
                    <a:pt x="167640" y="0"/>
                  </a:lnTo>
                  <a:close/>
                </a:path>
              </a:pathLst>
            </a:custGeom>
            <a:solidFill>
              <a:srgbClr val="4471C4"/>
            </a:solidFill>
          </p:spPr>
          <p:txBody>
            <a:bodyPr wrap="square" lIns="0" tIns="0" rIns="0" bIns="0" rtlCol="0"/>
            <a:lstStyle/>
            <a:p>
              <a:endParaRPr/>
            </a:p>
          </p:txBody>
        </p:sp>
        <p:sp>
          <p:nvSpPr>
            <p:cNvPr id="24" name="object 24"/>
            <p:cNvSpPr/>
            <p:nvPr/>
          </p:nvSpPr>
          <p:spPr>
            <a:xfrm>
              <a:off x="9110472" y="2971799"/>
              <a:ext cx="579120" cy="2014855"/>
            </a:xfrm>
            <a:custGeom>
              <a:avLst/>
              <a:gdLst/>
              <a:ahLst/>
              <a:cxnLst/>
              <a:rect l="l" t="t" r="r" b="b"/>
              <a:pathLst>
                <a:path w="579120" h="2014854">
                  <a:moveTo>
                    <a:pt x="0" y="2014727"/>
                  </a:moveTo>
                  <a:lnTo>
                    <a:pt x="367283" y="2014727"/>
                  </a:lnTo>
                </a:path>
                <a:path w="579120" h="2014854">
                  <a:moveTo>
                    <a:pt x="534924" y="2014727"/>
                  </a:moveTo>
                  <a:lnTo>
                    <a:pt x="579120" y="2014727"/>
                  </a:lnTo>
                </a:path>
                <a:path w="579120" h="2014854">
                  <a:moveTo>
                    <a:pt x="0" y="1679448"/>
                  </a:moveTo>
                  <a:lnTo>
                    <a:pt x="367283" y="1679448"/>
                  </a:lnTo>
                </a:path>
                <a:path w="579120" h="2014854">
                  <a:moveTo>
                    <a:pt x="534924" y="1679448"/>
                  </a:moveTo>
                  <a:lnTo>
                    <a:pt x="579120" y="1679448"/>
                  </a:lnTo>
                </a:path>
                <a:path w="579120" h="2014854">
                  <a:moveTo>
                    <a:pt x="0" y="1344168"/>
                  </a:moveTo>
                  <a:lnTo>
                    <a:pt x="367283" y="1344168"/>
                  </a:lnTo>
                </a:path>
                <a:path w="579120" h="2014854">
                  <a:moveTo>
                    <a:pt x="534924" y="1344168"/>
                  </a:moveTo>
                  <a:lnTo>
                    <a:pt x="579120" y="1344168"/>
                  </a:lnTo>
                </a:path>
                <a:path w="579120" h="2014854">
                  <a:moveTo>
                    <a:pt x="0" y="1007363"/>
                  </a:moveTo>
                  <a:lnTo>
                    <a:pt x="367283" y="1007363"/>
                  </a:lnTo>
                </a:path>
                <a:path w="579120" h="2014854">
                  <a:moveTo>
                    <a:pt x="534924" y="1007363"/>
                  </a:moveTo>
                  <a:lnTo>
                    <a:pt x="579120" y="1007363"/>
                  </a:lnTo>
                </a:path>
                <a:path w="579120" h="2014854">
                  <a:moveTo>
                    <a:pt x="0" y="672083"/>
                  </a:moveTo>
                  <a:lnTo>
                    <a:pt x="367283" y="672083"/>
                  </a:lnTo>
                </a:path>
                <a:path w="579120" h="2014854">
                  <a:moveTo>
                    <a:pt x="534924" y="672083"/>
                  </a:moveTo>
                  <a:lnTo>
                    <a:pt x="579120" y="672083"/>
                  </a:lnTo>
                </a:path>
                <a:path w="579120" h="2014854">
                  <a:moveTo>
                    <a:pt x="0" y="336803"/>
                  </a:moveTo>
                  <a:lnTo>
                    <a:pt x="367283" y="336803"/>
                  </a:lnTo>
                </a:path>
                <a:path w="579120" h="2014854">
                  <a:moveTo>
                    <a:pt x="534924" y="336803"/>
                  </a:moveTo>
                  <a:lnTo>
                    <a:pt x="579120" y="336803"/>
                  </a:lnTo>
                </a:path>
                <a:path w="579120" h="2014854">
                  <a:moveTo>
                    <a:pt x="0" y="0"/>
                  </a:moveTo>
                  <a:lnTo>
                    <a:pt x="367283" y="0"/>
                  </a:lnTo>
                </a:path>
                <a:path w="579120" h="2014854">
                  <a:moveTo>
                    <a:pt x="534924" y="0"/>
                  </a:moveTo>
                  <a:lnTo>
                    <a:pt x="579120" y="0"/>
                  </a:lnTo>
                </a:path>
              </a:pathLst>
            </a:custGeom>
            <a:ln w="9525">
              <a:solidFill>
                <a:srgbClr val="D9D9D9"/>
              </a:solidFill>
            </a:ln>
          </p:spPr>
          <p:txBody>
            <a:bodyPr wrap="square" lIns="0" tIns="0" rIns="0" bIns="0" rtlCol="0"/>
            <a:lstStyle/>
            <a:p>
              <a:endParaRPr/>
            </a:p>
          </p:txBody>
        </p:sp>
        <p:sp>
          <p:nvSpPr>
            <p:cNvPr id="25" name="object 25"/>
            <p:cNvSpPr/>
            <p:nvPr/>
          </p:nvSpPr>
          <p:spPr>
            <a:xfrm>
              <a:off x="8898635" y="2640425"/>
              <a:ext cx="579120" cy="0"/>
            </a:xfrm>
            <a:custGeom>
              <a:avLst/>
              <a:gdLst/>
              <a:ahLst/>
              <a:cxnLst/>
              <a:rect l="l" t="t" r="r" b="b"/>
              <a:pathLst>
                <a:path w="579120">
                  <a:moveTo>
                    <a:pt x="0" y="0"/>
                  </a:moveTo>
                  <a:lnTo>
                    <a:pt x="579120" y="0"/>
                  </a:lnTo>
                </a:path>
              </a:pathLst>
            </a:custGeom>
            <a:ln w="3175">
              <a:solidFill>
                <a:srgbClr val="D9D9D9"/>
              </a:solidFill>
            </a:ln>
          </p:spPr>
          <p:txBody>
            <a:bodyPr wrap="square" lIns="0" tIns="0" rIns="0" bIns="0" rtlCol="0"/>
            <a:lstStyle/>
            <a:p>
              <a:endParaRPr/>
            </a:p>
          </p:txBody>
        </p:sp>
        <p:sp>
          <p:nvSpPr>
            <p:cNvPr id="26" name="object 26"/>
            <p:cNvSpPr/>
            <p:nvPr/>
          </p:nvSpPr>
          <p:spPr>
            <a:xfrm>
              <a:off x="8898635" y="2634900"/>
              <a:ext cx="579120" cy="1270"/>
            </a:xfrm>
            <a:custGeom>
              <a:avLst/>
              <a:gdLst/>
              <a:ahLst/>
              <a:cxnLst/>
              <a:rect l="l" t="t" r="r" b="b"/>
              <a:pathLst>
                <a:path w="579120" h="1269">
                  <a:moveTo>
                    <a:pt x="0" y="857"/>
                  </a:moveTo>
                  <a:lnTo>
                    <a:pt x="579120" y="857"/>
                  </a:lnTo>
                </a:path>
                <a:path w="579120" h="1269">
                  <a:moveTo>
                    <a:pt x="0" y="0"/>
                  </a:moveTo>
                  <a:lnTo>
                    <a:pt x="579120" y="0"/>
                  </a:lnTo>
                </a:path>
              </a:pathLst>
            </a:custGeom>
            <a:ln w="3175">
              <a:solidFill>
                <a:srgbClr val="D9D9D9"/>
              </a:solidFill>
            </a:ln>
          </p:spPr>
          <p:txBody>
            <a:bodyPr wrap="square" lIns="0" tIns="0" rIns="0" bIns="0" rtlCol="0"/>
            <a:lstStyle/>
            <a:p>
              <a:endParaRPr/>
            </a:p>
          </p:txBody>
        </p:sp>
        <p:sp>
          <p:nvSpPr>
            <p:cNvPr id="27" name="object 27"/>
            <p:cNvSpPr/>
            <p:nvPr/>
          </p:nvSpPr>
          <p:spPr>
            <a:xfrm>
              <a:off x="9645396" y="2635662"/>
              <a:ext cx="44450" cy="5080"/>
            </a:xfrm>
            <a:custGeom>
              <a:avLst/>
              <a:gdLst/>
              <a:ahLst/>
              <a:cxnLst/>
              <a:rect l="l" t="t" r="r" b="b"/>
              <a:pathLst>
                <a:path w="44450" h="5080">
                  <a:moveTo>
                    <a:pt x="0" y="4762"/>
                  </a:moveTo>
                  <a:lnTo>
                    <a:pt x="44196" y="4762"/>
                  </a:lnTo>
                </a:path>
                <a:path w="44450" h="5080">
                  <a:moveTo>
                    <a:pt x="0" y="0"/>
                  </a:moveTo>
                  <a:lnTo>
                    <a:pt x="44196" y="0"/>
                  </a:lnTo>
                </a:path>
              </a:pathLst>
            </a:custGeom>
            <a:ln w="3175">
              <a:solidFill>
                <a:srgbClr val="D9D9D9"/>
              </a:solidFill>
            </a:ln>
          </p:spPr>
          <p:txBody>
            <a:bodyPr wrap="square" lIns="0" tIns="0" rIns="0" bIns="0" rtlCol="0"/>
            <a:lstStyle/>
            <a:p>
              <a:endParaRPr/>
            </a:p>
          </p:txBody>
        </p:sp>
        <p:sp>
          <p:nvSpPr>
            <p:cNvPr id="28" name="object 28"/>
            <p:cNvSpPr/>
            <p:nvPr/>
          </p:nvSpPr>
          <p:spPr>
            <a:xfrm>
              <a:off x="9477756" y="2569463"/>
              <a:ext cx="167640" cy="2752725"/>
            </a:xfrm>
            <a:custGeom>
              <a:avLst/>
              <a:gdLst/>
              <a:ahLst/>
              <a:cxnLst/>
              <a:rect l="l" t="t" r="r" b="b"/>
              <a:pathLst>
                <a:path w="167640" h="2752725">
                  <a:moveTo>
                    <a:pt x="167640" y="0"/>
                  </a:moveTo>
                  <a:lnTo>
                    <a:pt x="0" y="0"/>
                  </a:lnTo>
                  <a:lnTo>
                    <a:pt x="0" y="2752344"/>
                  </a:lnTo>
                  <a:lnTo>
                    <a:pt x="167640" y="2752344"/>
                  </a:lnTo>
                  <a:lnTo>
                    <a:pt x="167640" y="0"/>
                  </a:lnTo>
                  <a:close/>
                </a:path>
              </a:pathLst>
            </a:custGeom>
            <a:solidFill>
              <a:srgbClr val="4471C4"/>
            </a:solidFill>
          </p:spPr>
          <p:txBody>
            <a:bodyPr wrap="square" lIns="0" tIns="0" rIns="0" bIns="0" rtlCol="0"/>
            <a:lstStyle/>
            <a:p>
              <a:endParaRPr/>
            </a:p>
          </p:txBody>
        </p:sp>
        <p:sp>
          <p:nvSpPr>
            <p:cNvPr id="29" name="object 29"/>
            <p:cNvSpPr/>
            <p:nvPr/>
          </p:nvSpPr>
          <p:spPr>
            <a:xfrm>
              <a:off x="10070592" y="3308603"/>
              <a:ext cx="579120" cy="1678305"/>
            </a:xfrm>
            <a:custGeom>
              <a:avLst/>
              <a:gdLst/>
              <a:ahLst/>
              <a:cxnLst/>
              <a:rect l="l" t="t" r="r" b="b"/>
              <a:pathLst>
                <a:path w="579120" h="1678304">
                  <a:moveTo>
                    <a:pt x="0" y="1677924"/>
                  </a:moveTo>
                  <a:lnTo>
                    <a:pt x="367283" y="1677924"/>
                  </a:lnTo>
                </a:path>
                <a:path w="579120" h="1678304">
                  <a:moveTo>
                    <a:pt x="534924" y="1677924"/>
                  </a:moveTo>
                  <a:lnTo>
                    <a:pt x="579119" y="1677924"/>
                  </a:lnTo>
                </a:path>
                <a:path w="579120" h="1678304">
                  <a:moveTo>
                    <a:pt x="0" y="1342644"/>
                  </a:moveTo>
                  <a:lnTo>
                    <a:pt x="367283" y="1342644"/>
                  </a:lnTo>
                </a:path>
                <a:path w="579120" h="1678304">
                  <a:moveTo>
                    <a:pt x="534924" y="1342644"/>
                  </a:moveTo>
                  <a:lnTo>
                    <a:pt x="579119" y="1342644"/>
                  </a:lnTo>
                </a:path>
                <a:path w="579120" h="1678304">
                  <a:moveTo>
                    <a:pt x="0" y="1007364"/>
                  </a:moveTo>
                  <a:lnTo>
                    <a:pt x="367283" y="1007364"/>
                  </a:lnTo>
                </a:path>
                <a:path w="579120" h="1678304">
                  <a:moveTo>
                    <a:pt x="534924" y="1007364"/>
                  </a:moveTo>
                  <a:lnTo>
                    <a:pt x="579119" y="1007364"/>
                  </a:lnTo>
                </a:path>
                <a:path w="579120" h="1678304">
                  <a:moveTo>
                    <a:pt x="0" y="670560"/>
                  </a:moveTo>
                  <a:lnTo>
                    <a:pt x="367283" y="670560"/>
                  </a:lnTo>
                </a:path>
                <a:path w="579120" h="1678304">
                  <a:moveTo>
                    <a:pt x="534924" y="670560"/>
                  </a:moveTo>
                  <a:lnTo>
                    <a:pt x="579119" y="670560"/>
                  </a:lnTo>
                </a:path>
                <a:path w="579120" h="1678304">
                  <a:moveTo>
                    <a:pt x="0" y="335280"/>
                  </a:moveTo>
                  <a:lnTo>
                    <a:pt x="367283" y="335280"/>
                  </a:lnTo>
                </a:path>
                <a:path w="579120" h="1678304">
                  <a:moveTo>
                    <a:pt x="534924" y="335280"/>
                  </a:moveTo>
                  <a:lnTo>
                    <a:pt x="579119" y="335280"/>
                  </a:lnTo>
                </a:path>
                <a:path w="579120" h="1678304">
                  <a:moveTo>
                    <a:pt x="0" y="0"/>
                  </a:moveTo>
                  <a:lnTo>
                    <a:pt x="367283" y="0"/>
                  </a:lnTo>
                </a:path>
                <a:path w="579120" h="1678304">
                  <a:moveTo>
                    <a:pt x="534924" y="0"/>
                  </a:moveTo>
                  <a:lnTo>
                    <a:pt x="579119" y="0"/>
                  </a:lnTo>
                </a:path>
              </a:pathLst>
            </a:custGeom>
            <a:ln w="9525">
              <a:solidFill>
                <a:srgbClr val="D9D9D9"/>
              </a:solidFill>
            </a:ln>
          </p:spPr>
          <p:txBody>
            <a:bodyPr wrap="square" lIns="0" tIns="0" rIns="0" bIns="0" rtlCol="0"/>
            <a:lstStyle/>
            <a:p>
              <a:endParaRPr/>
            </a:p>
          </p:txBody>
        </p:sp>
        <p:sp>
          <p:nvSpPr>
            <p:cNvPr id="30" name="object 30"/>
            <p:cNvSpPr/>
            <p:nvPr/>
          </p:nvSpPr>
          <p:spPr>
            <a:xfrm>
              <a:off x="10437875" y="3031235"/>
              <a:ext cx="167640" cy="2291080"/>
            </a:xfrm>
            <a:custGeom>
              <a:avLst/>
              <a:gdLst/>
              <a:ahLst/>
              <a:cxnLst/>
              <a:rect l="l" t="t" r="r" b="b"/>
              <a:pathLst>
                <a:path w="167640" h="2291079">
                  <a:moveTo>
                    <a:pt x="167640" y="0"/>
                  </a:moveTo>
                  <a:lnTo>
                    <a:pt x="0" y="0"/>
                  </a:lnTo>
                  <a:lnTo>
                    <a:pt x="0" y="2290572"/>
                  </a:lnTo>
                  <a:lnTo>
                    <a:pt x="167640" y="2290572"/>
                  </a:lnTo>
                  <a:lnTo>
                    <a:pt x="167640" y="0"/>
                  </a:lnTo>
                  <a:close/>
                </a:path>
              </a:pathLst>
            </a:custGeom>
            <a:solidFill>
              <a:srgbClr val="4471C4"/>
            </a:solidFill>
          </p:spPr>
          <p:txBody>
            <a:bodyPr wrap="square" lIns="0" tIns="0" rIns="0" bIns="0" rtlCol="0"/>
            <a:lstStyle/>
            <a:p>
              <a:endParaRPr/>
            </a:p>
          </p:txBody>
        </p:sp>
        <p:sp>
          <p:nvSpPr>
            <p:cNvPr id="31" name="object 31"/>
            <p:cNvSpPr/>
            <p:nvPr/>
          </p:nvSpPr>
          <p:spPr>
            <a:xfrm>
              <a:off x="2177796" y="2971799"/>
              <a:ext cx="45720" cy="1679575"/>
            </a:xfrm>
            <a:custGeom>
              <a:avLst/>
              <a:gdLst/>
              <a:ahLst/>
              <a:cxnLst/>
              <a:rect l="l" t="t" r="r" b="b"/>
              <a:pathLst>
                <a:path w="45719" h="1679575">
                  <a:moveTo>
                    <a:pt x="0" y="1679448"/>
                  </a:moveTo>
                  <a:lnTo>
                    <a:pt x="45720" y="1679448"/>
                  </a:lnTo>
                </a:path>
                <a:path w="45719" h="1679575">
                  <a:moveTo>
                    <a:pt x="0" y="1344168"/>
                  </a:moveTo>
                  <a:lnTo>
                    <a:pt x="45720" y="1344168"/>
                  </a:lnTo>
                </a:path>
                <a:path w="45719" h="1679575">
                  <a:moveTo>
                    <a:pt x="0" y="1007363"/>
                  </a:moveTo>
                  <a:lnTo>
                    <a:pt x="45720" y="1007363"/>
                  </a:lnTo>
                </a:path>
                <a:path w="45719" h="1679575">
                  <a:moveTo>
                    <a:pt x="0" y="672083"/>
                  </a:moveTo>
                  <a:lnTo>
                    <a:pt x="45720" y="672083"/>
                  </a:lnTo>
                </a:path>
                <a:path w="45719" h="1679575">
                  <a:moveTo>
                    <a:pt x="0" y="336803"/>
                  </a:moveTo>
                  <a:lnTo>
                    <a:pt x="45720" y="336803"/>
                  </a:lnTo>
                </a:path>
                <a:path w="45719" h="1679575">
                  <a:moveTo>
                    <a:pt x="0" y="0"/>
                  </a:moveTo>
                  <a:lnTo>
                    <a:pt x="45720" y="0"/>
                  </a:lnTo>
                </a:path>
              </a:pathLst>
            </a:custGeom>
            <a:ln w="9525">
              <a:solidFill>
                <a:srgbClr val="D9D9D9"/>
              </a:solidFill>
            </a:ln>
          </p:spPr>
          <p:txBody>
            <a:bodyPr wrap="square" lIns="0" tIns="0" rIns="0" bIns="0" rtlCol="0"/>
            <a:lstStyle/>
            <a:p>
              <a:endParaRPr/>
            </a:p>
          </p:txBody>
        </p:sp>
        <p:sp>
          <p:nvSpPr>
            <p:cNvPr id="32" name="object 32"/>
            <p:cNvSpPr/>
            <p:nvPr/>
          </p:nvSpPr>
          <p:spPr>
            <a:xfrm>
              <a:off x="2177796" y="2635662"/>
              <a:ext cx="45720" cy="5080"/>
            </a:xfrm>
            <a:custGeom>
              <a:avLst/>
              <a:gdLst/>
              <a:ahLst/>
              <a:cxnLst/>
              <a:rect l="l" t="t" r="r" b="b"/>
              <a:pathLst>
                <a:path w="45719" h="5080">
                  <a:moveTo>
                    <a:pt x="0" y="4762"/>
                  </a:moveTo>
                  <a:lnTo>
                    <a:pt x="45720" y="4762"/>
                  </a:lnTo>
                </a:path>
                <a:path w="45719" h="5080">
                  <a:moveTo>
                    <a:pt x="0" y="0"/>
                  </a:moveTo>
                  <a:lnTo>
                    <a:pt x="45720" y="0"/>
                  </a:lnTo>
                </a:path>
              </a:pathLst>
            </a:custGeom>
            <a:ln w="3175">
              <a:solidFill>
                <a:srgbClr val="D9D9D9"/>
              </a:solidFill>
            </a:ln>
          </p:spPr>
          <p:txBody>
            <a:bodyPr wrap="square" lIns="0" tIns="0" rIns="0" bIns="0" rtlCol="0"/>
            <a:lstStyle/>
            <a:p>
              <a:endParaRPr/>
            </a:p>
          </p:txBody>
        </p:sp>
        <p:sp>
          <p:nvSpPr>
            <p:cNvPr id="33" name="object 33"/>
            <p:cNvSpPr/>
            <p:nvPr/>
          </p:nvSpPr>
          <p:spPr>
            <a:xfrm>
              <a:off x="2010156" y="2606039"/>
              <a:ext cx="167640" cy="2715895"/>
            </a:xfrm>
            <a:custGeom>
              <a:avLst/>
              <a:gdLst/>
              <a:ahLst/>
              <a:cxnLst/>
              <a:rect l="l" t="t" r="r" b="b"/>
              <a:pathLst>
                <a:path w="167639" h="2715895">
                  <a:moveTo>
                    <a:pt x="167639" y="0"/>
                  </a:moveTo>
                  <a:lnTo>
                    <a:pt x="0" y="0"/>
                  </a:lnTo>
                  <a:lnTo>
                    <a:pt x="0" y="2715768"/>
                  </a:lnTo>
                  <a:lnTo>
                    <a:pt x="167639" y="2715768"/>
                  </a:lnTo>
                  <a:lnTo>
                    <a:pt x="167639" y="0"/>
                  </a:lnTo>
                  <a:close/>
                </a:path>
              </a:pathLst>
            </a:custGeom>
            <a:solidFill>
              <a:srgbClr val="EC7C30"/>
            </a:solidFill>
          </p:spPr>
          <p:txBody>
            <a:bodyPr wrap="square" lIns="0" tIns="0" rIns="0" bIns="0" rtlCol="0"/>
            <a:lstStyle/>
            <a:p>
              <a:endParaRPr/>
            </a:p>
          </p:txBody>
        </p:sp>
        <p:sp>
          <p:nvSpPr>
            <p:cNvPr id="34" name="object 34"/>
            <p:cNvSpPr/>
            <p:nvPr/>
          </p:nvSpPr>
          <p:spPr>
            <a:xfrm>
              <a:off x="2391156" y="2971799"/>
              <a:ext cx="579120" cy="2014855"/>
            </a:xfrm>
            <a:custGeom>
              <a:avLst/>
              <a:gdLst/>
              <a:ahLst/>
              <a:cxnLst/>
              <a:rect l="l" t="t" r="r" b="b"/>
              <a:pathLst>
                <a:path w="579119" h="2014854">
                  <a:moveTo>
                    <a:pt x="0" y="2014727"/>
                  </a:moveTo>
                  <a:lnTo>
                    <a:pt x="365760" y="2014727"/>
                  </a:lnTo>
                </a:path>
                <a:path w="579119" h="2014854">
                  <a:moveTo>
                    <a:pt x="533400" y="2014727"/>
                  </a:moveTo>
                  <a:lnTo>
                    <a:pt x="579119" y="2014727"/>
                  </a:lnTo>
                </a:path>
                <a:path w="579119" h="2014854">
                  <a:moveTo>
                    <a:pt x="0" y="1679448"/>
                  </a:moveTo>
                  <a:lnTo>
                    <a:pt x="365760" y="1679448"/>
                  </a:lnTo>
                </a:path>
                <a:path w="579119" h="2014854">
                  <a:moveTo>
                    <a:pt x="533400" y="1679448"/>
                  </a:moveTo>
                  <a:lnTo>
                    <a:pt x="579119" y="1679448"/>
                  </a:lnTo>
                </a:path>
                <a:path w="579119" h="2014854">
                  <a:moveTo>
                    <a:pt x="0" y="1344168"/>
                  </a:moveTo>
                  <a:lnTo>
                    <a:pt x="365760" y="1344168"/>
                  </a:lnTo>
                </a:path>
                <a:path w="579119" h="2014854">
                  <a:moveTo>
                    <a:pt x="533400" y="1344168"/>
                  </a:moveTo>
                  <a:lnTo>
                    <a:pt x="579119" y="1344168"/>
                  </a:lnTo>
                </a:path>
                <a:path w="579119" h="2014854">
                  <a:moveTo>
                    <a:pt x="0" y="1007363"/>
                  </a:moveTo>
                  <a:lnTo>
                    <a:pt x="365760" y="1007363"/>
                  </a:lnTo>
                </a:path>
                <a:path w="579119" h="2014854">
                  <a:moveTo>
                    <a:pt x="533400" y="1007363"/>
                  </a:moveTo>
                  <a:lnTo>
                    <a:pt x="579119" y="1007363"/>
                  </a:lnTo>
                </a:path>
                <a:path w="579119" h="2014854">
                  <a:moveTo>
                    <a:pt x="0" y="672083"/>
                  </a:moveTo>
                  <a:lnTo>
                    <a:pt x="365760" y="672083"/>
                  </a:lnTo>
                </a:path>
                <a:path w="579119" h="2014854">
                  <a:moveTo>
                    <a:pt x="533400" y="672083"/>
                  </a:moveTo>
                  <a:lnTo>
                    <a:pt x="579119" y="672083"/>
                  </a:lnTo>
                </a:path>
                <a:path w="579119" h="2014854">
                  <a:moveTo>
                    <a:pt x="0" y="336803"/>
                  </a:moveTo>
                  <a:lnTo>
                    <a:pt x="365760" y="336803"/>
                  </a:lnTo>
                </a:path>
                <a:path w="579119" h="2014854">
                  <a:moveTo>
                    <a:pt x="533400" y="336803"/>
                  </a:moveTo>
                  <a:lnTo>
                    <a:pt x="579119" y="336803"/>
                  </a:lnTo>
                </a:path>
                <a:path w="579119" h="2014854">
                  <a:moveTo>
                    <a:pt x="0" y="0"/>
                  </a:moveTo>
                  <a:lnTo>
                    <a:pt x="365760" y="0"/>
                  </a:lnTo>
                </a:path>
                <a:path w="579119" h="2014854">
                  <a:moveTo>
                    <a:pt x="533400" y="0"/>
                  </a:moveTo>
                  <a:lnTo>
                    <a:pt x="579119" y="0"/>
                  </a:lnTo>
                </a:path>
              </a:pathLst>
            </a:custGeom>
            <a:ln w="9525">
              <a:solidFill>
                <a:srgbClr val="D9D9D9"/>
              </a:solidFill>
            </a:ln>
          </p:spPr>
          <p:txBody>
            <a:bodyPr wrap="square" lIns="0" tIns="0" rIns="0" bIns="0" rtlCol="0"/>
            <a:lstStyle/>
            <a:p>
              <a:endParaRPr/>
            </a:p>
          </p:txBody>
        </p:sp>
        <p:sp>
          <p:nvSpPr>
            <p:cNvPr id="35" name="object 35"/>
            <p:cNvSpPr/>
            <p:nvPr/>
          </p:nvSpPr>
          <p:spPr>
            <a:xfrm>
              <a:off x="2391156" y="2635662"/>
              <a:ext cx="579120" cy="5080"/>
            </a:xfrm>
            <a:custGeom>
              <a:avLst/>
              <a:gdLst/>
              <a:ahLst/>
              <a:cxnLst/>
              <a:rect l="l" t="t" r="r" b="b"/>
              <a:pathLst>
                <a:path w="579119" h="5080">
                  <a:moveTo>
                    <a:pt x="0" y="4762"/>
                  </a:moveTo>
                  <a:lnTo>
                    <a:pt x="579119" y="4762"/>
                  </a:lnTo>
                </a:path>
                <a:path w="579119" h="5080">
                  <a:moveTo>
                    <a:pt x="0" y="0"/>
                  </a:moveTo>
                  <a:lnTo>
                    <a:pt x="579119" y="0"/>
                  </a:lnTo>
                </a:path>
              </a:pathLst>
            </a:custGeom>
            <a:ln w="3175">
              <a:solidFill>
                <a:srgbClr val="D9D9D9"/>
              </a:solidFill>
            </a:ln>
          </p:spPr>
          <p:txBody>
            <a:bodyPr wrap="square" lIns="0" tIns="0" rIns="0" bIns="0" rtlCol="0"/>
            <a:lstStyle/>
            <a:p>
              <a:endParaRPr/>
            </a:p>
          </p:txBody>
        </p:sp>
        <p:sp>
          <p:nvSpPr>
            <p:cNvPr id="36" name="object 36"/>
            <p:cNvSpPr/>
            <p:nvPr/>
          </p:nvSpPr>
          <p:spPr>
            <a:xfrm>
              <a:off x="2756916" y="2639567"/>
              <a:ext cx="167640" cy="2682240"/>
            </a:xfrm>
            <a:custGeom>
              <a:avLst/>
              <a:gdLst/>
              <a:ahLst/>
              <a:cxnLst/>
              <a:rect l="l" t="t" r="r" b="b"/>
              <a:pathLst>
                <a:path w="167639" h="2682240">
                  <a:moveTo>
                    <a:pt x="167639" y="0"/>
                  </a:moveTo>
                  <a:lnTo>
                    <a:pt x="0" y="0"/>
                  </a:lnTo>
                  <a:lnTo>
                    <a:pt x="0" y="2682240"/>
                  </a:lnTo>
                  <a:lnTo>
                    <a:pt x="167639" y="2682240"/>
                  </a:lnTo>
                  <a:lnTo>
                    <a:pt x="167639" y="0"/>
                  </a:lnTo>
                  <a:close/>
                </a:path>
              </a:pathLst>
            </a:custGeom>
            <a:solidFill>
              <a:srgbClr val="4471C4"/>
            </a:solidFill>
          </p:spPr>
          <p:txBody>
            <a:bodyPr wrap="square" lIns="0" tIns="0" rIns="0" bIns="0" rtlCol="0"/>
            <a:lstStyle/>
            <a:p>
              <a:endParaRPr/>
            </a:p>
          </p:txBody>
        </p:sp>
        <p:sp>
          <p:nvSpPr>
            <p:cNvPr id="37" name="object 37"/>
            <p:cNvSpPr/>
            <p:nvPr/>
          </p:nvSpPr>
          <p:spPr>
            <a:xfrm>
              <a:off x="3137916" y="2971799"/>
              <a:ext cx="792480" cy="2014855"/>
            </a:xfrm>
            <a:custGeom>
              <a:avLst/>
              <a:gdLst/>
              <a:ahLst/>
              <a:cxnLst/>
              <a:rect l="l" t="t" r="r" b="b"/>
              <a:pathLst>
                <a:path w="792479" h="2014854">
                  <a:moveTo>
                    <a:pt x="0" y="2014727"/>
                  </a:moveTo>
                  <a:lnTo>
                    <a:pt x="45719" y="2014727"/>
                  </a:lnTo>
                </a:path>
                <a:path w="792479" h="2014854">
                  <a:moveTo>
                    <a:pt x="213359" y="2014727"/>
                  </a:moveTo>
                  <a:lnTo>
                    <a:pt x="579119" y="2014727"/>
                  </a:lnTo>
                </a:path>
                <a:path w="792479" h="2014854">
                  <a:moveTo>
                    <a:pt x="746759" y="2014727"/>
                  </a:moveTo>
                  <a:lnTo>
                    <a:pt x="792480" y="2014727"/>
                  </a:lnTo>
                </a:path>
                <a:path w="792479" h="2014854">
                  <a:moveTo>
                    <a:pt x="213359" y="1679448"/>
                  </a:moveTo>
                  <a:lnTo>
                    <a:pt x="579119" y="1679448"/>
                  </a:lnTo>
                </a:path>
                <a:path w="792479" h="2014854">
                  <a:moveTo>
                    <a:pt x="746759" y="1679448"/>
                  </a:moveTo>
                  <a:lnTo>
                    <a:pt x="792480" y="1679448"/>
                  </a:lnTo>
                </a:path>
                <a:path w="792479" h="2014854">
                  <a:moveTo>
                    <a:pt x="213359" y="1344168"/>
                  </a:moveTo>
                  <a:lnTo>
                    <a:pt x="579119" y="1344168"/>
                  </a:lnTo>
                </a:path>
                <a:path w="792479" h="2014854">
                  <a:moveTo>
                    <a:pt x="746759" y="1344168"/>
                  </a:moveTo>
                  <a:lnTo>
                    <a:pt x="792480" y="1344168"/>
                  </a:lnTo>
                </a:path>
                <a:path w="792479" h="2014854">
                  <a:moveTo>
                    <a:pt x="213359" y="1007363"/>
                  </a:moveTo>
                  <a:lnTo>
                    <a:pt x="579119" y="1007363"/>
                  </a:lnTo>
                </a:path>
                <a:path w="792479" h="2014854">
                  <a:moveTo>
                    <a:pt x="746759" y="1007363"/>
                  </a:moveTo>
                  <a:lnTo>
                    <a:pt x="792480" y="1007363"/>
                  </a:lnTo>
                </a:path>
                <a:path w="792479" h="2014854">
                  <a:moveTo>
                    <a:pt x="213359" y="672083"/>
                  </a:moveTo>
                  <a:lnTo>
                    <a:pt x="579119" y="672083"/>
                  </a:lnTo>
                </a:path>
                <a:path w="792479" h="2014854">
                  <a:moveTo>
                    <a:pt x="746759" y="672083"/>
                  </a:moveTo>
                  <a:lnTo>
                    <a:pt x="792480" y="672083"/>
                  </a:lnTo>
                </a:path>
                <a:path w="792479" h="2014854">
                  <a:moveTo>
                    <a:pt x="213359" y="336803"/>
                  </a:moveTo>
                  <a:lnTo>
                    <a:pt x="579119" y="336803"/>
                  </a:lnTo>
                </a:path>
                <a:path w="792479" h="2014854">
                  <a:moveTo>
                    <a:pt x="746759" y="336803"/>
                  </a:moveTo>
                  <a:lnTo>
                    <a:pt x="792480" y="336803"/>
                  </a:lnTo>
                </a:path>
                <a:path w="792479" h="2014854">
                  <a:moveTo>
                    <a:pt x="213359" y="0"/>
                  </a:moveTo>
                  <a:lnTo>
                    <a:pt x="579119" y="0"/>
                  </a:lnTo>
                </a:path>
                <a:path w="792479" h="2014854">
                  <a:moveTo>
                    <a:pt x="746759" y="0"/>
                  </a:moveTo>
                  <a:lnTo>
                    <a:pt x="792480" y="0"/>
                  </a:lnTo>
                </a:path>
              </a:pathLst>
            </a:custGeom>
            <a:ln w="9525">
              <a:solidFill>
                <a:srgbClr val="D9D9D9"/>
              </a:solidFill>
            </a:ln>
          </p:spPr>
          <p:txBody>
            <a:bodyPr wrap="square" lIns="0" tIns="0" rIns="0" bIns="0" rtlCol="0"/>
            <a:lstStyle/>
            <a:p>
              <a:endParaRPr/>
            </a:p>
          </p:txBody>
        </p:sp>
        <p:sp>
          <p:nvSpPr>
            <p:cNvPr id="38" name="object 38"/>
            <p:cNvSpPr/>
            <p:nvPr/>
          </p:nvSpPr>
          <p:spPr>
            <a:xfrm>
              <a:off x="3137916" y="2635662"/>
              <a:ext cx="792480" cy="5080"/>
            </a:xfrm>
            <a:custGeom>
              <a:avLst/>
              <a:gdLst/>
              <a:ahLst/>
              <a:cxnLst/>
              <a:rect l="l" t="t" r="r" b="b"/>
              <a:pathLst>
                <a:path w="792479" h="5080">
                  <a:moveTo>
                    <a:pt x="0" y="4762"/>
                  </a:moveTo>
                  <a:lnTo>
                    <a:pt x="792480" y="4762"/>
                  </a:lnTo>
                </a:path>
                <a:path w="792479" h="5080">
                  <a:moveTo>
                    <a:pt x="0" y="0"/>
                  </a:moveTo>
                  <a:lnTo>
                    <a:pt x="792480" y="0"/>
                  </a:lnTo>
                </a:path>
              </a:pathLst>
            </a:custGeom>
            <a:ln w="3175">
              <a:solidFill>
                <a:srgbClr val="D9D9D9"/>
              </a:solidFill>
            </a:ln>
          </p:spPr>
          <p:txBody>
            <a:bodyPr wrap="square" lIns="0" tIns="0" rIns="0" bIns="0" rtlCol="0"/>
            <a:lstStyle/>
            <a:p>
              <a:endParaRPr/>
            </a:p>
          </p:txBody>
        </p:sp>
        <p:sp>
          <p:nvSpPr>
            <p:cNvPr id="39" name="object 39"/>
            <p:cNvSpPr/>
            <p:nvPr/>
          </p:nvSpPr>
          <p:spPr>
            <a:xfrm>
              <a:off x="3717036" y="2679191"/>
              <a:ext cx="167640" cy="2642870"/>
            </a:xfrm>
            <a:custGeom>
              <a:avLst/>
              <a:gdLst/>
              <a:ahLst/>
              <a:cxnLst/>
              <a:rect l="l" t="t" r="r" b="b"/>
              <a:pathLst>
                <a:path w="167639" h="2642870">
                  <a:moveTo>
                    <a:pt x="167639" y="0"/>
                  </a:moveTo>
                  <a:lnTo>
                    <a:pt x="0" y="0"/>
                  </a:lnTo>
                  <a:lnTo>
                    <a:pt x="0" y="2642616"/>
                  </a:lnTo>
                  <a:lnTo>
                    <a:pt x="167639" y="2642616"/>
                  </a:lnTo>
                  <a:lnTo>
                    <a:pt x="167639" y="0"/>
                  </a:lnTo>
                  <a:close/>
                </a:path>
              </a:pathLst>
            </a:custGeom>
            <a:solidFill>
              <a:srgbClr val="4471C4"/>
            </a:solidFill>
          </p:spPr>
          <p:txBody>
            <a:bodyPr wrap="square" lIns="0" tIns="0" rIns="0" bIns="0" rtlCol="0"/>
            <a:lstStyle/>
            <a:p>
              <a:endParaRPr/>
            </a:p>
          </p:txBody>
        </p:sp>
        <p:sp>
          <p:nvSpPr>
            <p:cNvPr id="40" name="object 40"/>
            <p:cNvSpPr/>
            <p:nvPr/>
          </p:nvSpPr>
          <p:spPr>
            <a:xfrm>
              <a:off x="3137916" y="2971799"/>
              <a:ext cx="45720" cy="1679575"/>
            </a:xfrm>
            <a:custGeom>
              <a:avLst/>
              <a:gdLst/>
              <a:ahLst/>
              <a:cxnLst/>
              <a:rect l="l" t="t" r="r" b="b"/>
              <a:pathLst>
                <a:path w="45719" h="1679575">
                  <a:moveTo>
                    <a:pt x="0" y="1679448"/>
                  </a:moveTo>
                  <a:lnTo>
                    <a:pt x="45719" y="1679448"/>
                  </a:lnTo>
                </a:path>
                <a:path w="45719" h="1679575">
                  <a:moveTo>
                    <a:pt x="0" y="1344168"/>
                  </a:moveTo>
                  <a:lnTo>
                    <a:pt x="45719" y="1344168"/>
                  </a:lnTo>
                </a:path>
                <a:path w="45719" h="1679575">
                  <a:moveTo>
                    <a:pt x="0" y="1007363"/>
                  </a:moveTo>
                  <a:lnTo>
                    <a:pt x="45719" y="1007363"/>
                  </a:lnTo>
                </a:path>
                <a:path w="45719" h="1679575">
                  <a:moveTo>
                    <a:pt x="0" y="672083"/>
                  </a:moveTo>
                  <a:lnTo>
                    <a:pt x="45719" y="672083"/>
                  </a:lnTo>
                </a:path>
                <a:path w="45719" h="1679575">
                  <a:moveTo>
                    <a:pt x="0" y="336803"/>
                  </a:moveTo>
                  <a:lnTo>
                    <a:pt x="45719" y="336803"/>
                  </a:lnTo>
                </a:path>
                <a:path w="45719" h="1679575">
                  <a:moveTo>
                    <a:pt x="0" y="0"/>
                  </a:moveTo>
                  <a:lnTo>
                    <a:pt x="45719" y="0"/>
                  </a:lnTo>
                </a:path>
              </a:pathLst>
            </a:custGeom>
            <a:ln w="9525">
              <a:solidFill>
                <a:srgbClr val="D9D9D9"/>
              </a:solidFill>
            </a:ln>
          </p:spPr>
          <p:txBody>
            <a:bodyPr wrap="square" lIns="0" tIns="0" rIns="0" bIns="0" rtlCol="0"/>
            <a:lstStyle/>
            <a:p>
              <a:endParaRPr/>
            </a:p>
          </p:txBody>
        </p:sp>
        <p:sp>
          <p:nvSpPr>
            <p:cNvPr id="41" name="object 41"/>
            <p:cNvSpPr/>
            <p:nvPr/>
          </p:nvSpPr>
          <p:spPr>
            <a:xfrm>
              <a:off x="2970276" y="2627375"/>
              <a:ext cx="167640" cy="2694940"/>
            </a:xfrm>
            <a:custGeom>
              <a:avLst/>
              <a:gdLst/>
              <a:ahLst/>
              <a:cxnLst/>
              <a:rect l="l" t="t" r="r" b="b"/>
              <a:pathLst>
                <a:path w="167639" h="2694940">
                  <a:moveTo>
                    <a:pt x="167640" y="0"/>
                  </a:moveTo>
                  <a:lnTo>
                    <a:pt x="0" y="0"/>
                  </a:lnTo>
                  <a:lnTo>
                    <a:pt x="0" y="2694432"/>
                  </a:lnTo>
                  <a:lnTo>
                    <a:pt x="167640" y="2694432"/>
                  </a:lnTo>
                  <a:lnTo>
                    <a:pt x="167640" y="0"/>
                  </a:lnTo>
                  <a:close/>
                </a:path>
              </a:pathLst>
            </a:custGeom>
            <a:solidFill>
              <a:srgbClr val="EC7C30"/>
            </a:solidFill>
          </p:spPr>
          <p:txBody>
            <a:bodyPr wrap="square" lIns="0" tIns="0" rIns="0" bIns="0" rtlCol="0"/>
            <a:lstStyle/>
            <a:p>
              <a:endParaRPr/>
            </a:p>
          </p:txBody>
        </p:sp>
        <p:sp>
          <p:nvSpPr>
            <p:cNvPr id="42" name="object 42"/>
            <p:cNvSpPr/>
            <p:nvPr/>
          </p:nvSpPr>
          <p:spPr>
            <a:xfrm>
              <a:off x="4098036" y="2971799"/>
              <a:ext cx="45720" cy="2014855"/>
            </a:xfrm>
            <a:custGeom>
              <a:avLst/>
              <a:gdLst/>
              <a:ahLst/>
              <a:cxnLst/>
              <a:rect l="l" t="t" r="r" b="b"/>
              <a:pathLst>
                <a:path w="45720" h="2014854">
                  <a:moveTo>
                    <a:pt x="0" y="2014727"/>
                  </a:moveTo>
                  <a:lnTo>
                    <a:pt x="45719" y="2014727"/>
                  </a:lnTo>
                </a:path>
                <a:path w="45720" h="2014854">
                  <a:moveTo>
                    <a:pt x="0" y="1679448"/>
                  </a:moveTo>
                  <a:lnTo>
                    <a:pt x="45719" y="1679448"/>
                  </a:lnTo>
                </a:path>
                <a:path w="45720" h="2014854">
                  <a:moveTo>
                    <a:pt x="0" y="1344168"/>
                  </a:moveTo>
                  <a:lnTo>
                    <a:pt x="45719" y="1344168"/>
                  </a:lnTo>
                </a:path>
                <a:path w="45720" h="2014854">
                  <a:moveTo>
                    <a:pt x="0" y="1007363"/>
                  </a:moveTo>
                  <a:lnTo>
                    <a:pt x="45719" y="1007363"/>
                  </a:lnTo>
                </a:path>
                <a:path w="45720" h="2014854">
                  <a:moveTo>
                    <a:pt x="0" y="672083"/>
                  </a:moveTo>
                  <a:lnTo>
                    <a:pt x="45719" y="672083"/>
                  </a:lnTo>
                </a:path>
                <a:path w="45720" h="2014854">
                  <a:moveTo>
                    <a:pt x="0" y="336803"/>
                  </a:moveTo>
                  <a:lnTo>
                    <a:pt x="45719" y="336803"/>
                  </a:lnTo>
                </a:path>
                <a:path w="45720" h="2014854">
                  <a:moveTo>
                    <a:pt x="0" y="0"/>
                  </a:moveTo>
                  <a:lnTo>
                    <a:pt x="45719" y="0"/>
                  </a:lnTo>
                </a:path>
              </a:pathLst>
            </a:custGeom>
            <a:ln w="9525">
              <a:solidFill>
                <a:srgbClr val="D9D9D9"/>
              </a:solidFill>
            </a:ln>
          </p:spPr>
          <p:txBody>
            <a:bodyPr wrap="square" lIns="0" tIns="0" rIns="0" bIns="0" rtlCol="0"/>
            <a:lstStyle/>
            <a:p>
              <a:endParaRPr/>
            </a:p>
          </p:txBody>
        </p:sp>
        <p:sp>
          <p:nvSpPr>
            <p:cNvPr id="43" name="object 43"/>
            <p:cNvSpPr/>
            <p:nvPr/>
          </p:nvSpPr>
          <p:spPr>
            <a:xfrm>
              <a:off x="3930395" y="2628899"/>
              <a:ext cx="167640" cy="2693035"/>
            </a:xfrm>
            <a:custGeom>
              <a:avLst/>
              <a:gdLst/>
              <a:ahLst/>
              <a:cxnLst/>
              <a:rect l="l" t="t" r="r" b="b"/>
              <a:pathLst>
                <a:path w="167639" h="2693035">
                  <a:moveTo>
                    <a:pt x="167639" y="0"/>
                  </a:moveTo>
                  <a:lnTo>
                    <a:pt x="0" y="0"/>
                  </a:lnTo>
                  <a:lnTo>
                    <a:pt x="0" y="2692908"/>
                  </a:lnTo>
                  <a:lnTo>
                    <a:pt x="167639" y="2692908"/>
                  </a:lnTo>
                  <a:lnTo>
                    <a:pt x="167639" y="0"/>
                  </a:lnTo>
                  <a:close/>
                </a:path>
              </a:pathLst>
            </a:custGeom>
            <a:solidFill>
              <a:srgbClr val="EC7C30"/>
            </a:solidFill>
          </p:spPr>
          <p:txBody>
            <a:bodyPr wrap="square" lIns="0" tIns="0" rIns="0" bIns="0" rtlCol="0"/>
            <a:lstStyle/>
            <a:p>
              <a:endParaRPr/>
            </a:p>
          </p:txBody>
        </p:sp>
        <p:sp>
          <p:nvSpPr>
            <p:cNvPr id="44" name="object 44"/>
            <p:cNvSpPr/>
            <p:nvPr/>
          </p:nvSpPr>
          <p:spPr>
            <a:xfrm>
              <a:off x="5058156" y="2971799"/>
              <a:ext cx="45720" cy="2014855"/>
            </a:xfrm>
            <a:custGeom>
              <a:avLst/>
              <a:gdLst/>
              <a:ahLst/>
              <a:cxnLst/>
              <a:rect l="l" t="t" r="r" b="b"/>
              <a:pathLst>
                <a:path w="45720" h="2014854">
                  <a:moveTo>
                    <a:pt x="0" y="2014727"/>
                  </a:moveTo>
                  <a:lnTo>
                    <a:pt x="45720" y="2014727"/>
                  </a:lnTo>
                </a:path>
                <a:path w="45720" h="2014854">
                  <a:moveTo>
                    <a:pt x="0" y="1679448"/>
                  </a:moveTo>
                  <a:lnTo>
                    <a:pt x="45720" y="1679448"/>
                  </a:lnTo>
                </a:path>
                <a:path w="45720" h="2014854">
                  <a:moveTo>
                    <a:pt x="0" y="1344168"/>
                  </a:moveTo>
                  <a:lnTo>
                    <a:pt x="45720" y="1344168"/>
                  </a:lnTo>
                </a:path>
                <a:path w="45720" h="2014854">
                  <a:moveTo>
                    <a:pt x="0" y="1007363"/>
                  </a:moveTo>
                  <a:lnTo>
                    <a:pt x="45720" y="1007363"/>
                  </a:lnTo>
                </a:path>
                <a:path w="45720" h="2014854">
                  <a:moveTo>
                    <a:pt x="0" y="672083"/>
                  </a:moveTo>
                  <a:lnTo>
                    <a:pt x="45720" y="672083"/>
                  </a:lnTo>
                </a:path>
                <a:path w="45720" h="2014854">
                  <a:moveTo>
                    <a:pt x="0" y="336803"/>
                  </a:moveTo>
                  <a:lnTo>
                    <a:pt x="45720" y="336803"/>
                  </a:lnTo>
                </a:path>
                <a:path w="45720" h="2014854">
                  <a:moveTo>
                    <a:pt x="0" y="0"/>
                  </a:moveTo>
                  <a:lnTo>
                    <a:pt x="45720" y="0"/>
                  </a:lnTo>
                </a:path>
              </a:pathLst>
            </a:custGeom>
            <a:ln w="9525">
              <a:solidFill>
                <a:srgbClr val="D9D9D9"/>
              </a:solidFill>
            </a:ln>
          </p:spPr>
          <p:txBody>
            <a:bodyPr wrap="square" lIns="0" tIns="0" rIns="0" bIns="0" rtlCol="0"/>
            <a:lstStyle/>
            <a:p>
              <a:endParaRPr/>
            </a:p>
          </p:txBody>
        </p:sp>
        <p:sp>
          <p:nvSpPr>
            <p:cNvPr id="45" name="object 45"/>
            <p:cNvSpPr/>
            <p:nvPr/>
          </p:nvSpPr>
          <p:spPr>
            <a:xfrm>
              <a:off x="4890516" y="2634995"/>
              <a:ext cx="167640" cy="2687320"/>
            </a:xfrm>
            <a:custGeom>
              <a:avLst/>
              <a:gdLst/>
              <a:ahLst/>
              <a:cxnLst/>
              <a:rect l="l" t="t" r="r" b="b"/>
              <a:pathLst>
                <a:path w="167639" h="2687320">
                  <a:moveTo>
                    <a:pt x="167639" y="0"/>
                  </a:moveTo>
                  <a:lnTo>
                    <a:pt x="0" y="0"/>
                  </a:lnTo>
                  <a:lnTo>
                    <a:pt x="0" y="2686812"/>
                  </a:lnTo>
                  <a:lnTo>
                    <a:pt x="167639" y="2686812"/>
                  </a:lnTo>
                  <a:lnTo>
                    <a:pt x="167639" y="0"/>
                  </a:lnTo>
                  <a:close/>
                </a:path>
              </a:pathLst>
            </a:custGeom>
            <a:solidFill>
              <a:srgbClr val="EC7C30"/>
            </a:solidFill>
          </p:spPr>
          <p:txBody>
            <a:bodyPr wrap="square" lIns="0" tIns="0" rIns="0" bIns="0" rtlCol="0"/>
            <a:lstStyle/>
            <a:p>
              <a:endParaRPr/>
            </a:p>
          </p:txBody>
        </p:sp>
        <p:sp>
          <p:nvSpPr>
            <p:cNvPr id="46" name="object 46"/>
            <p:cNvSpPr/>
            <p:nvPr/>
          </p:nvSpPr>
          <p:spPr>
            <a:xfrm>
              <a:off x="6018275" y="2971799"/>
              <a:ext cx="44450" cy="2014855"/>
            </a:xfrm>
            <a:custGeom>
              <a:avLst/>
              <a:gdLst/>
              <a:ahLst/>
              <a:cxnLst/>
              <a:rect l="l" t="t" r="r" b="b"/>
              <a:pathLst>
                <a:path w="44450" h="2014854">
                  <a:moveTo>
                    <a:pt x="0" y="2014727"/>
                  </a:moveTo>
                  <a:lnTo>
                    <a:pt x="44196" y="2014727"/>
                  </a:lnTo>
                </a:path>
                <a:path w="44450" h="2014854">
                  <a:moveTo>
                    <a:pt x="0" y="1679448"/>
                  </a:moveTo>
                  <a:lnTo>
                    <a:pt x="44196" y="1679448"/>
                  </a:lnTo>
                </a:path>
                <a:path w="44450" h="2014854">
                  <a:moveTo>
                    <a:pt x="0" y="1344168"/>
                  </a:moveTo>
                  <a:lnTo>
                    <a:pt x="44196" y="1344168"/>
                  </a:lnTo>
                </a:path>
                <a:path w="44450" h="2014854">
                  <a:moveTo>
                    <a:pt x="0" y="1007363"/>
                  </a:moveTo>
                  <a:lnTo>
                    <a:pt x="44196" y="1007363"/>
                  </a:lnTo>
                </a:path>
                <a:path w="44450" h="2014854">
                  <a:moveTo>
                    <a:pt x="0" y="672083"/>
                  </a:moveTo>
                  <a:lnTo>
                    <a:pt x="44196" y="672083"/>
                  </a:lnTo>
                </a:path>
                <a:path w="44450" h="2014854">
                  <a:moveTo>
                    <a:pt x="0" y="336803"/>
                  </a:moveTo>
                  <a:lnTo>
                    <a:pt x="44196" y="336803"/>
                  </a:lnTo>
                </a:path>
                <a:path w="44450" h="2014854">
                  <a:moveTo>
                    <a:pt x="0" y="0"/>
                  </a:moveTo>
                  <a:lnTo>
                    <a:pt x="44196" y="0"/>
                  </a:lnTo>
                </a:path>
              </a:pathLst>
            </a:custGeom>
            <a:ln w="9525">
              <a:solidFill>
                <a:srgbClr val="D9D9D9"/>
              </a:solidFill>
            </a:ln>
          </p:spPr>
          <p:txBody>
            <a:bodyPr wrap="square" lIns="0" tIns="0" rIns="0" bIns="0" rtlCol="0"/>
            <a:lstStyle/>
            <a:p>
              <a:endParaRPr/>
            </a:p>
          </p:txBody>
        </p:sp>
        <p:sp>
          <p:nvSpPr>
            <p:cNvPr id="47" name="object 47"/>
            <p:cNvSpPr/>
            <p:nvPr/>
          </p:nvSpPr>
          <p:spPr>
            <a:xfrm>
              <a:off x="5850636" y="2634995"/>
              <a:ext cx="167640" cy="2687320"/>
            </a:xfrm>
            <a:custGeom>
              <a:avLst/>
              <a:gdLst/>
              <a:ahLst/>
              <a:cxnLst/>
              <a:rect l="l" t="t" r="r" b="b"/>
              <a:pathLst>
                <a:path w="167639" h="2687320">
                  <a:moveTo>
                    <a:pt x="167639" y="0"/>
                  </a:moveTo>
                  <a:lnTo>
                    <a:pt x="0" y="0"/>
                  </a:lnTo>
                  <a:lnTo>
                    <a:pt x="0" y="2686812"/>
                  </a:lnTo>
                  <a:lnTo>
                    <a:pt x="167639" y="2686812"/>
                  </a:lnTo>
                  <a:lnTo>
                    <a:pt x="167639" y="0"/>
                  </a:lnTo>
                  <a:close/>
                </a:path>
              </a:pathLst>
            </a:custGeom>
            <a:solidFill>
              <a:srgbClr val="EC7C30"/>
            </a:solidFill>
          </p:spPr>
          <p:txBody>
            <a:bodyPr wrap="square" lIns="0" tIns="0" rIns="0" bIns="0" rtlCol="0"/>
            <a:lstStyle/>
            <a:p>
              <a:endParaRPr/>
            </a:p>
          </p:txBody>
        </p:sp>
        <p:sp>
          <p:nvSpPr>
            <p:cNvPr id="48" name="object 48"/>
            <p:cNvSpPr/>
            <p:nvPr/>
          </p:nvSpPr>
          <p:spPr>
            <a:xfrm>
              <a:off x="6230112" y="2971799"/>
              <a:ext cx="792480" cy="2014855"/>
            </a:xfrm>
            <a:custGeom>
              <a:avLst/>
              <a:gdLst/>
              <a:ahLst/>
              <a:cxnLst/>
              <a:rect l="l" t="t" r="r" b="b"/>
              <a:pathLst>
                <a:path w="792479" h="2014854">
                  <a:moveTo>
                    <a:pt x="748284" y="2014727"/>
                  </a:moveTo>
                  <a:lnTo>
                    <a:pt x="792480" y="2014727"/>
                  </a:lnTo>
                </a:path>
                <a:path w="792479" h="2014854">
                  <a:moveTo>
                    <a:pt x="748284" y="1679448"/>
                  </a:moveTo>
                  <a:lnTo>
                    <a:pt x="792480" y="1679448"/>
                  </a:lnTo>
                </a:path>
                <a:path w="792479" h="2014854">
                  <a:moveTo>
                    <a:pt x="748284" y="1344168"/>
                  </a:moveTo>
                  <a:lnTo>
                    <a:pt x="792480" y="1344168"/>
                  </a:lnTo>
                </a:path>
                <a:path w="792479" h="2014854">
                  <a:moveTo>
                    <a:pt x="748284" y="1007363"/>
                  </a:moveTo>
                  <a:lnTo>
                    <a:pt x="792480" y="1007363"/>
                  </a:lnTo>
                </a:path>
                <a:path w="792479" h="2014854">
                  <a:moveTo>
                    <a:pt x="748284" y="672083"/>
                  </a:moveTo>
                  <a:lnTo>
                    <a:pt x="792480" y="672083"/>
                  </a:lnTo>
                </a:path>
                <a:path w="792479" h="2014854">
                  <a:moveTo>
                    <a:pt x="748284" y="336803"/>
                  </a:moveTo>
                  <a:lnTo>
                    <a:pt x="792480" y="336803"/>
                  </a:lnTo>
                </a:path>
                <a:path w="792479" h="2014854">
                  <a:moveTo>
                    <a:pt x="0" y="0"/>
                  </a:moveTo>
                  <a:lnTo>
                    <a:pt x="580643" y="0"/>
                  </a:lnTo>
                </a:path>
              </a:pathLst>
            </a:custGeom>
            <a:ln w="9525">
              <a:solidFill>
                <a:srgbClr val="D9D9D9"/>
              </a:solidFill>
            </a:ln>
          </p:spPr>
          <p:txBody>
            <a:bodyPr wrap="square" lIns="0" tIns="0" rIns="0" bIns="0" rtlCol="0"/>
            <a:lstStyle/>
            <a:p>
              <a:endParaRPr/>
            </a:p>
          </p:txBody>
        </p:sp>
        <p:sp>
          <p:nvSpPr>
            <p:cNvPr id="49" name="object 49"/>
            <p:cNvSpPr/>
            <p:nvPr/>
          </p:nvSpPr>
          <p:spPr>
            <a:xfrm>
              <a:off x="6230112" y="2640425"/>
              <a:ext cx="581025" cy="0"/>
            </a:xfrm>
            <a:custGeom>
              <a:avLst/>
              <a:gdLst/>
              <a:ahLst/>
              <a:cxnLst/>
              <a:rect l="l" t="t" r="r" b="b"/>
              <a:pathLst>
                <a:path w="581025">
                  <a:moveTo>
                    <a:pt x="0" y="0"/>
                  </a:moveTo>
                  <a:lnTo>
                    <a:pt x="580643" y="0"/>
                  </a:lnTo>
                </a:path>
              </a:pathLst>
            </a:custGeom>
            <a:ln w="3175">
              <a:solidFill>
                <a:srgbClr val="D9D9D9"/>
              </a:solidFill>
            </a:ln>
          </p:spPr>
          <p:txBody>
            <a:bodyPr wrap="square" lIns="0" tIns="0" rIns="0" bIns="0" rtlCol="0"/>
            <a:lstStyle/>
            <a:p>
              <a:endParaRPr/>
            </a:p>
          </p:txBody>
        </p:sp>
        <p:sp>
          <p:nvSpPr>
            <p:cNvPr id="50" name="object 50"/>
            <p:cNvSpPr/>
            <p:nvPr/>
          </p:nvSpPr>
          <p:spPr>
            <a:xfrm>
              <a:off x="6230112" y="2634900"/>
              <a:ext cx="581025" cy="1270"/>
            </a:xfrm>
            <a:custGeom>
              <a:avLst/>
              <a:gdLst/>
              <a:ahLst/>
              <a:cxnLst/>
              <a:rect l="l" t="t" r="r" b="b"/>
              <a:pathLst>
                <a:path w="581025" h="1269">
                  <a:moveTo>
                    <a:pt x="0" y="857"/>
                  </a:moveTo>
                  <a:lnTo>
                    <a:pt x="580643" y="857"/>
                  </a:lnTo>
                </a:path>
                <a:path w="581025" h="1269">
                  <a:moveTo>
                    <a:pt x="0" y="0"/>
                  </a:moveTo>
                  <a:lnTo>
                    <a:pt x="580643" y="0"/>
                  </a:lnTo>
                </a:path>
              </a:pathLst>
            </a:custGeom>
            <a:ln w="3175">
              <a:solidFill>
                <a:srgbClr val="D9D9D9"/>
              </a:solidFill>
            </a:ln>
          </p:spPr>
          <p:txBody>
            <a:bodyPr wrap="square" lIns="0" tIns="0" rIns="0" bIns="0" rtlCol="0"/>
            <a:lstStyle/>
            <a:p>
              <a:endParaRPr/>
            </a:p>
          </p:txBody>
        </p:sp>
        <p:sp>
          <p:nvSpPr>
            <p:cNvPr id="51" name="object 51"/>
            <p:cNvSpPr/>
            <p:nvPr/>
          </p:nvSpPr>
          <p:spPr>
            <a:xfrm>
              <a:off x="6978395" y="2640425"/>
              <a:ext cx="792480" cy="0"/>
            </a:xfrm>
            <a:custGeom>
              <a:avLst/>
              <a:gdLst/>
              <a:ahLst/>
              <a:cxnLst/>
              <a:rect l="l" t="t" r="r" b="b"/>
              <a:pathLst>
                <a:path w="792479">
                  <a:moveTo>
                    <a:pt x="0" y="0"/>
                  </a:moveTo>
                  <a:lnTo>
                    <a:pt x="792479" y="0"/>
                  </a:lnTo>
                </a:path>
              </a:pathLst>
            </a:custGeom>
            <a:ln w="3175">
              <a:solidFill>
                <a:srgbClr val="D9D9D9"/>
              </a:solidFill>
            </a:ln>
          </p:spPr>
          <p:txBody>
            <a:bodyPr wrap="square" lIns="0" tIns="0" rIns="0" bIns="0" rtlCol="0"/>
            <a:lstStyle/>
            <a:p>
              <a:endParaRPr/>
            </a:p>
          </p:txBody>
        </p:sp>
        <p:sp>
          <p:nvSpPr>
            <p:cNvPr id="52" name="object 52"/>
            <p:cNvSpPr/>
            <p:nvPr/>
          </p:nvSpPr>
          <p:spPr>
            <a:xfrm>
              <a:off x="6978395" y="2634900"/>
              <a:ext cx="792480" cy="1270"/>
            </a:xfrm>
            <a:custGeom>
              <a:avLst/>
              <a:gdLst/>
              <a:ahLst/>
              <a:cxnLst/>
              <a:rect l="l" t="t" r="r" b="b"/>
              <a:pathLst>
                <a:path w="792479" h="1269">
                  <a:moveTo>
                    <a:pt x="0" y="857"/>
                  </a:moveTo>
                  <a:lnTo>
                    <a:pt x="792479" y="857"/>
                  </a:lnTo>
                </a:path>
                <a:path w="792479" h="1269">
                  <a:moveTo>
                    <a:pt x="0" y="0"/>
                  </a:moveTo>
                  <a:lnTo>
                    <a:pt x="792479" y="0"/>
                  </a:lnTo>
                </a:path>
              </a:pathLst>
            </a:custGeom>
            <a:ln w="3175">
              <a:solidFill>
                <a:srgbClr val="D9D9D9"/>
              </a:solidFill>
            </a:ln>
          </p:spPr>
          <p:txBody>
            <a:bodyPr wrap="square" lIns="0" tIns="0" rIns="0" bIns="0" rtlCol="0"/>
            <a:lstStyle/>
            <a:p>
              <a:endParaRPr/>
            </a:p>
          </p:txBody>
        </p:sp>
        <p:sp>
          <p:nvSpPr>
            <p:cNvPr id="53" name="object 53"/>
            <p:cNvSpPr/>
            <p:nvPr/>
          </p:nvSpPr>
          <p:spPr>
            <a:xfrm>
              <a:off x="6810756" y="2627375"/>
              <a:ext cx="167640" cy="2694940"/>
            </a:xfrm>
            <a:custGeom>
              <a:avLst/>
              <a:gdLst/>
              <a:ahLst/>
              <a:cxnLst/>
              <a:rect l="l" t="t" r="r" b="b"/>
              <a:pathLst>
                <a:path w="167640" h="2694940">
                  <a:moveTo>
                    <a:pt x="167640" y="0"/>
                  </a:moveTo>
                  <a:lnTo>
                    <a:pt x="0" y="0"/>
                  </a:lnTo>
                  <a:lnTo>
                    <a:pt x="0" y="2694432"/>
                  </a:lnTo>
                  <a:lnTo>
                    <a:pt x="167640" y="2694432"/>
                  </a:lnTo>
                  <a:lnTo>
                    <a:pt x="167640" y="0"/>
                  </a:lnTo>
                  <a:close/>
                </a:path>
              </a:pathLst>
            </a:custGeom>
            <a:solidFill>
              <a:srgbClr val="EC7C30"/>
            </a:solidFill>
          </p:spPr>
          <p:txBody>
            <a:bodyPr wrap="square" lIns="0" tIns="0" rIns="0" bIns="0" rtlCol="0"/>
            <a:lstStyle/>
            <a:p>
              <a:endParaRPr/>
            </a:p>
          </p:txBody>
        </p:sp>
        <p:sp>
          <p:nvSpPr>
            <p:cNvPr id="54" name="object 54"/>
            <p:cNvSpPr/>
            <p:nvPr/>
          </p:nvSpPr>
          <p:spPr>
            <a:xfrm>
              <a:off x="7938516" y="2971799"/>
              <a:ext cx="44450" cy="2014855"/>
            </a:xfrm>
            <a:custGeom>
              <a:avLst/>
              <a:gdLst/>
              <a:ahLst/>
              <a:cxnLst/>
              <a:rect l="l" t="t" r="r" b="b"/>
              <a:pathLst>
                <a:path w="44450" h="2014854">
                  <a:moveTo>
                    <a:pt x="0" y="2014727"/>
                  </a:moveTo>
                  <a:lnTo>
                    <a:pt x="44195" y="2014727"/>
                  </a:lnTo>
                </a:path>
                <a:path w="44450" h="2014854">
                  <a:moveTo>
                    <a:pt x="0" y="1679448"/>
                  </a:moveTo>
                  <a:lnTo>
                    <a:pt x="44195" y="1679448"/>
                  </a:lnTo>
                </a:path>
                <a:path w="44450" h="2014854">
                  <a:moveTo>
                    <a:pt x="0" y="1344168"/>
                  </a:moveTo>
                  <a:lnTo>
                    <a:pt x="44195" y="1344168"/>
                  </a:lnTo>
                </a:path>
                <a:path w="44450" h="2014854">
                  <a:moveTo>
                    <a:pt x="0" y="1007363"/>
                  </a:moveTo>
                  <a:lnTo>
                    <a:pt x="44195" y="1007363"/>
                  </a:lnTo>
                </a:path>
                <a:path w="44450" h="2014854">
                  <a:moveTo>
                    <a:pt x="0" y="672083"/>
                  </a:moveTo>
                  <a:lnTo>
                    <a:pt x="44195" y="672083"/>
                  </a:lnTo>
                </a:path>
                <a:path w="44450" h="2014854">
                  <a:moveTo>
                    <a:pt x="0" y="336803"/>
                  </a:moveTo>
                  <a:lnTo>
                    <a:pt x="44195" y="336803"/>
                  </a:lnTo>
                </a:path>
                <a:path w="44450" h="2014854">
                  <a:moveTo>
                    <a:pt x="0" y="0"/>
                  </a:moveTo>
                  <a:lnTo>
                    <a:pt x="44195" y="0"/>
                  </a:lnTo>
                </a:path>
              </a:pathLst>
            </a:custGeom>
            <a:ln w="9525">
              <a:solidFill>
                <a:srgbClr val="D9D9D9"/>
              </a:solidFill>
            </a:ln>
          </p:spPr>
          <p:txBody>
            <a:bodyPr wrap="square" lIns="0" tIns="0" rIns="0" bIns="0" rtlCol="0"/>
            <a:lstStyle/>
            <a:p>
              <a:endParaRPr/>
            </a:p>
          </p:txBody>
        </p:sp>
        <p:sp>
          <p:nvSpPr>
            <p:cNvPr id="55" name="object 55"/>
            <p:cNvSpPr/>
            <p:nvPr/>
          </p:nvSpPr>
          <p:spPr>
            <a:xfrm>
              <a:off x="7938516" y="2640425"/>
              <a:ext cx="792480" cy="0"/>
            </a:xfrm>
            <a:custGeom>
              <a:avLst/>
              <a:gdLst/>
              <a:ahLst/>
              <a:cxnLst/>
              <a:rect l="l" t="t" r="r" b="b"/>
              <a:pathLst>
                <a:path w="792479">
                  <a:moveTo>
                    <a:pt x="0" y="0"/>
                  </a:moveTo>
                  <a:lnTo>
                    <a:pt x="792479" y="0"/>
                  </a:lnTo>
                </a:path>
              </a:pathLst>
            </a:custGeom>
            <a:ln w="3175">
              <a:solidFill>
                <a:srgbClr val="D9D9D9"/>
              </a:solidFill>
            </a:ln>
          </p:spPr>
          <p:txBody>
            <a:bodyPr wrap="square" lIns="0" tIns="0" rIns="0" bIns="0" rtlCol="0"/>
            <a:lstStyle/>
            <a:p>
              <a:endParaRPr/>
            </a:p>
          </p:txBody>
        </p:sp>
        <p:sp>
          <p:nvSpPr>
            <p:cNvPr id="56" name="object 56"/>
            <p:cNvSpPr/>
            <p:nvPr/>
          </p:nvSpPr>
          <p:spPr>
            <a:xfrm>
              <a:off x="7938516" y="2634900"/>
              <a:ext cx="792480" cy="1270"/>
            </a:xfrm>
            <a:custGeom>
              <a:avLst/>
              <a:gdLst/>
              <a:ahLst/>
              <a:cxnLst/>
              <a:rect l="l" t="t" r="r" b="b"/>
              <a:pathLst>
                <a:path w="792479" h="1269">
                  <a:moveTo>
                    <a:pt x="0" y="857"/>
                  </a:moveTo>
                  <a:lnTo>
                    <a:pt x="792479" y="857"/>
                  </a:lnTo>
                </a:path>
                <a:path w="792479" h="1269">
                  <a:moveTo>
                    <a:pt x="0" y="0"/>
                  </a:moveTo>
                  <a:lnTo>
                    <a:pt x="792479" y="0"/>
                  </a:lnTo>
                </a:path>
              </a:pathLst>
            </a:custGeom>
            <a:ln w="3175">
              <a:solidFill>
                <a:srgbClr val="D9D9D9"/>
              </a:solidFill>
            </a:ln>
          </p:spPr>
          <p:txBody>
            <a:bodyPr wrap="square" lIns="0" tIns="0" rIns="0" bIns="0" rtlCol="0"/>
            <a:lstStyle/>
            <a:p>
              <a:endParaRPr/>
            </a:p>
          </p:txBody>
        </p:sp>
        <p:sp>
          <p:nvSpPr>
            <p:cNvPr id="57" name="object 57"/>
            <p:cNvSpPr/>
            <p:nvPr/>
          </p:nvSpPr>
          <p:spPr>
            <a:xfrm>
              <a:off x="7770875" y="2631947"/>
              <a:ext cx="167640" cy="2689860"/>
            </a:xfrm>
            <a:custGeom>
              <a:avLst/>
              <a:gdLst/>
              <a:ahLst/>
              <a:cxnLst/>
              <a:rect l="l" t="t" r="r" b="b"/>
              <a:pathLst>
                <a:path w="167640" h="2689860">
                  <a:moveTo>
                    <a:pt x="167640" y="0"/>
                  </a:moveTo>
                  <a:lnTo>
                    <a:pt x="0" y="0"/>
                  </a:lnTo>
                  <a:lnTo>
                    <a:pt x="0" y="2689860"/>
                  </a:lnTo>
                  <a:lnTo>
                    <a:pt x="167640" y="2689860"/>
                  </a:lnTo>
                  <a:lnTo>
                    <a:pt x="167640" y="0"/>
                  </a:lnTo>
                  <a:close/>
                </a:path>
              </a:pathLst>
            </a:custGeom>
            <a:solidFill>
              <a:srgbClr val="EC7C30"/>
            </a:solidFill>
          </p:spPr>
          <p:txBody>
            <a:bodyPr wrap="square" lIns="0" tIns="0" rIns="0" bIns="0" rtlCol="0"/>
            <a:lstStyle/>
            <a:p>
              <a:endParaRPr/>
            </a:p>
          </p:txBody>
        </p:sp>
        <p:sp>
          <p:nvSpPr>
            <p:cNvPr id="58" name="object 58"/>
            <p:cNvSpPr/>
            <p:nvPr/>
          </p:nvSpPr>
          <p:spPr>
            <a:xfrm>
              <a:off x="8898635" y="2971799"/>
              <a:ext cx="44450" cy="2014855"/>
            </a:xfrm>
            <a:custGeom>
              <a:avLst/>
              <a:gdLst/>
              <a:ahLst/>
              <a:cxnLst/>
              <a:rect l="l" t="t" r="r" b="b"/>
              <a:pathLst>
                <a:path w="44450" h="2014854">
                  <a:moveTo>
                    <a:pt x="0" y="2014727"/>
                  </a:moveTo>
                  <a:lnTo>
                    <a:pt x="44196" y="2014727"/>
                  </a:lnTo>
                </a:path>
                <a:path w="44450" h="2014854">
                  <a:moveTo>
                    <a:pt x="0" y="1679448"/>
                  </a:moveTo>
                  <a:lnTo>
                    <a:pt x="44196" y="1679448"/>
                  </a:lnTo>
                </a:path>
                <a:path w="44450" h="2014854">
                  <a:moveTo>
                    <a:pt x="0" y="1344168"/>
                  </a:moveTo>
                  <a:lnTo>
                    <a:pt x="44196" y="1344168"/>
                  </a:lnTo>
                </a:path>
                <a:path w="44450" h="2014854">
                  <a:moveTo>
                    <a:pt x="0" y="1007363"/>
                  </a:moveTo>
                  <a:lnTo>
                    <a:pt x="44196" y="1007363"/>
                  </a:lnTo>
                </a:path>
                <a:path w="44450" h="2014854">
                  <a:moveTo>
                    <a:pt x="0" y="672083"/>
                  </a:moveTo>
                  <a:lnTo>
                    <a:pt x="44196" y="672083"/>
                  </a:lnTo>
                </a:path>
                <a:path w="44450" h="2014854">
                  <a:moveTo>
                    <a:pt x="0" y="336803"/>
                  </a:moveTo>
                  <a:lnTo>
                    <a:pt x="44196" y="336803"/>
                  </a:lnTo>
                </a:path>
                <a:path w="44450" h="2014854">
                  <a:moveTo>
                    <a:pt x="0" y="0"/>
                  </a:moveTo>
                  <a:lnTo>
                    <a:pt x="44196" y="0"/>
                  </a:lnTo>
                </a:path>
              </a:pathLst>
            </a:custGeom>
            <a:ln w="9525">
              <a:solidFill>
                <a:srgbClr val="D9D9D9"/>
              </a:solidFill>
            </a:ln>
          </p:spPr>
          <p:txBody>
            <a:bodyPr wrap="square" lIns="0" tIns="0" rIns="0" bIns="0" rtlCol="0"/>
            <a:lstStyle/>
            <a:p>
              <a:endParaRPr/>
            </a:p>
          </p:txBody>
        </p:sp>
        <p:sp>
          <p:nvSpPr>
            <p:cNvPr id="59" name="object 59"/>
            <p:cNvSpPr/>
            <p:nvPr/>
          </p:nvSpPr>
          <p:spPr>
            <a:xfrm>
              <a:off x="8730996" y="2630423"/>
              <a:ext cx="167640" cy="2691765"/>
            </a:xfrm>
            <a:custGeom>
              <a:avLst/>
              <a:gdLst/>
              <a:ahLst/>
              <a:cxnLst/>
              <a:rect l="l" t="t" r="r" b="b"/>
              <a:pathLst>
                <a:path w="167640" h="2691765">
                  <a:moveTo>
                    <a:pt x="167639" y="0"/>
                  </a:moveTo>
                  <a:lnTo>
                    <a:pt x="0" y="0"/>
                  </a:lnTo>
                  <a:lnTo>
                    <a:pt x="0" y="2691384"/>
                  </a:lnTo>
                  <a:lnTo>
                    <a:pt x="167639" y="2691384"/>
                  </a:lnTo>
                  <a:lnTo>
                    <a:pt x="167639" y="0"/>
                  </a:lnTo>
                  <a:close/>
                </a:path>
              </a:pathLst>
            </a:custGeom>
            <a:solidFill>
              <a:srgbClr val="EC7C30"/>
            </a:solidFill>
          </p:spPr>
          <p:txBody>
            <a:bodyPr wrap="square" lIns="0" tIns="0" rIns="0" bIns="0" rtlCol="0"/>
            <a:lstStyle/>
            <a:p>
              <a:endParaRPr/>
            </a:p>
          </p:txBody>
        </p:sp>
        <p:sp>
          <p:nvSpPr>
            <p:cNvPr id="60" name="object 60"/>
            <p:cNvSpPr/>
            <p:nvPr/>
          </p:nvSpPr>
          <p:spPr>
            <a:xfrm>
              <a:off x="9857232" y="2971799"/>
              <a:ext cx="45720" cy="2014855"/>
            </a:xfrm>
            <a:custGeom>
              <a:avLst/>
              <a:gdLst/>
              <a:ahLst/>
              <a:cxnLst/>
              <a:rect l="l" t="t" r="r" b="b"/>
              <a:pathLst>
                <a:path w="45720" h="2014854">
                  <a:moveTo>
                    <a:pt x="0" y="2014727"/>
                  </a:moveTo>
                  <a:lnTo>
                    <a:pt x="45720" y="2014727"/>
                  </a:lnTo>
                </a:path>
                <a:path w="45720" h="2014854">
                  <a:moveTo>
                    <a:pt x="0" y="1679448"/>
                  </a:moveTo>
                  <a:lnTo>
                    <a:pt x="45720" y="1679448"/>
                  </a:lnTo>
                </a:path>
                <a:path w="45720" h="2014854">
                  <a:moveTo>
                    <a:pt x="0" y="1344168"/>
                  </a:moveTo>
                  <a:lnTo>
                    <a:pt x="45720" y="1344168"/>
                  </a:lnTo>
                </a:path>
                <a:path w="45720" h="2014854">
                  <a:moveTo>
                    <a:pt x="0" y="1007363"/>
                  </a:moveTo>
                  <a:lnTo>
                    <a:pt x="45720" y="1007363"/>
                  </a:lnTo>
                </a:path>
                <a:path w="45720" h="2014854">
                  <a:moveTo>
                    <a:pt x="0" y="672083"/>
                  </a:moveTo>
                  <a:lnTo>
                    <a:pt x="45720" y="672083"/>
                  </a:lnTo>
                </a:path>
                <a:path w="45720" h="2014854">
                  <a:moveTo>
                    <a:pt x="0" y="336803"/>
                  </a:moveTo>
                  <a:lnTo>
                    <a:pt x="45720" y="336803"/>
                  </a:lnTo>
                </a:path>
                <a:path w="45720" h="2014854">
                  <a:moveTo>
                    <a:pt x="0" y="0"/>
                  </a:moveTo>
                  <a:lnTo>
                    <a:pt x="45720" y="0"/>
                  </a:lnTo>
                </a:path>
              </a:pathLst>
            </a:custGeom>
            <a:ln w="9525">
              <a:solidFill>
                <a:srgbClr val="D9D9D9"/>
              </a:solidFill>
            </a:ln>
          </p:spPr>
          <p:txBody>
            <a:bodyPr wrap="square" lIns="0" tIns="0" rIns="0" bIns="0" rtlCol="0"/>
            <a:lstStyle/>
            <a:p>
              <a:endParaRPr/>
            </a:p>
          </p:txBody>
        </p:sp>
        <p:sp>
          <p:nvSpPr>
            <p:cNvPr id="61" name="object 61"/>
            <p:cNvSpPr/>
            <p:nvPr/>
          </p:nvSpPr>
          <p:spPr>
            <a:xfrm>
              <a:off x="9857232" y="2635662"/>
              <a:ext cx="792480" cy="5080"/>
            </a:xfrm>
            <a:custGeom>
              <a:avLst/>
              <a:gdLst/>
              <a:ahLst/>
              <a:cxnLst/>
              <a:rect l="l" t="t" r="r" b="b"/>
              <a:pathLst>
                <a:path w="792479" h="5080">
                  <a:moveTo>
                    <a:pt x="0" y="4762"/>
                  </a:moveTo>
                  <a:lnTo>
                    <a:pt x="792479" y="4762"/>
                  </a:lnTo>
                </a:path>
                <a:path w="792479" h="5080">
                  <a:moveTo>
                    <a:pt x="0" y="0"/>
                  </a:moveTo>
                  <a:lnTo>
                    <a:pt x="792479" y="0"/>
                  </a:lnTo>
                </a:path>
              </a:pathLst>
            </a:custGeom>
            <a:ln w="3175">
              <a:solidFill>
                <a:srgbClr val="D9D9D9"/>
              </a:solidFill>
            </a:ln>
          </p:spPr>
          <p:txBody>
            <a:bodyPr wrap="square" lIns="0" tIns="0" rIns="0" bIns="0" rtlCol="0"/>
            <a:lstStyle/>
            <a:p>
              <a:endParaRPr/>
            </a:p>
          </p:txBody>
        </p:sp>
        <p:sp>
          <p:nvSpPr>
            <p:cNvPr id="62" name="object 62"/>
            <p:cNvSpPr/>
            <p:nvPr/>
          </p:nvSpPr>
          <p:spPr>
            <a:xfrm>
              <a:off x="9689592" y="2633471"/>
              <a:ext cx="167640" cy="2688590"/>
            </a:xfrm>
            <a:custGeom>
              <a:avLst/>
              <a:gdLst/>
              <a:ahLst/>
              <a:cxnLst/>
              <a:rect l="l" t="t" r="r" b="b"/>
              <a:pathLst>
                <a:path w="167640" h="2688590">
                  <a:moveTo>
                    <a:pt x="167639" y="0"/>
                  </a:moveTo>
                  <a:lnTo>
                    <a:pt x="0" y="0"/>
                  </a:lnTo>
                  <a:lnTo>
                    <a:pt x="0" y="2688336"/>
                  </a:lnTo>
                  <a:lnTo>
                    <a:pt x="167639" y="2688336"/>
                  </a:lnTo>
                  <a:lnTo>
                    <a:pt x="167639" y="0"/>
                  </a:lnTo>
                  <a:close/>
                </a:path>
              </a:pathLst>
            </a:custGeom>
            <a:solidFill>
              <a:srgbClr val="EC7C30"/>
            </a:solidFill>
          </p:spPr>
          <p:txBody>
            <a:bodyPr wrap="square" lIns="0" tIns="0" rIns="0" bIns="0" rtlCol="0"/>
            <a:lstStyle/>
            <a:p>
              <a:endParaRPr/>
            </a:p>
          </p:txBody>
        </p:sp>
        <p:sp>
          <p:nvSpPr>
            <p:cNvPr id="63" name="object 63"/>
            <p:cNvSpPr/>
            <p:nvPr/>
          </p:nvSpPr>
          <p:spPr>
            <a:xfrm>
              <a:off x="10070592" y="2971799"/>
              <a:ext cx="1143000" cy="2014855"/>
            </a:xfrm>
            <a:custGeom>
              <a:avLst/>
              <a:gdLst/>
              <a:ahLst/>
              <a:cxnLst/>
              <a:rect l="l" t="t" r="r" b="b"/>
              <a:pathLst>
                <a:path w="1143000" h="2014854">
                  <a:moveTo>
                    <a:pt x="746759" y="2014727"/>
                  </a:moveTo>
                  <a:lnTo>
                    <a:pt x="792479" y="2014727"/>
                  </a:lnTo>
                </a:path>
                <a:path w="1143000" h="2014854">
                  <a:moveTo>
                    <a:pt x="746759" y="1679448"/>
                  </a:moveTo>
                  <a:lnTo>
                    <a:pt x="792479" y="1679448"/>
                  </a:lnTo>
                </a:path>
                <a:path w="1143000" h="2014854">
                  <a:moveTo>
                    <a:pt x="746759" y="1344168"/>
                  </a:moveTo>
                  <a:lnTo>
                    <a:pt x="792479" y="1344168"/>
                  </a:lnTo>
                </a:path>
                <a:path w="1143000" h="2014854">
                  <a:moveTo>
                    <a:pt x="746759" y="1007363"/>
                  </a:moveTo>
                  <a:lnTo>
                    <a:pt x="792479" y="1007363"/>
                  </a:lnTo>
                </a:path>
                <a:path w="1143000" h="2014854">
                  <a:moveTo>
                    <a:pt x="746759" y="672083"/>
                  </a:moveTo>
                  <a:lnTo>
                    <a:pt x="792479" y="672083"/>
                  </a:lnTo>
                </a:path>
                <a:path w="1143000" h="2014854">
                  <a:moveTo>
                    <a:pt x="746759" y="336803"/>
                  </a:moveTo>
                  <a:lnTo>
                    <a:pt x="792479" y="336803"/>
                  </a:lnTo>
                </a:path>
                <a:path w="1143000" h="2014854">
                  <a:moveTo>
                    <a:pt x="0" y="0"/>
                  </a:moveTo>
                  <a:lnTo>
                    <a:pt x="579119" y="0"/>
                  </a:lnTo>
                </a:path>
                <a:path w="1143000" h="2014854">
                  <a:moveTo>
                    <a:pt x="746759" y="0"/>
                  </a:moveTo>
                  <a:lnTo>
                    <a:pt x="1143000" y="0"/>
                  </a:lnTo>
                </a:path>
              </a:pathLst>
            </a:custGeom>
            <a:ln w="9525">
              <a:solidFill>
                <a:srgbClr val="D9D9D9"/>
              </a:solidFill>
            </a:ln>
          </p:spPr>
          <p:txBody>
            <a:bodyPr wrap="square" lIns="0" tIns="0" rIns="0" bIns="0" rtlCol="0"/>
            <a:lstStyle/>
            <a:p>
              <a:endParaRPr/>
            </a:p>
          </p:txBody>
        </p:sp>
        <p:sp>
          <p:nvSpPr>
            <p:cNvPr id="64" name="object 64"/>
            <p:cNvSpPr/>
            <p:nvPr/>
          </p:nvSpPr>
          <p:spPr>
            <a:xfrm>
              <a:off x="10817351" y="2635662"/>
              <a:ext cx="396240" cy="5080"/>
            </a:xfrm>
            <a:custGeom>
              <a:avLst/>
              <a:gdLst/>
              <a:ahLst/>
              <a:cxnLst/>
              <a:rect l="l" t="t" r="r" b="b"/>
              <a:pathLst>
                <a:path w="396240" h="5080">
                  <a:moveTo>
                    <a:pt x="0" y="4762"/>
                  </a:moveTo>
                  <a:lnTo>
                    <a:pt x="396240" y="4762"/>
                  </a:lnTo>
                </a:path>
                <a:path w="396240" h="5080">
                  <a:moveTo>
                    <a:pt x="0" y="0"/>
                  </a:moveTo>
                  <a:lnTo>
                    <a:pt x="396240" y="0"/>
                  </a:lnTo>
                </a:path>
              </a:pathLst>
            </a:custGeom>
            <a:ln w="3175">
              <a:solidFill>
                <a:srgbClr val="D9D9D9"/>
              </a:solidFill>
            </a:ln>
          </p:spPr>
          <p:txBody>
            <a:bodyPr wrap="square" lIns="0" tIns="0" rIns="0" bIns="0" rtlCol="0"/>
            <a:lstStyle/>
            <a:p>
              <a:endParaRPr/>
            </a:p>
          </p:txBody>
        </p:sp>
        <p:sp>
          <p:nvSpPr>
            <p:cNvPr id="65" name="object 65"/>
            <p:cNvSpPr/>
            <p:nvPr/>
          </p:nvSpPr>
          <p:spPr>
            <a:xfrm>
              <a:off x="10649711" y="2628899"/>
              <a:ext cx="167640" cy="2693035"/>
            </a:xfrm>
            <a:custGeom>
              <a:avLst/>
              <a:gdLst/>
              <a:ahLst/>
              <a:cxnLst/>
              <a:rect l="l" t="t" r="r" b="b"/>
              <a:pathLst>
                <a:path w="167640" h="2693035">
                  <a:moveTo>
                    <a:pt x="167640" y="0"/>
                  </a:moveTo>
                  <a:lnTo>
                    <a:pt x="0" y="0"/>
                  </a:lnTo>
                  <a:lnTo>
                    <a:pt x="0" y="2692908"/>
                  </a:lnTo>
                  <a:lnTo>
                    <a:pt x="167640" y="2692908"/>
                  </a:lnTo>
                  <a:lnTo>
                    <a:pt x="167640" y="0"/>
                  </a:lnTo>
                  <a:close/>
                </a:path>
              </a:pathLst>
            </a:custGeom>
            <a:solidFill>
              <a:srgbClr val="EC7C30"/>
            </a:solidFill>
          </p:spPr>
          <p:txBody>
            <a:bodyPr wrap="square" lIns="0" tIns="0" rIns="0" bIns="0" rtlCol="0"/>
            <a:lstStyle/>
            <a:p>
              <a:endParaRPr/>
            </a:p>
          </p:txBody>
        </p:sp>
        <p:sp>
          <p:nvSpPr>
            <p:cNvPr id="66" name="object 66"/>
            <p:cNvSpPr/>
            <p:nvPr/>
          </p:nvSpPr>
          <p:spPr>
            <a:xfrm>
              <a:off x="2223516" y="2346959"/>
              <a:ext cx="7847330" cy="2974975"/>
            </a:xfrm>
            <a:custGeom>
              <a:avLst/>
              <a:gdLst/>
              <a:ahLst/>
              <a:cxnLst/>
              <a:rect l="l" t="t" r="r" b="b"/>
              <a:pathLst>
                <a:path w="7847330" h="2974975">
                  <a:moveTo>
                    <a:pt x="167640" y="198120"/>
                  </a:moveTo>
                  <a:lnTo>
                    <a:pt x="0" y="198120"/>
                  </a:lnTo>
                  <a:lnTo>
                    <a:pt x="0" y="2974848"/>
                  </a:lnTo>
                  <a:lnTo>
                    <a:pt x="167640" y="2974860"/>
                  </a:lnTo>
                  <a:lnTo>
                    <a:pt x="167640" y="198120"/>
                  </a:lnTo>
                  <a:close/>
                </a:path>
                <a:path w="7847330" h="2974975">
                  <a:moveTo>
                    <a:pt x="1127760" y="397764"/>
                  </a:moveTo>
                  <a:lnTo>
                    <a:pt x="960120" y="397764"/>
                  </a:lnTo>
                  <a:lnTo>
                    <a:pt x="960120" y="2974848"/>
                  </a:lnTo>
                  <a:lnTo>
                    <a:pt x="1127760" y="2974860"/>
                  </a:lnTo>
                  <a:lnTo>
                    <a:pt x="1127760" y="397764"/>
                  </a:lnTo>
                  <a:close/>
                </a:path>
                <a:path w="7847330" h="2974975">
                  <a:moveTo>
                    <a:pt x="2087880" y="452628"/>
                  </a:moveTo>
                  <a:lnTo>
                    <a:pt x="1920240" y="452628"/>
                  </a:lnTo>
                  <a:lnTo>
                    <a:pt x="1920240" y="2974848"/>
                  </a:lnTo>
                  <a:lnTo>
                    <a:pt x="2087880" y="2974860"/>
                  </a:lnTo>
                  <a:lnTo>
                    <a:pt x="2087880" y="452628"/>
                  </a:lnTo>
                  <a:close/>
                </a:path>
                <a:path w="7847330" h="2974975">
                  <a:moveTo>
                    <a:pt x="3046476" y="0"/>
                  </a:moveTo>
                  <a:lnTo>
                    <a:pt x="2880360" y="0"/>
                  </a:lnTo>
                  <a:lnTo>
                    <a:pt x="2880360" y="2974848"/>
                  </a:lnTo>
                  <a:lnTo>
                    <a:pt x="3046476" y="2974860"/>
                  </a:lnTo>
                  <a:lnTo>
                    <a:pt x="3046476" y="0"/>
                  </a:lnTo>
                  <a:close/>
                </a:path>
                <a:path w="7847330" h="2974975">
                  <a:moveTo>
                    <a:pt x="4006596" y="92964"/>
                  </a:moveTo>
                  <a:lnTo>
                    <a:pt x="3838956" y="92964"/>
                  </a:lnTo>
                  <a:lnTo>
                    <a:pt x="3838956" y="2974848"/>
                  </a:lnTo>
                  <a:lnTo>
                    <a:pt x="4006596" y="2974860"/>
                  </a:lnTo>
                  <a:lnTo>
                    <a:pt x="4006596" y="92964"/>
                  </a:lnTo>
                  <a:close/>
                </a:path>
                <a:path w="7847330" h="2974975">
                  <a:moveTo>
                    <a:pt x="4966716" y="900684"/>
                  </a:moveTo>
                  <a:lnTo>
                    <a:pt x="4799076" y="900684"/>
                  </a:lnTo>
                  <a:lnTo>
                    <a:pt x="4799076" y="2974848"/>
                  </a:lnTo>
                  <a:lnTo>
                    <a:pt x="4966716" y="2974860"/>
                  </a:lnTo>
                  <a:lnTo>
                    <a:pt x="4966716" y="900684"/>
                  </a:lnTo>
                  <a:close/>
                </a:path>
                <a:path w="7847330" h="2974975">
                  <a:moveTo>
                    <a:pt x="5926836" y="470916"/>
                  </a:moveTo>
                  <a:lnTo>
                    <a:pt x="5759196" y="470916"/>
                  </a:lnTo>
                  <a:lnTo>
                    <a:pt x="5759196" y="2974848"/>
                  </a:lnTo>
                  <a:lnTo>
                    <a:pt x="5926836" y="2974860"/>
                  </a:lnTo>
                  <a:lnTo>
                    <a:pt x="5926836" y="470916"/>
                  </a:lnTo>
                  <a:close/>
                </a:path>
                <a:path w="7847330" h="2974975">
                  <a:moveTo>
                    <a:pt x="6886956" y="583692"/>
                  </a:moveTo>
                  <a:lnTo>
                    <a:pt x="6719316" y="583692"/>
                  </a:lnTo>
                  <a:lnTo>
                    <a:pt x="6719316" y="2974848"/>
                  </a:lnTo>
                  <a:lnTo>
                    <a:pt x="6886956" y="2974860"/>
                  </a:lnTo>
                  <a:lnTo>
                    <a:pt x="6886956" y="583692"/>
                  </a:lnTo>
                  <a:close/>
                </a:path>
                <a:path w="7847330" h="2974975">
                  <a:moveTo>
                    <a:pt x="7847076" y="304800"/>
                  </a:moveTo>
                  <a:lnTo>
                    <a:pt x="7679436" y="304800"/>
                  </a:lnTo>
                  <a:lnTo>
                    <a:pt x="7679436" y="2974848"/>
                  </a:lnTo>
                  <a:lnTo>
                    <a:pt x="7847076" y="2974860"/>
                  </a:lnTo>
                  <a:lnTo>
                    <a:pt x="7847076" y="304800"/>
                  </a:lnTo>
                  <a:close/>
                </a:path>
              </a:pathLst>
            </a:custGeom>
            <a:solidFill>
              <a:srgbClr val="A4A4A4"/>
            </a:solidFill>
          </p:spPr>
          <p:txBody>
            <a:bodyPr wrap="square" lIns="0" tIns="0" rIns="0" bIns="0" rtlCol="0"/>
            <a:lstStyle/>
            <a:p>
              <a:endParaRPr/>
            </a:p>
          </p:txBody>
        </p:sp>
        <p:sp>
          <p:nvSpPr>
            <p:cNvPr id="67" name="object 67"/>
            <p:cNvSpPr/>
            <p:nvPr/>
          </p:nvSpPr>
          <p:spPr>
            <a:xfrm>
              <a:off x="11030711" y="3308603"/>
              <a:ext cx="182880" cy="1678305"/>
            </a:xfrm>
            <a:custGeom>
              <a:avLst/>
              <a:gdLst/>
              <a:ahLst/>
              <a:cxnLst/>
              <a:rect l="l" t="t" r="r" b="b"/>
              <a:pathLst>
                <a:path w="182879" h="1678304">
                  <a:moveTo>
                    <a:pt x="0" y="1677924"/>
                  </a:moveTo>
                  <a:lnTo>
                    <a:pt x="182880" y="1677924"/>
                  </a:lnTo>
                </a:path>
                <a:path w="182879" h="1678304">
                  <a:moveTo>
                    <a:pt x="0" y="1342644"/>
                  </a:moveTo>
                  <a:lnTo>
                    <a:pt x="182880" y="1342644"/>
                  </a:lnTo>
                </a:path>
                <a:path w="182879" h="1678304">
                  <a:moveTo>
                    <a:pt x="0" y="1007364"/>
                  </a:moveTo>
                  <a:lnTo>
                    <a:pt x="182880" y="1007364"/>
                  </a:lnTo>
                </a:path>
                <a:path w="182879" h="1678304">
                  <a:moveTo>
                    <a:pt x="0" y="670560"/>
                  </a:moveTo>
                  <a:lnTo>
                    <a:pt x="182880" y="670560"/>
                  </a:lnTo>
                </a:path>
                <a:path w="182879" h="1678304">
                  <a:moveTo>
                    <a:pt x="0" y="335280"/>
                  </a:moveTo>
                  <a:lnTo>
                    <a:pt x="182880" y="335280"/>
                  </a:lnTo>
                </a:path>
                <a:path w="182879" h="1678304">
                  <a:moveTo>
                    <a:pt x="0" y="0"/>
                  </a:moveTo>
                  <a:lnTo>
                    <a:pt x="182880" y="0"/>
                  </a:lnTo>
                </a:path>
              </a:pathLst>
            </a:custGeom>
            <a:ln w="9525">
              <a:solidFill>
                <a:srgbClr val="D9D9D9"/>
              </a:solidFill>
            </a:ln>
          </p:spPr>
          <p:txBody>
            <a:bodyPr wrap="square" lIns="0" tIns="0" rIns="0" bIns="0" rtlCol="0"/>
            <a:lstStyle/>
            <a:p>
              <a:endParaRPr/>
            </a:p>
          </p:txBody>
        </p:sp>
        <p:sp>
          <p:nvSpPr>
            <p:cNvPr id="68" name="object 68"/>
            <p:cNvSpPr/>
            <p:nvPr/>
          </p:nvSpPr>
          <p:spPr>
            <a:xfrm>
              <a:off x="10863072" y="3099815"/>
              <a:ext cx="167640" cy="2222500"/>
            </a:xfrm>
            <a:custGeom>
              <a:avLst/>
              <a:gdLst/>
              <a:ahLst/>
              <a:cxnLst/>
              <a:rect l="l" t="t" r="r" b="b"/>
              <a:pathLst>
                <a:path w="167640" h="2222500">
                  <a:moveTo>
                    <a:pt x="167639" y="0"/>
                  </a:moveTo>
                  <a:lnTo>
                    <a:pt x="0" y="0"/>
                  </a:lnTo>
                  <a:lnTo>
                    <a:pt x="0" y="2221992"/>
                  </a:lnTo>
                  <a:lnTo>
                    <a:pt x="167639" y="2221992"/>
                  </a:lnTo>
                  <a:lnTo>
                    <a:pt x="167639" y="0"/>
                  </a:lnTo>
                  <a:close/>
                </a:path>
              </a:pathLst>
            </a:custGeom>
            <a:solidFill>
              <a:srgbClr val="A4A4A4"/>
            </a:solidFill>
          </p:spPr>
          <p:txBody>
            <a:bodyPr wrap="square" lIns="0" tIns="0" rIns="0" bIns="0" rtlCol="0"/>
            <a:lstStyle/>
            <a:p>
              <a:endParaRPr/>
            </a:p>
          </p:txBody>
        </p:sp>
        <p:sp>
          <p:nvSpPr>
            <p:cNvPr id="69" name="object 69"/>
            <p:cNvSpPr/>
            <p:nvPr/>
          </p:nvSpPr>
          <p:spPr>
            <a:xfrm>
              <a:off x="1613916" y="5321807"/>
              <a:ext cx="9599930" cy="0"/>
            </a:xfrm>
            <a:custGeom>
              <a:avLst/>
              <a:gdLst/>
              <a:ahLst/>
              <a:cxnLst/>
              <a:rect l="l" t="t" r="r" b="b"/>
              <a:pathLst>
                <a:path w="9599930">
                  <a:moveTo>
                    <a:pt x="0" y="0"/>
                  </a:moveTo>
                  <a:lnTo>
                    <a:pt x="9599676" y="0"/>
                  </a:lnTo>
                </a:path>
              </a:pathLst>
            </a:custGeom>
            <a:ln w="9525">
              <a:solidFill>
                <a:srgbClr val="D9D9D9"/>
              </a:solidFill>
            </a:ln>
          </p:spPr>
          <p:txBody>
            <a:bodyPr wrap="square" lIns="0" tIns="0" rIns="0" bIns="0" rtlCol="0"/>
            <a:lstStyle/>
            <a:p>
              <a:endParaRPr/>
            </a:p>
          </p:txBody>
        </p:sp>
      </p:grpSp>
      <p:sp>
        <p:nvSpPr>
          <p:cNvPr id="70" name="object 70"/>
          <p:cNvSpPr/>
          <p:nvPr/>
        </p:nvSpPr>
        <p:spPr>
          <a:xfrm>
            <a:off x="1613916" y="1965960"/>
            <a:ext cx="9599930" cy="0"/>
          </a:xfrm>
          <a:custGeom>
            <a:avLst/>
            <a:gdLst/>
            <a:ahLst/>
            <a:cxnLst/>
            <a:rect l="l" t="t" r="r" b="b"/>
            <a:pathLst>
              <a:path w="9599930">
                <a:moveTo>
                  <a:pt x="0" y="0"/>
                </a:moveTo>
                <a:lnTo>
                  <a:pt x="9599676" y="0"/>
                </a:lnTo>
              </a:path>
            </a:pathLst>
          </a:custGeom>
          <a:ln w="9525">
            <a:solidFill>
              <a:srgbClr val="D9D9D9"/>
            </a:solidFill>
          </a:ln>
        </p:spPr>
        <p:txBody>
          <a:bodyPr wrap="square" lIns="0" tIns="0" rIns="0" bIns="0" rtlCol="0"/>
          <a:lstStyle/>
          <a:p>
            <a:endParaRPr/>
          </a:p>
        </p:txBody>
      </p:sp>
      <p:sp>
        <p:nvSpPr>
          <p:cNvPr id="71" name="object 71"/>
          <p:cNvSpPr txBox="1"/>
          <p:nvPr/>
        </p:nvSpPr>
        <p:spPr>
          <a:xfrm>
            <a:off x="1708785" y="2270505"/>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16,901</a:t>
            </a:r>
            <a:endParaRPr sz="900">
              <a:latin typeface="Calibri"/>
              <a:cs typeface="Calibri"/>
            </a:endParaRPr>
          </a:p>
        </p:txBody>
      </p:sp>
      <p:sp>
        <p:nvSpPr>
          <p:cNvPr id="72" name="object 72"/>
          <p:cNvSpPr txBox="1"/>
          <p:nvPr/>
        </p:nvSpPr>
        <p:spPr>
          <a:xfrm>
            <a:off x="4589145" y="2052320"/>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18,201</a:t>
            </a:r>
            <a:endParaRPr sz="900">
              <a:latin typeface="Calibri"/>
              <a:cs typeface="Calibri"/>
            </a:endParaRPr>
          </a:p>
        </p:txBody>
      </p:sp>
      <p:sp>
        <p:nvSpPr>
          <p:cNvPr id="73" name="object 73"/>
          <p:cNvSpPr txBox="1"/>
          <p:nvPr/>
        </p:nvSpPr>
        <p:spPr>
          <a:xfrm>
            <a:off x="5549265" y="2135251"/>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17,707</a:t>
            </a:r>
            <a:endParaRPr sz="900">
              <a:latin typeface="Calibri"/>
              <a:cs typeface="Calibri"/>
            </a:endParaRPr>
          </a:p>
        </p:txBody>
      </p:sp>
      <p:sp>
        <p:nvSpPr>
          <p:cNvPr id="74" name="object 74"/>
          <p:cNvSpPr txBox="1"/>
          <p:nvPr/>
        </p:nvSpPr>
        <p:spPr>
          <a:xfrm>
            <a:off x="6509384" y="2966973"/>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12,753</a:t>
            </a:r>
            <a:endParaRPr sz="900">
              <a:latin typeface="Calibri"/>
              <a:cs typeface="Calibri"/>
            </a:endParaRPr>
          </a:p>
        </p:txBody>
      </p:sp>
      <p:sp>
        <p:nvSpPr>
          <p:cNvPr id="75" name="object 75"/>
          <p:cNvSpPr txBox="1"/>
          <p:nvPr/>
        </p:nvSpPr>
        <p:spPr>
          <a:xfrm>
            <a:off x="7469505" y="2525395"/>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15,383</a:t>
            </a:r>
            <a:endParaRPr sz="900">
              <a:latin typeface="Calibri"/>
              <a:cs typeface="Calibri"/>
            </a:endParaRPr>
          </a:p>
        </p:txBody>
      </p:sp>
      <p:sp>
        <p:nvSpPr>
          <p:cNvPr id="76" name="object 76"/>
          <p:cNvSpPr txBox="1"/>
          <p:nvPr/>
        </p:nvSpPr>
        <p:spPr>
          <a:xfrm>
            <a:off x="8429625" y="2636011"/>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14,725</a:t>
            </a:r>
            <a:endParaRPr sz="900">
              <a:latin typeface="Calibri"/>
              <a:cs typeface="Calibri"/>
            </a:endParaRPr>
          </a:p>
        </p:txBody>
      </p:sp>
      <p:sp>
        <p:nvSpPr>
          <p:cNvPr id="77" name="object 77"/>
          <p:cNvSpPr txBox="1"/>
          <p:nvPr/>
        </p:nvSpPr>
        <p:spPr>
          <a:xfrm>
            <a:off x="9389744" y="2353513"/>
            <a:ext cx="344805" cy="163195"/>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16,405</a:t>
            </a:r>
            <a:endParaRPr sz="900">
              <a:latin typeface="Calibri"/>
              <a:cs typeface="Calibri"/>
            </a:endParaRPr>
          </a:p>
        </p:txBody>
      </p:sp>
      <p:sp>
        <p:nvSpPr>
          <p:cNvPr id="78" name="object 78"/>
          <p:cNvSpPr txBox="1"/>
          <p:nvPr/>
        </p:nvSpPr>
        <p:spPr>
          <a:xfrm>
            <a:off x="10349865" y="2815844"/>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13,653</a:t>
            </a:r>
            <a:endParaRPr sz="900">
              <a:latin typeface="Calibri"/>
              <a:cs typeface="Calibri"/>
            </a:endParaRPr>
          </a:p>
        </p:txBody>
      </p:sp>
      <p:sp>
        <p:nvSpPr>
          <p:cNvPr id="79" name="object 79"/>
          <p:cNvSpPr txBox="1"/>
          <p:nvPr/>
        </p:nvSpPr>
        <p:spPr>
          <a:xfrm>
            <a:off x="1798320" y="2391536"/>
            <a:ext cx="467359" cy="162560"/>
          </a:xfrm>
          <a:prstGeom prst="rect">
            <a:avLst/>
          </a:prstGeom>
        </p:spPr>
        <p:txBody>
          <a:bodyPr vert="horz" wrap="square" lIns="0" tIns="12700" rIns="0" bIns="0" rtlCol="0">
            <a:spAutoFit/>
          </a:bodyPr>
          <a:lstStyle/>
          <a:p>
            <a:pPr marL="135890">
              <a:lnSpc>
                <a:spcPct val="100000"/>
              </a:lnSpc>
              <a:spcBef>
                <a:spcPts val="100"/>
              </a:spcBef>
            </a:pPr>
            <a:r>
              <a:rPr sz="900" spc="-10" dirty="0">
                <a:solidFill>
                  <a:srgbClr val="404040"/>
                </a:solidFill>
                <a:latin typeface="Calibri"/>
                <a:cs typeface="Calibri"/>
              </a:rPr>
              <a:t>16,180</a:t>
            </a:r>
            <a:endParaRPr sz="900">
              <a:latin typeface="Calibri"/>
              <a:cs typeface="Calibri"/>
            </a:endParaRPr>
          </a:p>
        </p:txBody>
      </p:sp>
      <p:sp>
        <p:nvSpPr>
          <p:cNvPr id="80" name="object 80"/>
          <p:cNvSpPr txBox="1"/>
          <p:nvPr/>
        </p:nvSpPr>
        <p:spPr>
          <a:xfrm>
            <a:off x="2643504" y="2424429"/>
            <a:ext cx="607695" cy="162560"/>
          </a:xfrm>
          <a:prstGeom prst="rect">
            <a:avLst/>
          </a:prstGeom>
        </p:spPr>
        <p:txBody>
          <a:bodyPr vert="horz" wrap="square" lIns="0" tIns="12700" rIns="0" bIns="0" rtlCol="0">
            <a:spAutoFit/>
          </a:bodyPr>
          <a:lstStyle/>
          <a:p>
            <a:pPr marL="38100">
              <a:lnSpc>
                <a:spcPct val="100000"/>
              </a:lnSpc>
              <a:spcBef>
                <a:spcPts val="100"/>
              </a:spcBef>
            </a:pPr>
            <a:r>
              <a:rPr sz="900" spc="-55" dirty="0">
                <a:solidFill>
                  <a:srgbClr val="404040"/>
                </a:solidFill>
                <a:latin typeface="Calibri"/>
                <a:cs typeface="Calibri"/>
              </a:rPr>
              <a:t>15,98</a:t>
            </a:r>
            <a:r>
              <a:rPr sz="1350" spc="-82" baseline="6172" dirty="0">
                <a:solidFill>
                  <a:srgbClr val="404040"/>
                </a:solidFill>
                <a:latin typeface="Calibri"/>
                <a:cs typeface="Calibri"/>
              </a:rPr>
              <a:t>1</a:t>
            </a:r>
            <a:r>
              <a:rPr sz="900" spc="-55" dirty="0">
                <a:solidFill>
                  <a:srgbClr val="404040"/>
                </a:solidFill>
                <a:latin typeface="Calibri"/>
                <a:cs typeface="Calibri"/>
              </a:rPr>
              <a:t>4</a:t>
            </a:r>
            <a:r>
              <a:rPr sz="1350" spc="-82" baseline="6172" dirty="0">
                <a:solidFill>
                  <a:srgbClr val="404040"/>
                </a:solidFill>
                <a:latin typeface="Calibri"/>
                <a:cs typeface="Calibri"/>
              </a:rPr>
              <a:t>6,057</a:t>
            </a:r>
            <a:endParaRPr sz="1350" baseline="6172">
              <a:latin typeface="Calibri"/>
              <a:cs typeface="Calibri"/>
            </a:endParaRPr>
          </a:p>
        </p:txBody>
      </p:sp>
      <p:sp>
        <p:nvSpPr>
          <p:cNvPr id="81" name="object 81"/>
          <p:cNvSpPr txBox="1"/>
          <p:nvPr/>
        </p:nvSpPr>
        <p:spPr>
          <a:xfrm>
            <a:off x="3603625" y="2413457"/>
            <a:ext cx="607695" cy="163195"/>
          </a:xfrm>
          <a:prstGeom prst="rect">
            <a:avLst/>
          </a:prstGeom>
        </p:spPr>
        <p:txBody>
          <a:bodyPr vert="horz" wrap="square" lIns="0" tIns="12700" rIns="0" bIns="0" rtlCol="0">
            <a:spAutoFit/>
          </a:bodyPr>
          <a:lstStyle/>
          <a:p>
            <a:pPr marL="38100">
              <a:lnSpc>
                <a:spcPct val="100000"/>
              </a:lnSpc>
              <a:spcBef>
                <a:spcPts val="100"/>
              </a:spcBef>
            </a:pPr>
            <a:r>
              <a:rPr sz="1350" spc="-82" baseline="-24691" dirty="0">
                <a:solidFill>
                  <a:srgbClr val="404040"/>
                </a:solidFill>
                <a:latin typeface="Calibri"/>
                <a:cs typeface="Calibri"/>
              </a:rPr>
              <a:t>15,75</a:t>
            </a:r>
            <a:r>
              <a:rPr sz="900" spc="-55" dirty="0">
                <a:solidFill>
                  <a:srgbClr val="404040"/>
                </a:solidFill>
                <a:latin typeface="Calibri"/>
                <a:cs typeface="Calibri"/>
              </a:rPr>
              <a:t>1</a:t>
            </a:r>
            <a:r>
              <a:rPr sz="1350" spc="-82" baseline="-24691" dirty="0">
                <a:solidFill>
                  <a:srgbClr val="404040"/>
                </a:solidFill>
                <a:latin typeface="Calibri"/>
                <a:cs typeface="Calibri"/>
              </a:rPr>
              <a:t>1</a:t>
            </a:r>
            <a:r>
              <a:rPr sz="900" spc="-55" dirty="0">
                <a:solidFill>
                  <a:srgbClr val="404040"/>
                </a:solidFill>
                <a:latin typeface="Calibri"/>
                <a:cs typeface="Calibri"/>
              </a:rPr>
              <a:t>6,048</a:t>
            </a:r>
            <a:endParaRPr sz="900">
              <a:latin typeface="Calibri"/>
              <a:cs typeface="Calibri"/>
            </a:endParaRPr>
          </a:p>
        </p:txBody>
      </p:sp>
      <p:sp>
        <p:nvSpPr>
          <p:cNvPr id="82" name="object 82"/>
          <p:cNvSpPr txBox="1"/>
          <p:nvPr/>
        </p:nvSpPr>
        <p:spPr>
          <a:xfrm>
            <a:off x="4677155" y="2419603"/>
            <a:ext cx="469265" cy="162560"/>
          </a:xfrm>
          <a:prstGeom prst="rect">
            <a:avLst/>
          </a:prstGeom>
        </p:spPr>
        <p:txBody>
          <a:bodyPr vert="horz" wrap="square" lIns="0" tIns="12700" rIns="0" bIns="0" rtlCol="0">
            <a:spAutoFit/>
          </a:bodyPr>
          <a:lstStyle/>
          <a:p>
            <a:pPr marL="137795">
              <a:lnSpc>
                <a:spcPct val="100000"/>
              </a:lnSpc>
              <a:spcBef>
                <a:spcPts val="100"/>
              </a:spcBef>
            </a:pPr>
            <a:r>
              <a:rPr sz="900" spc="-10" dirty="0">
                <a:solidFill>
                  <a:srgbClr val="404040"/>
                </a:solidFill>
                <a:latin typeface="Calibri"/>
                <a:cs typeface="Calibri"/>
              </a:rPr>
              <a:t>16,014</a:t>
            </a:r>
            <a:endParaRPr sz="900">
              <a:latin typeface="Calibri"/>
              <a:cs typeface="Calibri"/>
            </a:endParaRPr>
          </a:p>
        </p:txBody>
      </p:sp>
      <p:sp>
        <p:nvSpPr>
          <p:cNvPr id="83" name="object 83"/>
          <p:cNvSpPr txBox="1"/>
          <p:nvPr/>
        </p:nvSpPr>
        <p:spPr>
          <a:xfrm>
            <a:off x="5637276" y="2420239"/>
            <a:ext cx="469265" cy="162560"/>
          </a:xfrm>
          <a:prstGeom prst="rect">
            <a:avLst/>
          </a:prstGeom>
        </p:spPr>
        <p:txBody>
          <a:bodyPr vert="horz" wrap="square" lIns="0" tIns="12700" rIns="0" bIns="0" rtlCol="0">
            <a:spAutoFit/>
          </a:bodyPr>
          <a:lstStyle/>
          <a:p>
            <a:pPr marL="137795">
              <a:lnSpc>
                <a:spcPct val="100000"/>
              </a:lnSpc>
              <a:spcBef>
                <a:spcPts val="100"/>
              </a:spcBef>
            </a:pPr>
            <a:r>
              <a:rPr sz="900" spc="-10" dirty="0">
                <a:solidFill>
                  <a:srgbClr val="404040"/>
                </a:solidFill>
                <a:latin typeface="Calibri"/>
                <a:cs typeface="Calibri"/>
              </a:rPr>
              <a:t>16,009</a:t>
            </a:r>
            <a:endParaRPr sz="900">
              <a:latin typeface="Calibri"/>
              <a:cs typeface="Calibri"/>
            </a:endParaRPr>
          </a:p>
        </p:txBody>
      </p:sp>
      <p:sp>
        <p:nvSpPr>
          <p:cNvPr id="84" name="object 84"/>
          <p:cNvSpPr txBox="1"/>
          <p:nvPr/>
        </p:nvSpPr>
        <p:spPr>
          <a:xfrm>
            <a:off x="6722491" y="2411984"/>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16,059</a:t>
            </a:r>
            <a:endParaRPr sz="900">
              <a:latin typeface="Calibri"/>
              <a:cs typeface="Calibri"/>
            </a:endParaRPr>
          </a:p>
        </p:txBody>
      </p:sp>
      <p:sp>
        <p:nvSpPr>
          <p:cNvPr id="85" name="object 85"/>
          <p:cNvSpPr txBox="1"/>
          <p:nvPr/>
        </p:nvSpPr>
        <p:spPr>
          <a:xfrm>
            <a:off x="7682230" y="2416555"/>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16,032</a:t>
            </a:r>
            <a:endParaRPr sz="900">
              <a:latin typeface="Calibri"/>
              <a:cs typeface="Calibri"/>
            </a:endParaRPr>
          </a:p>
        </p:txBody>
      </p:sp>
      <p:sp>
        <p:nvSpPr>
          <p:cNvPr id="86" name="object 86"/>
          <p:cNvSpPr txBox="1"/>
          <p:nvPr/>
        </p:nvSpPr>
        <p:spPr>
          <a:xfrm>
            <a:off x="8642350" y="2415285"/>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16,039</a:t>
            </a:r>
            <a:endParaRPr sz="900">
              <a:latin typeface="Calibri"/>
              <a:cs typeface="Calibri"/>
            </a:endParaRPr>
          </a:p>
        </p:txBody>
      </p:sp>
      <p:sp>
        <p:nvSpPr>
          <p:cNvPr id="87" name="object 87"/>
          <p:cNvSpPr txBox="1"/>
          <p:nvPr/>
        </p:nvSpPr>
        <p:spPr>
          <a:xfrm>
            <a:off x="10562590" y="2413761"/>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16,048</a:t>
            </a:r>
            <a:endParaRPr sz="900">
              <a:latin typeface="Calibri"/>
              <a:cs typeface="Calibri"/>
            </a:endParaRPr>
          </a:p>
        </p:txBody>
      </p:sp>
      <p:sp>
        <p:nvSpPr>
          <p:cNvPr id="88" name="object 88"/>
          <p:cNvSpPr txBox="1"/>
          <p:nvPr/>
        </p:nvSpPr>
        <p:spPr>
          <a:xfrm>
            <a:off x="2134616" y="2330322"/>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16,546</a:t>
            </a:r>
            <a:endParaRPr sz="900">
              <a:latin typeface="Calibri"/>
              <a:cs typeface="Calibri"/>
            </a:endParaRPr>
          </a:p>
        </p:txBody>
      </p:sp>
      <p:sp>
        <p:nvSpPr>
          <p:cNvPr id="89" name="object 89"/>
          <p:cNvSpPr txBox="1"/>
          <p:nvPr/>
        </p:nvSpPr>
        <p:spPr>
          <a:xfrm>
            <a:off x="3107435" y="2530221"/>
            <a:ext cx="331470" cy="162560"/>
          </a:xfrm>
          <a:prstGeom prst="rect">
            <a:avLst/>
          </a:prstGeom>
        </p:spPr>
        <p:txBody>
          <a:bodyPr vert="horz" wrap="square" lIns="0" tIns="12700" rIns="0" bIns="0" rtlCol="0">
            <a:spAutoFit/>
          </a:bodyPr>
          <a:lstStyle/>
          <a:p>
            <a:pPr>
              <a:lnSpc>
                <a:spcPct val="100000"/>
              </a:lnSpc>
              <a:spcBef>
                <a:spcPts val="100"/>
              </a:spcBef>
            </a:pPr>
            <a:r>
              <a:rPr sz="900" spc="-10" dirty="0">
                <a:solidFill>
                  <a:srgbClr val="404040"/>
                </a:solidFill>
                <a:latin typeface="Calibri"/>
                <a:cs typeface="Calibri"/>
              </a:rPr>
              <a:t>15,355</a:t>
            </a:r>
            <a:endParaRPr sz="900">
              <a:latin typeface="Calibri"/>
              <a:cs typeface="Calibri"/>
            </a:endParaRPr>
          </a:p>
        </p:txBody>
      </p:sp>
      <p:sp>
        <p:nvSpPr>
          <p:cNvPr id="90" name="object 90"/>
          <p:cNvSpPr txBox="1"/>
          <p:nvPr/>
        </p:nvSpPr>
        <p:spPr>
          <a:xfrm>
            <a:off x="4067555" y="2584830"/>
            <a:ext cx="609600" cy="162560"/>
          </a:xfrm>
          <a:prstGeom prst="rect">
            <a:avLst/>
          </a:prstGeom>
        </p:spPr>
        <p:txBody>
          <a:bodyPr vert="horz" wrap="square" lIns="0" tIns="12700" rIns="0" bIns="0" rtlCol="0">
            <a:spAutoFit/>
          </a:bodyPr>
          <a:lstStyle/>
          <a:p>
            <a:pPr>
              <a:lnSpc>
                <a:spcPct val="100000"/>
              </a:lnSpc>
              <a:spcBef>
                <a:spcPts val="100"/>
              </a:spcBef>
            </a:pPr>
            <a:r>
              <a:rPr sz="900" spc="-10" dirty="0">
                <a:solidFill>
                  <a:srgbClr val="404040"/>
                </a:solidFill>
                <a:latin typeface="Calibri"/>
                <a:cs typeface="Calibri"/>
              </a:rPr>
              <a:t>15,030</a:t>
            </a:r>
            <a:endParaRPr sz="900">
              <a:latin typeface="Calibri"/>
              <a:cs typeface="Calibri"/>
            </a:endParaRPr>
          </a:p>
        </p:txBody>
      </p:sp>
      <p:sp>
        <p:nvSpPr>
          <p:cNvPr id="91" name="object 91"/>
          <p:cNvSpPr txBox="1"/>
          <p:nvPr/>
        </p:nvSpPr>
        <p:spPr>
          <a:xfrm>
            <a:off x="5014976" y="2132203"/>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17,725</a:t>
            </a:r>
            <a:endParaRPr sz="900">
              <a:latin typeface="Calibri"/>
              <a:cs typeface="Calibri"/>
            </a:endParaRPr>
          </a:p>
        </p:txBody>
      </p:sp>
      <p:sp>
        <p:nvSpPr>
          <p:cNvPr id="92" name="object 92"/>
          <p:cNvSpPr txBox="1"/>
          <p:nvPr/>
        </p:nvSpPr>
        <p:spPr>
          <a:xfrm>
            <a:off x="5975096" y="2224532"/>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17,175</a:t>
            </a:r>
            <a:endParaRPr sz="900">
              <a:latin typeface="Calibri"/>
              <a:cs typeface="Calibri"/>
            </a:endParaRPr>
          </a:p>
        </p:txBody>
      </p:sp>
      <p:sp>
        <p:nvSpPr>
          <p:cNvPr id="93" name="object 93"/>
          <p:cNvSpPr txBox="1"/>
          <p:nvPr/>
        </p:nvSpPr>
        <p:spPr>
          <a:xfrm>
            <a:off x="6935216" y="3032252"/>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12,365</a:t>
            </a:r>
            <a:endParaRPr sz="900">
              <a:latin typeface="Calibri"/>
              <a:cs typeface="Calibri"/>
            </a:endParaRPr>
          </a:p>
        </p:txBody>
      </p:sp>
      <p:sp>
        <p:nvSpPr>
          <p:cNvPr id="94" name="object 94"/>
          <p:cNvSpPr txBox="1"/>
          <p:nvPr/>
        </p:nvSpPr>
        <p:spPr>
          <a:xfrm>
            <a:off x="7895335" y="2603372"/>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14,918</a:t>
            </a:r>
            <a:endParaRPr sz="900">
              <a:latin typeface="Calibri"/>
              <a:cs typeface="Calibri"/>
            </a:endParaRPr>
          </a:p>
        </p:txBody>
      </p:sp>
      <p:sp>
        <p:nvSpPr>
          <p:cNvPr id="95" name="object 95"/>
          <p:cNvSpPr txBox="1"/>
          <p:nvPr/>
        </p:nvSpPr>
        <p:spPr>
          <a:xfrm>
            <a:off x="8855456" y="2716148"/>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14,247</a:t>
            </a:r>
            <a:endParaRPr sz="900">
              <a:latin typeface="Calibri"/>
              <a:cs typeface="Calibri"/>
            </a:endParaRPr>
          </a:p>
        </p:txBody>
      </p:sp>
      <p:sp>
        <p:nvSpPr>
          <p:cNvPr id="96" name="object 96"/>
          <p:cNvSpPr txBox="1"/>
          <p:nvPr/>
        </p:nvSpPr>
        <p:spPr>
          <a:xfrm>
            <a:off x="9577069" y="2417775"/>
            <a:ext cx="607695" cy="163195"/>
          </a:xfrm>
          <a:prstGeom prst="rect">
            <a:avLst/>
          </a:prstGeom>
        </p:spPr>
        <p:txBody>
          <a:bodyPr vert="horz" wrap="square" lIns="0" tIns="12700" rIns="0" bIns="0" rtlCol="0">
            <a:spAutoFit/>
          </a:bodyPr>
          <a:lstStyle/>
          <a:p>
            <a:pPr marL="38100">
              <a:lnSpc>
                <a:spcPct val="100000"/>
              </a:lnSpc>
              <a:spcBef>
                <a:spcPts val="100"/>
              </a:spcBef>
            </a:pPr>
            <a:r>
              <a:rPr sz="900" spc="-55" dirty="0">
                <a:solidFill>
                  <a:srgbClr val="404040"/>
                </a:solidFill>
                <a:latin typeface="Calibri"/>
                <a:cs typeface="Calibri"/>
              </a:rPr>
              <a:t>16,02</a:t>
            </a:r>
            <a:r>
              <a:rPr sz="1350" spc="-82" baseline="-9259" dirty="0">
                <a:solidFill>
                  <a:srgbClr val="404040"/>
                </a:solidFill>
                <a:latin typeface="Calibri"/>
                <a:cs typeface="Calibri"/>
              </a:rPr>
              <a:t>1</a:t>
            </a:r>
            <a:r>
              <a:rPr sz="900" spc="-55" dirty="0">
                <a:solidFill>
                  <a:srgbClr val="404040"/>
                </a:solidFill>
                <a:latin typeface="Calibri"/>
                <a:cs typeface="Calibri"/>
              </a:rPr>
              <a:t>1</a:t>
            </a:r>
            <a:r>
              <a:rPr sz="1350" spc="-82" baseline="-9259" dirty="0">
                <a:solidFill>
                  <a:srgbClr val="404040"/>
                </a:solidFill>
                <a:latin typeface="Calibri"/>
                <a:cs typeface="Calibri"/>
              </a:rPr>
              <a:t>5,910</a:t>
            </a:r>
            <a:endParaRPr sz="1350" baseline="-9259">
              <a:latin typeface="Calibri"/>
              <a:cs typeface="Calibri"/>
            </a:endParaRPr>
          </a:p>
        </p:txBody>
      </p:sp>
      <p:sp>
        <p:nvSpPr>
          <p:cNvPr id="97" name="object 97"/>
          <p:cNvSpPr txBox="1"/>
          <p:nvPr/>
        </p:nvSpPr>
        <p:spPr>
          <a:xfrm>
            <a:off x="10775695" y="2885694"/>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13,238</a:t>
            </a:r>
            <a:endParaRPr sz="900">
              <a:latin typeface="Calibri"/>
              <a:cs typeface="Calibri"/>
            </a:endParaRPr>
          </a:p>
        </p:txBody>
      </p:sp>
      <p:sp>
        <p:nvSpPr>
          <p:cNvPr id="98" name="object 98"/>
          <p:cNvSpPr txBox="1"/>
          <p:nvPr/>
        </p:nvSpPr>
        <p:spPr>
          <a:xfrm>
            <a:off x="1177544" y="3213861"/>
            <a:ext cx="344170" cy="2177415"/>
          </a:xfrm>
          <a:prstGeom prst="rect">
            <a:avLst/>
          </a:prstGeom>
        </p:spPr>
        <p:txBody>
          <a:bodyPr vert="horz" wrap="square" lIns="0" tIns="12700" rIns="0" bIns="0" rtlCol="0">
            <a:spAutoFit/>
          </a:bodyPr>
          <a:lstStyle/>
          <a:p>
            <a:pPr marR="5080" algn="r">
              <a:lnSpc>
                <a:spcPct val="100000"/>
              </a:lnSpc>
              <a:spcBef>
                <a:spcPts val="100"/>
              </a:spcBef>
            </a:pPr>
            <a:r>
              <a:rPr sz="900" spc="-10" dirty="0">
                <a:solidFill>
                  <a:srgbClr val="585858"/>
                </a:solidFill>
                <a:latin typeface="Calibri"/>
                <a:cs typeface="Calibri"/>
              </a:rPr>
              <a:t>12,000</a:t>
            </a:r>
            <a:endParaRPr sz="900">
              <a:latin typeface="Calibri"/>
              <a:cs typeface="Calibri"/>
            </a:endParaRPr>
          </a:p>
          <a:p>
            <a:pPr>
              <a:lnSpc>
                <a:spcPct val="100000"/>
              </a:lnSpc>
              <a:spcBef>
                <a:spcPts val="35"/>
              </a:spcBef>
            </a:pPr>
            <a:endParaRPr sz="1250">
              <a:latin typeface="Calibri"/>
              <a:cs typeface="Calibri"/>
            </a:endParaRPr>
          </a:p>
          <a:p>
            <a:pPr marR="5080" algn="r">
              <a:lnSpc>
                <a:spcPct val="100000"/>
              </a:lnSpc>
              <a:spcBef>
                <a:spcPts val="5"/>
              </a:spcBef>
            </a:pPr>
            <a:r>
              <a:rPr sz="900" spc="-10" dirty="0">
                <a:solidFill>
                  <a:srgbClr val="585858"/>
                </a:solidFill>
                <a:latin typeface="Calibri"/>
                <a:cs typeface="Calibri"/>
              </a:rPr>
              <a:t>10,000</a:t>
            </a:r>
            <a:endParaRPr sz="900">
              <a:latin typeface="Calibri"/>
              <a:cs typeface="Calibri"/>
            </a:endParaRPr>
          </a:p>
          <a:p>
            <a:pPr>
              <a:lnSpc>
                <a:spcPct val="100000"/>
              </a:lnSpc>
              <a:spcBef>
                <a:spcPts val="35"/>
              </a:spcBef>
            </a:pPr>
            <a:endParaRPr sz="1250">
              <a:latin typeface="Calibri"/>
              <a:cs typeface="Calibri"/>
            </a:endParaRPr>
          </a:p>
          <a:p>
            <a:pPr marR="5080" algn="r">
              <a:lnSpc>
                <a:spcPct val="100000"/>
              </a:lnSpc>
            </a:pPr>
            <a:r>
              <a:rPr sz="900" spc="-10" dirty="0">
                <a:solidFill>
                  <a:srgbClr val="585858"/>
                </a:solidFill>
                <a:latin typeface="Calibri"/>
                <a:cs typeface="Calibri"/>
              </a:rPr>
              <a:t>8,000</a:t>
            </a:r>
            <a:endParaRPr sz="900">
              <a:latin typeface="Calibri"/>
              <a:cs typeface="Calibri"/>
            </a:endParaRPr>
          </a:p>
          <a:p>
            <a:pPr>
              <a:lnSpc>
                <a:spcPct val="100000"/>
              </a:lnSpc>
              <a:spcBef>
                <a:spcPts val="35"/>
              </a:spcBef>
            </a:pPr>
            <a:endParaRPr sz="1250">
              <a:latin typeface="Calibri"/>
              <a:cs typeface="Calibri"/>
            </a:endParaRPr>
          </a:p>
          <a:p>
            <a:pPr marR="5080" algn="r">
              <a:lnSpc>
                <a:spcPct val="100000"/>
              </a:lnSpc>
              <a:spcBef>
                <a:spcPts val="5"/>
              </a:spcBef>
            </a:pPr>
            <a:r>
              <a:rPr sz="900" spc="-10" dirty="0">
                <a:solidFill>
                  <a:srgbClr val="585858"/>
                </a:solidFill>
                <a:latin typeface="Calibri"/>
                <a:cs typeface="Calibri"/>
              </a:rPr>
              <a:t>6,000</a:t>
            </a:r>
            <a:endParaRPr sz="900">
              <a:latin typeface="Calibri"/>
              <a:cs typeface="Calibri"/>
            </a:endParaRPr>
          </a:p>
          <a:p>
            <a:pPr>
              <a:lnSpc>
                <a:spcPct val="100000"/>
              </a:lnSpc>
              <a:spcBef>
                <a:spcPts val="35"/>
              </a:spcBef>
            </a:pPr>
            <a:endParaRPr sz="1250">
              <a:latin typeface="Calibri"/>
              <a:cs typeface="Calibri"/>
            </a:endParaRPr>
          </a:p>
          <a:p>
            <a:pPr marR="5080" algn="r">
              <a:lnSpc>
                <a:spcPct val="100000"/>
              </a:lnSpc>
            </a:pPr>
            <a:r>
              <a:rPr sz="900" spc="-10" dirty="0">
                <a:solidFill>
                  <a:srgbClr val="585858"/>
                </a:solidFill>
                <a:latin typeface="Calibri"/>
                <a:cs typeface="Calibri"/>
              </a:rPr>
              <a:t>4,000</a:t>
            </a:r>
            <a:endParaRPr sz="900">
              <a:latin typeface="Calibri"/>
              <a:cs typeface="Calibri"/>
            </a:endParaRPr>
          </a:p>
          <a:p>
            <a:pPr>
              <a:lnSpc>
                <a:spcPct val="100000"/>
              </a:lnSpc>
              <a:spcBef>
                <a:spcPts val="40"/>
              </a:spcBef>
            </a:pPr>
            <a:endParaRPr sz="1250">
              <a:latin typeface="Calibri"/>
              <a:cs typeface="Calibri"/>
            </a:endParaRPr>
          </a:p>
          <a:p>
            <a:pPr marR="5080" algn="r">
              <a:lnSpc>
                <a:spcPct val="100000"/>
              </a:lnSpc>
            </a:pPr>
            <a:r>
              <a:rPr sz="900" spc="-10" dirty="0">
                <a:solidFill>
                  <a:srgbClr val="585858"/>
                </a:solidFill>
                <a:latin typeface="Calibri"/>
                <a:cs typeface="Calibri"/>
              </a:rPr>
              <a:t>2,000</a:t>
            </a:r>
            <a:endParaRPr sz="900">
              <a:latin typeface="Calibri"/>
              <a:cs typeface="Calibri"/>
            </a:endParaRPr>
          </a:p>
          <a:p>
            <a:pPr>
              <a:lnSpc>
                <a:spcPct val="100000"/>
              </a:lnSpc>
              <a:spcBef>
                <a:spcPts val="35"/>
              </a:spcBef>
            </a:pPr>
            <a:endParaRPr sz="1250">
              <a:latin typeface="Calibri"/>
              <a:cs typeface="Calibri"/>
            </a:endParaRPr>
          </a:p>
          <a:p>
            <a:pPr marR="5080" algn="r">
              <a:lnSpc>
                <a:spcPct val="100000"/>
              </a:lnSpc>
            </a:pPr>
            <a:r>
              <a:rPr sz="900" dirty="0">
                <a:solidFill>
                  <a:srgbClr val="585858"/>
                </a:solidFill>
                <a:latin typeface="Calibri"/>
                <a:cs typeface="Calibri"/>
              </a:rPr>
              <a:t>0</a:t>
            </a:r>
            <a:endParaRPr sz="900">
              <a:latin typeface="Calibri"/>
              <a:cs typeface="Calibri"/>
            </a:endParaRPr>
          </a:p>
        </p:txBody>
      </p:sp>
      <p:sp>
        <p:nvSpPr>
          <p:cNvPr id="99" name="object 99"/>
          <p:cNvSpPr txBox="1"/>
          <p:nvPr/>
        </p:nvSpPr>
        <p:spPr>
          <a:xfrm>
            <a:off x="1177544" y="2878328"/>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14,000</a:t>
            </a:r>
            <a:endParaRPr sz="900">
              <a:latin typeface="Calibri"/>
              <a:cs typeface="Calibri"/>
            </a:endParaRPr>
          </a:p>
        </p:txBody>
      </p:sp>
      <p:sp>
        <p:nvSpPr>
          <p:cNvPr id="100" name="object 100"/>
          <p:cNvSpPr txBox="1"/>
          <p:nvPr/>
        </p:nvSpPr>
        <p:spPr>
          <a:xfrm>
            <a:off x="1177544" y="2542413"/>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16,000</a:t>
            </a:r>
            <a:endParaRPr sz="900">
              <a:latin typeface="Calibri"/>
              <a:cs typeface="Calibri"/>
            </a:endParaRPr>
          </a:p>
        </p:txBody>
      </p:sp>
      <p:sp>
        <p:nvSpPr>
          <p:cNvPr id="101" name="object 101"/>
          <p:cNvSpPr txBox="1"/>
          <p:nvPr/>
        </p:nvSpPr>
        <p:spPr>
          <a:xfrm>
            <a:off x="1177544" y="2206497"/>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18,000</a:t>
            </a:r>
            <a:endParaRPr sz="900">
              <a:latin typeface="Calibri"/>
              <a:cs typeface="Calibri"/>
            </a:endParaRPr>
          </a:p>
        </p:txBody>
      </p:sp>
      <p:sp>
        <p:nvSpPr>
          <p:cNvPr id="102" name="object 102"/>
          <p:cNvSpPr txBox="1"/>
          <p:nvPr/>
        </p:nvSpPr>
        <p:spPr>
          <a:xfrm>
            <a:off x="1177544" y="1870964"/>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20,000</a:t>
            </a:r>
            <a:endParaRPr sz="900">
              <a:latin typeface="Calibri"/>
              <a:cs typeface="Calibri"/>
            </a:endParaRPr>
          </a:p>
        </p:txBody>
      </p:sp>
      <p:sp>
        <p:nvSpPr>
          <p:cNvPr id="103" name="object 103"/>
          <p:cNvSpPr txBox="1"/>
          <p:nvPr/>
        </p:nvSpPr>
        <p:spPr>
          <a:xfrm>
            <a:off x="1965705"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2013</a:t>
            </a:r>
            <a:endParaRPr sz="900">
              <a:latin typeface="Calibri"/>
              <a:cs typeface="Calibri"/>
            </a:endParaRPr>
          </a:p>
        </p:txBody>
      </p:sp>
      <p:sp>
        <p:nvSpPr>
          <p:cNvPr id="104" name="object 104"/>
          <p:cNvSpPr txBox="1"/>
          <p:nvPr/>
        </p:nvSpPr>
        <p:spPr>
          <a:xfrm>
            <a:off x="2925826"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2014</a:t>
            </a:r>
            <a:endParaRPr sz="900">
              <a:latin typeface="Calibri"/>
              <a:cs typeface="Calibri"/>
            </a:endParaRPr>
          </a:p>
        </p:txBody>
      </p:sp>
      <p:sp>
        <p:nvSpPr>
          <p:cNvPr id="105" name="object 105"/>
          <p:cNvSpPr txBox="1"/>
          <p:nvPr/>
        </p:nvSpPr>
        <p:spPr>
          <a:xfrm>
            <a:off x="3885946"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2015</a:t>
            </a:r>
            <a:endParaRPr sz="900">
              <a:latin typeface="Calibri"/>
              <a:cs typeface="Calibri"/>
            </a:endParaRPr>
          </a:p>
        </p:txBody>
      </p:sp>
      <p:sp>
        <p:nvSpPr>
          <p:cNvPr id="106" name="object 106"/>
          <p:cNvSpPr txBox="1"/>
          <p:nvPr/>
        </p:nvSpPr>
        <p:spPr>
          <a:xfrm>
            <a:off x="4846065"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2016</a:t>
            </a:r>
            <a:endParaRPr sz="900">
              <a:latin typeface="Calibri"/>
              <a:cs typeface="Calibri"/>
            </a:endParaRPr>
          </a:p>
        </p:txBody>
      </p:sp>
      <p:sp>
        <p:nvSpPr>
          <p:cNvPr id="107" name="object 107"/>
          <p:cNvSpPr txBox="1"/>
          <p:nvPr/>
        </p:nvSpPr>
        <p:spPr>
          <a:xfrm>
            <a:off x="5806185" y="5340848"/>
            <a:ext cx="1217295" cy="391795"/>
          </a:xfrm>
          <a:prstGeom prst="rect">
            <a:avLst/>
          </a:prstGeom>
        </p:spPr>
        <p:txBody>
          <a:bodyPr vert="horz" wrap="square" lIns="0" tIns="48895" rIns="0" bIns="0" rtlCol="0">
            <a:spAutoFit/>
          </a:bodyPr>
          <a:lstStyle/>
          <a:p>
            <a:pPr marL="12700">
              <a:lnSpc>
                <a:spcPct val="100000"/>
              </a:lnSpc>
              <a:spcBef>
                <a:spcPts val="385"/>
              </a:spcBef>
              <a:tabLst>
                <a:tab pos="972185" algn="l"/>
              </a:tabLst>
            </a:pPr>
            <a:r>
              <a:rPr sz="900" spc="-20" dirty="0">
                <a:solidFill>
                  <a:srgbClr val="585858"/>
                </a:solidFill>
                <a:latin typeface="Calibri"/>
                <a:cs typeface="Calibri"/>
              </a:rPr>
              <a:t>2017</a:t>
            </a:r>
            <a:r>
              <a:rPr sz="900" dirty="0">
                <a:solidFill>
                  <a:srgbClr val="585858"/>
                </a:solidFill>
                <a:latin typeface="Calibri"/>
                <a:cs typeface="Calibri"/>
              </a:rPr>
              <a:t>	</a:t>
            </a:r>
            <a:r>
              <a:rPr sz="900" spc="-20" dirty="0">
                <a:solidFill>
                  <a:srgbClr val="585858"/>
                </a:solidFill>
                <a:latin typeface="Calibri"/>
                <a:cs typeface="Calibri"/>
              </a:rPr>
              <a:t>2018</a:t>
            </a:r>
            <a:endParaRPr sz="900">
              <a:latin typeface="Calibri"/>
              <a:cs typeface="Calibri"/>
            </a:endParaRPr>
          </a:p>
          <a:p>
            <a:pPr marL="17145">
              <a:lnSpc>
                <a:spcPct val="100000"/>
              </a:lnSpc>
              <a:spcBef>
                <a:spcPts val="315"/>
              </a:spcBef>
            </a:pPr>
            <a:r>
              <a:rPr sz="1000" b="1" dirty="0">
                <a:solidFill>
                  <a:srgbClr val="585858"/>
                </a:solidFill>
                <a:latin typeface="Calibri"/>
                <a:cs typeface="Calibri"/>
              </a:rPr>
              <a:t>All</a:t>
            </a:r>
            <a:r>
              <a:rPr sz="1000" b="1" spc="-20" dirty="0">
                <a:solidFill>
                  <a:srgbClr val="585858"/>
                </a:solidFill>
                <a:latin typeface="Calibri"/>
                <a:cs typeface="Calibri"/>
              </a:rPr>
              <a:t> </a:t>
            </a:r>
            <a:r>
              <a:rPr sz="1000" b="1" dirty="0">
                <a:solidFill>
                  <a:srgbClr val="585858"/>
                </a:solidFill>
                <a:latin typeface="Calibri"/>
                <a:cs typeface="Calibri"/>
              </a:rPr>
              <a:t>Years</a:t>
            </a:r>
            <a:r>
              <a:rPr sz="1000" b="1" spc="-25" dirty="0">
                <a:solidFill>
                  <a:srgbClr val="585858"/>
                </a:solidFill>
                <a:latin typeface="Calibri"/>
                <a:cs typeface="Calibri"/>
              </a:rPr>
              <a:t> </a:t>
            </a:r>
            <a:r>
              <a:rPr sz="1000" b="1" dirty="0">
                <a:solidFill>
                  <a:srgbClr val="585858"/>
                </a:solidFill>
                <a:latin typeface="Calibri"/>
                <a:cs typeface="Calibri"/>
              </a:rPr>
              <a:t>are</a:t>
            </a:r>
            <a:r>
              <a:rPr sz="1000" b="1" spc="-25" dirty="0">
                <a:solidFill>
                  <a:srgbClr val="585858"/>
                </a:solidFill>
                <a:latin typeface="Calibri"/>
                <a:cs typeface="Calibri"/>
              </a:rPr>
              <a:t> </a:t>
            </a:r>
            <a:r>
              <a:rPr sz="1000" b="1" spc="-10" dirty="0">
                <a:solidFill>
                  <a:srgbClr val="585858"/>
                </a:solidFill>
                <a:latin typeface="Calibri"/>
                <a:cs typeface="Calibri"/>
              </a:rPr>
              <a:t>Reported</a:t>
            </a:r>
            <a:endParaRPr sz="1000">
              <a:latin typeface="Calibri"/>
              <a:cs typeface="Calibri"/>
            </a:endParaRPr>
          </a:p>
        </p:txBody>
      </p:sp>
      <p:sp>
        <p:nvSpPr>
          <p:cNvPr id="108" name="object 108"/>
          <p:cNvSpPr txBox="1"/>
          <p:nvPr/>
        </p:nvSpPr>
        <p:spPr>
          <a:xfrm>
            <a:off x="7726426"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2019</a:t>
            </a:r>
            <a:endParaRPr sz="900">
              <a:latin typeface="Calibri"/>
              <a:cs typeface="Calibri"/>
            </a:endParaRPr>
          </a:p>
        </p:txBody>
      </p:sp>
      <p:sp>
        <p:nvSpPr>
          <p:cNvPr id="109" name="object 109"/>
          <p:cNvSpPr txBox="1"/>
          <p:nvPr/>
        </p:nvSpPr>
        <p:spPr>
          <a:xfrm>
            <a:off x="8686545"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2020</a:t>
            </a:r>
            <a:endParaRPr sz="900">
              <a:latin typeface="Calibri"/>
              <a:cs typeface="Calibri"/>
            </a:endParaRPr>
          </a:p>
        </p:txBody>
      </p:sp>
      <p:sp>
        <p:nvSpPr>
          <p:cNvPr id="110" name="object 110"/>
          <p:cNvSpPr txBox="1"/>
          <p:nvPr/>
        </p:nvSpPr>
        <p:spPr>
          <a:xfrm>
            <a:off x="9646666"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2021</a:t>
            </a:r>
            <a:endParaRPr sz="900">
              <a:latin typeface="Calibri"/>
              <a:cs typeface="Calibri"/>
            </a:endParaRPr>
          </a:p>
        </p:txBody>
      </p:sp>
      <p:sp>
        <p:nvSpPr>
          <p:cNvPr id="111" name="object 111"/>
          <p:cNvSpPr txBox="1"/>
          <p:nvPr/>
        </p:nvSpPr>
        <p:spPr>
          <a:xfrm>
            <a:off x="10606785"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2022</a:t>
            </a:r>
            <a:endParaRPr sz="900">
              <a:latin typeface="Calibri"/>
              <a:cs typeface="Calibri"/>
            </a:endParaRPr>
          </a:p>
        </p:txBody>
      </p:sp>
      <p:sp>
        <p:nvSpPr>
          <p:cNvPr id="112" name="object 112"/>
          <p:cNvSpPr txBox="1"/>
          <p:nvPr/>
        </p:nvSpPr>
        <p:spPr>
          <a:xfrm>
            <a:off x="1009827" y="3491154"/>
            <a:ext cx="152400" cy="308610"/>
          </a:xfrm>
          <a:prstGeom prst="rect">
            <a:avLst/>
          </a:prstGeom>
        </p:spPr>
        <p:txBody>
          <a:bodyPr vert="vert270" wrap="square" lIns="0" tIns="0" rIns="0" bIns="0" rtlCol="0">
            <a:spAutoFit/>
          </a:bodyPr>
          <a:lstStyle/>
          <a:p>
            <a:pPr marL="12700">
              <a:lnSpc>
                <a:spcPts val="1045"/>
              </a:lnSpc>
            </a:pPr>
            <a:r>
              <a:rPr sz="1000" spc="-10" dirty="0">
                <a:solidFill>
                  <a:srgbClr val="585858"/>
                </a:solidFill>
                <a:latin typeface="Calibri"/>
                <a:cs typeface="Calibri"/>
              </a:rPr>
              <a:t>Acres</a:t>
            </a:r>
            <a:endParaRPr sz="1000">
              <a:latin typeface="Calibri"/>
              <a:cs typeface="Calibri"/>
            </a:endParaRPr>
          </a:p>
        </p:txBody>
      </p:sp>
      <p:sp>
        <p:nvSpPr>
          <p:cNvPr id="113" name="object 113"/>
          <p:cNvSpPr/>
          <p:nvPr/>
        </p:nvSpPr>
        <p:spPr>
          <a:xfrm>
            <a:off x="3832859" y="5961888"/>
            <a:ext cx="62865" cy="62865"/>
          </a:xfrm>
          <a:custGeom>
            <a:avLst/>
            <a:gdLst/>
            <a:ahLst/>
            <a:cxnLst/>
            <a:rect l="l" t="t" r="r" b="b"/>
            <a:pathLst>
              <a:path w="62864" h="62864">
                <a:moveTo>
                  <a:pt x="62484" y="0"/>
                </a:moveTo>
                <a:lnTo>
                  <a:pt x="0" y="0"/>
                </a:lnTo>
                <a:lnTo>
                  <a:pt x="0" y="62484"/>
                </a:lnTo>
                <a:lnTo>
                  <a:pt x="62484" y="62484"/>
                </a:lnTo>
                <a:lnTo>
                  <a:pt x="62484" y="0"/>
                </a:lnTo>
                <a:close/>
              </a:path>
            </a:pathLst>
          </a:custGeom>
          <a:solidFill>
            <a:srgbClr val="4471C4"/>
          </a:solidFill>
        </p:spPr>
        <p:txBody>
          <a:bodyPr wrap="square" lIns="0" tIns="0" rIns="0" bIns="0" rtlCol="0"/>
          <a:lstStyle/>
          <a:p>
            <a:endParaRPr/>
          </a:p>
        </p:txBody>
      </p:sp>
      <p:sp>
        <p:nvSpPr>
          <p:cNvPr id="114" name="object 114"/>
          <p:cNvSpPr txBox="1"/>
          <p:nvPr/>
        </p:nvSpPr>
        <p:spPr>
          <a:xfrm>
            <a:off x="3910329" y="5899810"/>
            <a:ext cx="1099820" cy="162560"/>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585858"/>
                </a:solidFill>
                <a:latin typeface="Calibri"/>
                <a:cs typeface="Calibri"/>
              </a:rPr>
              <a:t>Harvested</a:t>
            </a:r>
            <a:r>
              <a:rPr sz="900" spc="-15" dirty="0">
                <a:solidFill>
                  <a:srgbClr val="585858"/>
                </a:solidFill>
                <a:latin typeface="Calibri"/>
                <a:cs typeface="Calibri"/>
              </a:rPr>
              <a:t> </a:t>
            </a:r>
            <a:r>
              <a:rPr sz="900" dirty="0">
                <a:solidFill>
                  <a:srgbClr val="585858"/>
                </a:solidFill>
                <a:latin typeface="Calibri"/>
                <a:cs typeface="Calibri"/>
              </a:rPr>
              <a:t>Forest</a:t>
            </a:r>
            <a:r>
              <a:rPr sz="900" spc="-5" dirty="0">
                <a:solidFill>
                  <a:srgbClr val="585858"/>
                </a:solidFill>
                <a:latin typeface="Calibri"/>
                <a:cs typeface="Calibri"/>
              </a:rPr>
              <a:t> </a:t>
            </a:r>
            <a:r>
              <a:rPr sz="900" spc="-20" dirty="0">
                <a:solidFill>
                  <a:srgbClr val="585858"/>
                </a:solidFill>
                <a:latin typeface="Calibri"/>
                <a:cs typeface="Calibri"/>
              </a:rPr>
              <a:t>Acres</a:t>
            </a:r>
            <a:endParaRPr sz="900">
              <a:latin typeface="Calibri"/>
              <a:cs typeface="Calibri"/>
            </a:endParaRPr>
          </a:p>
        </p:txBody>
      </p:sp>
      <p:sp>
        <p:nvSpPr>
          <p:cNvPr id="115" name="object 115"/>
          <p:cNvSpPr/>
          <p:nvPr/>
        </p:nvSpPr>
        <p:spPr>
          <a:xfrm>
            <a:off x="5242559" y="5961888"/>
            <a:ext cx="62865" cy="62865"/>
          </a:xfrm>
          <a:custGeom>
            <a:avLst/>
            <a:gdLst/>
            <a:ahLst/>
            <a:cxnLst/>
            <a:rect l="l" t="t" r="r" b="b"/>
            <a:pathLst>
              <a:path w="62864" h="62864">
                <a:moveTo>
                  <a:pt x="62484" y="0"/>
                </a:moveTo>
                <a:lnTo>
                  <a:pt x="0" y="0"/>
                </a:lnTo>
                <a:lnTo>
                  <a:pt x="0" y="62484"/>
                </a:lnTo>
                <a:lnTo>
                  <a:pt x="62484" y="62484"/>
                </a:lnTo>
                <a:lnTo>
                  <a:pt x="62484" y="0"/>
                </a:lnTo>
                <a:close/>
              </a:path>
            </a:pathLst>
          </a:custGeom>
          <a:solidFill>
            <a:srgbClr val="EC7C30"/>
          </a:solidFill>
        </p:spPr>
        <p:txBody>
          <a:bodyPr wrap="square" lIns="0" tIns="0" rIns="0" bIns="0" rtlCol="0"/>
          <a:lstStyle/>
          <a:p>
            <a:endParaRPr/>
          </a:p>
        </p:txBody>
      </p:sp>
      <p:sp>
        <p:nvSpPr>
          <p:cNvPr id="116" name="object 116"/>
          <p:cNvSpPr/>
          <p:nvPr/>
        </p:nvSpPr>
        <p:spPr>
          <a:xfrm>
            <a:off x="6394703" y="5961888"/>
            <a:ext cx="62865" cy="62865"/>
          </a:xfrm>
          <a:custGeom>
            <a:avLst/>
            <a:gdLst/>
            <a:ahLst/>
            <a:cxnLst/>
            <a:rect l="l" t="t" r="r" b="b"/>
            <a:pathLst>
              <a:path w="62864" h="62864">
                <a:moveTo>
                  <a:pt x="62484" y="0"/>
                </a:moveTo>
                <a:lnTo>
                  <a:pt x="0" y="0"/>
                </a:lnTo>
                <a:lnTo>
                  <a:pt x="0" y="62484"/>
                </a:lnTo>
                <a:lnTo>
                  <a:pt x="62484" y="62484"/>
                </a:lnTo>
                <a:lnTo>
                  <a:pt x="62484" y="0"/>
                </a:lnTo>
                <a:close/>
              </a:path>
            </a:pathLst>
          </a:custGeom>
          <a:solidFill>
            <a:srgbClr val="A4A4A4"/>
          </a:solidFill>
        </p:spPr>
        <p:txBody>
          <a:bodyPr wrap="square" lIns="0" tIns="0" rIns="0" bIns="0" rtlCol="0"/>
          <a:lstStyle/>
          <a:p>
            <a:endParaRPr/>
          </a:p>
        </p:txBody>
      </p:sp>
      <p:sp>
        <p:nvSpPr>
          <p:cNvPr id="117" name="object 117"/>
          <p:cNvSpPr txBox="1"/>
          <p:nvPr/>
        </p:nvSpPr>
        <p:spPr>
          <a:xfrm>
            <a:off x="5320029" y="5899810"/>
            <a:ext cx="3098165" cy="162560"/>
          </a:xfrm>
          <a:prstGeom prst="rect">
            <a:avLst/>
          </a:prstGeom>
        </p:spPr>
        <p:txBody>
          <a:bodyPr vert="horz" wrap="square" lIns="0" tIns="12700" rIns="0" bIns="0" rtlCol="0">
            <a:spAutoFit/>
          </a:bodyPr>
          <a:lstStyle/>
          <a:p>
            <a:pPr marL="12700">
              <a:lnSpc>
                <a:spcPct val="100000"/>
              </a:lnSpc>
              <a:spcBef>
                <a:spcPts val="100"/>
              </a:spcBef>
              <a:tabLst>
                <a:tab pos="1164590" algn="l"/>
              </a:tabLst>
            </a:pPr>
            <a:r>
              <a:rPr sz="900" dirty="0">
                <a:solidFill>
                  <a:srgbClr val="585858"/>
                </a:solidFill>
                <a:latin typeface="Calibri"/>
                <a:cs typeface="Calibri"/>
              </a:rPr>
              <a:t>1%</a:t>
            </a:r>
            <a:r>
              <a:rPr sz="900" spc="-10" dirty="0">
                <a:solidFill>
                  <a:srgbClr val="585858"/>
                </a:solidFill>
                <a:latin typeface="Calibri"/>
                <a:cs typeface="Calibri"/>
              </a:rPr>
              <a:t> </a:t>
            </a:r>
            <a:r>
              <a:rPr sz="900" dirty="0">
                <a:solidFill>
                  <a:srgbClr val="585858"/>
                </a:solidFill>
                <a:latin typeface="Calibri"/>
                <a:cs typeface="Calibri"/>
              </a:rPr>
              <a:t>of</a:t>
            </a:r>
            <a:r>
              <a:rPr sz="900" spc="-10" dirty="0">
                <a:solidFill>
                  <a:srgbClr val="585858"/>
                </a:solidFill>
                <a:latin typeface="Calibri"/>
                <a:cs typeface="Calibri"/>
              </a:rPr>
              <a:t> </a:t>
            </a:r>
            <a:r>
              <a:rPr sz="900" dirty="0">
                <a:solidFill>
                  <a:srgbClr val="585858"/>
                </a:solidFill>
                <a:latin typeface="Calibri"/>
                <a:cs typeface="Calibri"/>
              </a:rPr>
              <a:t>True</a:t>
            </a:r>
            <a:r>
              <a:rPr sz="900" spc="-10" dirty="0">
                <a:solidFill>
                  <a:srgbClr val="585858"/>
                </a:solidFill>
                <a:latin typeface="Calibri"/>
                <a:cs typeface="Calibri"/>
              </a:rPr>
              <a:t> Forest</a:t>
            </a:r>
            <a:r>
              <a:rPr sz="900" dirty="0">
                <a:solidFill>
                  <a:srgbClr val="585858"/>
                </a:solidFill>
                <a:latin typeface="Calibri"/>
                <a:cs typeface="Calibri"/>
              </a:rPr>
              <a:t>	Credited</a:t>
            </a:r>
            <a:r>
              <a:rPr sz="900" spc="-20" dirty="0">
                <a:solidFill>
                  <a:srgbClr val="585858"/>
                </a:solidFill>
                <a:latin typeface="Calibri"/>
                <a:cs typeface="Calibri"/>
              </a:rPr>
              <a:t> </a:t>
            </a:r>
            <a:r>
              <a:rPr sz="900" dirty="0">
                <a:solidFill>
                  <a:srgbClr val="585858"/>
                </a:solidFill>
                <a:latin typeface="Calibri"/>
                <a:cs typeface="Calibri"/>
              </a:rPr>
              <a:t>Forest</a:t>
            </a:r>
            <a:r>
              <a:rPr sz="900" spc="-10" dirty="0">
                <a:solidFill>
                  <a:srgbClr val="585858"/>
                </a:solidFill>
                <a:latin typeface="Calibri"/>
                <a:cs typeface="Calibri"/>
              </a:rPr>
              <a:t> </a:t>
            </a:r>
            <a:r>
              <a:rPr sz="900" dirty="0">
                <a:solidFill>
                  <a:srgbClr val="585858"/>
                </a:solidFill>
                <a:latin typeface="Calibri"/>
                <a:cs typeface="Calibri"/>
              </a:rPr>
              <a:t>Harvesting</a:t>
            </a:r>
            <a:r>
              <a:rPr sz="900" spc="-5" dirty="0">
                <a:solidFill>
                  <a:srgbClr val="585858"/>
                </a:solidFill>
                <a:latin typeface="Calibri"/>
                <a:cs typeface="Calibri"/>
              </a:rPr>
              <a:t> </a:t>
            </a:r>
            <a:r>
              <a:rPr sz="900" dirty="0">
                <a:solidFill>
                  <a:srgbClr val="585858"/>
                </a:solidFill>
                <a:latin typeface="Calibri"/>
                <a:cs typeface="Calibri"/>
              </a:rPr>
              <a:t>Practice</a:t>
            </a:r>
            <a:r>
              <a:rPr sz="900" spc="-10" dirty="0">
                <a:solidFill>
                  <a:srgbClr val="585858"/>
                </a:solidFill>
                <a:latin typeface="Calibri"/>
                <a:cs typeface="Calibri"/>
              </a:rPr>
              <a:t> Acres</a:t>
            </a:r>
            <a:endParaRPr sz="900">
              <a:latin typeface="Calibri"/>
              <a:cs typeface="Calibri"/>
            </a:endParaRPr>
          </a:p>
        </p:txBody>
      </p:sp>
      <p:sp>
        <p:nvSpPr>
          <p:cNvPr id="118" name="object 118"/>
          <p:cNvSpPr txBox="1">
            <a:spLocks noGrp="1"/>
          </p:cNvSpPr>
          <p:nvPr>
            <p:ph type="dt" sz="half" idx="6"/>
          </p:nvPr>
        </p:nvSpPr>
        <p:spPr>
          <a:xfrm>
            <a:off x="5927852" y="6464680"/>
            <a:ext cx="336550" cy="178434"/>
          </a:xfrm>
          <a:prstGeom prst="rect">
            <a:avLst/>
          </a:prstGeom>
        </p:spPr>
        <p:txBody>
          <a:bodyPr vert="horz" wrap="square" lIns="0" tIns="0" rIns="0" bIns="0" rtlCol="0">
            <a:spAutoFit/>
          </a:bodyPr>
          <a:lstStyle>
            <a:defPPr>
              <a:defRPr kern="0"/>
            </a:defPPr>
            <a:lvl1pPr>
              <a:defRPr sz="1200" b="0" i="0">
                <a:solidFill>
                  <a:srgbClr val="888888"/>
                </a:solidFill>
                <a:latin typeface="Calibri"/>
                <a:cs typeface="Calibri"/>
              </a:defRPr>
            </a:lvl1pPr>
          </a:lstStyle>
          <a:p>
            <a:pPr marL="12700">
              <a:lnSpc>
                <a:spcPts val="1240"/>
              </a:lnSpc>
            </a:pPr>
            <a:r>
              <a:rPr lang="en-US" spc="-20"/>
              <a:t>2023</a:t>
            </a:r>
            <a:endParaRPr spc="-20" dirty="0"/>
          </a:p>
        </p:txBody>
      </p:sp>
      <p:sp>
        <p:nvSpPr>
          <p:cNvPr id="119" name="object 119"/>
          <p:cNvSpPr txBox="1">
            <a:spLocks noGrp="1"/>
          </p:cNvSpPr>
          <p:nvPr>
            <p:ph type="sldNum" sz="quarter" idx="7"/>
          </p:nvPr>
        </p:nvSpPr>
        <p:spPr>
          <a:xfrm>
            <a:off x="11068811" y="6464680"/>
            <a:ext cx="244475" cy="178434"/>
          </a:xfrm>
          <a:prstGeom prst="rect">
            <a:avLst/>
          </a:prstGeom>
        </p:spPr>
        <p:txBody>
          <a:bodyPr vert="horz" wrap="square" lIns="0" tIns="0" rIns="0" bIns="0" rtlCol="0">
            <a:spAutoFit/>
          </a:bodyPr>
          <a:lstStyle>
            <a:defPPr>
              <a:defRPr kern="0"/>
            </a:defPPr>
            <a:lvl1pPr>
              <a:defRPr sz="1200" b="0" i="0">
                <a:solidFill>
                  <a:srgbClr val="888888"/>
                </a:solidFill>
                <a:latin typeface="Calibri"/>
                <a:cs typeface="Calibri"/>
              </a:defRPr>
            </a:lvl1pPr>
          </a:lstStyle>
          <a:p>
            <a:pPr marL="38100">
              <a:lnSpc>
                <a:spcPts val="1240"/>
              </a:lnSpc>
            </a:pPr>
            <a:fld id="{81D60167-4931-47E6-BA6A-407CBD079E47}" type="slidenum">
              <a:rPr lang="en-US" spc="-25" smtClean="0"/>
              <a:pPr marL="38100">
                <a:lnSpc>
                  <a:spcPts val="1240"/>
                </a:lnSpc>
              </a:pPr>
              <a:t>11</a:t>
            </a:fld>
            <a:endParaRPr spc="-25"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50FD3-C0D7-7027-F8C1-09C7F4D3403C}"/>
              </a:ext>
            </a:extLst>
          </p:cNvPr>
          <p:cNvSpPr>
            <a:spLocks noGrp="1"/>
          </p:cNvSpPr>
          <p:nvPr>
            <p:ph type="title"/>
          </p:nvPr>
        </p:nvSpPr>
        <p:spPr/>
        <p:txBody>
          <a:bodyPr/>
          <a:lstStyle/>
          <a:p>
            <a:r>
              <a:rPr lang="en-US" dirty="0"/>
              <a:t>Questions for the Group</a:t>
            </a:r>
          </a:p>
        </p:txBody>
      </p:sp>
      <p:sp>
        <p:nvSpPr>
          <p:cNvPr id="3" name="Content Placeholder 2">
            <a:extLst>
              <a:ext uri="{FF2B5EF4-FFF2-40B4-BE49-F238E27FC236}">
                <a16:creationId xmlns:a16="http://schemas.microsoft.com/office/drawing/2014/main" id="{534A9F01-E2EF-55D1-5A61-BAB9843CA814}"/>
              </a:ext>
            </a:extLst>
          </p:cNvPr>
          <p:cNvSpPr>
            <a:spLocks noGrp="1"/>
          </p:cNvSpPr>
          <p:nvPr>
            <p:ph idx="1"/>
          </p:nvPr>
        </p:nvSpPr>
        <p:spPr/>
        <p:txBody>
          <a:bodyPr/>
          <a:lstStyle/>
          <a:p>
            <a:r>
              <a:rPr lang="en-US" dirty="0"/>
              <a:t>Is there anything CBPO can do to help facilitate better reporting of harvested forest acres? </a:t>
            </a:r>
          </a:p>
          <a:p>
            <a:r>
              <a:rPr lang="en-US" dirty="0"/>
              <a:t>Should we reduce the default rate to align with the watershed-wide FIA data (1.1%)? Or have state-by-state harvest rates?</a:t>
            </a:r>
          </a:p>
          <a:p>
            <a:r>
              <a:rPr lang="en-US" dirty="0"/>
              <a:t>Should “harvested forest” acres in CAST include both clear cut and selectively harvested acres?</a:t>
            </a:r>
          </a:p>
          <a:p>
            <a:pPr marL="0" indent="0">
              <a:buNone/>
            </a:pPr>
            <a:endParaRPr lang="en-US" dirty="0"/>
          </a:p>
        </p:txBody>
      </p:sp>
    </p:spTree>
    <p:extLst>
      <p:ext uri="{BB962C8B-B14F-4D97-AF65-F5344CB8AC3E}">
        <p14:creationId xmlns:p14="http://schemas.microsoft.com/office/powerpoint/2010/main" val="861189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55649" y="1785569"/>
            <a:ext cx="4378960" cy="514350"/>
          </a:xfrm>
          <a:prstGeom prst="rect">
            <a:avLst/>
          </a:prstGeom>
        </p:spPr>
        <p:txBody>
          <a:bodyPr vert="horz" wrap="square" lIns="0" tIns="13335" rIns="0" bIns="0" rtlCol="0">
            <a:spAutoFit/>
          </a:bodyPr>
          <a:lstStyle/>
          <a:p>
            <a:pPr marL="12700">
              <a:lnSpc>
                <a:spcPct val="100000"/>
              </a:lnSpc>
              <a:spcBef>
                <a:spcPts val="105"/>
              </a:spcBef>
            </a:pPr>
            <a:r>
              <a:rPr sz="3200" dirty="0"/>
              <a:t>Harvested</a:t>
            </a:r>
            <a:r>
              <a:rPr sz="3200" spc="-80" dirty="0"/>
              <a:t> </a:t>
            </a:r>
            <a:r>
              <a:rPr sz="3200" dirty="0"/>
              <a:t>Forest</a:t>
            </a:r>
            <a:r>
              <a:rPr sz="3200" spc="-80" dirty="0"/>
              <a:t> </a:t>
            </a:r>
            <a:r>
              <a:rPr sz="3200" dirty="0"/>
              <a:t>Land</a:t>
            </a:r>
            <a:r>
              <a:rPr sz="3200" spc="-90" dirty="0"/>
              <a:t> </a:t>
            </a:r>
            <a:r>
              <a:rPr sz="3200" spc="-25" dirty="0"/>
              <a:t>Use</a:t>
            </a:r>
            <a:endParaRPr sz="3200"/>
          </a:p>
        </p:txBody>
      </p:sp>
      <p:sp>
        <p:nvSpPr>
          <p:cNvPr id="3" name="object 3"/>
          <p:cNvSpPr txBox="1"/>
          <p:nvPr/>
        </p:nvSpPr>
        <p:spPr>
          <a:xfrm>
            <a:off x="955649" y="2533650"/>
            <a:ext cx="5108575" cy="3180080"/>
          </a:xfrm>
          <a:prstGeom prst="rect">
            <a:avLst/>
          </a:prstGeom>
        </p:spPr>
        <p:txBody>
          <a:bodyPr vert="horz" wrap="square" lIns="0" tIns="37465" rIns="0" bIns="0" rtlCol="0">
            <a:spAutoFit/>
          </a:bodyPr>
          <a:lstStyle/>
          <a:p>
            <a:pPr marL="241300" marR="288925" indent="-228600">
              <a:lnSpc>
                <a:spcPts val="1510"/>
              </a:lnSpc>
              <a:spcBef>
                <a:spcPts val="295"/>
              </a:spcBef>
              <a:buFont typeface="Arial"/>
              <a:buChar char="•"/>
              <a:tabLst>
                <a:tab pos="241300" algn="l"/>
              </a:tabLst>
            </a:pPr>
            <a:r>
              <a:rPr sz="1400" dirty="0">
                <a:latin typeface="Calibri"/>
                <a:cs typeface="Calibri"/>
              </a:rPr>
              <a:t>Harvested</a:t>
            </a:r>
            <a:r>
              <a:rPr sz="1400" spc="-35" dirty="0">
                <a:latin typeface="Calibri"/>
                <a:cs typeface="Calibri"/>
              </a:rPr>
              <a:t> </a:t>
            </a:r>
            <a:r>
              <a:rPr sz="1400" spc="-10" dirty="0">
                <a:latin typeface="Calibri"/>
                <a:cs typeface="Calibri"/>
              </a:rPr>
              <a:t>forest</a:t>
            </a:r>
            <a:r>
              <a:rPr sz="1400" spc="-40" dirty="0">
                <a:latin typeface="Calibri"/>
                <a:cs typeface="Calibri"/>
              </a:rPr>
              <a:t> </a:t>
            </a:r>
            <a:r>
              <a:rPr sz="1400" dirty="0">
                <a:latin typeface="Calibri"/>
                <a:cs typeface="Calibri"/>
              </a:rPr>
              <a:t>land</a:t>
            </a:r>
            <a:r>
              <a:rPr sz="1400" spc="-20" dirty="0">
                <a:latin typeface="Calibri"/>
                <a:cs typeface="Calibri"/>
              </a:rPr>
              <a:t> </a:t>
            </a:r>
            <a:r>
              <a:rPr sz="1400" dirty="0">
                <a:latin typeface="Calibri"/>
                <a:cs typeface="Calibri"/>
              </a:rPr>
              <a:t>use</a:t>
            </a:r>
            <a:r>
              <a:rPr sz="1400" spc="-15" dirty="0">
                <a:latin typeface="Calibri"/>
                <a:cs typeface="Calibri"/>
              </a:rPr>
              <a:t> </a:t>
            </a:r>
            <a:r>
              <a:rPr sz="1400" dirty="0">
                <a:latin typeface="Calibri"/>
                <a:cs typeface="Calibri"/>
              </a:rPr>
              <a:t>is</a:t>
            </a:r>
            <a:r>
              <a:rPr sz="1400" spc="-20" dirty="0">
                <a:latin typeface="Calibri"/>
                <a:cs typeface="Calibri"/>
              </a:rPr>
              <a:t> </a:t>
            </a:r>
            <a:r>
              <a:rPr sz="1400" dirty="0">
                <a:latin typeface="Calibri"/>
                <a:cs typeface="Calibri"/>
              </a:rPr>
              <a:t>defined</a:t>
            </a:r>
            <a:r>
              <a:rPr sz="1400" spc="-25" dirty="0">
                <a:latin typeface="Calibri"/>
                <a:cs typeface="Calibri"/>
              </a:rPr>
              <a:t> </a:t>
            </a:r>
            <a:r>
              <a:rPr sz="1400" dirty="0">
                <a:latin typeface="Calibri"/>
                <a:cs typeface="Calibri"/>
              </a:rPr>
              <a:t>as</a:t>
            </a:r>
            <a:r>
              <a:rPr sz="1400" spc="-15" dirty="0">
                <a:latin typeface="Calibri"/>
                <a:cs typeface="Calibri"/>
              </a:rPr>
              <a:t> </a:t>
            </a:r>
            <a:r>
              <a:rPr sz="1400" spc="-10" dirty="0">
                <a:latin typeface="Calibri"/>
                <a:cs typeface="Calibri"/>
              </a:rPr>
              <a:t>forests</a:t>
            </a:r>
            <a:r>
              <a:rPr sz="1400" spc="-45" dirty="0">
                <a:latin typeface="Calibri"/>
                <a:cs typeface="Calibri"/>
              </a:rPr>
              <a:t> </a:t>
            </a:r>
            <a:r>
              <a:rPr sz="1400" dirty="0">
                <a:latin typeface="Calibri"/>
                <a:cs typeface="Calibri"/>
              </a:rPr>
              <a:t>that</a:t>
            </a:r>
            <a:r>
              <a:rPr sz="1400" spc="-10" dirty="0">
                <a:latin typeface="Calibri"/>
                <a:cs typeface="Calibri"/>
              </a:rPr>
              <a:t> </a:t>
            </a:r>
            <a:r>
              <a:rPr sz="1400" dirty="0">
                <a:latin typeface="Calibri"/>
                <a:cs typeface="Calibri"/>
              </a:rPr>
              <a:t>have</a:t>
            </a:r>
            <a:r>
              <a:rPr sz="1400" spc="-15" dirty="0">
                <a:latin typeface="Calibri"/>
                <a:cs typeface="Calibri"/>
              </a:rPr>
              <a:t> </a:t>
            </a:r>
            <a:r>
              <a:rPr sz="1400" spc="-20" dirty="0">
                <a:latin typeface="Calibri"/>
                <a:cs typeface="Calibri"/>
              </a:rPr>
              <a:t>some </a:t>
            </a:r>
            <a:r>
              <a:rPr sz="1400" dirty="0">
                <a:latin typeface="Calibri"/>
                <a:cs typeface="Calibri"/>
              </a:rPr>
              <a:t>amount</a:t>
            </a:r>
            <a:r>
              <a:rPr sz="1400" spc="-30" dirty="0">
                <a:latin typeface="Calibri"/>
                <a:cs typeface="Calibri"/>
              </a:rPr>
              <a:t> </a:t>
            </a:r>
            <a:r>
              <a:rPr sz="1400" dirty="0">
                <a:latin typeface="Calibri"/>
                <a:cs typeface="Calibri"/>
              </a:rPr>
              <a:t>of</a:t>
            </a:r>
            <a:r>
              <a:rPr sz="1400" spc="-30" dirty="0">
                <a:latin typeface="Calibri"/>
                <a:cs typeface="Calibri"/>
              </a:rPr>
              <a:t> </a:t>
            </a:r>
            <a:r>
              <a:rPr sz="1400" dirty="0">
                <a:latin typeface="Calibri"/>
                <a:cs typeface="Calibri"/>
              </a:rPr>
              <a:t>harvesting</a:t>
            </a:r>
            <a:r>
              <a:rPr sz="1400" spc="-15" dirty="0">
                <a:latin typeface="Calibri"/>
                <a:cs typeface="Calibri"/>
              </a:rPr>
              <a:t> </a:t>
            </a:r>
            <a:r>
              <a:rPr sz="1400" dirty="0">
                <a:latin typeface="Calibri"/>
                <a:cs typeface="Calibri"/>
              </a:rPr>
              <a:t>in</a:t>
            </a:r>
            <a:r>
              <a:rPr sz="1400" spc="-20" dirty="0">
                <a:latin typeface="Calibri"/>
                <a:cs typeface="Calibri"/>
              </a:rPr>
              <a:t> </a:t>
            </a:r>
            <a:r>
              <a:rPr sz="1400" dirty="0">
                <a:latin typeface="Calibri"/>
                <a:cs typeface="Calibri"/>
              </a:rPr>
              <a:t>a</a:t>
            </a:r>
            <a:r>
              <a:rPr sz="1400" spc="-15" dirty="0">
                <a:latin typeface="Calibri"/>
                <a:cs typeface="Calibri"/>
              </a:rPr>
              <a:t> </a:t>
            </a:r>
            <a:r>
              <a:rPr sz="1400" spc="-25" dirty="0">
                <a:latin typeface="Calibri"/>
                <a:cs typeface="Calibri"/>
              </a:rPr>
              <a:t>year. </a:t>
            </a:r>
            <a:r>
              <a:rPr sz="1400" dirty="0">
                <a:latin typeface="Calibri"/>
                <a:cs typeface="Calibri"/>
              </a:rPr>
              <a:t>It</a:t>
            </a:r>
            <a:r>
              <a:rPr sz="1400" spc="-20" dirty="0">
                <a:latin typeface="Calibri"/>
                <a:cs typeface="Calibri"/>
              </a:rPr>
              <a:t> </a:t>
            </a:r>
            <a:r>
              <a:rPr sz="1400" dirty="0">
                <a:latin typeface="Calibri"/>
                <a:cs typeface="Calibri"/>
              </a:rPr>
              <a:t>is</a:t>
            </a:r>
            <a:r>
              <a:rPr sz="1400" spc="-35" dirty="0">
                <a:latin typeface="Calibri"/>
                <a:cs typeface="Calibri"/>
              </a:rPr>
              <a:t> </a:t>
            </a:r>
            <a:r>
              <a:rPr sz="1400" dirty="0">
                <a:latin typeface="Calibri"/>
                <a:cs typeface="Calibri"/>
              </a:rPr>
              <a:t>not</a:t>
            </a:r>
            <a:r>
              <a:rPr sz="1400" spc="-10" dirty="0">
                <a:latin typeface="Calibri"/>
                <a:cs typeface="Calibri"/>
              </a:rPr>
              <a:t> broken</a:t>
            </a:r>
            <a:r>
              <a:rPr sz="1400" spc="-25" dirty="0">
                <a:latin typeface="Calibri"/>
                <a:cs typeface="Calibri"/>
              </a:rPr>
              <a:t> </a:t>
            </a:r>
            <a:r>
              <a:rPr sz="1400" dirty="0">
                <a:latin typeface="Calibri"/>
                <a:cs typeface="Calibri"/>
              </a:rPr>
              <a:t>down</a:t>
            </a:r>
            <a:r>
              <a:rPr sz="1400" spc="-45" dirty="0">
                <a:latin typeface="Calibri"/>
                <a:cs typeface="Calibri"/>
              </a:rPr>
              <a:t> </a:t>
            </a:r>
            <a:r>
              <a:rPr sz="1400" dirty="0">
                <a:latin typeface="Calibri"/>
                <a:cs typeface="Calibri"/>
              </a:rPr>
              <a:t>by</a:t>
            </a:r>
            <a:r>
              <a:rPr sz="1400" spc="-15" dirty="0">
                <a:latin typeface="Calibri"/>
                <a:cs typeface="Calibri"/>
              </a:rPr>
              <a:t> </a:t>
            </a:r>
            <a:r>
              <a:rPr sz="1400" dirty="0">
                <a:latin typeface="Calibri"/>
                <a:cs typeface="Calibri"/>
              </a:rPr>
              <a:t>type </a:t>
            </a:r>
            <a:r>
              <a:rPr sz="1400" spc="-25" dirty="0">
                <a:latin typeface="Calibri"/>
                <a:cs typeface="Calibri"/>
              </a:rPr>
              <a:t>of </a:t>
            </a:r>
            <a:r>
              <a:rPr sz="1400" dirty="0">
                <a:latin typeface="Calibri"/>
                <a:cs typeface="Calibri"/>
              </a:rPr>
              <a:t>harvest</a:t>
            </a:r>
            <a:r>
              <a:rPr sz="1400" spc="-20" dirty="0">
                <a:latin typeface="Calibri"/>
                <a:cs typeface="Calibri"/>
              </a:rPr>
              <a:t> </a:t>
            </a:r>
            <a:r>
              <a:rPr sz="1400" dirty="0">
                <a:latin typeface="Calibri"/>
                <a:cs typeface="Calibri"/>
              </a:rPr>
              <a:t>(e.g.,</a:t>
            </a:r>
            <a:r>
              <a:rPr sz="1400" spc="-30" dirty="0">
                <a:latin typeface="Calibri"/>
                <a:cs typeface="Calibri"/>
              </a:rPr>
              <a:t> </a:t>
            </a:r>
            <a:r>
              <a:rPr sz="1400" dirty="0">
                <a:latin typeface="Calibri"/>
                <a:cs typeface="Calibri"/>
              </a:rPr>
              <a:t>clear</a:t>
            </a:r>
            <a:r>
              <a:rPr sz="1400" spc="-25" dirty="0">
                <a:latin typeface="Calibri"/>
                <a:cs typeface="Calibri"/>
              </a:rPr>
              <a:t> </a:t>
            </a:r>
            <a:r>
              <a:rPr sz="1400" dirty="0">
                <a:latin typeface="Calibri"/>
                <a:cs typeface="Calibri"/>
              </a:rPr>
              <a:t>cut,</a:t>
            </a:r>
            <a:r>
              <a:rPr sz="1400" spc="-20" dirty="0">
                <a:latin typeface="Calibri"/>
                <a:cs typeface="Calibri"/>
              </a:rPr>
              <a:t> </a:t>
            </a:r>
            <a:r>
              <a:rPr sz="1400" dirty="0">
                <a:latin typeface="Calibri"/>
                <a:cs typeface="Calibri"/>
              </a:rPr>
              <a:t>selective</a:t>
            </a:r>
            <a:r>
              <a:rPr sz="1400" spc="-5" dirty="0">
                <a:latin typeface="Calibri"/>
                <a:cs typeface="Calibri"/>
              </a:rPr>
              <a:t> </a:t>
            </a:r>
            <a:r>
              <a:rPr sz="1400" dirty="0">
                <a:latin typeface="Calibri"/>
                <a:cs typeface="Calibri"/>
              </a:rPr>
              <a:t>cut,</a:t>
            </a:r>
            <a:r>
              <a:rPr sz="1400" spc="-20" dirty="0">
                <a:latin typeface="Calibri"/>
                <a:cs typeface="Calibri"/>
              </a:rPr>
              <a:t> etc.)</a:t>
            </a:r>
            <a:endParaRPr sz="1400">
              <a:latin typeface="Calibri"/>
              <a:cs typeface="Calibri"/>
            </a:endParaRPr>
          </a:p>
          <a:p>
            <a:pPr marL="241300" marR="5080" indent="-228600">
              <a:lnSpc>
                <a:spcPts val="1510"/>
              </a:lnSpc>
              <a:spcBef>
                <a:spcPts val="1015"/>
              </a:spcBef>
              <a:buFont typeface="Arial"/>
              <a:buChar char="•"/>
              <a:tabLst>
                <a:tab pos="241300" algn="l"/>
              </a:tabLst>
            </a:pPr>
            <a:r>
              <a:rPr sz="1400" dirty="0">
                <a:latin typeface="Calibri"/>
                <a:cs typeface="Calibri"/>
              </a:rPr>
              <a:t>Harvested</a:t>
            </a:r>
            <a:r>
              <a:rPr sz="1400" spc="-30" dirty="0">
                <a:latin typeface="Calibri"/>
                <a:cs typeface="Calibri"/>
              </a:rPr>
              <a:t> </a:t>
            </a:r>
            <a:r>
              <a:rPr sz="1400" spc="-10" dirty="0">
                <a:latin typeface="Calibri"/>
                <a:cs typeface="Calibri"/>
              </a:rPr>
              <a:t>forest</a:t>
            </a:r>
            <a:r>
              <a:rPr sz="1400" spc="-40" dirty="0">
                <a:latin typeface="Calibri"/>
                <a:cs typeface="Calibri"/>
              </a:rPr>
              <a:t> </a:t>
            </a:r>
            <a:r>
              <a:rPr sz="1400" dirty="0">
                <a:latin typeface="Calibri"/>
                <a:cs typeface="Calibri"/>
              </a:rPr>
              <a:t>land</a:t>
            </a:r>
            <a:r>
              <a:rPr sz="1400" spc="-25" dirty="0">
                <a:latin typeface="Calibri"/>
                <a:cs typeface="Calibri"/>
              </a:rPr>
              <a:t> </a:t>
            </a:r>
            <a:r>
              <a:rPr sz="1400" dirty="0">
                <a:latin typeface="Calibri"/>
                <a:cs typeface="Calibri"/>
              </a:rPr>
              <a:t>use</a:t>
            </a:r>
            <a:r>
              <a:rPr sz="1400" spc="-15" dirty="0">
                <a:latin typeface="Calibri"/>
                <a:cs typeface="Calibri"/>
              </a:rPr>
              <a:t> </a:t>
            </a:r>
            <a:r>
              <a:rPr sz="1400" dirty="0">
                <a:latin typeface="Calibri"/>
                <a:cs typeface="Calibri"/>
              </a:rPr>
              <a:t>acres</a:t>
            </a:r>
            <a:r>
              <a:rPr sz="1400" spc="-25" dirty="0">
                <a:latin typeface="Calibri"/>
                <a:cs typeface="Calibri"/>
              </a:rPr>
              <a:t> </a:t>
            </a:r>
            <a:r>
              <a:rPr sz="1400" dirty="0">
                <a:latin typeface="Calibri"/>
                <a:cs typeface="Calibri"/>
              </a:rPr>
              <a:t>are</a:t>
            </a:r>
            <a:r>
              <a:rPr sz="1400" spc="-25" dirty="0">
                <a:latin typeface="Calibri"/>
                <a:cs typeface="Calibri"/>
              </a:rPr>
              <a:t> </a:t>
            </a:r>
            <a:r>
              <a:rPr sz="1400" dirty="0">
                <a:latin typeface="Calibri"/>
                <a:cs typeface="Calibri"/>
              </a:rPr>
              <a:t>reported</a:t>
            </a:r>
            <a:r>
              <a:rPr sz="1400" spc="-10" dirty="0">
                <a:latin typeface="Calibri"/>
                <a:cs typeface="Calibri"/>
              </a:rPr>
              <a:t> </a:t>
            </a:r>
            <a:r>
              <a:rPr sz="1400" b="1" dirty="0">
                <a:latin typeface="Calibri"/>
                <a:cs typeface="Calibri"/>
              </a:rPr>
              <a:t>annually</a:t>
            </a:r>
            <a:r>
              <a:rPr sz="1400" b="1" spc="-55" dirty="0">
                <a:latin typeface="Calibri"/>
                <a:cs typeface="Calibri"/>
              </a:rPr>
              <a:t> </a:t>
            </a:r>
            <a:r>
              <a:rPr sz="1400" dirty="0">
                <a:latin typeface="Calibri"/>
                <a:cs typeface="Calibri"/>
              </a:rPr>
              <a:t>by</a:t>
            </a:r>
            <a:r>
              <a:rPr sz="1400" spc="-20" dirty="0">
                <a:latin typeface="Calibri"/>
                <a:cs typeface="Calibri"/>
              </a:rPr>
              <a:t> </a:t>
            </a:r>
            <a:r>
              <a:rPr sz="1400" dirty="0">
                <a:latin typeface="Calibri"/>
                <a:cs typeface="Calibri"/>
              </a:rPr>
              <a:t>the</a:t>
            </a:r>
            <a:r>
              <a:rPr sz="1400" spc="-15" dirty="0">
                <a:latin typeface="Calibri"/>
                <a:cs typeface="Calibri"/>
              </a:rPr>
              <a:t> </a:t>
            </a:r>
            <a:r>
              <a:rPr sz="1400" spc="-20" dirty="0">
                <a:latin typeface="Calibri"/>
                <a:cs typeface="Calibri"/>
              </a:rPr>
              <a:t>CBWS </a:t>
            </a:r>
            <a:r>
              <a:rPr sz="1400" spc="-10" dirty="0">
                <a:latin typeface="Calibri"/>
                <a:cs typeface="Calibri"/>
              </a:rPr>
              <a:t>states</a:t>
            </a:r>
            <a:endParaRPr sz="1400">
              <a:latin typeface="Calibri"/>
              <a:cs typeface="Calibri"/>
            </a:endParaRPr>
          </a:p>
          <a:p>
            <a:pPr marL="240665" indent="-227965">
              <a:lnSpc>
                <a:spcPts val="1595"/>
              </a:lnSpc>
              <a:spcBef>
                <a:spcPts val="805"/>
              </a:spcBef>
              <a:buFont typeface="Arial"/>
              <a:buChar char="•"/>
              <a:tabLst>
                <a:tab pos="240665" algn="l"/>
              </a:tabLst>
            </a:pPr>
            <a:r>
              <a:rPr sz="1400" dirty="0">
                <a:latin typeface="Calibri"/>
                <a:cs typeface="Calibri"/>
              </a:rPr>
              <a:t>Some</a:t>
            </a:r>
            <a:r>
              <a:rPr sz="1400" spc="-60" dirty="0">
                <a:latin typeface="Calibri"/>
                <a:cs typeface="Calibri"/>
              </a:rPr>
              <a:t> </a:t>
            </a:r>
            <a:r>
              <a:rPr sz="1400" dirty="0">
                <a:latin typeface="Calibri"/>
                <a:cs typeface="Calibri"/>
              </a:rPr>
              <a:t>states</a:t>
            </a:r>
            <a:r>
              <a:rPr sz="1400" spc="-30" dirty="0">
                <a:latin typeface="Calibri"/>
                <a:cs typeface="Calibri"/>
              </a:rPr>
              <a:t> </a:t>
            </a:r>
            <a:r>
              <a:rPr sz="1400" dirty="0">
                <a:latin typeface="Calibri"/>
                <a:cs typeface="Calibri"/>
              </a:rPr>
              <a:t>report</a:t>
            </a:r>
            <a:r>
              <a:rPr sz="1400" spc="-20" dirty="0">
                <a:latin typeface="Calibri"/>
                <a:cs typeface="Calibri"/>
              </a:rPr>
              <a:t> </a:t>
            </a:r>
            <a:r>
              <a:rPr sz="1400" dirty="0">
                <a:latin typeface="Calibri"/>
                <a:cs typeface="Calibri"/>
              </a:rPr>
              <a:t>this</a:t>
            </a:r>
            <a:r>
              <a:rPr sz="1400" spc="-25" dirty="0">
                <a:latin typeface="Calibri"/>
                <a:cs typeface="Calibri"/>
              </a:rPr>
              <a:t> </a:t>
            </a:r>
            <a:r>
              <a:rPr sz="1400" dirty="0">
                <a:latin typeface="Calibri"/>
                <a:cs typeface="Calibri"/>
              </a:rPr>
              <a:t>land</a:t>
            </a:r>
            <a:r>
              <a:rPr sz="1400" spc="-30" dirty="0">
                <a:latin typeface="Calibri"/>
                <a:cs typeface="Calibri"/>
              </a:rPr>
              <a:t> </a:t>
            </a:r>
            <a:r>
              <a:rPr sz="1400" dirty="0">
                <a:latin typeface="Calibri"/>
                <a:cs typeface="Calibri"/>
              </a:rPr>
              <a:t>use</a:t>
            </a:r>
            <a:r>
              <a:rPr sz="1400" spc="-30" dirty="0">
                <a:latin typeface="Calibri"/>
                <a:cs typeface="Calibri"/>
              </a:rPr>
              <a:t> </a:t>
            </a:r>
            <a:r>
              <a:rPr sz="1400" dirty="0">
                <a:latin typeface="Calibri"/>
                <a:cs typeface="Calibri"/>
              </a:rPr>
              <a:t>each</a:t>
            </a:r>
            <a:r>
              <a:rPr sz="1400" spc="-30" dirty="0">
                <a:latin typeface="Calibri"/>
                <a:cs typeface="Calibri"/>
              </a:rPr>
              <a:t> </a:t>
            </a:r>
            <a:r>
              <a:rPr sz="1400" spc="-25" dirty="0">
                <a:latin typeface="Calibri"/>
                <a:cs typeface="Calibri"/>
              </a:rPr>
              <a:t>year,</a:t>
            </a:r>
            <a:r>
              <a:rPr sz="1400" spc="-35" dirty="0">
                <a:latin typeface="Calibri"/>
                <a:cs typeface="Calibri"/>
              </a:rPr>
              <a:t> </a:t>
            </a:r>
            <a:r>
              <a:rPr sz="1400" dirty="0">
                <a:latin typeface="Calibri"/>
                <a:cs typeface="Calibri"/>
              </a:rPr>
              <a:t>while</a:t>
            </a:r>
            <a:r>
              <a:rPr sz="1400" spc="-40" dirty="0">
                <a:latin typeface="Calibri"/>
                <a:cs typeface="Calibri"/>
              </a:rPr>
              <a:t> </a:t>
            </a:r>
            <a:r>
              <a:rPr sz="1400" dirty="0">
                <a:latin typeface="Calibri"/>
                <a:cs typeface="Calibri"/>
              </a:rPr>
              <a:t>others</a:t>
            </a:r>
            <a:r>
              <a:rPr sz="1400" spc="-30" dirty="0">
                <a:latin typeface="Calibri"/>
                <a:cs typeface="Calibri"/>
              </a:rPr>
              <a:t> </a:t>
            </a:r>
            <a:r>
              <a:rPr sz="1400" dirty="0">
                <a:latin typeface="Calibri"/>
                <a:cs typeface="Calibri"/>
              </a:rPr>
              <a:t>are</a:t>
            </a:r>
            <a:r>
              <a:rPr sz="1400" spc="-25" dirty="0">
                <a:latin typeface="Calibri"/>
                <a:cs typeface="Calibri"/>
              </a:rPr>
              <a:t> </a:t>
            </a:r>
            <a:r>
              <a:rPr sz="1400" dirty="0">
                <a:latin typeface="Calibri"/>
                <a:cs typeface="Calibri"/>
              </a:rPr>
              <a:t>given</a:t>
            </a:r>
            <a:r>
              <a:rPr sz="1400" spc="-30" dirty="0">
                <a:latin typeface="Calibri"/>
                <a:cs typeface="Calibri"/>
              </a:rPr>
              <a:t> </a:t>
            </a:r>
            <a:r>
              <a:rPr sz="1400" spc="-50" dirty="0">
                <a:latin typeface="Calibri"/>
                <a:cs typeface="Calibri"/>
              </a:rPr>
              <a:t>a</a:t>
            </a:r>
            <a:endParaRPr sz="1400">
              <a:latin typeface="Calibri"/>
              <a:cs typeface="Calibri"/>
            </a:endParaRPr>
          </a:p>
          <a:p>
            <a:pPr marL="241300">
              <a:lnSpc>
                <a:spcPts val="1595"/>
              </a:lnSpc>
            </a:pPr>
            <a:r>
              <a:rPr sz="1400" spc="-10" dirty="0">
                <a:latin typeface="Calibri"/>
                <a:cs typeface="Calibri"/>
              </a:rPr>
              <a:t>default</a:t>
            </a:r>
            <a:endParaRPr sz="1400">
              <a:latin typeface="Calibri"/>
              <a:cs typeface="Calibri"/>
            </a:endParaRPr>
          </a:p>
          <a:p>
            <a:pPr marL="697865" lvl="1" indent="-227965">
              <a:lnSpc>
                <a:spcPct val="100000"/>
              </a:lnSpc>
              <a:spcBef>
                <a:spcPts val="335"/>
              </a:spcBef>
              <a:buFont typeface="Arial"/>
              <a:buChar char="•"/>
              <a:tabLst>
                <a:tab pos="697865" algn="l"/>
              </a:tabLst>
            </a:pPr>
            <a:r>
              <a:rPr sz="1400" dirty="0">
                <a:latin typeface="Calibri"/>
                <a:cs typeface="Calibri"/>
              </a:rPr>
              <a:t>DC:</a:t>
            </a:r>
            <a:r>
              <a:rPr sz="1400" spc="-25" dirty="0">
                <a:latin typeface="Calibri"/>
                <a:cs typeface="Calibri"/>
              </a:rPr>
              <a:t> </a:t>
            </a:r>
            <a:r>
              <a:rPr sz="1400" dirty="0">
                <a:latin typeface="Calibri"/>
                <a:cs typeface="Calibri"/>
              </a:rPr>
              <a:t>no</a:t>
            </a:r>
            <a:r>
              <a:rPr sz="1400" spc="-20" dirty="0">
                <a:latin typeface="Calibri"/>
                <a:cs typeface="Calibri"/>
              </a:rPr>
              <a:t> </a:t>
            </a:r>
            <a:r>
              <a:rPr sz="1400" dirty="0">
                <a:latin typeface="Calibri"/>
                <a:cs typeface="Calibri"/>
              </a:rPr>
              <a:t>harvested</a:t>
            </a:r>
            <a:r>
              <a:rPr sz="1400" spc="-20" dirty="0">
                <a:latin typeface="Calibri"/>
                <a:cs typeface="Calibri"/>
              </a:rPr>
              <a:t> </a:t>
            </a:r>
            <a:r>
              <a:rPr sz="1400" spc="-10" dirty="0">
                <a:latin typeface="Calibri"/>
                <a:cs typeface="Calibri"/>
              </a:rPr>
              <a:t>forest</a:t>
            </a:r>
            <a:r>
              <a:rPr sz="1400" spc="-35" dirty="0">
                <a:latin typeface="Calibri"/>
                <a:cs typeface="Calibri"/>
              </a:rPr>
              <a:t> </a:t>
            </a:r>
            <a:r>
              <a:rPr sz="1400" dirty="0">
                <a:latin typeface="Calibri"/>
                <a:cs typeface="Calibri"/>
              </a:rPr>
              <a:t>acres,</a:t>
            </a:r>
            <a:r>
              <a:rPr sz="1400" spc="-20" dirty="0">
                <a:latin typeface="Calibri"/>
                <a:cs typeface="Calibri"/>
              </a:rPr>
              <a:t> </a:t>
            </a:r>
            <a:r>
              <a:rPr sz="1400" dirty="0">
                <a:latin typeface="Calibri"/>
                <a:cs typeface="Calibri"/>
              </a:rPr>
              <a:t>no</a:t>
            </a:r>
            <a:r>
              <a:rPr sz="1400" spc="-15" dirty="0">
                <a:latin typeface="Calibri"/>
                <a:cs typeface="Calibri"/>
              </a:rPr>
              <a:t> </a:t>
            </a:r>
            <a:r>
              <a:rPr sz="1400" spc="-10" dirty="0">
                <a:latin typeface="Calibri"/>
                <a:cs typeface="Calibri"/>
              </a:rPr>
              <a:t>default</a:t>
            </a:r>
            <a:endParaRPr sz="1400">
              <a:latin typeface="Calibri"/>
              <a:cs typeface="Calibri"/>
            </a:endParaRPr>
          </a:p>
          <a:p>
            <a:pPr marL="697865" lvl="1" indent="-227965">
              <a:lnSpc>
                <a:spcPct val="100000"/>
              </a:lnSpc>
              <a:spcBef>
                <a:spcPts val="325"/>
              </a:spcBef>
              <a:buFont typeface="Arial"/>
              <a:buChar char="•"/>
              <a:tabLst>
                <a:tab pos="697865" algn="l"/>
              </a:tabLst>
            </a:pPr>
            <a:r>
              <a:rPr sz="1400" dirty="0">
                <a:latin typeface="Calibri"/>
                <a:cs typeface="Calibri"/>
              </a:rPr>
              <a:t>MD:</a:t>
            </a:r>
            <a:r>
              <a:rPr sz="1400" spc="-30" dirty="0">
                <a:latin typeface="Calibri"/>
                <a:cs typeface="Calibri"/>
              </a:rPr>
              <a:t> </a:t>
            </a:r>
            <a:r>
              <a:rPr sz="1400" spc="-10" dirty="0">
                <a:latin typeface="Calibri"/>
                <a:cs typeface="Calibri"/>
              </a:rPr>
              <a:t>2002-</a:t>
            </a:r>
            <a:r>
              <a:rPr sz="1400" dirty="0">
                <a:latin typeface="Calibri"/>
                <a:cs typeface="Calibri"/>
              </a:rPr>
              <a:t>2022</a:t>
            </a:r>
            <a:r>
              <a:rPr sz="1400" spc="-5" dirty="0">
                <a:latin typeface="Calibri"/>
                <a:cs typeface="Calibri"/>
              </a:rPr>
              <a:t> </a:t>
            </a:r>
            <a:r>
              <a:rPr sz="1400" dirty="0">
                <a:latin typeface="Calibri"/>
                <a:cs typeface="Calibri"/>
              </a:rPr>
              <a:t>are</a:t>
            </a:r>
            <a:r>
              <a:rPr sz="1400" spc="-25" dirty="0">
                <a:latin typeface="Calibri"/>
                <a:cs typeface="Calibri"/>
              </a:rPr>
              <a:t> </a:t>
            </a:r>
            <a:r>
              <a:rPr sz="1400" dirty="0">
                <a:latin typeface="Calibri"/>
                <a:cs typeface="Calibri"/>
              </a:rPr>
              <a:t>reported,</a:t>
            </a:r>
            <a:r>
              <a:rPr sz="1400" spc="-10" dirty="0">
                <a:latin typeface="Calibri"/>
                <a:cs typeface="Calibri"/>
              </a:rPr>
              <a:t> </a:t>
            </a:r>
            <a:r>
              <a:rPr sz="1400" dirty="0">
                <a:latin typeface="Calibri"/>
                <a:cs typeface="Calibri"/>
              </a:rPr>
              <a:t>all</a:t>
            </a:r>
            <a:r>
              <a:rPr sz="1400" spc="-20" dirty="0">
                <a:latin typeface="Calibri"/>
                <a:cs typeface="Calibri"/>
              </a:rPr>
              <a:t> </a:t>
            </a:r>
            <a:r>
              <a:rPr sz="1400" dirty="0">
                <a:latin typeface="Calibri"/>
                <a:cs typeface="Calibri"/>
              </a:rPr>
              <a:t>other</a:t>
            </a:r>
            <a:r>
              <a:rPr sz="1400" spc="-15" dirty="0">
                <a:latin typeface="Calibri"/>
                <a:cs typeface="Calibri"/>
              </a:rPr>
              <a:t> </a:t>
            </a:r>
            <a:r>
              <a:rPr sz="1400" dirty="0">
                <a:latin typeface="Calibri"/>
                <a:cs typeface="Calibri"/>
              </a:rPr>
              <a:t>years</a:t>
            </a:r>
            <a:r>
              <a:rPr sz="1400" spc="-30" dirty="0">
                <a:latin typeface="Calibri"/>
                <a:cs typeface="Calibri"/>
              </a:rPr>
              <a:t> </a:t>
            </a:r>
            <a:r>
              <a:rPr sz="1400" dirty="0">
                <a:latin typeface="Calibri"/>
                <a:cs typeface="Calibri"/>
              </a:rPr>
              <a:t>are</a:t>
            </a:r>
            <a:r>
              <a:rPr sz="1400" spc="-20" dirty="0">
                <a:latin typeface="Calibri"/>
                <a:cs typeface="Calibri"/>
              </a:rPr>
              <a:t> </a:t>
            </a:r>
            <a:r>
              <a:rPr sz="1400" spc="-10" dirty="0">
                <a:latin typeface="Calibri"/>
                <a:cs typeface="Calibri"/>
              </a:rPr>
              <a:t>default</a:t>
            </a:r>
            <a:endParaRPr sz="1400">
              <a:latin typeface="Calibri"/>
              <a:cs typeface="Calibri"/>
            </a:endParaRPr>
          </a:p>
          <a:p>
            <a:pPr marL="697865" lvl="1" indent="-227965">
              <a:lnSpc>
                <a:spcPct val="100000"/>
              </a:lnSpc>
              <a:spcBef>
                <a:spcPts val="335"/>
              </a:spcBef>
              <a:buFont typeface="Arial"/>
              <a:buChar char="•"/>
              <a:tabLst>
                <a:tab pos="697865" algn="l"/>
              </a:tabLst>
            </a:pPr>
            <a:r>
              <a:rPr sz="1400" spc="-10" dirty="0">
                <a:latin typeface="Calibri"/>
                <a:cs typeface="Calibri"/>
              </a:rPr>
              <a:t>VA:</a:t>
            </a:r>
            <a:r>
              <a:rPr sz="1400" spc="-45" dirty="0">
                <a:latin typeface="Calibri"/>
                <a:cs typeface="Calibri"/>
              </a:rPr>
              <a:t> </a:t>
            </a:r>
            <a:r>
              <a:rPr sz="1400" spc="-10" dirty="0">
                <a:latin typeface="Calibri"/>
                <a:cs typeface="Calibri"/>
              </a:rPr>
              <a:t>1993-</a:t>
            </a:r>
            <a:r>
              <a:rPr sz="1400" dirty="0">
                <a:latin typeface="Calibri"/>
                <a:cs typeface="Calibri"/>
              </a:rPr>
              <a:t>2022</a:t>
            </a:r>
            <a:r>
              <a:rPr sz="1400" spc="-10" dirty="0">
                <a:latin typeface="Calibri"/>
                <a:cs typeface="Calibri"/>
              </a:rPr>
              <a:t> </a:t>
            </a:r>
            <a:r>
              <a:rPr sz="1400" dirty="0">
                <a:latin typeface="Calibri"/>
                <a:cs typeface="Calibri"/>
              </a:rPr>
              <a:t>are</a:t>
            </a:r>
            <a:r>
              <a:rPr sz="1400" spc="-30" dirty="0">
                <a:latin typeface="Calibri"/>
                <a:cs typeface="Calibri"/>
              </a:rPr>
              <a:t> </a:t>
            </a:r>
            <a:r>
              <a:rPr sz="1400" dirty="0">
                <a:latin typeface="Calibri"/>
                <a:cs typeface="Calibri"/>
              </a:rPr>
              <a:t>reported,</a:t>
            </a:r>
            <a:r>
              <a:rPr sz="1400" spc="-15" dirty="0">
                <a:latin typeface="Calibri"/>
                <a:cs typeface="Calibri"/>
              </a:rPr>
              <a:t> </a:t>
            </a:r>
            <a:r>
              <a:rPr sz="1400" dirty="0">
                <a:latin typeface="Calibri"/>
                <a:cs typeface="Calibri"/>
              </a:rPr>
              <a:t>all</a:t>
            </a:r>
            <a:r>
              <a:rPr sz="1400" spc="-25" dirty="0">
                <a:latin typeface="Calibri"/>
                <a:cs typeface="Calibri"/>
              </a:rPr>
              <a:t> </a:t>
            </a:r>
            <a:r>
              <a:rPr sz="1400" dirty="0">
                <a:latin typeface="Calibri"/>
                <a:cs typeface="Calibri"/>
              </a:rPr>
              <a:t>other</a:t>
            </a:r>
            <a:r>
              <a:rPr sz="1400" spc="-20" dirty="0">
                <a:latin typeface="Calibri"/>
                <a:cs typeface="Calibri"/>
              </a:rPr>
              <a:t> </a:t>
            </a:r>
            <a:r>
              <a:rPr sz="1400" dirty="0">
                <a:latin typeface="Calibri"/>
                <a:cs typeface="Calibri"/>
              </a:rPr>
              <a:t>years</a:t>
            </a:r>
            <a:r>
              <a:rPr sz="1400" spc="-35" dirty="0">
                <a:latin typeface="Calibri"/>
                <a:cs typeface="Calibri"/>
              </a:rPr>
              <a:t> </a:t>
            </a:r>
            <a:r>
              <a:rPr sz="1400" dirty="0">
                <a:latin typeface="Calibri"/>
                <a:cs typeface="Calibri"/>
              </a:rPr>
              <a:t>are</a:t>
            </a:r>
            <a:r>
              <a:rPr sz="1400" spc="-25" dirty="0">
                <a:latin typeface="Calibri"/>
                <a:cs typeface="Calibri"/>
              </a:rPr>
              <a:t> </a:t>
            </a:r>
            <a:r>
              <a:rPr sz="1400" spc="-10" dirty="0">
                <a:latin typeface="Calibri"/>
                <a:cs typeface="Calibri"/>
              </a:rPr>
              <a:t>default</a:t>
            </a:r>
            <a:endParaRPr sz="1400">
              <a:latin typeface="Calibri"/>
              <a:cs typeface="Calibri"/>
            </a:endParaRPr>
          </a:p>
          <a:p>
            <a:pPr marL="697865" lvl="1" indent="-227965">
              <a:lnSpc>
                <a:spcPct val="100000"/>
              </a:lnSpc>
              <a:spcBef>
                <a:spcPts val="340"/>
              </a:spcBef>
              <a:buFont typeface="Arial"/>
              <a:buChar char="•"/>
              <a:tabLst>
                <a:tab pos="697865" algn="l"/>
              </a:tabLst>
            </a:pPr>
            <a:r>
              <a:rPr sz="1400" dirty="0">
                <a:latin typeface="Calibri"/>
                <a:cs typeface="Calibri"/>
              </a:rPr>
              <a:t>WV:</a:t>
            </a:r>
            <a:r>
              <a:rPr sz="1400" spc="-35" dirty="0">
                <a:latin typeface="Calibri"/>
                <a:cs typeface="Calibri"/>
              </a:rPr>
              <a:t> </a:t>
            </a:r>
            <a:r>
              <a:rPr sz="1400" dirty="0">
                <a:latin typeface="Calibri"/>
                <a:cs typeface="Calibri"/>
              </a:rPr>
              <a:t>1985</a:t>
            </a:r>
            <a:r>
              <a:rPr sz="1400" spc="-25" dirty="0">
                <a:latin typeface="Calibri"/>
                <a:cs typeface="Calibri"/>
              </a:rPr>
              <a:t> </a:t>
            </a:r>
            <a:r>
              <a:rPr sz="1400" dirty="0">
                <a:latin typeface="Calibri"/>
                <a:cs typeface="Calibri"/>
              </a:rPr>
              <a:t>–</a:t>
            </a:r>
            <a:r>
              <a:rPr sz="1400" spc="-25" dirty="0">
                <a:latin typeface="Calibri"/>
                <a:cs typeface="Calibri"/>
              </a:rPr>
              <a:t> </a:t>
            </a:r>
            <a:r>
              <a:rPr sz="1400" dirty="0">
                <a:latin typeface="Calibri"/>
                <a:cs typeface="Calibri"/>
              </a:rPr>
              <a:t>2022</a:t>
            </a:r>
            <a:r>
              <a:rPr sz="1400" spc="-30" dirty="0">
                <a:latin typeface="Calibri"/>
                <a:cs typeface="Calibri"/>
              </a:rPr>
              <a:t> </a:t>
            </a:r>
            <a:r>
              <a:rPr sz="1400" dirty="0">
                <a:latin typeface="Calibri"/>
                <a:cs typeface="Calibri"/>
              </a:rPr>
              <a:t>are</a:t>
            </a:r>
            <a:r>
              <a:rPr sz="1400" spc="-25" dirty="0">
                <a:latin typeface="Calibri"/>
                <a:cs typeface="Calibri"/>
              </a:rPr>
              <a:t> </a:t>
            </a:r>
            <a:r>
              <a:rPr sz="1400" dirty="0">
                <a:latin typeface="Calibri"/>
                <a:cs typeface="Calibri"/>
              </a:rPr>
              <a:t>reported,</a:t>
            </a:r>
            <a:r>
              <a:rPr sz="1400" spc="-25" dirty="0">
                <a:latin typeface="Calibri"/>
                <a:cs typeface="Calibri"/>
              </a:rPr>
              <a:t> </a:t>
            </a:r>
            <a:r>
              <a:rPr sz="1400" dirty="0">
                <a:latin typeface="Calibri"/>
                <a:cs typeface="Calibri"/>
              </a:rPr>
              <a:t>all</a:t>
            </a:r>
            <a:r>
              <a:rPr sz="1400" spc="-20" dirty="0">
                <a:latin typeface="Calibri"/>
                <a:cs typeface="Calibri"/>
              </a:rPr>
              <a:t> </a:t>
            </a:r>
            <a:r>
              <a:rPr sz="1400" dirty="0">
                <a:latin typeface="Calibri"/>
                <a:cs typeface="Calibri"/>
              </a:rPr>
              <a:t>other</a:t>
            </a:r>
            <a:r>
              <a:rPr sz="1400" spc="-25" dirty="0">
                <a:latin typeface="Calibri"/>
                <a:cs typeface="Calibri"/>
              </a:rPr>
              <a:t> </a:t>
            </a:r>
            <a:r>
              <a:rPr sz="1400" dirty="0">
                <a:latin typeface="Calibri"/>
                <a:cs typeface="Calibri"/>
              </a:rPr>
              <a:t>years</a:t>
            </a:r>
            <a:r>
              <a:rPr sz="1400" spc="-25" dirty="0">
                <a:latin typeface="Calibri"/>
                <a:cs typeface="Calibri"/>
              </a:rPr>
              <a:t> </a:t>
            </a:r>
            <a:r>
              <a:rPr sz="1400" dirty="0">
                <a:latin typeface="Calibri"/>
                <a:cs typeface="Calibri"/>
              </a:rPr>
              <a:t>are</a:t>
            </a:r>
            <a:r>
              <a:rPr sz="1400" spc="-20" dirty="0">
                <a:latin typeface="Calibri"/>
                <a:cs typeface="Calibri"/>
              </a:rPr>
              <a:t> </a:t>
            </a:r>
            <a:r>
              <a:rPr sz="1400" spc="-10" dirty="0">
                <a:latin typeface="Calibri"/>
                <a:cs typeface="Calibri"/>
              </a:rPr>
              <a:t>default</a:t>
            </a:r>
            <a:endParaRPr sz="1400">
              <a:latin typeface="Calibri"/>
              <a:cs typeface="Calibri"/>
            </a:endParaRPr>
          </a:p>
          <a:p>
            <a:pPr marL="697865" lvl="1" indent="-227965">
              <a:lnSpc>
                <a:spcPct val="100000"/>
              </a:lnSpc>
              <a:spcBef>
                <a:spcPts val="320"/>
              </a:spcBef>
              <a:buFont typeface="Arial"/>
              <a:buChar char="•"/>
              <a:tabLst>
                <a:tab pos="697865" algn="l"/>
              </a:tabLst>
            </a:pPr>
            <a:r>
              <a:rPr sz="1400" spc="-60" dirty="0">
                <a:latin typeface="Calibri"/>
                <a:cs typeface="Calibri"/>
              </a:rPr>
              <a:t>NY,</a:t>
            </a:r>
            <a:r>
              <a:rPr sz="1400" spc="-20" dirty="0">
                <a:latin typeface="Calibri"/>
                <a:cs typeface="Calibri"/>
              </a:rPr>
              <a:t> PA,</a:t>
            </a:r>
            <a:r>
              <a:rPr sz="1400" spc="-40" dirty="0">
                <a:latin typeface="Calibri"/>
                <a:cs typeface="Calibri"/>
              </a:rPr>
              <a:t> </a:t>
            </a:r>
            <a:r>
              <a:rPr sz="1400" dirty="0">
                <a:latin typeface="Calibri"/>
                <a:cs typeface="Calibri"/>
              </a:rPr>
              <a:t>and</a:t>
            </a:r>
            <a:r>
              <a:rPr sz="1400" spc="-25" dirty="0">
                <a:latin typeface="Calibri"/>
                <a:cs typeface="Calibri"/>
              </a:rPr>
              <a:t> </a:t>
            </a:r>
            <a:r>
              <a:rPr sz="1400" dirty="0">
                <a:latin typeface="Calibri"/>
                <a:cs typeface="Calibri"/>
              </a:rPr>
              <a:t>DE:</a:t>
            </a:r>
            <a:r>
              <a:rPr sz="1400" spc="-35" dirty="0">
                <a:latin typeface="Calibri"/>
                <a:cs typeface="Calibri"/>
              </a:rPr>
              <a:t> </a:t>
            </a:r>
            <a:r>
              <a:rPr sz="1400" dirty="0">
                <a:latin typeface="Calibri"/>
                <a:cs typeface="Calibri"/>
              </a:rPr>
              <a:t>all</a:t>
            </a:r>
            <a:r>
              <a:rPr sz="1400" spc="-15" dirty="0">
                <a:latin typeface="Calibri"/>
                <a:cs typeface="Calibri"/>
              </a:rPr>
              <a:t> </a:t>
            </a:r>
            <a:r>
              <a:rPr sz="1400" dirty="0">
                <a:latin typeface="Calibri"/>
                <a:cs typeface="Calibri"/>
              </a:rPr>
              <a:t>years</a:t>
            </a:r>
            <a:r>
              <a:rPr sz="1400" spc="-20" dirty="0">
                <a:latin typeface="Calibri"/>
                <a:cs typeface="Calibri"/>
              </a:rPr>
              <a:t> </a:t>
            </a:r>
            <a:r>
              <a:rPr sz="1400" dirty="0">
                <a:latin typeface="Calibri"/>
                <a:cs typeface="Calibri"/>
              </a:rPr>
              <a:t>are</a:t>
            </a:r>
            <a:r>
              <a:rPr sz="1400" spc="-25" dirty="0">
                <a:latin typeface="Calibri"/>
                <a:cs typeface="Calibri"/>
              </a:rPr>
              <a:t> </a:t>
            </a:r>
            <a:r>
              <a:rPr sz="1400" spc="-10" dirty="0">
                <a:latin typeface="Calibri"/>
                <a:cs typeface="Calibri"/>
              </a:rPr>
              <a:t>default</a:t>
            </a:r>
            <a:endParaRPr sz="1400">
              <a:latin typeface="Calibri"/>
              <a:cs typeface="Calibri"/>
            </a:endParaRPr>
          </a:p>
          <a:p>
            <a:pPr marL="697865" lvl="1" indent="-227965">
              <a:lnSpc>
                <a:spcPct val="100000"/>
              </a:lnSpc>
              <a:spcBef>
                <a:spcPts val="340"/>
              </a:spcBef>
              <a:buFont typeface="Arial"/>
              <a:buChar char="•"/>
              <a:tabLst>
                <a:tab pos="697865" algn="l"/>
              </a:tabLst>
            </a:pPr>
            <a:r>
              <a:rPr sz="1400" i="1" dirty="0">
                <a:latin typeface="Calibri"/>
                <a:cs typeface="Calibri"/>
              </a:rPr>
              <a:t>The</a:t>
            </a:r>
            <a:r>
              <a:rPr sz="1400" i="1" spc="-35" dirty="0">
                <a:latin typeface="Calibri"/>
                <a:cs typeface="Calibri"/>
              </a:rPr>
              <a:t> </a:t>
            </a:r>
            <a:r>
              <a:rPr sz="1400" i="1" dirty="0">
                <a:latin typeface="Calibri"/>
                <a:cs typeface="Calibri"/>
              </a:rPr>
              <a:t>harvested</a:t>
            </a:r>
            <a:r>
              <a:rPr sz="1400" i="1" spc="-35" dirty="0">
                <a:latin typeface="Calibri"/>
                <a:cs typeface="Calibri"/>
              </a:rPr>
              <a:t> </a:t>
            </a:r>
            <a:r>
              <a:rPr sz="1400" i="1" dirty="0">
                <a:latin typeface="Calibri"/>
                <a:cs typeface="Calibri"/>
              </a:rPr>
              <a:t>forest</a:t>
            </a:r>
            <a:r>
              <a:rPr sz="1400" i="1" spc="-50" dirty="0">
                <a:latin typeface="Calibri"/>
                <a:cs typeface="Calibri"/>
              </a:rPr>
              <a:t> </a:t>
            </a:r>
            <a:r>
              <a:rPr sz="1400" i="1" dirty="0">
                <a:latin typeface="Calibri"/>
                <a:cs typeface="Calibri"/>
              </a:rPr>
              <a:t>default</a:t>
            </a:r>
            <a:r>
              <a:rPr sz="1400" i="1" spc="-30" dirty="0">
                <a:latin typeface="Calibri"/>
                <a:cs typeface="Calibri"/>
              </a:rPr>
              <a:t> </a:t>
            </a:r>
            <a:r>
              <a:rPr sz="1400" i="1" dirty="0">
                <a:latin typeface="Calibri"/>
                <a:cs typeface="Calibri"/>
              </a:rPr>
              <a:t>is</a:t>
            </a:r>
            <a:r>
              <a:rPr sz="1400" i="1" spc="-15" dirty="0">
                <a:latin typeface="Calibri"/>
                <a:cs typeface="Calibri"/>
              </a:rPr>
              <a:t> </a:t>
            </a:r>
            <a:r>
              <a:rPr sz="1400" i="1" dirty="0">
                <a:latin typeface="Calibri"/>
                <a:cs typeface="Calibri"/>
              </a:rPr>
              <a:t>1.5</a:t>
            </a:r>
            <a:r>
              <a:rPr sz="1400" i="1" spc="-25" dirty="0">
                <a:latin typeface="Calibri"/>
                <a:cs typeface="Calibri"/>
              </a:rPr>
              <a:t> </a:t>
            </a:r>
            <a:r>
              <a:rPr sz="1400" i="1" dirty="0">
                <a:latin typeface="Calibri"/>
                <a:cs typeface="Calibri"/>
              </a:rPr>
              <a:t>percent</a:t>
            </a:r>
            <a:r>
              <a:rPr sz="1400" i="1" spc="-40" dirty="0">
                <a:latin typeface="Calibri"/>
                <a:cs typeface="Calibri"/>
              </a:rPr>
              <a:t> </a:t>
            </a:r>
            <a:r>
              <a:rPr sz="1400" i="1" dirty="0">
                <a:latin typeface="Calibri"/>
                <a:cs typeface="Calibri"/>
              </a:rPr>
              <a:t>of</a:t>
            </a:r>
            <a:r>
              <a:rPr sz="1400" i="1" spc="-30" dirty="0">
                <a:latin typeface="Calibri"/>
                <a:cs typeface="Calibri"/>
              </a:rPr>
              <a:t> </a:t>
            </a:r>
            <a:r>
              <a:rPr sz="1400" i="1" dirty="0">
                <a:latin typeface="Calibri"/>
                <a:cs typeface="Calibri"/>
              </a:rPr>
              <a:t>true</a:t>
            </a:r>
            <a:r>
              <a:rPr sz="1400" i="1" spc="-20" dirty="0">
                <a:latin typeface="Calibri"/>
                <a:cs typeface="Calibri"/>
              </a:rPr>
              <a:t> </a:t>
            </a:r>
            <a:r>
              <a:rPr sz="1400" i="1" spc="-10" dirty="0">
                <a:latin typeface="Calibri"/>
                <a:cs typeface="Calibri"/>
              </a:rPr>
              <a:t>forest</a:t>
            </a:r>
            <a:endParaRPr sz="1400">
              <a:latin typeface="Calibri"/>
              <a:cs typeface="Calibri"/>
            </a:endParaRPr>
          </a:p>
        </p:txBody>
      </p:sp>
      <p:grpSp>
        <p:nvGrpSpPr>
          <p:cNvPr id="4" name="object 4"/>
          <p:cNvGrpSpPr/>
          <p:nvPr/>
        </p:nvGrpSpPr>
        <p:grpSpPr>
          <a:xfrm>
            <a:off x="7271004" y="0"/>
            <a:ext cx="4921250" cy="6858000"/>
            <a:chOff x="7271004" y="0"/>
            <a:chExt cx="4921250" cy="6858000"/>
          </a:xfrm>
        </p:grpSpPr>
        <p:pic>
          <p:nvPicPr>
            <p:cNvPr id="5" name="object 5"/>
            <p:cNvPicPr/>
            <p:nvPr/>
          </p:nvPicPr>
          <p:blipFill>
            <a:blip r:embed="rId3" cstate="print"/>
            <a:stretch>
              <a:fillRect/>
            </a:stretch>
          </p:blipFill>
          <p:spPr>
            <a:xfrm>
              <a:off x="7271004" y="57"/>
              <a:ext cx="4920996" cy="6857873"/>
            </a:xfrm>
            <a:prstGeom prst="rect">
              <a:avLst/>
            </a:prstGeom>
          </p:spPr>
        </p:pic>
        <p:pic>
          <p:nvPicPr>
            <p:cNvPr id="6" name="object 6"/>
            <p:cNvPicPr/>
            <p:nvPr/>
          </p:nvPicPr>
          <p:blipFill>
            <a:blip r:embed="rId4" cstate="print"/>
            <a:stretch>
              <a:fillRect/>
            </a:stretch>
          </p:blipFill>
          <p:spPr>
            <a:xfrm>
              <a:off x="12068556" y="0"/>
              <a:ext cx="123444" cy="6858000"/>
            </a:xfrm>
            <a:prstGeom prst="rect">
              <a:avLst/>
            </a:prstGeom>
          </p:spPr>
        </p:pic>
      </p:grpSp>
      <p:sp>
        <p:nvSpPr>
          <p:cNvPr id="7" name="object 7"/>
          <p:cNvSpPr txBox="1">
            <a:spLocks noGrp="1"/>
          </p:cNvSpPr>
          <p:nvPr>
            <p:ph type="dt" sz="half" idx="6"/>
          </p:nvPr>
        </p:nvSpPr>
        <p:spPr>
          <a:xfrm>
            <a:off x="5927852" y="6464680"/>
            <a:ext cx="336550" cy="178434"/>
          </a:xfrm>
          <a:prstGeom prst="rect">
            <a:avLst/>
          </a:prstGeom>
        </p:spPr>
        <p:txBody>
          <a:bodyPr vert="horz" wrap="square" lIns="0" tIns="0" rIns="0" bIns="0" rtlCol="0">
            <a:spAutoFit/>
          </a:bodyPr>
          <a:lstStyle>
            <a:defPPr>
              <a:defRPr kern="0"/>
            </a:defPPr>
            <a:lvl1pPr>
              <a:defRPr sz="1200" b="0" i="0">
                <a:solidFill>
                  <a:srgbClr val="888888"/>
                </a:solidFill>
                <a:latin typeface="Calibri"/>
                <a:cs typeface="Calibri"/>
              </a:defRPr>
            </a:lvl1pPr>
          </a:lstStyle>
          <a:p>
            <a:pPr marL="12700">
              <a:lnSpc>
                <a:spcPts val="1240"/>
              </a:lnSpc>
            </a:pPr>
            <a:r>
              <a:rPr lang="en-US" spc="-20"/>
              <a:t>2023</a:t>
            </a:r>
            <a:endParaRPr spc="-20" dirty="0"/>
          </a:p>
        </p:txBody>
      </p:sp>
      <p:sp>
        <p:nvSpPr>
          <p:cNvPr id="8" name="object 8"/>
          <p:cNvSpPr txBox="1">
            <a:spLocks noGrp="1"/>
          </p:cNvSpPr>
          <p:nvPr>
            <p:ph type="sldNum" sz="quarter" idx="7"/>
          </p:nvPr>
        </p:nvSpPr>
        <p:spPr>
          <a:xfrm>
            <a:off x="11068811" y="6464680"/>
            <a:ext cx="244475" cy="178434"/>
          </a:xfrm>
          <a:prstGeom prst="rect">
            <a:avLst/>
          </a:prstGeom>
        </p:spPr>
        <p:txBody>
          <a:bodyPr vert="horz" wrap="square" lIns="0" tIns="0" rIns="0" bIns="0" rtlCol="0">
            <a:spAutoFit/>
          </a:bodyPr>
          <a:lstStyle>
            <a:defPPr>
              <a:defRPr kern="0"/>
            </a:defPPr>
            <a:lvl1pPr>
              <a:defRPr sz="1200" b="0" i="0">
                <a:solidFill>
                  <a:srgbClr val="888888"/>
                </a:solidFill>
                <a:latin typeface="Calibri"/>
                <a:cs typeface="Calibri"/>
              </a:defRPr>
            </a:lvl1pPr>
          </a:lstStyle>
          <a:p>
            <a:pPr marL="38100">
              <a:lnSpc>
                <a:spcPts val="1240"/>
              </a:lnSpc>
            </a:pPr>
            <a:fld id="{81D60167-4931-47E6-BA6A-407CBD079E47}" type="slidenum">
              <a:rPr lang="en-US" spc="-25" smtClean="0"/>
              <a:pPr marL="38100">
                <a:lnSpc>
                  <a:spcPts val="1240"/>
                </a:lnSpc>
              </a:pPr>
              <a:t>2</a:t>
            </a:fld>
            <a:endParaRPr spc="-25"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0"/>
            <a:ext cx="12192000" cy="6858000"/>
            <a:chOff x="0" y="0"/>
            <a:chExt cx="12192000" cy="6858000"/>
          </a:xfrm>
        </p:grpSpPr>
        <p:sp>
          <p:nvSpPr>
            <p:cNvPr id="3" name="object 3"/>
            <p:cNvSpPr/>
            <p:nvPr/>
          </p:nvSpPr>
          <p:spPr>
            <a:xfrm>
              <a:off x="0" y="0"/>
              <a:ext cx="11292840" cy="6858000"/>
            </a:xfrm>
            <a:custGeom>
              <a:avLst/>
              <a:gdLst/>
              <a:ahLst/>
              <a:cxnLst/>
              <a:rect l="l" t="t" r="r" b="b"/>
              <a:pathLst>
                <a:path w="11292840" h="6858000">
                  <a:moveTo>
                    <a:pt x="0" y="6858000"/>
                  </a:moveTo>
                  <a:lnTo>
                    <a:pt x="11292840" y="6858000"/>
                  </a:lnTo>
                  <a:lnTo>
                    <a:pt x="11292840" y="0"/>
                  </a:lnTo>
                  <a:lnTo>
                    <a:pt x="0" y="0"/>
                  </a:lnTo>
                  <a:lnTo>
                    <a:pt x="0" y="6858000"/>
                  </a:lnTo>
                  <a:close/>
                </a:path>
              </a:pathLst>
            </a:custGeom>
            <a:solidFill>
              <a:srgbClr val="DBEED2"/>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4" name="object 4"/>
            <p:cNvSpPr/>
            <p:nvPr/>
          </p:nvSpPr>
          <p:spPr>
            <a:xfrm>
              <a:off x="11292840" y="0"/>
              <a:ext cx="899160" cy="6858000"/>
            </a:xfrm>
            <a:custGeom>
              <a:avLst/>
              <a:gdLst/>
              <a:ahLst/>
              <a:cxnLst/>
              <a:rect l="l" t="t" r="r" b="b"/>
              <a:pathLst>
                <a:path w="899159" h="6858000">
                  <a:moveTo>
                    <a:pt x="899159" y="6857998"/>
                  </a:moveTo>
                  <a:lnTo>
                    <a:pt x="899159" y="0"/>
                  </a:lnTo>
                  <a:lnTo>
                    <a:pt x="0" y="0"/>
                  </a:lnTo>
                  <a:lnTo>
                    <a:pt x="0" y="6857998"/>
                  </a:lnTo>
                  <a:lnTo>
                    <a:pt x="899159" y="6857998"/>
                  </a:lnTo>
                  <a:close/>
                </a:path>
              </a:pathLst>
            </a:custGeom>
            <a:solidFill>
              <a:srgbClr val="1A310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grpSp>
      <p:sp>
        <p:nvSpPr>
          <p:cNvPr id="5" name="object 5"/>
          <p:cNvSpPr/>
          <p:nvPr/>
        </p:nvSpPr>
        <p:spPr>
          <a:xfrm>
            <a:off x="457200" y="0"/>
            <a:ext cx="10835640" cy="5105400"/>
          </a:xfrm>
          <a:custGeom>
            <a:avLst/>
            <a:gdLst/>
            <a:ahLst/>
            <a:cxnLst/>
            <a:rect l="l" t="t" r="r" b="b"/>
            <a:pathLst>
              <a:path w="10835640" h="5105400">
                <a:moveTo>
                  <a:pt x="10835640" y="0"/>
                </a:moveTo>
                <a:lnTo>
                  <a:pt x="0" y="0"/>
                </a:lnTo>
                <a:lnTo>
                  <a:pt x="0" y="5105400"/>
                </a:lnTo>
                <a:lnTo>
                  <a:pt x="10835640" y="5105400"/>
                </a:lnTo>
                <a:lnTo>
                  <a:pt x="10835640" y="0"/>
                </a:lnTo>
                <a:close/>
              </a:path>
            </a:pathLst>
          </a:custGeom>
          <a:solidFill>
            <a:srgbClr val="DBEED2"/>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6" name="object 6"/>
          <p:cNvSpPr txBox="1"/>
          <p:nvPr/>
        </p:nvSpPr>
        <p:spPr>
          <a:xfrm>
            <a:off x="457200" y="5105399"/>
            <a:ext cx="10835640" cy="1752600"/>
          </a:xfrm>
          <a:prstGeom prst="rect">
            <a:avLst/>
          </a:prstGeom>
          <a:solidFill>
            <a:srgbClr val="353537"/>
          </a:solidFill>
        </p:spPr>
        <p:txBody>
          <a:bodyPr vert="horz" wrap="square" lIns="0" tIns="340360" rIns="0" bIns="0" rtlCol="0">
            <a:spAutoFit/>
          </a:bodyPr>
          <a:lstStyle/>
          <a:p>
            <a:pPr marL="578485" marR="0" lvl="0" indent="0" algn="l" defTabSz="914400" rtl="0" eaLnBrk="1" fontAlgn="auto" latinLnBrk="0" hangingPunct="1">
              <a:lnSpc>
                <a:spcPct val="100000"/>
              </a:lnSpc>
              <a:spcBef>
                <a:spcPts val="2680"/>
              </a:spcBef>
              <a:spcAft>
                <a:spcPts val="0"/>
              </a:spcAft>
              <a:buClrTx/>
              <a:buSzTx/>
              <a:buFontTx/>
              <a:buNone/>
              <a:tabLst/>
              <a:defRPr/>
            </a:pPr>
            <a:r>
              <a:rPr kumimoji="0" sz="4900" b="0" i="0" u="none" strike="noStrike" kern="0" cap="none" spc="-30" normalizeH="0" baseline="0" noProof="0" dirty="0">
                <a:ln>
                  <a:noFill/>
                </a:ln>
                <a:solidFill>
                  <a:srgbClr val="FFFFFF"/>
                </a:solidFill>
                <a:effectLst/>
                <a:uLnTx/>
                <a:uFillTx/>
                <a:latin typeface="Times New Roman"/>
                <a:ea typeface="+mn-ea"/>
                <a:cs typeface="Times New Roman"/>
              </a:rPr>
              <a:t>LULC</a:t>
            </a:r>
            <a:r>
              <a:rPr kumimoji="0" sz="4900" b="0" i="0" u="none" strike="noStrike" kern="0" cap="none" spc="-280" normalizeH="0" baseline="0" noProof="0" dirty="0">
                <a:ln>
                  <a:noFill/>
                </a:ln>
                <a:solidFill>
                  <a:srgbClr val="FFFFFF"/>
                </a:solidFill>
                <a:effectLst/>
                <a:uLnTx/>
                <a:uFillTx/>
                <a:latin typeface="Times New Roman"/>
                <a:ea typeface="+mn-ea"/>
                <a:cs typeface="Times New Roman"/>
              </a:rPr>
              <a:t> </a:t>
            </a:r>
            <a:r>
              <a:rPr kumimoji="0" sz="4900" b="0" i="0" u="none" strike="noStrike" kern="0" cap="none" spc="0" normalizeH="0" baseline="0" noProof="0" dirty="0">
                <a:ln>
                  <a:noFill/>
                </a:ln>
                <a:solidFill>
                  <a:srgbClr val="FFFFFF"/>
                </a:solidFill>
                <a:effectLst/>
                <a:uLnTx/>
                <a:uFillTx/>
                <a:latin typeface="Times New Roman"/>
                <a:ea typeface="+mn-ea"/>
                <a:cs typeface="Times New Roman"/>
              </a:rPr>
              <a:t>vs</a:t>
            </a:r>
            <a:r>
              <a:rPr kumimoji="0" sz="4900" b="0" i="0" u="none" strike="noStrike" kern="0" cap="none" spc="-229" normalizeH="0" baseline="0" noProof="0" dirty="0">
                <a:ln>
                  <a:noFill/>
                </a:ln>
                <a:solidFill>
                  <a:srgbClr val="FFFFFF"/>
                </a:solidFill>
                <a:effectLst/>
                <a:uLnTx/>
                <a:uFillTx/>
                <a:latin typeface="Times New Roman"/>
                <a:ea typeface="+mn-ea"/>
                <a:cs typeface="Times New Roman"/>
              </a:rPr>
              <a:t> </a:t>
            </a:r>
            <a:r>
              <a:rPr kumimoji="0" sz="4900" b="0" i="0" u="none" strike="noStrike" kern="0" cap="none" spc="-55" normalizeH="0" baseline="0" noProof="0" dirty="0">
                <a:ln>
                  <a:noFill/>
                </a:ln>
                <a:solidFill>
                  <a:srgbClr val="FFFFFF"/>
                </a:solidFill>
                <a:effectLst/>
                <a:uLnTx/>
                <a:uFillTx/>
                <a:latin typeface="Times New Roman"/>
                <a:ea typeface="+mn-ea"/>
                <a:cs typeface="Times New Roman"/>
              </a:rPr>
              <a:t>CAST</a:t>
            </a:r>
            <a:r>
              <a:rPr kumimoji="0" sz="4900" b="0" i="0" u="none" strike="noStrike" kern="0" cap="none" spc="-250" normalizeH="0" baseline="0" noProof="0" dirty="0">
                <a:ln>
                  <a:noFill/>
                </a:ln>
                <a:solidFill>
                  <a:srgbClr val="FFFFFF"/>
                </a:solidFill>
                <a:effectLst/>
                <a:uLnTx/>
                <a:uFillTx/>
                <a:latin typeface="Times New Roman"/>
                <a:ea typeface="+mn-ea"/>
                <a:cs typeface="Times New Roman"/>
              </a:rPr>
              <a:t> </a:t>
            </a:r>
            <a:r>
              <a:rPr kumimoji="0" sz="4900" b="0" i="0" u="none" strike="noStrike" kern="0" cap="none" spc="-20" normalizeH="0" baseline="0" noProof="0" dirty="0">
                <a:ln>
                  <a:noFill/>
                </a:ln>
                <a:solidFill>
                  <a:srgbClr val="FFFFFF"/>
                </a:solidFill>
                <a:effectLst/>
                <a:uLnTx/>
                <a:uFillTx/>
                <a:latin typeface="Times New Roman"/>
                <a:ea typeface="+mn-ea"/>
                <a:cs typeface="Times New Roman"/>
              </a:rPr>
              <a:t>(Bay</a:t>
            </a:r>
            <a:r>
              <a:rPr kumimoji="0" sz="4900" b="0" i="0" u="none" strike="noStrike" kern="0" cap="none" spc="-220" normalizeH="0" baseline="0" noProof="0" dirty="0">
                <a:ln>
                  <a:noFill/>
                </a:ln>
                <a:solidFill>
                  <a:srgbClr val="FFFFFF"/>
                </a:solidFill>
                <a:effectLst/>
                <a:uLnTx/>
                <a:uFillTx/>
                <a:latin typeface="Times New Roman"/>
                <a:ea typeface="+mn-ea"/>
                <a:cs typeface="Times New Roman"/>
              </a:rPr>
              <a:t> </a:t>
            </a:r>
            <a:r>
              <a:rPr kumimoji="0" sz="4900" b="0" i="0" u="none" strike="noStrike" kern="0" cap="none" spc="-40" normalizeH="0" baseline="0" noProof="0" dirty="0">
                <a:ln>
                  <a:noFill/>
                </a:ln>
                <a:solidFill>
                  <a:srgbClr val="FFFFFF"/>
                </a:solidFill>
                <a:effectLst/>
                <a:uLnTx/>
                <a:uFillTx/>
                <a:latin typeface="Times New Roman"/>
                <a:ea typeface="+mn-ea"/>
                <a:cs typeface="Times New Roman"/>
              </a:rPr>
              <a:t>Portion</a:t>
            </a:r>
            <a:r>
              <a:rPr kumimoji="0" sz="4900" b="0" i="0" u="none" strike="noStrike" kern="0" cap="none" spc="-220" normalizeH="0" baseline="0" noProof="0" dirty="0">
                <a:ln>
                  <a:noFill/>
                </a:ln>
                <a:solidFill>
                  <a:srgbClr val="FFFFFF"/>
                </a:solidFill>
                <a:effectLst/>
                <a:uLnTx/>
                <a:uFillTx/>
                <a:latin typeface="Times New Roman"/>
                <a:ea typeface="+mn-ea"/>
                <a:cs typeface="Times New Roman"/>
              </a:rPr>
              <a:t> </a:t>
            </a:r>
            <a:r>
              <a:rPr kumimoji="0" sz="4900" b="0" i="0" u="none" strike="noStrike" kern="0" cap="none" spc="0" normalizeH="0" baseline="0" noProof="0" dirty="0">
                <a:ln>
                  <a:noFill/>
                </a:ln>
                <a:solidFill>
                  <a:srgbClr val="FFFFFF"/>
                </a:solidFill>
                <a:effectLst/>
                <a:uLnTx/>
                <a:uFillTx/>
                <a:latin typeface="Times New Roman"/>
                <a:ea typeface="+mn-ea"/>
                <a:cs typeface="Times New Roman"/>
              </a:rPr>
              <a:t>of</a:t>
            </a:r>
            <a:r>
              <a:rPr kumimoji="0" sz="4900" b="0" i="0" u="none" strike="noStrike" kern="0" cap="none" spc="-204" normalizeH="0" baseline="0" noProof="0" dirty="0">
                <a:ln>
                  <a:noFill/>
                </a:ln>
                <a:solidFill>
                  <a:srgbClr val="FFFFFF"/>
                </a:solidFill>
                <a:effectLst/>
                <a:uLnTx/>
                <a:uFillTx/>
                <a:latin typeface="Times New Roman"/>
                <a:ea typeface="+mn-ea"/>
                <a:cs typeface="Times New Roman"/>
              </a:rPr>
              <a:t> </a:t>
            </a:r>
            <a:r>
              <a:rPr kumimoji="0" sz="4900" b="0" i="0" u="none" strike="noStrike" kern="0" cap="none" spc="-10" normalizeH="0" baseline="0" noProof="0" dirty="0">
                <a:ln>
                  <a:noFill/>
                </a:ln>
                <a:solidFill>
                  <a:srgbClr val="FFFFFF"/>
                </a:solidFill>
                <a:effectLst/>
                <a:uLnTx/>
                <a:uFillTx/>
                <a:latin typeface="Times New Roman"/>
                <a:ea typeface="+mn-ea"/>
                <a:cs typeface="Times New Roman"/>
              </a:rPr>
              <a:t>States)</a:t>
            </a:r>
            <a:endParaRPr kumimoji="0" sz="4900" b="0" i="0" u="none" strike="noStrike" kern="0" cap="none" spc="0" normalizeH="0" baseline="0" noProof="0">
              <a:ln>
                <a:noFill/>
              </a:ln>
              <a:solidFill>
                <a:sysClr val="windowText" lastClr="000000"/>
              </a:solidFill>
              <a:effectLst/>
              <a:uLnTx/>
              <a:uFillTx/>
              <a:latin typeface="Times New Roman"/>
              <a:ea typeface="+mn-ea"/>
              <a:cs typeface="Times New Roman"/>
            </a:endParaRPr>
          </a:p>
        </p:txBody>
      </p:sp>
      <p:grpSp>
        <p:nvGrpSpPr>
          <p:cNvPr id="7" name="object 7"/>
          <p:cNvGrpSpPr/>
          <p:nvPr/>
        </p:nvGrpSpPr>
        <p:grpSpPr>
          <a:xfrm>
            <a:off x="0" y="0"/>
            <a:ext cx="12192000" cy="6858000"/>
            <a:chOff x="0" y="0"/>
            <a:chExt cx="12192000" cy="6858000"/>
          </a:xfrm>
        </p:grpSpPr>
        <p:sp>
          <p:nvSpPr>
            <p:cNvPr id="8" name="object 8"/>
            <p:cNvSpPr/>
            <p:nvPr/>
          </p:nvSpPr>
          <p:spPr>
            <a:xfrm>
              <a:off x="0" y="0"/>
              <a:ext cx="457200" cy="6858000"/>
            </a:xfrm>
            <a:custGeom>
              <a:avLst/>
              <a:gdLst/>
              <a:ahLst/>
              <a:cxnLst/>
              <a:rect l="l" t="t" r="r" b="b"/>
              <a:pathLst>
                <a:path w="457200" h="6858000">
                  <a:moveTo>
                    <a:pt x="457200" y="0"/>
                  </a:moveTo>
                  <a:lnTo>
                    <a:pt x="0" y="0"/>
                  </a:lnTo>
                  <a:lnTo>
                    <a:pt x="0" y="6858000"/>
                  </a:lnTo>
                  <a:lnTo>
                    <a:pt x="457200" y="6858000"/>
                  </a:lnTo>
                  <a:lnTo>
                    <a:pt x="457200" y="0"/>
                  </a:lnTo>
                  <a:close/>
                </a:path>
              </a:pathLst>
            </a:custGeom>
            <a:solidFill>
              <a:srgbClr val="6E6E74"/>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9" name="object 9"/>
            <p:cNvSpPr/>
            <p:nvPr/>
          </p:nvSpPr>
          <p:spPr>
            <a:xfrm>
              <a:off x="11292840" y="0"/>
              <a:ext cx="899160" cy="6858000"/>
            </a:xfrm>
            <a:custGeom>
              <a:avLst/>
              <a:gdLst/>
              <a:ahLst/>
              <a:cxnLst/>
              <a:rect l="l" t="t" r="r" b="b"/>
              <a:pathLst>
                <a:path w="899159" h="6858000">
                  <a:moveTo>
                    <a:pt x="899159" y="0"/>
                  </a:moveTo>
                  <a:lnTo>
                    <a:pt x="0" y="0"/>
                  </a:lnTo>
                  <a:lnTo>
                    <a:pt x="0" y="6858000"/>
                  </a:lnTo>
                  <a:lnTo>
                    <a:pt x="899159" y="6858000"/>
                  </a:lnTo>
                  <a:lnTo>
                    <a:pt x="899159" y="0"/>
                  </a:lnTo>
                  <a:close/>
                </a:path>
              </a:pathLst>
            </a:custGeom>
            <a:solidFill>
              <a:srgbClr val="353537"/>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10" name="object 10"/>
            <p:cNvSpPr/>
            <p:nvPr/>
          </p:nvSpPr>
          <p:spPr>
            <a:xfrm>
              <a:off x="1273175" y="640080"/>
              <a:ext cx="9243060" cy="3825240"/>
            </a:xfrm>
            <a:custGeom>
              <a:avLst/>
              <a:gdLst/>
              <a:ahLst/>
              <a:cxnLst/>
              <a:rect l="l" t="t" r="r" b="b"/>
              <a:pathLst>
                <a:path w="9243060" h="3825240">
                  <a:moveTo>
                    <a:pt x="9242933" y="0"/>
                  </a:moveTo>
                  <a:lnTo>
                    <a:pt x="0" y="0"/>
                  </a:lnTo>
                  <a:lnTo>
                    <a:pt x="0" y="3825240"/>
                  </a:lnTo>
                  <a:lnTo>
                    <a:pt x="9242933" y="3825240"/>
                  </a:lnTo>
                  <a:lnTo>
                    <a:pt x="9242933" y="0"/>
                  </a:lnTo>
                  <a:close/>
                </a:path>
              </a:pathLst>
            </a:custGeom>
            <a:solidFill>
              <a:srgbClr val="F1F1F1">
                <a:alpha val="45097"/>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11" name="object 11"/>
            <p:cNvSpPr/>
            <p:nvPr/>
          </p:nvSpPr>
          <p:spPr>
            <a:xfrm>
              <a:off x="1273175" y="640066"/>
              <a:ext cx="9243060" cy="518795"/>
            </a:xfrm>
            <a:custGeom>
              <a:avLst/>
              <a:gdLst/>
              <a:ahLst/>
              <a:cxnLst/>
              <a:rect l="l" t="t" r="r" b="b"/>
              <a:pathLst>
                <a:path w="9243060" h="518794">
                  <a:moveTo>
                    <a:pt x="1851863" y="0"/>
                  </a:moveTo>
                  <a:lnTo>
                    <a:pt x="752551" y="0"/>
                  </a:lnTo>
                  <a:lnTo>
                    <a:pt x="0" y="0"/>
                  </a:lnTo>
                  <a:lnTo>
                    <a:pt x="0" y="518680"/>
                  </a:lnTo>
                  <a:lnTo>
                    <a:pt x="752475" y="518680"/>
                  </a:lnTo>
                  <a:lnTo>
                    <a:pt x="1851863" y="518680"/>
                  </a:lnTo>
                  <a:lnTo>
                    <a:pt x="1851863" y="0"/>
                  </a:lnTo>
                  <a:close/>
                </a:path>
                <a:path w="9243060" h="518794">
                  <a:moveTo>
                    <a:pt x="9242933" y="0"/>
                  </a:moveTo>
                  <a:lnTo>
                    <a:pt x="9242933" y="0"/>
                  </a:lnTo>
                  <a:lnTo>
                    <a:pt x="1851914" y="0"/>
                  </a:lnTo>
                  <a:lnTo>
                    <a:pt x="1851914" y="518680"/>
                  </a:lnTo>
                  <a:lnTo>
                    <a:pt x="9242933" y="518680"/>
                  </a:lnTo>
                  <a:lnTo>
                    <a:pt x="9242933" y="0"/>
                  </a:lnTo>
                  <a:close/>
                </a:path>
              </a:pathLst>
            </a:custGeom>
            <a:solidFill>
              <a:srgbClr val="2C521D"/>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12" name="object 12"/>
            <p:cNvSpPr/>
            <p:nvPr/>
          </p:nvSpPr>
          <p:spPr>
            <a:xfrm>
              <a:off x="1273175" y="1158823"/>
              <a:ext cx="9243060" cy="472440"/>
            </a:xfrm>
            <a:custGeom>
              <a:avLst/>
              <a:gdLst/>
              <a:ahLst/>
              <a:cxnLst/>
              <a:rect l="l" t="t" r="r" b="b"/>
              <a:pathLst>
                <a:path w="9243060" h="472439">
                  <a:moveTo>
                    <a:pt x="1851863" y="0"/>
                  </a:moveTo>
                  <a:lnTo>
                    <a:pt x="752551" y="0"/>
                  </a:lnTo>
                  <a:lnTo>
                    <a:pt x="0" y="0"/>
                  </a:lnTo>
                  <a:lnTo>
                    <a:pt x="0" y="472363"/>
                  </a:lnTo>
                  <a:lnTo>
                    <a:pt x="752475" y="472363"/>
                  </a:lnTo>
                  <a:lnTo>
                    <a:pt x="1851863" y="472363"/>
                  </a:lnTo>
                  <a:lnTo>
                    <a:pt x="1851863" y="0"/>
                  </a:lnTo>
                  <a:close/>
                </a:path>
                <a:path w="9243060" h="472439">
                  <a:moveTo>
                    <a:pt x="9242933" y="0"/>
                  </a:moveTo>
                  <a:lnTo>
                    <a:pt x="9242933" y="0"/>
                  </a:lnTo>
                  <a:lnTo>
                    <a:pt x="1851914" y="0"/>
                  </a:lnTo>
                  <a:lnTo>
                    <a:pt x="1851914" y="472363"/>
                  </a:lnTo>
                  <a:lnTo>
                    <a:pt x="3064637" y="472363"/>
                  </a:lnTo>
                  <a:lnTo>
                    <a:pt x="4448683" y="472363"/>
                  </a:lnTo>
                  <a:lnTo>
                    <a:pt x="4448683" y="436803"/>
                  </a:lnTo>
                  <a:lnTo>
                    <a:pt x="6792722" y="436803"/>
                  </a:lnTo>
                  <a:lnTo>
                    <a:pt x="6792722" y="472363"/>
                  </a:lnTo>
                  <a:lnTo>
                    <a:pt x="9242933" y="472363"/>
                  </a:lnTo>
                  <a:lnTo>
                    <a:pt x="9242933" y="436803"/>
                  </a:lnTo>
                  <a:lnTo>
                    <a:pt x="9242933" y="0"/>
                  </a:lnTo>
                  <a:close/>
                </a:path>
              </a:pathLst>
            </a:custGeom>
            <a:solidFill>
              <a:srgbClr val="F1F1F1">
                <a:alpha val="45097"/>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13" name="object 13"/>
            <p:cNvSpPr/>
            <p:nvPr/>
          </p:nvSpPr>
          <p:spPr>
            <a:xfrm>
              <a:off x="1273175" y="1631136"/>
              <a:ext cx="9243060" cy="472440"/>
            </a:xfrm>
            <a:custGeom>
              <a:avLst/>
              <a:gdLst/>
              <a:ahLst/>
              <a:cxnLst/>
              <a:rect l="l" t="t" r="r" b="b"/>
              <a:pathLst>
                <a:path w="9243060" h="472439">
                  <a:moveTo>
                    <a:pt x="1851863" y="0"/>
                  </a:moveTo>
                  <a:lnTo>
                    <a:pt x="752551" y="0"/>
                  </a:lnTo>
                  <a:lnTo>
                    <a:pt x="0" y="0"/>
                  </a:lnTo>
                  <a:lnTo>
                    <a:pt x="0" y="472363"/>
                  </a:lnTo>
                  <a:lnTo>
                    <a:pt x="752475" y="472363"/>
                  </a:lnTo>
                  <a:lnTo>
                    <a:pt x="1851863" y="472363"/>
                  </a:lnTo>
                  <a:lnTo>
                    <a:pt x="1851863" y="0"/>
                  </a:lnTo>
                  <a:close/>
                </a:path>
                <a:path w="9243060" h="472439">
                  <a:moveTo>
                    <a:pt x="3285109" y="0"/>
                  </a:moveTo>
                  <a:lnTo>
                    <a:pt x="3064662" y="0"/>
                  </a:lnTo>
                  <a:lnTo>
                    <a:pt x="1851914" y="0"/>
                  </a:lnTo>
                  <a:lnTo>
                    <a:pt x="1851914" y="472363"/>
                  </a:lnTo>
                  <a:lnTo>
                    <a:pt x="3064637" y="472363"/>
                  </a:lnTo>
                  <a:lnTo>
                    <a:pt x="3285109" y="472363"/>
                  </a:lnTo>
                  <a:lnTo>
                    <a:pt x="3285109" y="0"/>
                  </a:lnTo>
                  <a:close/>
                </a:path>
                <a:path w="9243060" h="472439">
                  <a:moveTo>
                    <a:pt x="9242933" y="0"/>
                  </a:moveTo>
                  <a:lnTo>
                    <a:pt x="7107301" y="0"/>
                  </a:lnTo>
                  <a:lnTo>
                    <a:pt x="7107301" y="472363"/>
                  </a:lnTo>
                  <a:lnTo>
                    <a:pt x="9242933" y="472363"/>
                  </a:lnTo>
                  <a:lnTo>
                    <a:pt x="9242933" y="0"/>
                  </a:lnTo>
                  <a:close/>
                </a:path>
              </a:pathLst>
            </a:custGeom>
            <a:solidFill>
              <a:srgbClr val="BEBEBE">
                <a:alpha val="34901"/>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14" name="object 14"/>
            <p:cNvSpPr/>
            <p:nvPr/>
          </p:nvSpPr>
          <p:spPr>
            <a:xfrm>
              <a:off x="1273175" y="2103449"/>
              <a:ext cx="9243060" cy="472440"/>
            </a:xfrm>
            <a:custGeom>
              <a:avLst/>
              <a:gdLst/>
              <a:ahLst/>
              <a:cxnLst/>
              <a:rect l="l" t="t" r="r" b="b"/>
              <a:pathLst>
                <a:path w="9243060" h="472439">
                  <a:moveTo>
                    <a:pt x="1851863" y="0"/>
                  </a:moveTo>
                  <a:lnTo>
                    <a:pt x="752551" y="0"/>
                  </a:lnTo>
                  <a:lnTo>
                    <a:pt x="0" y="0"/>
                  </a:lnTo>
                  <a:lnTo>
                    <a:pt x="0" y="472363"/>
                  </a:lnTo>
                  <a:lnTo>
                    <a:pt x="752475" y="472363"/>
                  </a:lnTo>
                  <a:lnTo>
                    <a:pt x="1851863" y="472363"/>
                  </a:lnTo>
                  <a:lnTo>
                    <a:pt x="1851863" y="0"/>
                  </a:lnTo>
                  <a:close/>
                </a:path>
                <a:path w="9243060" h="472439">
                  <a:moveTo>
                    <a:pt x="3285109" y="0"/>
                  </a:moveTo>
                  <a:lnTo>
                    <a:pt x="3064662" y="0"/>
                  </a:lnTo>
                  <a:lnTo>
                    <a:pt x="1851914" y="0"/>
                  </a:lnTo>
                  <a:lnTo>
                    <a:pt x="1851914" y="472363"/>
                  </a:lnTo>
                  <a:lnTo>
                    <a:pt x="3064637" y="472363"/>
                  </a:lnTo>
                  <a:lnTo>
                    <a:pt x="3285109" y="472363"/>
                  </a:lnTo>
                  <a:lnTo>
                    <a:pt x="3285109" y="0"/>
                  </a:lnTo>
                  <a:close/>
                </a:path>
                <a:path w="9243060" h="472439">
                  <a:moveTo>
                    <a:pt x="9242933" y="0"/>
                  </a:moveTo>
                  <a:lnTo>
                    <a:pt x="7107301" y="0"/>
                  </a:lnTo>
                  <a:lnTo>
                    <a:pt x="7107301" y="472363"/>
                  </a:lnTo>
                  <a:lnTo>
                    <a:pt x="9242933" y="472363"/>
                  </a:lnTo>
                  <a:lnTo>
                    <a:pt x="9242933" y="0"/>
                  </a:lnTo>
                  <a:close/>
                </a:path>
              </a:pathLst>
            </a:custGeom>
            <a:solidFill>
              <a:srgbClr val="F1F1F1">
                <a:alpha val="45097"/>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15" name="object 15"/>
            <p:cNvSpPr/>
            <p:nvPr/>
          </p:nvSpPr>
          <p:spPr>
            <a:xfrm>
              <a:off x="8380476" y="2575890"/>
              <a:ext cx="2136140" cy="472440"/>
            </a:xfrm>
            <a:custGeom>
              <a:avLst/>
              <a:gdLst/>
              <a:ahLst/>
              <a:cxnLst/>
              <a:rect l="l" t="t" r="r" b="b"/>
              <a:pathLst>
                <a:path w="2136140" h="472439">
                  <a:moveTo>
                    <a:pt x="0" y="472363"/>
                  </a:moveTo>
                  <a:lnTo>
                    <a:pt x="2135631" y="472363"/>
                  </a:lnTo>
                  <a:lnTo>
                    <a:pt x="2135631" y="0"/>
                  </a:lnTo>
                  <a:lnTo>
                    <a:pt x="0" y="0"/>
                  </a:lnTo>
                  <a:lnTo>
                    <a:pt x="0" y="472363"/>
                  </a:lnTo>
                  <a:close/>
                </a:path>
              </a:pathLst>
            </a:custGeom>
            <a:solidFill>
              <a:srgbClr val="BEBEBE">
                <a:alpha val="34901"/>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16" name="object 16"/>
            <p:cNvSpPr/>
            <p:nvPr/>
          </p:nvSpPr>
          <p:spPr>
            <a:xfrm>
              <a:off x="1273175" y="3048203"/>
              <a:ext cx="9243060" cy="472440"/>
            </a:xfrm>
            <a:custGeom>
              <a:avLst/>
              <a:gdLst/>
              <a:ahLst/>
              <a:cxnLst/>
              <a:rect l="l" t="t" r="r" b="b"/>
              <a:pathLst>
                <a:path w="9243060" h="472439">
                  <a:moveTo>
                    <a:pt x="1851863" y="0"/>
                  </a:moveTo>
                  <a:lnTo>
                    <a:pt x="752551" y="0"/>
                  </a:lnTo>
                  <a:lnTo>
                    <a:pt x="0" y="0"/>
                  </a:lnTo>
                  <a:lnTo>
                    <a:pt x="0" y="472363"/>
                  </a:lnTo>
                  <a:lnTo>
                    <a:pt x="752475" y="472363"/>
                  </a:lnTo>
                  <a:lnTo>
                    <a:pt x="1851863" y="472363"/>
                  </a:lnTo>
                  <a:lnTo>
                    <a:pt x="1851863" y="0"/>
                  </a:lnTo>
                  <a:close/>
                </a:path>
                <a:path w="9243060" h="472439">
                  <a:moveTo>
                    <a:pt x="3285109" y="0"/>
                  </a:moveTo>
                  <a:lnTo>
                    <a:pt x="3064662" y="0"/>
                  </a:lnTo>
                  <a:lnTo>
                    <a:pt x="1851914" y="0"/>
                  </a:lnTo>
                  <a:lnTo>
                    <a:pt x="1851914" y="472363"/>
                  </a:lnTo>
                  <a:lnTo>
                    <a:pt x="3064637" y="472363"/>
                  </a:lnTo>
                  <a:lnTo>
                    <a:pt x="3285109" y="472363"/>
                  </a:lnTo>
                  <a:lnTo>
                    <a:pt x="3285109" y="0"/>
                  </a:lnTo>
                  <a:close/>
                </a:path>
                <a:path w="9243060" h="472439">
                  <a:moveTo>
                    <a:pt x="9242933" y="0"/>
                  </a:moveTo>
                  <a:lnTo>
                    <a:pt x="7107301" y="0"/>
                  </a:lnTo>
                  <a:lnTo>
                    <a:pt x="7107301" y="472363"/>
                  </a:lnTo>
                  <a:lnTo>
                    <a:pt x="9242933" y="472363"/>
                  </a:lnTo>
                  <a:lnTo>
                    <a:pt x="9242933" y="0"/>
                  </a:lnTo>
                  <a:close/>
                </a:path>
              </a:pathLst>
            </a:custGeom>
            <a:solidFill>
              <a:srgbClr val="F1F1F1">
                <a:alpha val="45097"/>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17" name="object 17"/>
            <p:cNvSpPr/>
            <p:nvPr/>
          </p:nvSpPr>
          <p:spPr>
            <a:xfrm>
              <a:off x="1273175" y="3520642"/>
              <a:ext cx="9243060" cy="472440"/>
            </a:xfrm>
            <a:custGeom>
              <a:avLst/>
              <a:gdLst/>
              <a:ahLst/>
              <a:cxnLst/>
              <a:rect l="l" t="t" r="r" b="b"/>
              <a:pathLst>
                <a:path w="9243060" h="472439">
                  <a:moveTo>
                    <a:pt x="1851863" y="0"/>
                  </a:moveTo>
                  <a:lnTo>
                    <a:pt x="752551" y="0"/>
                  </a:lnTo>
                  <a:lnTo>
                    <a:pt x="0" y="0"/>
                  </a:lnTo>
                  <a:lnTo>
                    <a:pt x="0" y="472363"/>
                  </a:lnTo>
                  <a:lnTo>
                    <a:pt x="752475" y="472363"/>
                  </a:lnTo>
                  <a:lnTo>
                    <a:pt x="1851863" y="472363"/>
                  </a:lnTo>
                  <a:lnTo>
                    <a:pt x="1851863" y="0"/>
                  </a:lnTo>
                  <a:close/>
                </a:path>
                <a:path w="9243060" h="472439">
                  <a:moveTo>
                    <a:pt x="6792722" y="382320"/>
                  </a:moveTo>
                  <a:lnTo>
                    <a:pt x="4448683" y="382320"/>
                  </a:lnTo>
                  <a:lnTo>
                    <a:pt x="4448683" y="0"/>
                  </a:lnTo>
                  <a:lnTo>
                    <a:pt x="3064662" y="0"/>
                  </a:lnTo>
                  <a:lnTo>
                    <a:pt x="1851914" y="0"/>
                  </a:lnTo>
                  <a:lnTo>
                    <a:pt x="1851914" y="472363"/>
                  </a:lnTo>
                  <a:lnTo>
                    <a:pt x="3064637" y="472363"/>
                  </a:lnTo>
                  <a:lnTo>
                    <a:pt x="4448683" y="472363"/>
                  </a:lnTo>
                  <a:lnTo>
                    <a:pt x="6792722" y="472363"/>
                  </a:lnTo>
                  <a:lnTo>
                    <a:pt x="6792722" y="382320"/>
                  </a:lnTo>
                  <a:close/>
                </a:path>
                <a:path w="9243060" h="472439">
                  <a:moveTo>
                    <a:pt x="9242933" y="0"/>
                  </a:moveTo>
                  <a:lnTo>
                    <a:pt x="6792722" y="0"/>
                  </a:lnTo>
                  <a:lnTo>
                    <a:pt x="6792722" y="382320"/>
                  </a:lnTo>
                  <a:lnTo>
                    <a:pt x="9242933" y="382320"/>
                  </a:lnTo>
                  <a:lnTo>
                    <a:pt x="9242933" y="0"/>
                  </a:lnTo>
                  <a:close/>
                </a:path>
              </a:pathLst>
            </a:custGeom>
            <a:solidFill>
              <a:srgbClr val="BEBEBE">
                <a:alpha val="34901"/>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18" name="object 18"/>
            <p:cNvSpPr/>
            <p:nvPr/>
          </p:nvSpPr>
          <p:spPr>
            <a:xfrm>
              <a:off x="1273175" y="1631188"/>
              <a:ext cx="3285490" cy="0"/>
            </a:xfrm>
            <a:custGeom>
              <a:avLst/>
              <a:gdLst/>
              <a:ahLst/>
              <a:cxnLst/>
              <a:rect l="l" t="t" r="r" b="b"/>
              <a:pathLst>
                <a:path w="3285490">
                  <a:moveTo>
                    <a:pt x="0" y="0"/>
                  </a:moveTo>
                  <a:lnTo>
                    <a:pt x="3285109" y="0"/>
                  </a:lnTo>
                </a:path>
              </a:pathLst>
            </a:custGeom>
            <a:ln w="12700">
              <a:solidFill>
                <a:srgbClr val="97D18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19" name="object 19"/>
            <p:cNvSpPr/>
            <p:nvPr/>
          </p:nvSpPr>
          <p:spPr>
            <a:xfrm>
              <a:off x="8380476" y="1624837"/>
              <a:ext cx="2136140" cy="1902460"/>
            </a:xfrm>
            <a:custGeom>
              <a:avLst/>
              <a:gdLst/>
              <a:ahLst/>
              <a:cxnLst/>
              <a:rect l="l" t="t" r="r" b="b"/>
              <a:pathLst>
                <a:path w="2136140" h="1902460">
                  <a:moveTo>
                    <a:pt x="2135632" y="1889379"/>
                  </a:moveTo>
                  <a:lnTo>
                    <a:pt x="0" y="1889379"/>
                  </a:lnTo>
                  <a:lnTo>
                    <a:pt x="0" y="1902079"/>
                  </a:lnTo>
                  <a:lnTo>
                    <a:pt x="2135632" y="1902079"/>
                  </a:lnTo>
                  <a:lnTo>
                    <a:pt x="2135632" y="1889379"/>
                  </a:lnTo>
                  <a:close/>
                </a:path>
                <a:path w="2136140" h="1902460">
                  <a:moveTo>
                    <a:pt x="2135632" y="944626"/>
                  </a:moveTo>
                  <a:lnTo>
                    <a:pt x="0" y="944626"/>
                  </a:lnTo>
                  <a:lnTo>
                    <a:pt x="0" y="957326"/>
                  </a:lnTo>
                  <a:lnTo>
                    <a:pt x="2135632" y="957326"/>
                  </a:lnTo>
                  <a:lnTo>
                    <a:pt x="2135632" y="944626"/>
                  </a:lnTo>
                  <a:close/>
                </a:path>
                <a:path w="2136140" h="1902460">
                  <a:moveTo>
                    <a:pt x="2135632" y="0"/>
                  </a:moveTo>
                  <a:lnTo>
                    <a:pt x="0" y="0"/>
                  </a:lnTo>
                  <a:lnTo>
                    <a:pt x="0" y="12700"/>
                  </a:lnTo>
                  <a:lnTo>
                    <a:pt x="2135632" y="12700"/>
                  </a:lnTo>
                  <a:lnTo>
                    <a:pt x="2135632" y="0"/>
                  </a:lnTo>
                  <a:close/>
                </a:path>
              </a:pathLst>
            </a:custGeom>
            <a:solidFill>
              <a:srgbClr val="97D181">
                <a:alpha val="45097"/>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20" name="object 20"/>
            <p:cNvSpPr/>
            <p:nvPr/>
          </p:nvSpPr>
          <p:spPr>
            <a:xfrm>
              <a:off x="8065896" y="3902964"/>
              <a:ext cx="2450465" cy="90170"/>
            </a:xfrm>
            <a:custGeom>
              <a:avLst/>
              <a:gdLst/>
              <a:ahLst/>
              <a:cxnLst/>
              <a:rect l="l" t="t" r="r" b="b"/>
              <a:pathLst>
                <a:path w="2450465" h="90170">
                  <a:moveTo>
                    <a:pt x="0" y="90043"/>
                  </a:moveTo>
                  <a:lnTo>
                    <a:pt x="2450210" y="90043"/>
                  </a:lnTo>
                  <a:lnTo>
                    <a:pt x="2450210" y="0"/>
                  </a:lnTo>
                  <a:lnTo>
                    <a:pt x="0" y="0"/>
                  </a:lnTo>
                  <a:lnTo>
                    <a:pt x="0" y="90043"/>
                  </a:lnTo>
                  <a:close/>
                </a:path>
              </a:pathLst>
            </a:custGeom>
            <a:solidFill>
              <a:srgbClr val="BEBEBE">
                <a:alpha val="34901"/>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21" name="object 21"/>
            <p:cNvSpPr/>
            <p:nvPr/>
          </p:nvSpPr>
          <p:spPr>
            <a:xfrm>
              <a:off x="5721858" y="3992956"/>
              <a:ext cx="2344420" cy="472440"/>
            </a:xfrm>
            <a:custGeom>
              <a:avLst/>
              <a:gdLst/>
              <a:ahLst/>
              <a:cxnLst/>
              <a:rect l="l" t="t" r="r" b="b"/>
              <a:pathLst>
                <a:path w="2344420" h="472439">
                  <a:moveTo>
                    <a:pt x="2344039" y="0"/>
                  </a:moveTo>
                  <a:lnTo>
                    <a:pt x="0" y="0"/>
                  </a:lnTo>
                  <a:lnTo>
                    <a:pt x="0" y="472363"/>
                  </a:lnTo>
                  <a:lnTo>
                    <a:pt x="2344039" y="472363"/>
                  </a:lnTo>
                  <a:lnTo>
                    <a:pt x="2344039" y="0"/>
                  </a:lnTo>
                  <a:close/>
                </a:path>
              </a:pathLst>
            </a:custGeom>
            <a:solidFill>
              <a:srgbClr val="F1F1F1">
                <a:alpha val="45097"/>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22" name="object 22"/>
            <p:cNvSpPr/>
            <p:nvPr/>
          </p:nvSpPr>
          <p:spPr>
            <a:xfrm>
              <a:off x="1273175" y="3520566"/>
              <a:ext cx="3285490" cy="0"/>
            </a:xfrm>
            <a:custGeom>
              <a:avLst/>
              <a:gdLst/>
              <a:ahLst/>
              <a:cxnLst/>
              <a:rect l="l" t="t" r="r" b="b"/>
              <a:pathLst>
                <a:path w="3285490">
                  <a:moveTo>
                    <a:pt x="0" y="0"/>
                  </a:moveTo>
                  <a:lnTo>
                    <a:pt x="3285109" y="0"/>
                  </a:lnTo>
                </a:path>
              </a:pathLst>
            </a:custGeom>
            <a:ln w="12700">
              <a:solidFill>
                <a:srgbClr val="97D18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grpSp>
      <p:sp>
        <p:nvSpPr>
          <p:cNvPr id="23" name="object 23"/>
          <p:cNvSpPr txBox="1">
            <a:spLocks noGrp="1"/>
          </p:cNvSpPr>
          <p:nvPr>
            <p:ph type="title"/>
          </p:nvPr>
        </p:nvSpPr>
        <p:spPr>
          <a:xfrm>
            <a:off x="1272286" y="779221"/>
            <a:ext cx="579120" cy="346075"/>
          </a:xfrm>
          <a:prstGeom prst="rect">
            <a:avLst/>
          </a:prstGeom>
        </p:spPr>
        <p:txBody>
          <a:bodyPr vert="horz" wrap="square" lIns="0" tIns="12700" rIns="0" bIns="0" rtlCol="0">
            <a:spAutoFit/>
          </a:bodyPr>
          <a:lstStyle/>
          <a:p>
            <a:pPr marL="12700">
              <a:lnSpc>
                <a:spcPct val="100000"/>
              </a:lnSpc>
              <a:spcBef>
                <a:spcPts val="100"/>
              </a:spcBef>
            </a:pPr>
            <a:r>
              <a:rPr sz="2100" spc="-10" dirty="0">
                <a:latin typeface="Calibri"/>
                <a:cs typeface="Calibri"/>
              </a:rPr>
              <a:t>State</a:t>
            </a:r>
            <a:endParaRPr sz="2100">
              <a:latin typeface="Calibri"/>
              <a:cs typeface="Calibri"/>
            </a:endParaRPr>
          </a:p>
        </p:txBody>
      </p:sp>
      <p:sp>
        <p:nvSpPr>
          <p:cNvPr id="24" name="object 24"/>
          <p:cNvSpPr txBox="1"/>
          <p:nvPr/>
        </p:nvSpPr>
        <p:spPr>
          <a:xfrm>
            <a:off x="2024888" y="779221"/>
            <a:ext cx="536575" cy="346075"/>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2100" b="0" i="0" u="none" strike="noStrike" kern="0" cap="none" spc="-20" normalizeH="0" baseline="0" noProof="0" dirty="0">
                <a:ln>
                  <a:noFill/>
                </a:ln>
                <a:solidFill>
                  <a:srgbClr val="DBEED2"/>
                </a:solidFill>
                <a:effectLst/>
                <a:uLnTx/>
                <a:uFillTx/>
                <a:latin typeface="Calibri"/>
                <a:ea typeface="+mn-ea"/>
                <a:cs typeface="Calibri"/>
              </a:rPr>
              <a:t>Harv</a:t>
            </a:r>
            <a:endParaRPr kumimoji="0" sz="2100" b="0" i="0" u="none" strike="noStrike" kern="0" cap="none" spc="0" normalizeH="0" baseline="0" noProof="0">
              <a:ln>
                <a:noFill/>
              </a:ln>
              <a:solidFill>
                <a:sysClr val="windowText" lastClr="000000"/>
              </a:solidFill>
              <a:effectLst/>
              <a:uLnTx/>
              <a:uFillTx/>
              <a:latin typeface="Calibri"/>
              <a:ea typeface="+mn-ea"/>
              <a:cs typeface="Calibri"/>
            </a:endParaRPr>
          </a:p>
        </p:txBody>
      </p:sp>
      <p:sp>
        <p:nvSpPr>
          <p:cNvPr id="25" name="object 25"/>
          <p:cNvSpPr txBox="1"/>
          <p:nvPr/>
        </p:nvSpPr>
        <p:spPr>
          <a:xfrm>
            <a:off x="3124326" y="779221"/>
            <a:ext cx="922655" cy="346075"/>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2100" b="0" i="0" u="none" strike="noStrike" kern="0" cap="none" spc="-10" normalizeH="0" baseline="0" noProof="0" dirty="0">
                <a:ln>
                  <a:noFill/>
                </a:ln>
                <a:solidFill>
                  <a:srgbClr val="DBEED2"/>
                </a:solidFill>
                <a:effectLst/>
                <a:uLnTx/>
                <a:uFillTx/>
                <a:latin typeface="Calibri"/>
                <a:ea typeface="+mn-ea"/>
                <a:cs typeface="Calibri"/>
              </a:rPr>
              <a:t>HarvNat</a:t>
            </a:r>
            <a:endParaRPr kumimoji="0" sz="2100" b="0" i="0" u="none" strike="noStrike" kern="0" cap="none" spc="0" normalizeH="0" baseline="0" noProof="0">
              <a:ln>
                <a:noFill/>
              </a:ln>
              <a:solidFill>
                <a:sysClr val="windowText" lastClr="000000"/>
              </a:solidFill>
              <a:effectLst/>
              <a:uLnTx/>
              <a:uFillTx/>
              <a:latin typeface="Calibri"/>
              <a:ea typeface="+mn-ea"/>
              <a:cs typeface="Calibri"/>
            </a:endParaRPr>
          </a:p>
        </p:txBody>
      </p:sp>
      <p:sp>
        <p:nvSpPr>
          <p:cNvPr id="26" name="object 26"/>
          <p:cNvSpPr txBox="1"/>
          <p:nvPr/>
        </p:nvSpPr>
        <p:spPr>
          <a:xfrm>
            <a:off x="8065769" y="779221"/>
            <a:ext cx="2256790" cy="346075"/>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2100" b="0" i="0" u="none" strike="noStrike" kern="0" cap="none" spc="-20" normalizeH="0" baseline="0" noProof="0" dirty="0">
                <a:ln>
                  <a:noFill/>
                </a:ln>
                <a:solidFill>
                  <a:srgbClr val="DBEED2"/>
                </a:solidFill>
                <a:effectLst/>
                <a:uLnTx/>
                <a:uFillTx/>
                <a:latin typeface="Calibri"/>
                <a:ea typeface="+mn-ea"/>
                <a:cs typeface="Calibri"/>
              </a:rPr>
              <a:t>CAST_PostBMPAcres</a:t>
            </a:r>
            <a:endParaRPr kumimoji="0" sz="2100" b="0" i="0" u="none" strike="noStrike" kern="0" cap="none" spc="0" normalizeH="0" baseline="0" noProof="0">
              <a:ln>
                <a:noFill/>
              </a:ln>
              <a:solidFill>
                <a:sysClr val="windowText" lastClr="000000"/>
              </a:solidFill>
              <a:effectLst/>
              <a:uLnTx/>
              <a:uFillTx/>
              <a:latin typeface="Calibri"/>
              <a:ea typeface="+mn-ea"/>
              <a:cs typeface="Calibri"/>
            </a:endParaRPr>
          </a:p>
        </p:txBody>
      </p:sp>
      <p:sp>
        <p:nvSpPr>
          <p:cNvPr id="27" name="object 27"/>
          <p:cNvSpPr txBox="1"/>
          <p:nvPr/>
        </p:nvSpPr>
        <p:spPr>
          <a:xfrm>
            <a:off x="1272286" y="1329309"/>
            <a:ext cx="276860"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0" i="0" u="none" strike="noStrike" kern="0" cap="none" spc="-25" normalizeH="0" baseline="0" noProof="0" dirty="0">
                <a:ln>
                  <a:noFill/>
                </a:ln>
                <a:solidFill>
                  <a:srgbClr val="2C521D"/>
                </a:solidFill>
                <a:effectLst/>
                <a:uLnTx/>
                <a:uFillTx/>
                <a:latin typeface="Calibri"/>
                <a:ea typeface="+mn-ea"/>
                <a:cs typeface="Calibri"/>
              </a:rPr>
              <a:t>DE</a:t>
            </a:r>
            <a:endParaRPr kumimoji="0" sz="1800" b="0" i="0" u="none" strike="noStrike" kern="0" cap="none" spc="0" normalizeH="0" baseline="0" noProof="0">
              <a:ln>
                <a:noFill/>
              </a:ln>
              <a:solidFill>
                <a:sysClr val="windowText" lastClr="000000"/>
              </a:solidFill>
              <a:effectLst/>
              <a:uLnTx/>
              <a:uFillTx/>
              <a:latin typeface="Calibri"/>
              <a:ea typeface="+mn-ea"/>
              <a:cs typeface="Calibri"/>
            </a:endParaRPr>
          </a:p>
        </p:txBody>
      </p:sp>
      <p:sp>
        <p:nvSpPr>
          <p:cNvPr id="28" name="object 28"/>
          <p:cNvSpPr txBox="1"/>
          <p:nvPr/>
        </p:nvSpPr>
        <p:spPr>
          <a:xfrm>
            <a:off x="2495804" y="1329309"/>
            <a:ext cx="373380"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0" i="0" u="none" strike="noStrike" kern="0" cap="none" spc="-25" normalizeH="0" baseline="0" noProof="0" dirty="0">
                <a:ln>
                  <a:noFill/>
                </a:ln>
                <a:solidFill>
                  <a:srgbClr val="2C521D"/>
                </a:solidFill>
                <a:effectLst/>
                <a:uLnTx/>
                <a:uFillTx/>
                <a:latin typeface="Calibri"/>
                <a:ea typeface="+mn-ea"/>
                <a:cs typeface="Calibri"/>
              </a:rPr>
              <a:t>701</a:t>
            </a:r>
            <a:endParaRPr kumimoji="0" sz="1800" b="0" i="0" u="none" strike="noStrike" kern="0" cap="none" spc="0" normalizeH="0" baseline="0" noProof="0">
              <a:ln>
                <a:noFill/>
              </a:ln>
              <a:solidFill>
                <a:sysClr val="windowText" lastClr="000000"/>
              </a:solidFill>
              <a:effectLst/>
              <a:uLnTx/>
              <a:uFillTx/>
              <a:latin typeface="Calibri"/>
              <a:ea typeface="+mn-ea"/>
              <a:cs typeface="Calibri"/>
            </a:endParaRPr>
          </a:p>
        </p:txBody>
      </p:sp>
      <p:sp>
        <p:nvSpPr>
          <p:cNvPr id="29" name="object 29"/>
          <p:cNvSpPr txBox="1"/>
          <p:nvPr/>
        </p:nvSpPr>
        <p:spPr>
          <a:xfrm>
            <a:off x="3595242" y="1329309"/>
            <a:ext cx="546100"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0" i="0" u="none" strike="noStrike" kern="0" cap="none" spc="-10" normalizeH="0" baseline="0" noProof="0" dirty="0">
                <a:ln>
                  <a:noFill/>
                </a:ln>
                <a:solidFill>
                  <a:srgbClr val="2C521D"/>
                </a:solidFill>
                <a:effectLst/>
                <a:uLnTx/>
                <a:uFillTx/>
                <a:latin typeface="Calibri"/>
                <a:ea typeface="+mn-ea"/>
                <a:cs typeface="Calibri"/>
              </a:rPr>
              <a:t>1,369</a:t>
            </a:r>
            <a:endParaRPr kumimoji="0" sz="1800" b="0" i="0" u="none" strike="noStrike" kern="0" cap="none" spc="0" normalizeH="0" baseline="0" noProof="0">
              <a:ln>
                <a:noFill/>
              </a:ln>
              <a:solidFill>
                <a:sysClr val="windowText" lastClr="000000"/>
              </a:solidFill>
              <a:effectLst/>
              <a:uLnTx/>
              <a:uFillTx/>
              <a:latin typeface="Calibri"/>
              <a:ea typeface="+mn-ea"/>
              <a:cs typeface="Calibri"/>
            </a:endParaRPr>
          </a:p>
        </p:txBody>
      </p:sp>
      <p:sp>
        <p:nvSpPr>
          <p:cNvPr id="30" name="object 30"/>
          <p:cNvSpPr txBox="1"/>
          <p:nvPr/>
        </p:nvSpPr>
        <p:spPr>
          <a:xfrm>
            <a:off x="4337430" y="779221"/>
            <a:ext cx="3554729" cy="850265"/>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tab pos="1396365" algn="l"/>
              </a:tabLst>
              <a:defRPr/>
            </a:pPr>
            <a:r>
              <a:rPr kumimoji="0" sz="2100" b="0" i="0" u="none" strike="noStrike" kern="0" cap="none" spc="-10" normalizeH="0" baseline="0" noProof="0" dirty="0">
                <a:ln>
                  <a:noFill/>
                </a:ln>
                <a:solidFill>
                  <a:srgbClr val="DBEED2"/>
                </a:solidFill>
                <a:effectLst/>
                <a:uLnTx/>
                <a:uFillTx/>
                <a:latin typeface="Calibri"/>
                <a:ea typeface="+mn-ea"/>
                <a:cs typeface="Calibri"/>
              </a:rPr>
              <a:t>HarvNatAg</a:t>
            </a:r>
            <a:r>
              <a:rPr kumimoji="0" sz="2100" b="0" i="0" u="none" strike="noStrike" kern="0" cap="none" spc="0" normalizeH="0" baseline="0" noProof="0" dirty="0">
                <a:ln>
                  <a:noFill/>
                </a:ln>
                <a:solidFill>
                  <a:srgbClr val="DBEED2"/>
                </a:solidFill>
                <a:effectLst/>
                <a:uLnTx/>
                <a:uFillTx/>
                <a:latin typeface="Calibri"/>
                <a:ea typeface="+mn-ea"/>
                <a:cs typeface="Calibri"/>
              </a:rPr>
              <a:t>	</a:t>
            </a:r>
            <a:r>
              <a:rPr kumimoji="0" sz="2100" b="0" i="0" u="none" strike="noStrike" kern="0" cap="none" spc="-10" normalizeH="0" baseline="0" noProof="0" dirty="0">
                <a:ln>
                  <a:noFill/>
                </a:ln>
                <a:solidFill>
                  <a:srgbClr val="DBEED2"/>
                </a:solidFill>
                <a:effectLst/>
                <a:uLnTx/>
                <a:uFillTx/>
                <a:latin typeface="Calibri"/>
                <a:ea typeface="+mn-ea"/>
                <a:cs typeface="Calibri"/>
              </a:rPr>
              <a:t>CAST_PreBMPAcres</a:t>
            </a:r>
            <a:endParaRPr kumimoji="0" sz="2100" b="0" i="0" u="none" strike="noStrike" kern="0" cap="none" spc="0" normalizeH="0" baseline="0" noProof="0">
              <a:ln>
                <a:noFill/>
              </a:ln>
              <a:solidFill>
                <a:sysClr val="windowText" lastClr="000000"/>
              </a:solidFill>
              <a:effectLst/>
              <a:uLnTx/>
              <a:uFillTx/>
              <a:latin typeface="Calibri"/>
              <a:ea typeface="+mn-ea"/>
              <a:cs typeface="Calibri"/>
            </a:endParaRPr>
          </a:p>
          <a:p>
            <a:pPr marL="745490" marR="0" lvl="0" indent="0" algn="l" defTabSz="914400" rtl="0" eaLnBrk="1" fontAlgn="auto" latinLnBrk="0" hangingPunct="1">
              <a:lnSpc>
                <a:spcPct val="100000"/>
              </a:lnSpc>
              <a:spcBef>
                <a:spcPts val="1810"/>
              </a:spcBef>
              <a:spcAft>
                <a:spcPts val="0"/>
              </a:spcAft>
              <a:buClrTx/>
              <a:buSzTx/>
              <a:buFontTx/>
              <a:buNone/>
              <a:tabLst>
                <a:tab pos="3021330" algn="l"/>
              </a:tabLst>
              <a:defRPr/>
            </a:pPr>
            <a:r>
              <a:rPr kumimoji="0" sz="1800" b="0" i="0" u="none" strike="noStrike" kern="0" cap="none" spc="-10" normalizeH="0" baseline="0" noProof="0" dirty="0">
                <a:ln>
                  <a:noFill/>
                </a:ln>
                <a:solidFill>
                  <a:srgbClr val="2C521D"/>
                </a:solidFill>
                <a:effectLst/>
                <a:uLnTx/>
                <a:uFillTx/>
                <a:latin typeface="Calibri"/>
                <a:ea typeface="+mn-ea"/>
                <a:cs typeface="Calibri"/>
              </a:rPr>
              <a:t>2,463</a:t>
            </a:r>
            <a:r>
              <a:rPr kumimoji="0" sz="1800" b="0" i="0" u="none" strike="noStrike" kern="0" cap="none" spc="0" normalizeH="0" baseline="0" noProof="0" dirty="0">
                <a:ln>
                  <a:noFill/>
                </a:ln>
                <a:solidFill>
                  <a:srgbClr val="2C521D"/>
                </a:solidFill>
                <a:effectLst/>
                <a:uLnTx/>
                <a:uFillTx/>
                <a:latin typeface="Calibri"/>
                <a:ea typeface="+mn-ea"/>
                <a:cs typeface="Calibri"/>
              </a:rPr>
              <a:t>	</a:t>
            </a:r>
            <a:r>
              <a:rPr kumimoji="0" sz="1800" b="0" i="0" u="none" strike="noStrike" kern="0" cap="none" spc="-10" normalizeH="0" baseline="0" noProof="0" dirty="0">
                <a:ln>
                  <a:noFill/>
                </a:ln>
                <a:solidFill>
                  <a:srgbClr val="2C521D"/>
                </a:solidFill>
                <a:effectLst/>
                <a:uLnTx/>
                <a:uFillTx/>
                <a:latin typeface="Calibri"/>
                <a:ea typeface="+mn-ea"/>
                <a:cs typeface="Calibri"/>
              </a:rPr>
              <a:t>8,289</a:t>
            </a:r>
            <a:endParaRPr kumimoji="0" sz="1800" b="0" i="0" u="none" strike="noStrike" kern="0" cap="none" spc="0" normalizeH="0" baseline="0" noProof="0">
              <a:ln>
                <a:noFill/>
              </a:ln>
              <a:solidFill>
                <a:sysClr val="windowText" lastClr="000000"/>
              </a:solidFill>
              <a:effectLst/>
              <a:uLnTx/>
              <a:uFillTx/>
              <a:latin typeface="Calibri"/>
              <a:ea typeface="+mn-ea"/>
              <a:cs typeface="Calibri"/>
            </a:endParaRPr>
          </a:p>
        </p:txBody>
      </p:sp>
      <p:sp>
        <p:nvSpPr>
          <p:cNvPr id="31" name="object 31"/>
          <p:cNvSpPr txBox="1"/>
          <p:nvPr/>
        </p:nvSpPr>
        <p:spPr>
          <a:xfrm>
            <a:off x="9794240" y="1329309"/>
            <a:ext cx="54546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0" i="0" u="none" strike="noStrike" kern="0" cap="none" spc="-10" normalizeH="0" baseline="0" noProof="0" dirty="0">
                <a:ln>
                  <a:noFill/>
                </a:ln>
                <a:solidFill>
                  <a:srgbClr val="2C521D"/>
                </a:solidFill>
                <a:effectLst/>
                <a:uLnTx/>
                <a:uFillTx/>
                <a:latin typeface="Calibri"/>
                <a:ea typeface="+mn-ea"/>
                <a:cs typeface="Calibri"/>
              </a:rPr>
              <a:t>8,289</a:t>
            </a:r>
            <a:endParaRPr kumimoji="0" sz="1800" b="0" i="0" u="none" strike="noStrike" kern="0" cap="none" spc="0" normalizeH="0" baseline="0" noProof="0">
              <a:ln>
                <a:noFill/>
              </a:ln>
              <a:solidFill>
                <a:sysClr val="windowText" lastClr="000000"/>
              </a:solidFill>
              <a:effectLst/>
              <a:uLnTx/>
              <a:uFillTx/>
              <a:latin typeface="Calibri"/>
              <a:ea typeface="+mn-ea"/>
              <a:cs typeface="Calibri"/>
            </a:endParaRPr>
          </a:p>
        </p:txBody>
      </p:sp>
      <p:sp>
        <p:nvSpPr>
          <p:cNvPr id="32" name="object 32"/>
          <p:cNvSpPr txBox="1"/>
          <p:nvPr/>
        </p:nvSpPr>
        <p:spPr>
          <a:xfrm>
            <a:off x="1272286" y="1801748"/>
            <a:ext cx="28765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0" i="0" u="none" strike="noStrike" kern="0" cap="none" spc="-25" normalizeH="0" baseline="0" noProof="0" dirty="0">
                <a:ln>
                  <a:noFill/>
                </a:ln>
                <a:solidFill>
                  <a:srgbClr val="2C521D"/>
                </a:solidFill>
                <a:effectLst/>
                <a:uLnTx/>
                <a:uFillTx/>
                <a:latin typeface="Calibri"/>
                <a:ea typeface="+mn-ea"/>
                <a:cs typeface="Calibri"/>
              </a:rPr>
              <a:t>DC</a:t>
            </a:r>
            <a:endParaRPr kumimoji="0" sz="1800" b="0" i="0" u="none" strike="noStrike" kern="0" cap="none" spc="0" normalizeH="0" baseline="0" noProof="0">
              <a:ln>
                <a:noFill/>
              </a:ln>
              <a:solidFill>
                <a:sysClr val="windowText" lastClr="000000"/>
              </a:solidFill>
              <a:effectLst/>
              <a:uLnTx/>
              <a:uFillTx/>
              <a:latin typeface="Calibri"/>
              <a:ea typeface="+mn-ea"/>
              <a:cs typeface="Calibri"/>
            </a:endParaRPr>
          </a:p>
        </p:txBody>
      </p:sp>
      <p:sp>
        <p:nvSpPr>
          <p:cNvPr id="33" name="object 33"/>
          <p:cNvSpPr txBox="1"/>
          <p:nvPr/>
        </p:nvSpPr>
        <p:spPr>
          <a:xfrm>
            <a:off x="2706116" y="1801748"/>
            <a:ext cx="9588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0" i="0" u="none" strike="noStrike" kern="0" cap="none" spc="0" normalizeH="0" baseline="0" noProof="0" dirty="0">
                <a:ln>
                  <a:noFill/>
                </a:ln>
                <a:solidFill>
                  <a:srgbClr val="2C521D"/>
                </a:solidFill>
                <a:effectLst/>
                <a:uLnTx/>
                <a:uFillTx/>
                <a:latin typeface="Calibri"/>
                <a:ea typeface="+mn-ea"/>
                <a:cs typeface="Calibri"/>
              </a:rPr>
              <a:t>-</a:t>
            </a:r>
            <a:endParaRPr kumimoji="0" sz="1800" b="0" i="0" u="none" strike="noStrike" kern="0" cap="none" spc="0" normalizeH="0" baseline="0" noProof="0">
              <a:ln>
                <a:noFill/>
              </a:ln>
              <a:solidFill>
                <a:sysClr val="windowText" lastClr="000000"/>
              </a:solidFill>
              <a:effectLst/>
              <a:uLnTx/>
              <a:uFillTx/>
              <a:latin typeface="Calibri"/>
              <a:ea typeface="+mn-ea"/>
              <a:cs typeface="Calibri"/>
            </a:endParaRPr>
          </a:p>
        </p:txBody>
      </p:sp>
      <p:sp>
        <p:nvSpPr>
          <p:cNvPr id="34" name="object 34"/>
          <p:cNvSpPr txBox="1"/>
          <p:nvPr/>
        </p:nvSpPr>
        <p:spPr>
          <a:xfrm>
            <a:off x="4014596" y="1801748"/>
            <a:ext cx="14160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0" i="0" u="none" strike="noStrike" kern="0" cap="none" spc="0" normalizeH="0" baseline="0" noProof="0" dirty="0">
                <a:ln>
                  <a:noFill/>
                </a:ln>
                <a:solidFill>
                  <a:srgbClr val="2C521D"/>
                </a:solidFill>
                <a:effectLst/>
                <a:uLnTx/>
                <a:uFillTx/>
                <a:latin typeface="Calibri"/>
                <a:ea typeface="+mn-ea"/>
                <a:cs typeface="Calibri"/>
              </a:rPr>
              <a:t>6</a:t>
            </a:r>
            <a:endParaRPr kumimoji="0" sz="1800" b="0" i="0" u="none" strike="noStrike" kern="0" cap="none" spc="0" normalizeH="0" baseline="0" noProof="0">
              <a:ln>
                <a:noFill/>
              </a:ln>
              <a:solidFill>
                <a:sysClr val="windowText" lastClr="000000"/>
              </a:solidFill>
              <a:effectLst/>
              <a:uLnTx/>
              <a:uFillTx/>
              <a:latin typeface="Calibri"/>
              <a:ea typeface="+mn-ea"/>
              <a:cs typeface="Calibri"/>
            </a:endParaRPr>
          </a:p>
        </p:txBody>
      </p:sp>
      <p:sp>
        <p:nvSpPr>
          <p:cNvPr id="35" name="object 35"/>
          <p:cNvSpPr txBox="1"/>
          <p:nvPr/>
        </p:nvSpPr>
        <p:spPr>
          <a:xfrm>
            <a:off x="10109707" y="1801748"/>
            <a:ext cx="9588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0" i="0" u="none" strike="noStrike" kern="0" cap="none" spc="0" normalizeH="0" baseline="0" noProof="0" dirty="0">
                <a:ln>
                  <a:noFill/>
                </a:ln>
                <a:solidFill>
                  <a:srgbClr val="2C521D"/>
                </a:solidFill>
                <a:effectLst/>
                <a:uLnTx/>
                <a:uFillTx/>
                <a:latin typeface="Calibri"/>
                <a:ea typeface="+mn-ea"/>
                <a:cs typeface="Calibri"/>
              </a:rPr>
              <a:t>-</a:t>
            </a:r>
            <a:endParaRPr kumimoji="0" sz="1800" b="0" i="0" u="none" strike="noStrike" kern="0" cap="none" spc="0" normalizeH="0" baseline="0" noProof="0">
              <a:ln>
                <a:noFill/>
              </a:ln>
              <a:solidFill>
                <a:sysClr val="windowText" lastClr="000000"/>
              </a:solidFill>
              <a:effectLst/>
              <a:uLnTx/>
              <a:uFillTx/>
              <a:latin typeface="Calibri"/>
              <a:ea typeface="+mn-ea"/>
              <a:cs typeface="Calibri"/>
            </a:endParaRPr>
          </a:p>
        </p:txBody>
      </p:sp>
      <p:sp>
        <p:nvSpPr>
          <p:cNvPr id="36" name="object 36"/>
          <p:cNvSpPr txBox="1"/>
          <p:nvPr/>
        </p:nvSpPr>
        <p:spPr>
          <a:xfrm>
            <a:off x="9532111" y="2274189"/>
            <a:ext cx="77787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0" i="0" u="none" strike="noStrike" kern="0" cap="none" spc="-10" normalizeH="0" baseline="0" noProof="0" dirty="0">
                <a:ln>
                  <a:noFill/>
                </a:ln>
                <a:solidFill>
                  <a:srgbClr val="2C521D"/>
                </a:solidFill>
                <a:effectLst/>
                <a:uLnTx/>
                <a:uFillTx/>
                <a:latin typeface="Calibri"/>
                <a:ea typeface="+mn-ea"/>
                <a:cs typeface="Calibri"/>
              </a:rPr>
              <a:t>160,090</a:t>
            </a:r>
            <a:endParaRPr kumimoji="0" sz="1800" b="0" i="0" u="none" strike="noStrike" kern="0" cap="none" spc="0" normalizeH="0" baseline="0" noProof="0">
              <a:ln>
                <a:noFill/>
              </a:ln>
              <a:solidFill>
                <a:sysClr val="windowText" lastClr="000000"/>
              </a:solidFill>
              <a:effectLst/>
              <a:uLnTx/>
              <a:uFillTx/>
              <a:latin typeface="Calibri"/>
              <a:ea typeface="+mn-ea"/>
              <a:cs typeface="Calibri"/>
            </a:endParaRPr>
          </a:p>
        </p:txBody>
      </p:sp>
      <p:sp>
        <p:nvSpPr>
          <p:cNvPr id="37" name="object 37"/>
          <p:cNvSpPr txBox="1"/>
          <p:nvPr/>
        </p:nvSpPr>
        <p:spPr>
          <a:xfrm>
            <a:off x="9532111" y="2746628"/>
            <a:ext cx="77787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0" i="0" u="none" strike="noStrike" kern="0" cap="none" spc="-10" normalizeH="0" baseline="0" noProof="0" dirty="0">
                <a:ln>
                  <a:noFill/>
                </a:ln>
                <a:solidFill>
                  <a:srgbClr val="2C521D"/>
                </a:solidFill>
                <a:effectLst/>
                <a:uLnTx/>
                <a:uFillTx/>
                <a:latin typeface="Calibri"/>
                <a:ea typeface="+mn-ea"/>
                <a:cs typeface="Calibri"/>
              </a:rPr>
              <a:t>185,692</a:t>
            </a:r>
            <a:endParaRPr kumimoji="0" sz="1800" b="0" i="0" u="none" strike="noStrike" kern="0" cap="none" spc="0" normalizeH="0" baseline="0" noProof="0">
              <a:ln>
                <a:noFill/>
              </a:ln>
              <a:solidFill>
                <a:sysClr val="windowText" lastClr="000000"/>
              </a:solidFill>
              <a:effectLst/>
              <a:uLnTx/>
              <a:uFillTx/>
              <a:latin typeface="Calibri"/>
              <a:ea typeface="+mn-ea"/>
              <a:cs typeface="Calibri"/>
            </a:endParaRPr>
          </a:p>
        </p:txBody>
      </p:sp>
      <p:sp>
        <p:nvSpPr>
          <p:cNvPr id="38" name="object 38"/>
          <p:cNvSpPr txBox="1"/>
          <p:nvPr/>
        </p:nvSpPr>
        <p:spPr>
          <a:xfrm>
            <a:off x="9532111" y="3219069"/>
            <a:ext cx="77787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0" i="0" u="none" strike="noStrike" kern="0" cap="none" spc="-10" normalizeH="0" baseline="0" noProof="0" dirty="0">
                <a:ln>
                  <a:noFill/>
                </a:ln>
                <a:solidFill>
                  <a:srgbClr val="2C521D"/>
                </a:solidFill>
                <a:effectLst/>
                <a:uLnTx/>
                <a:uFillTx/>
                <a:latin typeface="Calibri"/>
                <a:ea typeface="+mn-ea"/>
                <a:cs typeface="Calibri"/>
              </a:rPr>
              <a:t>634,162</a:t>
            </a:r>
            <a:endParaRPr kumimoji="0" sz="1800" b="0" i="0" u="none" strike="noStrike" kern="0" cap="none" spc="0" normalizeH="0" baseline="0" noProof="0">
              <a:ln>
                <a:noFill/>
              </a:ln>
              <a:solidFill>
                <a:sysClr val="windowText" lastClr="000000"/>
              </a:solidFill>
              <a:effectLst/>
              <a:uLnTx/>
              <a:uFillTx/>
              <a:latin typeface="Calibri"/>
              <a:ea typeface="+mn-ea"/>
              <a:cs typeface="Calibri"/>
            </a:endParaRPr>
          </a:p>
        </p:txBody>
      </p:sp>
      <p:sp>
        <p:nvSpPr>
          <p:cNvPr id="39" name="object 39"/>
          <p:cNvSpPr txBox="1"/>
          <p:nvPr/>
        </p:nvSpPr>
        <p:spPr>
          <a:xfrm>
            <a:off x="4821046" y="1871598"/>
            <a:ext cx="3028315" cy="2118360"/>
          </a:xfrm>
          <a:prstGeom prst="rect">
            <a:avLst/>
          </a:prstGeom>
        </p:spPr>
        <p:txBody>
          <a:bodyPr vert="horz" wrap="square" lIns="0" tIns="0" rIns="0" bIns="0" rtlCol="0">
            <a:spAutoFit/>
          </a:bodyPr>
          <a:lstStyle/>
          <a:p>
            <a:pPr marL="680720" marR="0" lvl="0" indent="0" algn="l" defTabSz="914400" rtl="0" eaLnBrk="1" fontAlgn="auto" latinLnBrk="0" hangingPunct="1">
              <a:lnSpc>
                <a:spcPts val="1710"/>
              </a:lnSpc>
              <a:spcBef>
                <a:spcPts val="0"/>
              </a:spcBef>
              <a:spcAft>
                <a:spcPts val="0"/>
              </a:spcAft>
              <a:buClrTx/>
              <a:buSzTx/>
              <a:buFontTx/>
              <a:buNone/>
              <a:tabLst>
                <a:tab pos="2851785" algn="l"/>
              </a:tabLst>
              <a:defRPr/>
            </a:pPr>
            <a:r>
              <a:rPr kumimoji="0" sz="1800" b="0" i="0" u="none" strike="noStrike" kern="0" cap="none" spc="-50" normalizeH="0" baseline="0" noProof="0" dirty="0">
                <a:ln>
                  <a:noFill/>
                </a:ln>
                <a:solidFill>
                  <a:srgbClr val="2C521D"/>
                </a:solidFill>
                <a:effectLst/>
                <a:uLnTx/>
                <a:uFillTx/>
                <a:latin typeface="Calibri"/>
                <a:ea typeface="+mn-ea"/>
                <a:cs typeface="Calibri"/>
              </a:rPr>
              <a:t>6</a:t>
            </a:r>
            <a:r>
              <a:rPr kumimoji="0" sz="1800" b="0" i="0" u="none" strike="noStrike" kern="0" cap="none" spc="0" normalizeH="0" baseline="0" noProof="0" dirty="0">
                <a:ln>
                  <a:noFill/>
                </a:ln>
                <a:solidFill>
                  <a:srgbClr val="2C521D"/>
                </a:solidFill>
                <a:effectLst/>
                <a:uLnTx/>
                <a:uFillTx/>
                <a:latin typeface="Calibri"/>
                <a:ea typeface="+mn-ea"/>
                <a:cs typeface="Calibri"/>
              </a:rPr>
              <a:t>	</a:t>
            </a:r>
            <a:r>
              <a:rPr kumimoji="0" sz="1800" b="0" i="0" u="none" strike="noStrike" kern="0" cap="none" spc="-50" normalizeH="0" baseline="0" noProof="0" dirty="0">
                <a:ln>
                  <a:noFill/>
                </a:ln>
                <a:solidFill>
                  <a:srgbClr val="2C521D"/>
                </a:solidFill>
                <a:effectLst/>
                <a:uLnTx/>
                <a:uFillTx/>
                <a:latin typeface="Calibri"/>
                <a:ea typeface="+mn-ea"/>
                <a:cs typeface="Calibri"/>
              </a:rPr>
              <a:t>-</a:t>
            </a:r>
            <a:endParaRPr kumimoji="0" sz="1800" b="0" i="0" u="none" strike="noStrike" kern="0" cap="none" spc="0" normalizeH="0" baseline="0" noProof="0">
              <a:ln>
                <a:noFill/>
              </a:ln>
              <a:solidFill>
                <a:sysClr val="windowText" lastClr="000000"/>
              </a:solidFill>
              <a:effectLst/>
              <a:uLnTx/>
              <a:uFillTx/>
              <a:latin typeface="Calibri"/>
              <a:ea typeface="+mn-ea"/>
              <a:cs typeface="Calibri"/>
            </a:endParaRPr>
          </a:p>
          <a:p>
            <a:pPr marL="0" marR="0" lvl="0" indent="0" algn="r" defTabSz="914400" rtl="0" eaLnBrk="1" fontAlgn="auto" latinLnBrk="0" hangingPunct="1">
              <a:lnSpc>
                <a:spcPct val="100000"/>
              </a:lnSpc>
              <a:spcBef>
                <a:spcPts val="1560"/>
              </a:spcBef>
              <a:spcAft>
                <a:spcPts val="0"/>
              </a:spcAft>
              <a:buClrTx/>
              <a:buSzTx/>
              <a:buFontTx/>
              <a:buNone/>
              <a:tabLst>
                <a:tab pos="2118360" algn="l"/>
              </a:tabLst>
              <a:defRPr/>
            </a:pPr>
            <a:r>
              <a:rPr kumimoji="0" sz="1800" b="0" i="0" u="none" strike="noStrike" kern="0" cap="none" spc="-10" normalizeH="0" baseline="0" noProof="0" dirty="0">
                <a:ln>
                  <a:noFill/>
                </a:ln>
                <a:solidFill>
                  <a:srgbClr val="2C521D"/>
                </a:solidFill>
                <a:effectLst/>
                <a:uLnTx/>
                <a:uFillTx/>
                <a:latin typeface="Calibri"/>
                <a:ea typeface="+mn-ea"/>
                <a:cs typeface="Calibri"/>
              </a:rPr>
              <a:t>13,367</a:t>
            </a:r>
            <a:r>
              <a:rPr kumimoji="0" sz="1800" b="0" i="0" u="none" strike="noStrike" kern="0" cap="none" spc="0" normalizeH="0" baseline="0" noProof="0" dirty="0">
                <a:ln>
                  <a:noFill/>
                </a:ln>
                <a:solidFill>
                  <a:srgbClr val="2C521D"/>
                </a:solidFill>
                <a:effectLst/>
                <a:uLnTx/>
                <a:uFillTx/>
                <a:latin typeface="Calibri"/>
                <a:ea typeface="+mn-ea"/>
                <a:cs typeface="Calibri"/>
              </a:rPr>
              <a:t>	</a:t>
            </a:r>
            <a:r>
              <a:rPr kumimoji="0" sz="1800" b="0" i="0" u="none" strike="noStrike" kern="0" cap="none" spc="-10" normalizeH="0" baseline="0" noProof="0" dirty="0">
                <a:ln>
                  <a:noFill/>
                </a:ln>
                <a:solidFill>
                  <a:srgbClr val="2C521D"/>
                </a:solidFill>
                <a:effectLst/>
                <a:uLnTx/>
                <a:uFillTx/>
                <a:latin typeface="Calibri"/>
                <a:ea typeface="+mn-ea"/>
                <a:cs typeface="Calibri"/>
              </a:rPr>
              <a:t>160,090</a:t>
            </a:r>
            <a:endParaRPr kumimoji="0" sz="1800" b="0" i="0" u="none" strike="noStrike" kern="0" cap="none" spc="0" normalizeH="0" baseline="0" noProof="0">
              <a:ln>
                <a:noFill/>
              </a:ln>
              <a:solidFill>
                <a:sysClr val="windowText" lastClr="000000"/>
              </a:solidFill>
              <a:effectLst/>
              <a:uLnTx/>
              <a:uFillTx/>
              <a:latin typeface="Calibri"/>
              <a:ea typeface="+mn-ea"/>
              <a:cs typeface="Calibri"/>
            </a:endParaRPr>
          </a:p>
          <a:p>
            <a:pPr marL="0" marR="0" lvl="0" indent="0" algn="r" defTabSz="914400" rtl="0" eaLnBrk="1" fontAlgn="auto" latinLnBrk="0" hangingPunct="1">
              <a:lnSpc>
                <a:spcPct val="100000"/>
              </a:lnSpc>
              <a:spcBef>
                <a:spcPts val="1560"/>
              </a:spcBef>
              <a:spcAft>
                <a:spcPts val="0"/>
              </a:spcAft>
              <a:buClrTx/>
              <a:buSzTx/>
              <a:buFontTx/>
              <a:buNone/>
              <a:tabLst>
                <a:tab pos="2012950" algn="l"/>
              </a:tabLst>
              <a:defRPr/>
            </a:pPr>
            <a:r>
              <a:rPr kumimoji="0" sz="1800" b="0" i="0" u="none" strike="noStrike" kern="0" cap="none" spc="-10" normalizeH="0" baseline="0" noProof="0" dirty="0">
                <a:ln>
                  <a:noFill/>
                </a:ln>
                <a:solidFill>
                  <a:srgbClr val="2C521D"/>
                </a:solidFill>
                <a:effectLst/>
                <a:uLnTx/>
                <a:uFillTx/>
                <a:latin typeface="Calibri"/>
                <a:ea typeface="+mn-ea"/>
                <a:cs typeface="Calibri"/>
              </a:rPr>
              <a:t>3,622</a:t>
            </a:r>
            <a:r>
              <a:rPr kumimoji="0" sz="1800" b="0" i="0" u="none" strike="noStrike" kern="0" cap="none" spc="0" normalizeH="0" baseline="0" noProof="0" dirty="0">
                <a:ln>
                  <a:noFill/>
                </a:ln>
                <a:solidFill>
                  <a:srgbClr val="2C521D"/>
                </a:solidFill>
                <a:effectLst/>
                <a:uLnTx/>
                <a:uFillTx/>
                <a:latin typeface="Calibri"/>
                <a:ea typeface="+mn-ea"/>
                <a:cs typeface="Calibri"/>
              </a:rPr>
              <a:t>	</a:t>
            </a:r>
            <a:r>
              <a:rPr kumimoji="0" sz="1800" b="0" i="0" u="none" strike="noStrike" kern="0" cap="none" spc="-10" normalizeH="0" baseline="0" noProof="0" dirty="0">
                <a:ln>
                  <a:noFill/>
                </a:ln>
                <a:solidFill>
                  <a:srgbClr val="2C521D"/>
                </a:solidFill>
                <a:effectLst/>
                <a:uLnTx/>
                <a:uFillTx/>
                <a:latin typeface="Calibri"/>
                <a:ea typeface="+mn-ea"/>
                <a:cs typeface="Calibri"/>
              </a:rPr>
              <a:t>185,692</a:t>
            </a:r>
            <a:endParaRPr kumimoji="0" sz="1800" b="0" i="0" u="none" strike="noStrike" kern="0" cap="none" spc="0" normalizeH="0" baseline="0" noProof="0">
              <a:ln>
                <a:noFill/>
              </a:ln>
              <a:solidFill>
                <a:sysClr val="windowText" lastClr="000000"/>
              </a:solidFill>
              <a:effectLst/>
              <a:uLnTx/>
              <a:uFillTx/>
              <a:latin typeface="Calibri"/>
              <a:ea typeface="+mn-ea"/>
              <a:cs typeface="Calibri"/>
            </a:endParaRPr>
          </a:p>
          <a:p>
            <a:pPr marL="0" marR="0" lvl="0" indent="0" algn="r" defTabSz="914400" rtl="0" eaLnBrk="1" fontAlgn="auto" latinLnBrk="0" hangingPunct="1">
              <a:lnSpc>
                <a:spcPct val="100000"/>
              </a:lnSpc>
              <a:spcBef>
                <a:spcPts val="1560"/>
              </a:spcBef>
              <a:spcAft>
                <a:spcPts val="0"/>
              </a:spcAft>
              <a:buClrTx/>
              <a:buSzTx/>
              <a:buFontTx/>
              <a:buNone/>
              <a:tabLst>
                <a:tab pos="2118360" algn="l"/>
              </a:tabLst>
              <a:defRPr/>
            </a:pPr>
            <a:r>
              <a:rPr kumimoji="0" sz="1800" b="0" i="0" u="none" strike="noStrike" kern="0" cap="none" spc="-10" normalizeH="0" baseline="0" noProof="0" dirty="0">
                <a:ln>
                  <a:noFill/>
                </a:ln>
                <a:solidFill>
                  <a:srgbClr val="2C521D"/>
                </a:solidFill>
                <a:effectLst/>
                <a:uLnTx/>
                <a:uFillTx/>
                <a:latin typeface="Calibri"/>
                <a:ea typeface="+mn-ea"/>
                <a:cs typeface="Calibri"/>
              </a:rPr>
              <a:t>56,523</a:t>
            </a:r>
            <a:r>
              <a:rPr kumimoji="0" sz="1800" b="0" i="0" u="none" strike="noStrike" kern="0" cap="none" spc="0" normalizeH="0" baseline="0" noProof="0" dirty="0">
                <a:ln>
                  <a:noFill/>
                </a:ln>
                <a:solidFill>
                  <a:srgbClr val="2C521D"/>
                </a:solidFill>
                <a:effectLst/>
                <a:uLnTx/>
                <a:uFillTx/>
                <a:latin typeface="Calibri"/>
                <a:ea typeface="+mn-ea"/>
                <a:cs typeface="Calibri"/>
              </a:rPr>
              <a:t>	</a:t>
            </a:r>
            <a:r>
              <a:rPr kumimoji="0" sz="1800" b="0" i="0" u="none" strike="noStrike" kern="0" cap="none" spc="-10" normalizeH="0" baseline="0" noProof="0" dirty="0">
                <a:ln>
                  <a:noFill/>
                </a:ln>
                <a:solidFill>
                  <a:srgbClr val="2C521D"/>
                </a:solidFill>
                <a:effectLst/>
                <a:uLnTx/>
                <a:uFillTx/>
                <a:latin typeface="Calibri"/>
                <a:ea typeface="+mn-ea"/>
                <a:cs typeface="Calibri"/>
              </a:rPr>
              <a:t>634,162</a:t>
            </a:r>
            <a:endParaRPr kumimoji="0" sz="1800" b="0" i="0" u="none" strike="noStrike" kern="0" cap="none" spc="0" normalizeH="0" baseline="0" noProof="0">
              <a:ln>
                <a:noFill/>
              </a:ln>
              <a:solidFill>
                <a:sysClr val="windowText" lastClr="000000"/>
              </a:solidFill>
              <a:effectLst/>
              <a:uLnTx/>
              <a:uFillTx/>
              <a:latin typeface="Calibri"/>
              <a:ea typeface="+mn-ea"/>
              <a:cs typeface="Calibri"/>
            </a:endParaRPr>
          </a:p>
          <a:p>
            <a:pPr marL="0" marR="0" lvl="0" indent="0" algn="r" defTabSz="914400" rtl="0" eaLnBrk="1" fontAlgn="auto" latinLnBrk="0" hangingPunct="1">
              <a:lnSpc>
                <a:spcPct val="100000"/>
              </a:lnSpc>
              <a:spcBef>
                <a:spcPts val="1560"/>
              </a:spcBef>
              <a:spcAft>
                <a:spcPts val="0"/>
              </a:spcAft>
              <a:buClrTx/>
              <a:buSzTx/>
              <a:buFontTx/>
              <a:buNone/>
              <a:tabLst>
                <a:tab pos="2275205" algn="l"/>
              </a:tabLst>
              <a:defRPr/>
            </a:pPr>
            <a:r>
              <a:rPr kumimoji="0" sz="1800" b="0" i="0" u="none" strike="noStrike" kern="0" cap="none" spc="-10" normalizeH="0" baseline="0" noProof="0" dirty="0">
                <a:ln>
                  <a:noFill/>
                </a:ln>
                <a:solidFill>
                  <a:srgbClr val="2C521D"/>
                </a:solidFill>
                <a:effectLst/>
                <a:uLnTx/>
                <a:uFillTx/>
                <a:latin typeface="Calibri"/>
                <a:ea typeface="+mn-ea"/>
                <a:cs typeface="Calibri"/>
              </a:rPr>
              <a:t>227,331</a:t>
            </a:r>
            <a:r>
              <a:rPr kumimoji="0" sz="1800" b="0" i="0" u="none" strike="noStrike" kern="0" cap="none" spc="0" normalizeH="0" baseline="0" noProof="0" dirty="0">
                <a:ln>
                  <a:noFill/>
                </a:ln>
                <a:solidFill>
                  <a:srgbClr val="2C521D"/>
                </a:solidFill>
                <a:effectLst/>
                <a:uLnTx/>
                <a:uFillTx/>
                <a:latin typeface="Calibri"/>
                <a:ea typeface="+mn-ea"/>
                <a:cs typeface="Calibri"/>
              </a:rPr>
              <a:t>	</a:t>
            </a:r>
            <a:r>
              <a:rPr kumimoji="0" sz="1800" b="0" i="0" u="none" strike="noStrike" kern="0" cap="none" spc="-10" normalizeH="0" baseline="0" noProof="0" dirty="0">
                <a:ln>
                  <a:noFill/>
                </a:ln>
                <a:solidFill>
                  <a:srgbClr val="2C521D"/>
                </a:solidFill>
                <a:effectLst/>
                <a:uLnTx/>
                <a:uFillTx/>
                <a:latin typeface="Calibri"/>
                <a:ea typeface="+mn-ea"/>
                <a:cs typeface="Calibri"/>
              </a:rPr>
              <a:t>375,969</a:t>
            </a:r>
            <a:endParaRPr kumimoji="0" sz="1800" b="0" i="0" u="none" strike="noStrike" kern="0" cap="none" spc="0" normalizeH="0" baseline="0" noProof="0">
              <a:ln>
                <a:noFill/>
              </a:ln>
              <a:solidFill>
                <a:sysClr val="windowText" lastClr="000000"/>
              </a:solidFill>
              <a:effectLst/>
              <a:uLnTx/>
              <a:uFillTx/>
              <a:latin typeface="Calibri"/>
              <a:ea typeface="+mn-ea"/>
              <a:cs typeface="Calibri"/>
            </a:endParaRPr>
          </a:p>
        </p:txBody>
      </p:sp>
      <p:graphicFrame>
        <p:nvGraphicFramePr>
          <p:cNvPr id="40" name="object 40"/>
          <p:cNvGraphicFramePr>
            <a:graphicFrameLocks noGrp="1"/>
          </p:cNvGraphicFramePr>
          <p:nvPr/>
        </p:nvGraphicFramePr>
        <p:xfrm>
          <a:off x="1273175" y="3761359"/>
          <a:ext cx="9244963" cy="702945"/>
        </p:xfrm>
        <a:graphic>
          <a:graphicData uri="http://schemas.openxmlformats.org/drawingml/2006/table">
            <a:tbl>
              <a:tblPr firstRow="1" bandRow="1">
                <a:tableStyleId>{2D5ABB26-0587-4C30-8999-92F81FD0307C}</a:tableStyleId>
              </a:tblPr>
              <a:tblGrid>
                <a:gridCol w="606425">
                  <a:extLst>
                    <a:ext uri="{9D8B030D-6E8A-4147-A177-3AD203B41FA5}">
                      <a16:colId xmlns:a16="http://schemas.microsoft.com/office/drawing/2014/main" val="20000"/>
                    </a:ext>
                  </a:extLst>
                </a:gridCol>
                <a:gridCol w="1240789">
                  <a:extLst>
                    <a:ext uri="{9D8B030D-6E8A-4147-A177-3AD203B41FA5}">
                      <a16:colId xmlns:a16="http://schemas.microsoft.com/office/drawing/2014/main" val="20001"/>
                    </a:ext>
                  </a:extLst>
                </a:gridCol>
                <a:gridCol w="1485900">
                  <a:extLst>
                    <a:ext uri="{9D8B030D-6E8A-4147-A177-3AD203B41FA5}">
                      <a16:colId xmlns:a16="http://schemas.microsoft.com/office/drawing/2014/main" val="20002"/>
                    </a:ext>
                  </a:extLst>
                </a:gridCol>
                <a:gridCol w="1116330">
                  <a:extLst>
                    <a:ext uri="{9D8B030D-6E8A-4147-A177-3AD203B41FA5}">
                      <a16:colId xmlns:a16="http://schemas.microsoft.com/office/drawing/2014/main" val="20003"/>
                    </a:ext>
                  </a:extLst>
                </a:gridCol>
                <a:gridCol w="2344420">
                  <a:extLst>
                    <a:ext uri="{9D8B030D-6E8A-4147-A177-3AD203B41FA5}">
                      <a16:colId xmlns:a16="http://schemas.microsoft.com/office/drawing/2014/main" val="20004"/>
                    </a:ext>
                  </a:extLst>
                </a:gridCol>
                <a:gridCol w="314959">
                  <a:extLst>
                    <a:ext uri="{9D8B030D-6E8A-4147-A177-3AD203B41FA5}">
                      <a16:colId xmlns:a16="http://schemas.microsoft.com/office/drawing/2014/main" val="20005"/>
                    </a:ext>
                  </a:extLst>
                </a:gridCol>
                <a:gridCol w="2136140">
                  <a:extLst>
                    <a:ext uri="{9D8B030D-6E8A-4147-A177-3AD203B41FA5}">
                      <a16:colId xmlns:a16="http://schemas.microsoft.com/office/drawing/2014/main" val="20006"/>
                    </a:ext>
                  </a:extLst>
                </a:gridCol>
              </a:tblGrid>
              <a:tr h="231140">
                <a:tc>
                  <a:txBody>
                    <a:bodyPr/>
                    <a:lstStyle/>
                    <a:p>
                      <a:pPr marL="11430">
                        <a:lnSpc>
                          <a:spcPts val="1710"/>
                        </a:lnSpc>
                      </a:pPr>
                      <a:r>
                        <a:rPr sz="1800" spc="-25" dirty="0">
                          <a:solidFill>
                            <a:srgbClr val="2C521D"/>
                          </a:solidFill>
                          <a:latin typeface="Calibri"/>
                          <a:cs typeface="Calibri"/>
                        </a:rPr>
                        <a:t>VA</a:t>
                      </a:r>
                      <a:endParaRPr sz="1800">
                        <a:latin typeface="Calibri"/>
                        <a:cs typeface="Calibri"/>
                      </a:endParaRPr>
                    </a:p>
                  </a:txBody>
                  <a:tcPr marL="0" marR="0" marT="0" marB="0">
                    <a:solidFill>
                      <a:srgbClr val="BEBEBE">
                        <a:alpha val="34901"/>
                      </a:srgbClr>
                    </a:solidFill>
                  </a:tcPr>
                </a:tc>
                <a:tc>
                  <a:txBody>
                    <a:bodyPr/>
                    <a:lstStyle/>
                    <a:p>
                      <a:pPr marR="217804" algn="r">
                        <a:lnSpc>
                          <a:spcPts val="1710"/>
                        </a:lnSpc>
                      </a:pPr>
                      <a:r>
                        <a:rPr sz="1800" spc="-10" dirty="0">
                          <a:solidFill>
                            <a:srgbClr val="2C521D"/>
                          </a:solidFill>
                          <a:latin typeface="Calibri"/>
                          <a:cs typeface="Calibri"/>
                        </a:rPr>
                        <a:t>160,646</a:t>
                      </a:r>
                      <a:endParaRPr sz="1800">
                        <a:latin typeface="Calibri"/>
                        <a:cs typeface="Calibri"/>
                      </a:endParaRPr>
                    </a:p>
                  </a:txBody>
                  <a:tcPr marL="0" marR="0" marT="0" marB="0">
                    <a:solidFill>
                      <a:srgbClr val="BEBEBE">
                        <a:alpha val="34901"/>
                      </a:srgbClr>
                    </a:solidFill>
                  </a:tcPr>
                </a:tc>
                <a:tc>
                  <a:txBody>
                    <a:bodyPr/>
                    <a:lstStyle/>
                    <a:p>
                      <a:pPr marR="500380" algn="r">
                        <a:lnSpc>
                          <a:spcPts val="1710"/>
                        </a:lnSpc>
                      </a:pPr>
                      <a:r>
                        <a:rPr sz="1800" spc="-10" dirty="0">
                          <a:solidFill>
                            <a:srgbClr val="2C521D"/>
                          </a:solidFill>
                          <a:latin typeface="Calibri"/>
                          <a:cs typeface="Calibri"/>
                        </a:rPr>
                        <a:t>198,709</a:t>
                      </a:r>
                      <a:endParaRPr sz="1800">
                        <a:latin typeface="Calibri"/>
                        <a:cs typeface="Calibri"/>
                      </a:endParaRPr>
                    </a:p>
                  </a:txBody>
                  <a:tcPr marL="0" marR="0" marT="0" marB="0">
                    <a:solidFill>
                      <a:srgbClr val="BEBEBE">
                        <a:alpha val="34901"/>
                      </a:srgbClr>
                    </a:solidFill>
                  </a:tcPr>
                </a:tc>
                <a:tc>
                  <a:txBody>
                    <a:bodyPr/>
                    <a:lstStyle/>
                    <a:p>
                      <a:pPr>
                        <a:lnSpc>
                          <a:spcPct val="100000"/>
                        </a:lnSpc>
                      </a:pPr>
                      <a:endParaRPr sz="1400">
                        <a:latin typeface="Times New Roman"/>
                        <a:cs typeface="Times New Roman"/>
                      </a:endParaRPr>
                    </a:p>
                  </a:txBody>
                  <a:tcPr marL="0" marR="0" marT="0" marB="0">
                    <a:solidFill>
                      <a:srgbClr val="F1F1F1">
                        <a:alpha val="45097"/>
                      </a:srgbClr>
                    </a:solidFill>
                  </a:tcPr>
                </a:tc>
                <a:tc>
                  <a:txBody>
                    <a:bodyPr/>
                    <a:lstStyle/>
                    <a:p>
                      <a:pPr>
                        <a:lnSpc>
                          <a:spcPct val="100000"/>
                        </a:lnSpc>
                      </a:pPr>
                      <a:endParaRPr sz="1400">
                        <a:latin typeface="Times New Roman"/>
                        <a:cs typeface="Times New Roman"/>
                      </a:endParaRPr>
                    </a:p>
                  </a:txBody>
                  <a:tcPr marL="0" marR="0" marT="0" marB="0"/>
                </a:tc>
                <a:tc>
                  <a:txBody>
                    <a:bodyPr/>
                    <a:lstStyle/>
                    <a:p>
                      <a:pPr>
                        <a:lnSpc>
                          <a:spcPct val="100000"/>
                        </a:lnSpc>
                      </a:pPr>
                      <a:endParaRPr sz="1400">
                        <a:latin typeface="Times New Roman"/>
                        <a:cs typeface="Times New Roman"/>
                      </a:endParaRPr>
                    </a:p>
                  </a:txBody>
                  <a:tcPr marL="0" marR="0" marT="0" marB="0">
                    <a:solidFill>
                      <a:srgbClr val="F1F1F1">
                        <a:alpha val="45097"/>
                      </a:srgbClr>
                    </a:solidFill>
                  </a:tcPr>
                </a:tc>
                <a:tc>
                  <a:txBody>
                    <a:bodyPr/>
                    <a:lstStyle/>
                    <a:p>
                      <a:pPr marR="211454" algn="r">
                        <a:lnSpc>
                          <a:spcPts val="1710"/>
                        </a:lnSpc>
                      </a:pPr>
                      <a:r>
                        <a:rPr sz="1800" spc="-10" dirty="0">
                          <a:solidFill>
                            <a:srgbClr val="2C521D"/>
                          </a:solidFill>
                          <a:latin typeface="Calibri"/>
                          <a:cs typeface="Calibri"/>
                        </a:rPr>
                        <a:t>375,969</a:t>
                      </a:r>
                      <a:endParaRPr sz="1800">
                        <a:latin typeface="Calibri"/>
                        <a:cs typeface="Calibri"/>
                      </a:endParaRPr>
                    </a:p>
                  </a:txBody>
                  <a:tcPr marL="0" marR="0" marT="0" marB="0">
                    <a:solidFill>
                      <a:srgbClr val="BEBEBE">
                        <a:alpha val="34901"/>
                      </a:srgbClr>
                    </a:solidFill>
                  </a:tcPr>
                </a:tc>
                <a:extLst>
                  <a:ext uri="{0D108BD9-81ED-4DB2-BD59-A6C34878D82A}">
                    <a16:rowId xmlns:a16="http://schemas.microsoft.com/office/drawing/2014/main" val="10000"/>
                  </a:ext>
                </a:extLst>
              </a:tr>
              <a:tr h="471805">
                <a:tc>
                  <a:txBody>
                    <a:bodyPr/>
                    <a:lstStyle/>
                    <a:p>
                      <a:pPr marL="11430">
                        <a:lnSpc>
                          <a:spcPct val="100000"/>
                        </a:lnSpc>
                        <a:spcBef>
                          <a:spcPts val="1445"/>
                        </a:spcBef>
                      </a:pPr>
                      <a:r>
                        <a:rPr sz="1800" spc="-25" dirty="0">
                          <a:solidFill>
                            <a:srgbClr val="2C521D"/>
                          </a:solidFill>
                          <a:latin typeface="Calibri"/>
                          <a:cs typeface="Calibri"/>
                        </a:rPr>
                        <a:t>WV</a:t>
                      </a:r>
                      <a:endParaRPr sz="1800">
                        <a:latin typeface="Calibri"/>
                        <a:cs typeface="Calibri"/>
                      </a:endParaRPr>
                    </a:p>
                  </a:txBody>
                  <a:tcPr marL="0" marR="0" marT="183515" marB="0">
                    <a:solidFill>
                      <a:srgbClr val="F1F1F1">
                        <a:alpha val="45097"/>
                      </a:srgbClr>
                    </a:solidFill>
                  </a:tcPr>
                </a:tc>
                <a:tc>
                  <a:txBody>
                    <a:bodyPr/>
                    <a:lstStyle/>
                    <a:p>
                      <a:pPr marR="226060" algn="r">
                        <a:lnSpc>
                          <a:spcPct val="100000"/>
                        </a:lnSpc>
                        <a:spcBef>
                          <a:spcPts val="1445"/>
                        </a:spcBef>
                      </a:pPr>
                      <a:r>
                        <a:rPr sz="1800" dirty="0">
                          <a:solidFill>
                            <a:srgbClr val="2C521D"/>
                          </a:solidFill>
                          <a:latin typeface="Calibri"/>
                          <a:cs typeface="Calibri"/>
                        </a:rPr>
                        <a:t>7</a:t>
                      </a:r>
                      <a:endParaRPr sz="1800">
                        <a:latin typeface="Calibri"/>
                        <a:cs typeface="Calibri"/>
                      </a:endParaRPr>
                    </a:p>
                  </a:txBody>
                  <a:tcPr marL="0" marR="0" marT="183515" marB="0">
                    <a:solidFill>
                      <a:srgbClr val="F1F1F1">
                        <a:alpha val="45097"/>
                      </a:srgbClr>
                    </a:solidFill>
                  </a:tcPr>
                </a:tc>
                <a:tc>
                  <a:txBody>
                    <a:bodyPr/>
                    <a:lstStyle/>
                    <a:p>
                      <a:pPr marR="469265" algn="r">
                        <a:lnSpc>
                          <a:spcPct val="100000"/>
                        </a:lnSpc>
                        <a:spcBef>
                          <a:spcPts val="1445"/>
                        </a:spcBef>
                      </a:pPr>
                      <a:r>
                        <a:rPr sz="1800" spc="-10" dirty="0">
                          <a:solidFill>
                            <a:srgbClr val="2C521D"/>
                          </a:solidFill>
                          <a:latin typeface="Calibri"/>
                          <a:cs typeface="Calibri"/>
                        </a:rPr>
                        <a:t>4,053</a:t>
                      </a:r>
                      <a:endParaRPr sz="1800">
                        <a:latin typeface="Calibri"/>
                        <a:cs typeface="Calibri"/>
                      </a:endParaRPr>
                    </a:p>
                  </a:txBody>
                  <a:tcPr marL="0" marR="0" marT="183515" marB="0">
                    <a:solidFill>
                      <a:srgbClr val="F1F1F1">
                        <a:alpha val="45097"/>
                      </a:srgbClr>
                    </a:solidFill>
                  </a:tcPr>
                </a:tc>
                <a:tc>
                  <a:txBody>
                    <a:bodyPr/>
                    <a:lstStyle/>
                    <a:p>
                      <a:pPr marL="476884">
                        <a:lnSpc>
                          <a:spcPct val="100000"/>
                        </a:lnSpc>
                        <a:spcBef>
                          <a:spcPts val="1445"/>
                        </a:spcBef>
                      </a:pPr>
                      <a:r>
                        <a:rPr sz="1800" spc="-10" dirty="0">
                          <a:solidFill>
                            <a:srgbClr val="2C521D"/>
                          </a:solidFill>
                          <a:latin typeface="Calibri"/>
                          <a:cs typeface="Calibri"/>
                        </a:rPr>
                        <a:t>7,175</a:t>
                      </a:r>
                      <a:endParaRPr sz="1800">
                        <a:latin typeface="Calibri"/>
                        <a:cs typeface="Calibri"/>
                      </a:endParaRPr>
                    </a:p>
                  </a:txBody>
                  <a:tcPr marL="0" marR="0" marT="183515" marB="0">
                    <a:solidFill>
                      <a:srgbClr val="F1F1F1">
                        <a:alpha val="45097"/>
                      </a:srgbClr>
                    </a:solidFill>
                  </a:tcPr>
                </a:tc>
                <a:tc>
                  <a:txBody>
                    <a:bodyPr/>
                    <a:lstStyle/>
                    <a:p>
                      <a:pPr marL="1531620">
                        <a:lnSpc>
                          <a:spcPct val="100000"/>
                        </a:lnSpc>
                        <a:spcBef>
                          <a:spcPts val="1445"/>
                        </a:spcBef>
                      </a:pPr>
                      <a:r>
                        <a:rPr sz="1800" spc="-10" dirty="0">
                          <a:solidFill>
                            <a:srgbClr val="2C521D"/>
                          </a:solidFill>
                          <a:latin typeface="Calibri"/>
                          <a:cs typeface="Calibri"/>
                        </a:rPr>
                        <a:t>80,396</a:t>
                      </a:r>
                      <a:endParaRPr sz="1800">
                        <a:latin typeface="Calibri"/>
                        <a:cs typeface="Calibri"/>
                      </a:endParaRPr>
                    </a:p>
                  </a:txBody>
                  <a:tcPr marL="0" marR="0" marT="183515" marB="0"/>
                </a:tc>
                <a:tc>
                  <a:txBody>
                    <a:bodyPr/>
                    <a:lstStyle/>
                    <a:p>
                      <a:pPr>
                        <a:lnSpc>
                          <a:spcPct val="100000"/>
                        </a:lnSpc>
                      </a:pPr>
                      <a:endParaRPr sz="2000">
                        <a:latin typeface="Times New Roman"/>
                        <a:cs typeface="Times New Roman"/>
                      </a:endParaRPr>
                    </a:p>
                  </a:txBody>
                  <a:tcPr marL="0" marR="0" marT="0" marB="0">
                    <a:solidFill>
                      <a:srgbClr val="F1F1F1">
                        <a:alpha val="45097"/>
                      </a:srgbClr>
                    </a:solidFill>
                  </a:tcPr>
                </a:tc>
                <a:tc>
                  <a:txBody>
                    <a:bodyPr/>
                    <a:lstStyle/>
                    <a:p>
                      <a:pPr marR="168910" algn="r">
                        <a:lnSpc>
                          <a:spcPct val="100000"/>
                        </a:lnSpc>
                        <a:spcBef>
                          <a:spcPts val="1445"/>
                        </a:spcBef>
                      </a:pPr>
                      <a:r>
                        <a:rPr sz="1800" spc="-10" dirty="0">
                          <a:solidFill>
                            <a:srgbClr val="2C521D"/>
                          </a:solidFill>
                          <a:latin typeface="Calibri"/>
                          <a:cs typeface="Calibri"/>
                        </a:rPr>
                        <a:t>80,396</a:t>
                      </a:r>
                      <a:endParaRPr sz="1800">
                        <a:latin typeface="Calibri"/>
                        <a:cs typeface="Calibri"/>
                      </a:endParaRPr>
                    </a:p>
                  </a:txBody>
                  <a:tcPr marL="0" marR="0" marT="183515" marB="0">
                    <a:solidFill>
                      <a:srgbClr val="F1F1F1">
                        <a:alpha val="45097"/>
                      </a:srgbClr>
                    </a:solidFill>
                  </a:tcPr>
                </a:tc>
                <a:extLst>
                  <a:ext uri="{0D108BD9-81ED-4DB2-BD59-A6C34878D82A}">
                    <a16:rowId xmlns:a16="http://schemas.microsoft.com/office/drawing/2014/main" val="10001"/>
                  </a:ext>
                </a:extLst>
              </a:tr>
            </a:tbl>
          </a:graphicData>
        </a:graphic>
      </p:graphicFrame>
      <p:grpSp>
        <p:nvGrpSpPr>
          <p:cNvPr id="41" name="object 41"/>
          <p:cNvGrpSpPr/>
          <p:nvPr/>
        </p:nvGrpSpPr>
        <p:grpSpPr>
          <a:xfrm>
            <a:off x="6016625" y="4149725"/>
            <a:ext cx="957580" cy="222885"/>
            <a:chOff x="6016625" y="4149725"/>
            <a:chExt cx="957580" cy="222885"/>
          </a:xfrm>
        </p:grpSpPr>
        <p:sp>
          <p:nvSpPr>
            <p:cNvPr id="42" name="object 42"/>
            <p:cNvSpPr/>
            <p:nvPr/>
          </p:nvSpPr>
          <p:spPr>
            <a:xfrm>
              <a:off x="6023610" y="4156710"/>
              <a:ext cx="943610" cy="208915"/>
            </a:xfrm>
            <a:custGeom>
              <a:avLst/>
              <a:gdLst/>
              <a:ahLst/>
              <a:cxnLst/>
              <a:rect l="l" t="t" r="r" b="b"/>
              <a:pathLst>
                <a:path w="943609" h="208914">
                  <a:moveTo>
                    <a:pt x="838962" y="0"/>
                  </a:moveTo>
                  <a:lnTo>
                    <a:pt x="838962" y="52196"/>
                  </a:lnTo>
                  <a:lnTo>
                    <a:pt x="104393" y="52196"/>
                  </a:lnTo>
                  <a:lnTo>
                    <a:pt x="104393" y="0"/>
                  </a:lnTo>
                  <a:lnTo>
                    <a:pt x="0" y="104393"/>
                  </a:lnTo>
                  <a:lnTo>
                    <a:pt x="104393" y="208787"/>
                  </a:lnTo>
                  <a:lnTo>
                    <a:pt x="104393" y="156590"/>
                  </a:lnTo>
                  <a:lnTo>
                    <a:pt x="838962" y="156590"/>
                  </a:lnTo>
                  <a:lnTo>
                    <a:pt x="838962" y="208787"/>
                  </a:lnTo>
                  <a:lnTo>
                    <a:pt x="943356" y="104393"/>
                  </a:lnTo>
                  <a:lnTo>
                    <a:pt x="838962" y="0"/>
                  </a:lnTo>
                  <a:close/>
                </a:path>
              </a:pathLst>
            </a:custGeom>
            <a:solidFill>
              <a:srgbClr val="FF000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43" name="object 43"/>
            <p:cNvSpPr/>
            <p:nvPr/>
          </p:nvSpPr>
          <p:spPr>
            <a:xfrm>
              <a:off x="6023610" y="4156710"/>
              <a:ext cx="943610" cy="208915"/>
            </a:xfrm>
            <a:custGeom>
              <a:avLst/>
              <a:gdLst/>
              <a:ahLst/>
              <a:cxnLst/>
              <a:rect l="l" t="t" r="r" b="b"/>
              <a:pathLst>
                <a:path w="943609" h="208914">
                  <a:moveTo>
                    <a:pt x="0" y="104393"/>
                  </a:moveTo>
                  <a:lnTo>
                    <a:pt x="104393" y="0"/>
                  </a:lnTo>
                  <a:lnTo>
                    <a:pt x="104393" y="52196"/>
                  </a:lnTo>
                  <a:lnTo>
                    <a:pt x="838962" y="52196"/>
                  </a:lnTo>
                  <a:lnTo>
                    <a:pt x="838962" y="0"/>
                  </a:lnTo>
                  <a:lnTo>
                    <a:pt x="943356" y="104393"/>
                  </a:lnTo>
                  <a:lnTo>
                    <a:pt x="838962" y="208787"/>
                  </a:lnTo>
                  <a:lnTo>
                    <a:pt x="838962" y="156590"/>
                  </a:lnTo>
                  <a:lnTo>
                    <a:pt x="104393" y="156590"/>
                  </a:lnTo>
                  <a:lnTo>
                    <a:pt x="104393" y="208787"/>
                  </a:lnTo>
                  <a:lnTo>
                    <a:pt x="0" y="104393"/>
                  </a:lnTo>
                  <a:close/>
                </a:path>
              </a:pathLst>
            </a:custGeom>
            <a:ln w="13970">
              <a:solidFill>
                <a:srgbClr val="C00000"/>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grpSp>
      <p:grpSp>
        <p:nvGrpSpPr>
          <p:cNvPr id="44" name="object 44"/>
          <p:cNvGrpSpPr/>
          <p:nvPr/>
        </p:nvGrpSpPr>
        <p:grpSpPr>
          <a:xfrm>
            <a:off x="4553521" y="18288"/>
            <a:ext cx="7639050" cy="3891279"/>
            <a:chOff x="4553521" y="18288"/>
            <a:chExt cx="7639050" cy="3891279"/>
          </a:xfrm>
        </p:grpSpPr>
        <p:pic>
          <p:nvPicPr>
            <p:cNvPr id="45" name="object 45"/>
            <p:cNvPicPr/>
            <p:nvPr/>
          </p:nvPicPr>
          <p:blipFill>
            <a:blip r:embed="rId3" cstate="print"/>
            <a:stretch>
              <a:fillRect/>
            </a:stretch>
          </p:blipFill>
          <p:spPr>
            <a:xfrm>
              <a:off x="11286744" y="18288"/>
              <a:ext cx="905255" cy="347471"/>
            </a:xfrm>
            <a:prstGeom prst="rect">
              <a:avLst/>
            </a:prstGeom>
          </p:spPr>
        </p:pic>
        <p:sp>
          <p:nvSpPr>
            <p:cNvPr id="46" name="object 46"/>
            <p:cNvSpPr/>
            <p:nvPr/>
          </p:nvSpPr>
          <p:spPr>
            <a:xfrm>
              <a:off x="5997702" y="1335785"/>
              <a:ext cx="944880" cy="208915"/>
            </a:xfrm>
            <a:custGeom>
              <a:avLst/>
              <a:gdLst/>
              <a:ahLst/>
              <a:cxnLst/>
              <a:rect l="l" t="t" r="r" b="b"/>
              <a:pathLst>
                <a:path w="944879" h="208915">
                  <a:moveTo>
                    <a:pt x="840486" y="0"/>
                  </a:moveTo>
                  <a:lnTo>
                    <a:pt x="840486" y="52197"/>
                  </a:lnTo>
                  <a:lnTo>
                    <a:pt x="104394" y="52197"/>
                  </a:lnTo>
                  <a:lnTo>
                    <a:pt x="104394" y="0"/>
                  </a:lnTo>
                  <a:lnTo>
                    <a:pt x="0" y="104393"/>
                  </a:lnTo>
                  <a:lnTo>
                    <a:pt x="104394" y="208787"/>
                  </a:lnTo>
                  <a:lnTo>
                    <a:pt x="104394" y="156590"/>
                  </a:lnTo>
                  <a:lnTo>
                    <a:pt x="840486" y="156590"/>
                  </a:lnTo>
                  <a:lnTo>
                    <a:pt x="840486" y="208787"/>
                  </a:lnTo>
                  <a:lnTo>
                    <a:pt x="944879" y="104393"/>
                  </a:lnTo>
                  <a:lnTo>
                    <a:pt x="840486" y="0"/>
                  </a:lnTo>
                  <a:close/>
                </a:path>
              </a:pathLst>
            </a:custGeom>
            <a:solidFill>
              <a:srgbClr val="FF000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47" name="object 47"/>
            <p:cNvSpPr/>
            <p:nvPr/>
          </p:nvSpPr>
          <p:spPr>
            <a:xfrm>
              <a:off x="5997702" y="1335785"/>
              <a:ext cx="969644" cy="2566670"/>
            </a:xfrm>
            <a:custGeom>
              <a:avLst/>
              <a:gdLst/>
              <a:ahLst/>
              <a:cxnLst/>
              <a:rect l="l" t="t" r="r" b="b"/>
              <a:pathLst>
                <a:path w="969645" h="2566670">
                  <a:moveTo>
                    <a:pt x="0" y="104393"/>
                  </a:moveTo>
                  <a:lnTo>
                    <a:pt x="104394" y="0"/>
                  </a:lnTo>
                  <a:lnTo>
                    <a:pt x="104394" y="52197"/>
                  </a:lnTo>
                  <a:lnTo>
                    <a:pt x="840486" y="52197"/>
                  </a:lnTo>
                  <a:lnTo>
                    <a:pt x="840486" y="0"/>
                  </a:lnTo>
                  <a:lnTo>
                    <a:pt x="944879" y="104393"/>
                  </a:lnTo>
                  <a:lnTo>
                    <a:pt x="840486" y="208787"/>
                  </a:lnTo>
                  <a:lnTo>
                    <a:pt x="840486" y="156590"/>
                  </a:lnTo>
                  <a:lnTo>
                    <a:pt x="104394" y="156590"/>
                  </a:lnTo>
                  <a:lnTo>
                    <a:pt x="104394" y="208787"/>
                  </a:lnTo>
                  <a:lnTo>
                    <a:pt x="0" y="104393"/>
                  </a:lnTo>
                  <a:close/>
                </a:path>
                <a:path w="969645" h="2566670">
                  <a:moveTo>
                    <a:pt x="25908" y="2462022"/>
                  </a:moveTo>
                  <a:lnTo>
                    <a:pt x="130301" y="2357628"/>
                  </a:lnTo>
                  <a:lnTo>
                    <a:pt x="130301" y="2409825"/>
                  </a:lnTo>
                  <a:lnTo>
                    <a:pt x="864870" y="2409825"/>
                  </a:lnTo>
                  <a:lnTo>
                    <a:pt x="864870" y="2357628"/>
                  </a:lnTo>
                  <a:lnTo>
                    <a:pt x="969264" y="2462022"/>
                  </a:lnTo>
                  <a:lnTo>
                    <a:pt x="864870" y="2566416"/>
                  </a:lnTo>
                  <a:lnTo>
                    <a:pt x="864870" y="2514219"/>
                  </a:lnTo>
                  <a:lnTo>
                    <a:pt x="130301" y="2514219"/>
                  </a:lnTo>
                  <a:lnTo>
                    <a:pt x="130301" y="2566416"/>
                  </a:lnTo>
                  <a:lnTo>
                    <a:pt x="25908" y="2462022"/>
                  </a:lnTo>
                  <a:close/>
                </a:path>
              </a:pathLst>
            </a:custGeom>
            <a:ln w="13970">
              <a:solidFill>
                <a:srgbClr val="C00000"/>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48" name="object 48"/>
            <p:cNvSpPr/>
            <p:nvPr/>
          </p:nvSpPr>
          <p:spPr>
            <a:xfrm>
              <a:off x="4558284" y="1595627"/>
              <a:ext cx="3822700" cy="2307590"/>
            </a:xfrm>
            <a:custGeom>
              <a:avLst/>
              <a:gdLst/>
              <a:ahLst/>
              <a:cxnLst/>
              <a:rect l="l" t="t" r="r" b="b"/>
              <a:pathLst>
                <a:path w="3822700" h="2307590">
                  <a:moveTo>
                    <a:pt x="3822191" y="0"/>
                  </a:moveTo>
                  <a:lnTo>
                    <a:pt x="0" y="0"/>
                  </a:lnTo>
                  <a:lnTo>
                    <a:pt x="0" y="2307336"/>
                  </a:lnTo>
                  <a:lnTo>
                    <a:pt x="3822191" y="2307336"/>
                  </a:lnTo>
                  <a:lnTo>
                    <a:pt x="3822191" y="0"/>
                  </a:lnTo>
                  <a:close/>
                </a:path>
              </a:pathLst>
            </a:custGeom>
            <a:solidFill>
              <a:srgbClr val="FFFFF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49" name="object 49"/>
            <p:cNvSpPr/>
            <p:nvPr/>
          </p:nvSpPr>
          <p:spPr>
            <a:xfrm>
              <a:off x="4558284" y="1595627"/>
              <a:ext cx="3822700" cy="2307590"/>
            </a:xfrm>
            <a:custGeom>
              <a:avLst/>
              <a:gdLst/>
              <a:ahLst/>
              <a:cxnLst/>
              <a:rect l="l" t="t" r="r" b="b"/>
              <a:pathLst>
                <a:path w="3822700" h="2307590">
                  <a:moveTo>
                    <a:pt x="0" y="2307336"/>
                  </a:moveTo>
                  <a:lnTo>
                    <a:pt x="3822191" y="2307336"/>
                  </a:lnTo>
                  <a:lnTo>
                    <a:pt x="3822191" y="0"/>
                  </a:lnTo>
                  <a:lnTo>
                    <a:pt x="0" y="0"/>
                  </a:lnTo>
                  <a:lnTo>
                    <a:pt x="0" y="2307336"/>
                  </a:lnTo>
                  <a:close/>
                </a:path>
              </a:pathLst>
            </a:custGeom>
            <a:ln w="9524">
              <a:solidFill>
                <a:srgbClr val="C00000"/>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grpSp>
      <p:sp>
        <p:nvSpPr>
          <p:cNvPr id="50" name="object 50"/>
          <p:cNvSpPr txBox="1"/>
          <p:nvPr/>
        </p:nvSpPr>
        <p:spPr>
          <a:xfrm>
            <a:off x="4638294" y="1622552"/>
            <a:ext cx="3580129" cy="1671955"/>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0" cap="none" spc="0" normalizeH="0" baseline="0" noProof="0" dirty="0">
                <a:ln>
                  <a:noFill/>
                </a:ln>
                <a:solidFill>
                  <a:srgbClr val="C00000"/>
                </a:solidFill>
                <a:effectLst/>
                <a:uLnTx/>
                <a:uFillTx/>
                <a:latin typeface="Arial"/>
                <a:ea typeface="+mn-ea"/>
                <a:cs typeface="Arial"/>
              </a:rPr>
              <a:t>Why</a:t>
            </a:r>
            <a:r>
              <a:rPr kumimoji="0" sz="1800" b="1" i="0" u="none" strike="noStrike" kern="0" cap="none" spc="-50" normalizeH="0" baseline="0" noProof="0" dirty="0">
                <a:ln>
                  <a:noFill/>
                </a:ln>
                <a:solidFill>
                  <a:srgbClr val="C00000"/>
                </a:solidFill>
                <a:effectLst/>
                <a:uLnTx/>
                <a:uFillTx/>
                <a:latin typeface="Arial"/>
                <a:ea typeface="+mn-ea"/>
                <a:cs typeface="Arial"/>
              </a:rPr>
              <a:t> </a:t>
            </a:r>
            <a:r>
              <a:rPr kumimoji="0" sz="1800" b="1" i="0" u="none" strike="noStrike" kern="0" cap="none" spc="0" normalizeH="0" baseline="0" noProof="0" dirty="0">
                <a:ln>
                  <a:noFill/>
                </a:ln>
                <a:solidFill>
                  <a:srgbClr val="C00000"/>
                </a:solidFill>
                <a:effectLst/>
                <a:uLnTx/>
                <a:uFillTx/>
                <a:latin typeface="Arial"/>
                <a:ea typeface="+mn-ea"/>
                <a:cs typeface="Arial"/>
              </a:rPr>
              <a:t>are</a:t>
            </a:r>
            <a:r>
              <a:rPr kumimoji="0" sz="1800" b="1" i="0" u="none" strike="noStrike" kern="0" cap="none" spc="-30" normalizeH="0" baseline="0" noProof="0" dirty="0">
                <a:ln>
                  <a:noFill/>
                </a:ln>
                <a:solidFill>
                  <a:srgbClr val="C00000"/>
                </a:solidFill>
                <a:effectLst/>
                <a:uLnTx/>
                <a:uFillTx/>
                <a:latin typeface="Arial"/>
                <a:ea typeface="+mn-ea"/>
                <a:cs typeface="Arial"/>
              </a:rPr>
              <a:t> </a:t>
            </a:r>
            <a:r>
              <a:rPr kumimoji="0" sz="1800" b="1" i="0" u="none" strike="noStrike" kern="0" cap="none" spc="0" normalizeH="0" baseline="0" noProof="0" dirty="0">
                <a:ln>
                  <a:noFill/>
                </a:ln>
                <a:solidFill>
                  <a:srgbClr val="C00000"/>
                </a:solidFill>
                <a:effectLst/>
                <a:uLnTx/>
                <a:uFillTx/>
                <a:latin typeface="Arial"/>
                <a:ea typeface="+mn-ea"/>
                <a:cs typeface="Arial"/>
              </a:rPr>
              <a:t>CAST</a:t>
            </a:r>
            <a:r>
              <a:rPr kumimoji="0" sz="1800" b="1" i="0" u="none" strike="noStrike" kern="0" cap="none" spc="20" normalizeH="0" baseline="0" noProof="0" dirty="0">
                <a:ln>
                  <a:noFill/>
                </a:ln>
                <a:solidFill>
                  <a:srgbClr val="C00000"/>
                </a:solidFill>
                <a:effectLst/>
                <a:uLnTx/>
                <a:uFillTx/>
                <a:latin typeface="Arial"/>
                <a:ea typeface="+mn-ea"/>
                <a:cs typeface="Arial"/>
              </a:rPr>
              <a:t> </a:t>
            </a:r>
            <a:r>
              <a:rPr kumimoji="0" sz="1800" b="1" i="0" u="none" strike="noStrike" kern="0" cap="none" spc="0" normalizeH="0" baseline="0" noProof="0" dirty="0">
                <a:ln>
                  <a:noFill/>
                </a:ln>
                <a:solidFill>
                  <a:srgbClr val="C00000"/>
                </a:solidFill>
                <a:effectLst/>
                <a:uLnTx/>
                <a:uFillTx/>
                <a:latin typeface="Arial"/>
                <a:ea typeface="+mn-ea"/>
                <a:cs typeface="Arial"/>
              </a:rPr>
              <a:t>reported</a:t>
            </a:r>
            <a:r>
              <a:rPr kumimoji="0" sz="1800" b="1" i="0" u="none" strike="noStrike" kern="0" cap="none" spc="-25" normalizeH="0" baseline="0" noProof="0" dirty="0">
                <a:ln>
                  <a:noFill/>
                </a:ln>
                <a:solidFill>
                  <a:srgbClr val="C00000"/>
                </a:solidFill>
                <a:effectLst/>
                <a:uLnTx/>
                <a:uFillTx/>
                <a:latin typeface="Arial"/>
                <a:ea typeface="+mn-ea"/>
                <a:cs typeface="Arial"/>
              </a:rPr>
              <a:t> </a:t>
            </a:r>
            <a:r>
              <a:rPr kumimoji="0" sz="1800" b="1" i="0" u="none" strike="noStrike" kern="0" cap="none" spc="0" normalizeH="0" baseline="0" noProof="0" dirty="0">
                <a:ln>
                  <a:noFill/>
                </a:ln>
                <a:solidFill>
                  <a:srgbClr val="C00000"/>
                </a:solidFill>
                <a:effectLst/>
                <a:uLnTx/>
                <a:uFillTx/>
                <a:latin typeface="Arial"/>
                <a:ea typeface="+mn-ea"/>
                <a:cs typeface="Arial"/>
              </a:rPr>
              <a:t>acres</a:t>
            </a:r>
            <a:r>
              <a:rPr kumimoji="0" sz="1800" b="1" i="0" u="none" strike="noStrike" kern="0" cap="none" spc="-30" normalizeH="0" baseline="0" noProof="0" dirty="0">
                <a:ln>
                  <a:noFill/>
                </a:ln>
                <a:solidFill>
                  <a:srgbClr val="C00000"/>
                </a:solidFill>
                <a:effectLst/>
                <a:uLnTx/>
                <a:uFillTx/>
                <a:latin typeface="Arial"/>
                <a:ea typeface="+mn-ea"/>
                <a:cs typeface="Arial"/>
              </a:rPr>
              <a:t> </a:t>
            </a:r>
            <a:r>
              <a:rPr kumimoji="0" sz="1800" b="1" i="0" u="none" strike="noStrike" kern="0" cap="none" spc="-25" normalizeH="0" baseline="0" noProof="0" dirty="0">
                <a:ln>
                  <a:noFill/>
                </a:ln>
                <a:solidFill>
                  <a:srgbClr val="C00000"/>
                </a:solidFill>
                <a:effectLst/>
                <a:uLnTx/>
                <a:uFillTx/>
                <a:latin typeface="Arial"/>
                <a:ea typeface="+mn-ea"/>
                <a:cs typeface="Arial"/>
              </a:rPr>
              <a:t>so</a:t>
            </a:r>
            <a:endParaRPr kumimoji="0" sz="1800" b="0" i="0" u="none" strike="noStrike" kern="0" cap="none" spc="0" normalizeH="0" baseline="0" noProof="0">
              <a:ln>
                <a:noFill/>
              </a:ln>
              <a:solidFill>
                <a:sysClr val="windowText" lastClr="000000"/>
              </a:solidFill>
              <a:effectLst/>
              <a:uLnTx/>
              <a:uFillTx/>
              <a:latin typeface="Arial"/>
              <a:ea typeface="+mn-ea"/>
              <a:cs typeface="Arial"/>
            </a:endParaRPr>
          </a:p>
          <a:p>
            <a:pPr marL="12700" marR="0" lvl="0" indent="0" algn="l" defTabSz="914400" rtl="0" eaLnBrk="1" fontAlgn="auto" latinLnBrk="0" hangingPunct="1">
              <a:lnSpc>
                <a:spcPct val="100000"/>
              </a:lnSpc>
              <a:spcBef>
                <a:spcPts val="0"/>
              </a:spcBef>
              <a:spcAft>
                <a:spcPts val="0"/>
              </a:spcAft>
              <a:buClrTx/>
              <a:buSzTx/>
              <a:buFontTx/>
              <a:buNone/>
              <a:tabLst/>
              <a:defRPr/>
            </a:pPr>
            <a:r>
              <a:rPr kumimoji="0" sz="1800" b="1" i="0" u="none" strike="noStrike" kern="0" cap="none" spc="0" normalizeH="0" baseline="0" noProof="0" dirty="0">
                <a:ln>
                  <a:noFill/>
                </a:ln>
                <a:solidFill>
                  <a:srgbClr val="C00000"/>
                </a:solidFill>
                <a:effectLst/>
                <a:uLnTx/>
                <a:uFillTx/>
                <a:latin typeface="Arial"/>
                <a:ea typeface="+mn-ea"/>
                <a:cs typeface="Arial"/>
              </a:rPr>
              <a:t>much</a:t>
            </a:r>
            <a:r>
              <a:rPr kumimoji="0" sz="1800" b="1" i="0" u="none" strike="noStrike" kern="0" cap="none" spc="-10" normalizeH="0" baseline="0" noProof="0" dirty="0">
                <a:ln>
                  <a:noFill/>
                </a:ln>
                <a:solidFill>
                  <a:srgbClr val="C00000"/>
                </a:solidFill>
                <a:effectLst/>
                <a:uLnTx/>
                <a:uFillTx/>
                <a:latin typeface="Arial"/>
                <a:ea typeface="+mn-ea"/>
                <a:cs typeface="Arial"/>
              </a:rPr>
              <a:t> </a:t>
            </a:r>
            <a:r>
              <a:rPr kumimoji="0" sz="1800" b="1" i="0" u="none" strike="noStrike" kern="0" cap="none" spc="0" normalizeH="0" baseline="0" noProof="0" dirty="0">
                <a:ln>
                  <a:noFill/>
                </a:ln>
                <a:solidFill>
                  <a:srgbClr val="C00000"/>
                </a:solidFill>
                <a:effectLst/>
                <a:uLnTx/>
                <a:uFillTx/>
                <a:latin typeface="Arial"/>
                <a:ea typeface="+mn-ea"/>
                <a:cs typeface="Arial"/>
              </a:rPr>
              <a:t>higher</a:t>
            </a:r>
            <a:r>
              <a:rPr kumimoji="0" sz="1800" b="1" i="0" u="none" strike="noStrike" kern="0" cap="none" spc="-15" normalizeH="0" baseline="0" noProof="0" dirty="0">
                <a:ln>
                  <a:noFill/>
                </a:ln>
                <a:solidFill>
                  <a:srgbClr val="C00000"/>
                </a:solidFill>
                <a:effectLst/>
                <a:uLnTx/>
                <a:uFillTx/>
                <a:latin typeface="Arial"/>
                <a:ea typeface="+mn-ea"/>
                <a:cs typeface="Arial"/>
              </a:rPr>
              <a:t> </a:t>
            </a:r>
            <a:r>
              <a:rPr kumimoji="0" sz="1800" b="1" i="0" u="none" strike="noStrike" kern="0" cap="none" spc="0" normalizeH="0" baseline="0" noProof="0" dirty="0">
                <a:ln>
                  <a:noFill/>
                </a:ln>
                <a:solidFill>
                  <a:srgbClr val="C00000"/>
                </a:solidFill>
                <a:effectLst/>
                <a:uLnTx/>
                <a:uFillTx/>
                <a:latin typeface="Arial"/>
                <a:ea typeface="+mn-ea"/>
                <a:cs typeface="Arial"/>
              </a:rPr>
              <a:t>than</a:t>
            </a:r>
            <a:r>
              <a:rPr kumimoji="0" sz="1800" b="1" i="0" u="none" strike="noStrike" kern="0" cap="none" spc="-15" normalizeH="0" baseline="0" noProof="0" dirty="0">
                <a:ln>
                  <a:noFill/>
                </a:ln>
                <a:solidFill>
                  <a:srgbClr val="C00000"/>
                </a:solidFill>
                <a:effectLst/>
                <a:uLnTx/>
                <a:uFillTx/>
                <a:latin typeface="Arial"/>
                <a:ea typeface="+mn-ea"/>
                <a:cs typeface="Arial"/>
              </a:rPr>
              <a:t> </a:t>
            </a:r>
            <a:r>
              <a:rPr kumimoji="0" sz="1800" b="1" i="0" u="none" strike="noStrike" kern="0" cap="none" spc="-10" normalizeH="0" baseline="0" noProof="0" dirty="0">
                <a:ln>
                  <a:noFill/>
                </a:ln>
                <a:solidFill>
                  <a:srgbClr val="C00000"/>
                </a:solidFill>
                <a:effectLst/>
                <a:uLnTx/>
                <a:uFillTx/>
                <a:latin typeface="Arial"/>
                <a:ea typeface="+mn-ea"/>
                <a:cs typeface="Arial"/>
              </a:rPr>
              <a:t>LULC?</a:t>
            </a:r>
            <a:endParaRPr kumimoji="0" sz="1800" b="0" i="0" u="none" strike="noStrike" kern="0" cap="none" spc="0" normalizeH="0" baseline="0" noProof="0">
              <a:ln>
                <a:noFill/>
              </a:ln>
              <a:solidFill>
                <a:sysClr val="windowText" lastClr="000000"/>
              </a:solidFill>
              <a:effectLst/>
              <a:uLnTx/>
              <a:uFillTx/>
              <a:latin typeface="Arial"/>
              <a:ea typeface="+mn-ea"/>
              <a:cs typeface="Arial"/>
            </a:endParaRPr>
          </a:p>
          <a:p>
            <a:pPr marL="355600" marR="550545" lvl="0" indent="0" algn="l" defTabSz="914400" rtl="0" eaLnBrk="1" fontAlgn="auto" latinLnBrk="0" hangingPunct="1">
              <a:lnSpc>
                <a:spcPct val="100000"/>
              </a:lnSpc>
              <a:spcBef>
                <a:spcPts val="0"/>
              </a:spcBef>
              <a:spcAft>
                <a:spcPts val="0"/>
              </a:spcAft>
              <a:buClrTx/>
              <a:buSzTx/>
              <a:buFontTx/>
              <a:buNone/>
              <a:tabLst/>
              <a:defRPr/>
            </a:pPr>
            <a:r>
              <a:rPr kumimoji="0" sz="1800" b="0" i="0" u="none" strike="noStrike" kern="0" cap="none" spc="0" normalizeH="0" baseline="0" noProof="0" dirty="0">
                <a:ln>
                  <a:noFill/>
                </a:ln>
                <a:solidFill>
                  <a:srgbClr val="C00000"/>
                </a:solidFill>
                <a:effectLst/>
                <a:uLnTx/>
                <a:uFillTx/>
                <a:latin typeface="Arial"/>
                <a:ea typeface="+mn-ea"/>
                <a:cs typeface="Arial"/>
              </a:rPr>
              <a:t>LULC</a:t>
            </a:r>
            <a:r>
              <a:rPr kumimoji="0" sz="1800" b="0" i="0" u="none" strike="noStrike" kern="0" cap="none" spc="-20" normalizeH="0" baseline="0" noProof="0" dirty="0">
                <a:ln>
                  <a:noFill/>
                </a:ln>
                <a:solidFill>
                  <a:srgbClr val="C00000"/>
                </a:solidFill>
                <a:effectLst/>
                <a:uLnTx/>
                <a:uFillTx/>
                <a:latin typeface="Arial"/>
                <a:ea typeface="+mn-ea"/>
                <a:cs typeface="Arial"/>
              </a:rPr>
              <a:t> </a:t>
            </a:r>
            <a:r>
              <a:rPr kumimoji="0" sz="1800" b="0" i="0" u="none" strike="noStrike" kern="0" cap="none" spc="0" normalizeH="0" baseline="0" noProof="0" dirty="0">
                <a:ln>
                  <a:noFill/>
                </a:ln>
                <a:solidFill>
                  <a:srgbClr val="C00000"/>
                </a:solidFill>
                <a:effectLst/>
                <a:uLnTx/>
                <a:uFillTx/>
                <a:latin typeface="Arial"/>
                <a:ea typeface="+mn-ea"/>
                <a:cs typeface="Arial"/>
              </a:rPr>
              <a:t>does</a:t>
            </a:r>
            <a:r>
              <a:rPr kumimoji="0" sz="1800" b="0" i="0" u="none" strike="noStrike" kern="0" cap="none" spc="-20" normalizeH="0" baseline="0" noProof="0" dirty="0">
                <a:ln>
                  <a:noFill/>
                </a:ln>
                <a:solidFill>
                  <a:srgbClr val="C00000"/>
                </a:solidFill>
                <a:effectLst/>
                <a:uLnTx/>
                <a:uFillTx/>
                <a:latin typeface="Arial"/>
                <a:ea typeface="+mn-ea"/>
                <a:cs typeface="Arial"/>
              </a:rPr>
              <a:t> </a:t>
            </a:r>
            <a:r>
              <a:rPr kumimoji="0" sz="1800" b="0" i="0" u="none" strike="noStrike" kern="0" cap="none" spc="0" normalizeH="0" baseline="0" noProof="0" dirty="0">
                <a:ln>
                  <a:noFill/>
                </a:ln>
                <a:solidFill>
                  <a:srgbClr val="C00000"/>
                </a:solidFill>
                <a:effectLst/>
                <a:uLnTx/>
                <a:uFillTx/>
                <a:latin typeface="Arial"/>
                <a:ea typeface="+mn-ea"/>
                <a:cs typeface="Arial"/>
              </a:rPr>
              <a:t>not</a:t>
            </a:r>
            <a:r>
              <a:rPr kumimoji="0" sz="1800" b="0" i="0" u="none" strike="noStrike" kern="0" cap="none" spc="-20" normalizeH="0" baseline="0" noProof="0" dirty="0">
                <a:ln>
                  <a:noFill/>
                </a:ln>
                <a:solidFill>
                  <a:srgbClr val="C00000"/>
                </a:solidFill>
                <a:effectLst/>
                <a:uLnTx/>
                <a:uFillTx/>
                <a:latin typeface="Arial"/>
                <a:ea typeface="+mn-ea"/>
                <a:cs typeface="Arial"/>
              </a:rPr>
              <a:t> </a:t>
            </a:r>
            <a:r>
              <a:rPr kumimoji="0" sz="1800" b="0" i="0" u="none" strike="noStrike" kern="0" cap="none" spc="0" normalizeH="0" baseline="0" noProof="0" dirty="0">
                <a:ln>
                  <a:noFill/>
                </a:ln>
                <a:solidFill>
                  <a:srgbClr val="C00000"/>
                </a:solidFill>
                <a:effectLst/>
                <a:uLnTx/>
                <a:uFillTx/>
                <a:latin typeface="Arial"/>
                <a:ea typeface="+mn-ea"/>
                <a:cs typeface="Arial"/>
              </a:rPr>
              <a:t>map</a:t>
            </a:r>
            <a:r>
              <a:rPr kumimoji="0" sz="1800" b="0" i="0" u="none" strike="noStrike" kern="0" cap="none" spc="-35" normalizeH="0" baseline="0" noProof="0" dirty="0">
                <a:ln>
                  <a:noFill/>
                </a:ln>
                <a:solidFill>
                  <a:srgbClr val="C00000"/>
                </a:solidFill>
                <a:effectLst/>
                <a:uLnTx/>
                <a:uFillTx/>
                <a:latin typeface="Arial"/>
                <a:ea typeface="+mn-ea"/>
                <a:cs typeface="Arial"/>
              </a:rPr>
              <a:t> </a:t>
            </a:r>
            <a:r>
              <a:rPr kumimoji="0" sz="1800" b="0" i="0" u="none" strike="noStrike" kern="0" cap="none" spc="-10" normalizeH="0" baseline="0" noProof="0" dirty="0">
                <a:ln>
                  <a:noFill/>
                </a:ln>
                <a:solidFill>
                  <a:srgbClr val="C00000"/>
                </a:solidFill>
                <a:effectLst/>
                <a:uLnTx/>
                <a:uFillTx/>
                <a:latin typeface="Arial"/>
                <a:ea typeface="+mn-ea"/>
                <a:cs typeface="Arial"/>
              </a:rPr>
              <a:t>forest thinnings.</a:t>
            </a:r>
            <a:endParaRPr kumimoji="0" sz="1800" b="0" i="0" u="none" strike="noStrike" kern="0" cap="none" spc="0" normalizeH="0" baseline="0" noProof="0">
              <a:ln>
                <a:noFill/>
              </a:ln>
              <a:solidFill>
                <a:sysClr val="windowText" lastClr="000000"/>
              </a:solidFill>
              <a:effectLst/>
              <a:uLnTx/>
              <a:uFillTx/>
              <a:latin typeface="Arial"/>
              <a:ea typeface="+mn-ea"/>
              <a:cs typeface="Arial"/>
            </a:endParaRPr>
          </a:p>
          <a:p>
            <a:pPr marL="355600" marR="207645" lvl="0" indent="0" algn="l" defTabSz="914400" rtl="0" eaLnBrk="1" fontAlgn="auto" latinLnBrk="0" hangingPunct="1">
              <a:lnSpc>
                <a:spcPct val="100000"/>
              </a:lnSpc>
              <a:spcBef>
                <a:spcPts val="0"/>
              </a:spcBef>
              <a:spcAft>
                <a:spcPts val="0"/>
              </a:spcAft>
              <a:buClrTx/>
              <a:buSzTx/>
              <a:buFontTx/>
              <a:buNone/>
              <a:tabLst/>
              <a:defRPr/>
            </a:pPr>
            <a:r>
              <a:rPr kumimoji="0" sz="1800" b="0" i="0" u="none" strike="noStrike" kern="0" cap="none" spc="0" normalizeH="0" baseline="0" noProof="0" dirty="0">
                <a:ln>
                  <a:noFill/>
                </a:ln>
                <a:solidFill>
                  <a:srgbClr val="C00000"/>
                </a:solidFill>
                <a:effectLst/>
                <a:uLnTx/>
                <a:uFillTx/>
                <a:latin typeface="Arial"/>
                <a:ea typeface="+mn-ea"/>
                <a:cs typeface="Arial"/>
              </a:rPr>
              <a:t>States</a:t>
            </a:r>
            <a:r>
              <a:rPr kumimoji="0" sz="1800" b="0" i="0" u="none" strike="noStrike" kern="0" cap="none" spc="-25" normalizeH="0" baseline="0" noProof="0" dirty="0">
                <a:ln>
                  <a:noFill/>
                </a:ln>
                <a:solidFill>
                  <a:srgbClr val="C00000"/>
                </a:solidFill>
                <a:effectLst/>
                <a:uLnTx/>
                <a:uFillTx/>
                <a:latin typeface="Arial"/>
                <a:ea typeface="+mn-ea"/>
                <a:cs typeface="Arial"/>
              </a:rPr>
              <a:t> </a:t>
            </a:r>
            <a:r>
              <a:rPr kumimoji="0" sz="1800" b="0" i="0" u="none" strike="noStrike" kern="0" cap="none" spc="0" normalizeH="0" baseline="0" noProof="0" dirty="0">
                <a:ln>
                  <a:noFill/>
                </a:ln>
                <a:solidFill>
                  <a:srgbClr val="C00000"/>
                </a:solidFill>
                <a:effectLst/>
                <a:uLnTx/>
                <a:uFillTx/>
                <a:latin typeface="Arial"/>
                <a:ea typeface="+mn-ea"/>
                <a:cs typeface="Arial"/>
              </a:rPr>
              <a:t>report</a:t>
            </a:r>
            <a:r>
              <a:rPr kumimoji="0" sz="1800" b="0" i="0" u="none" strike="noStrike" kern="0" cap="none" spc="-20" normalizeH="0" baseline="0" noProof="0" dirty="0">
                <a:ln>
                  <a:noFill/>
                </a:ln>
                <a:solidFill>
                  <a:srgbClr val="C00000"/>
                </a:solidFill>
                <a:effectLst/>
                <a:uLnTx/>
                <a:uFillTx/>
                <a:latin typeface="Arial"/>
                <a:ea typeface="+mn-ea"/>
                <a:cs typeface="Arial"/>
              </a:rPr>
              <a:t> </a:t>
            </a:r>
            <a:r>
              <a:rPr kumimoji="0" sz="1800" b="0" i="0" u="none" strike="noStrike" kern="0" cap="none" spc="0" normalizeH="0" baseline="0" noProof="0" dirty="0">
                <a:ln>
                  <a:noFill/>
                </a:ln>
                <a:solidFill>
                  <a:srgbClr val="C00000"/>
                </a:solidFill>
                <a:effectLst/>
                <a:uLnTx/>
                <a:uFillTx/>
                <a:latin typeface="Arial"/>
                <a:ea typeface="+mn-ea"/>
                <a:cs typeface="Arial"/>
              </a:rPr>
              <a:t>permitted</a:t>
            </a:r>
            <a:r>
              <a:rPr kumimoji="0" sz="1800" b="0" i="0" u="none" strike="noStrike" kern="0" cap="none" spc="-15" normalizeH="0" baseline="0" noProof="0" dirty="0">
                <a:ln>
                  <a:noFill/>
                </a:ln>
                <a:solidFill>
                  <a:srgbClr val="C00000"/>
                </a:solidFill>
                <a:effectLst/>
                <a:uLnTx/>
                <a:uFillTx/>
                <a:latin typeface="Arial"/>
                <a:ea typeface="+mn-ea"/>
                <a:cs typeface="Arial"/>
              </a:rPr>
              <a:t> </a:t>
            </a:r>
            <a:r>
              <a:rPr kumimoji="0" sz="1800" b="0" i="0" u="none" strike="noStrike" kern="0" cap="none" spc="-10" normalizeH="0" baseline="0" noProof="0" dirty="0">
                <a:ln>
                  <a:noFill/>
                </a:ln>
                <a:solidFill>
                  <a:srgbClr val="C00000"/>
                </a:solidFill>
                <a:effectLst/>
                <a:uLnTx/>
                <a:uFillTx/>
                <a:latin typeface="Arial"/>
                <a:ea typeface="+mn-ea"/>
                <a:cs typeface="Arial"/>
              </a:rPr>
              <a:t>acres, </a:t>
            </a:r>
            <a:r>
              <a:rPr kumimoji="0" sz="1800" b="0" i="0" u="none" strike="noStrike" kern="0" cap="none" spc="0" normalizeH="0" baseline="0" noProof="0" dirty="0">
                <a:ln>
                  <a:noFill/>
                </a:ln>
                <a:solidFill>
                  <a:srgbClr val="C00000"/>
                </a:solidFill>
                <a:effectLst/>
                <a:uLnTx/>
                <a:uFillTx/>
                <a:latin typeface="Arial"/>
                <a:ea typeface="+mn-ea"/>
                <a:cs typeface="Arial"/>
              </a:rPr>
              <a:t>not</a:t>
            </a:r>
            <a:r>
              <a:rPr kumimoji="0" sz="1800" b="0" i="0" u="none" strike="noStrike" kern="0" cap="none" spc="-10" normalizeH="0" baseline="0" noProof="0" dirty="0">
                <a:ln>
                  <a:noFill/>
                </a:ln>
                <a:solidFill>
                  <a:srgbClr val="C00000"/>
                </a:solidFill>
                <a:effectLst/>
                <a:uLnTx/>
                <a:uFillTx/>
                <a:latin typeface="Arial"/>
                <a:ea typeface="+mn-ea"/>
                <a:cs typeface="Arial"/>
              </a:rPr>
              <a:t> </a:t>
            </a:r>
            <a:r>
              <a:rPr kumimoji="0" sz="1800" b="0" i="0" u="none" strike="noStrike" kern="0" cap="none" spc="0" normalizeH="0" baseline="0" noProof="0" dirty="0">
                <a:ln>
                  <a:noFill/>
                </a:ln>
                <a:solidFill>
                  <a:srgbClr val="C00000"/>
                </a:solidFill>
                <a:effectLst/>
                <a:uLnTx/>
                <a:uFillTx/>
                <a:latin typeface="Arial"/>
                <a:ea typeface="+mn-ea"/>
                <a:cs typeface="Arial"/>
              </a:rPr>
              <a:t>acres</a:t>
            </a:r>
            <a:r>
              <a:rPr kumimoji="0" sz="1800" b="0" i="0" u="none" strike="noStrike" kern="0" cap="none" spc="-15" normalizeH="0" baseline="0" noProof="0" dirty="0">
                <a:ln>
                  <a:noFill/>
                </a:ln>
                <a:solidFill>
                  <a:srgbClr val="C00000"/>
                </a:solidFill>
                <a:effectLst/>
                <a:uLnTx/>
                <a:uFillTx/>
                <a:latin typeface="Arial"/>
                <a:ea typeface="+mn-ea"/>
                <a:cs typeface="Arial"/>
              </a:rPr>
              <a:t> </a:t>
            </a:r>
            <a:r>
              <a:rPr kumimoji="0" sz="1800" b="0" i="0" u="none" strike="noStrike" kern="0" cap="none" spc="0" normalizeH="0" baseline="0" noProof="0" dirty="0">
                <a:ln>
                  <a:noFill/>
                </a:ln>
                <a:solidFill>
                  <a:srgbClr val="C00000"/>
                </a:solidFill>
                <a:effectLst/>
                <a:uLnTx/>
                <a:uFillTx/>
                <a:latin typeface="Arial"/>
                <a:ea typeface="+mn-ea"/>
                <a:cs typeface="Arial"/>
              </a:rPr>
              <a:t>of</a:t>
            </a:r>
            <a:r>
              <a:rPr kumimoji="0" sz="1800" b="0" i="0" u="none" strike="noStrike" kern="0" cap="none" spc="-10" normalizeH="0" baseline="0" noProof="0" dirty="0">
                <a:ln>
                  <a:noFill/>
                </a:ln>
                <a:solidFill>
                  <a:srgbClr val="C00000"/>
                </a:solidFill>
                <a:effectLst/>
                <a:uLnTx/>
                <a:uFillTx/>
                <a:latin typeface="Arial"/>
                <a:ea typeface="+mn-ea"/>
                <a:cs typeface="Arial"/>
              </a:rPr>
              <a:t> harvests.</a:t>
            </a:r>
            <a:endParaRPr kumimoji="0" sz="1800" b="0" i="0" u="none" strike="noStrike" kern="0" cap="none" spc="0" normalizeH="0" baseline="0" noProof="0">
              <a:ln>
                <a:noFill/>
              </a:ln>
              <a:solidFill>
                <a:sysClr val="windowText" lastClr="000000"/>
              </a:solidFill>
              <a:effectLst/>
              <a:uLnTx/>
              <a:uFillTx/>
              <a:latin typeface="Arial"/>
              <a:ea typeface="+mn-ea"/>
              <a:cs typeface="Arial"/>
            </a:endParaRPr>
          </a:p>
        </p:txBody>
      </p:sp>
      <p:graphicFrame>
        <p:nvGraphicFramePr>
          <p:cNvPr id="51" name="object 51"/>
          <p:cNvGraphicFramePr>
            <a:graphicFrameLocks noGrp="1"/>
          </p:cNvGraphicFramePr>
          <p:nvPr/>
        </p:nvGraphicFramePr>
        <p:xfrm>
          <a:off x="1273175" y="2205800"/>
          <a:ext cx="3599815" cy="1554480"/>
        </p:xfrm>
        <a:graphic>
          <a:graphicData uri="http://schemas.openxmlformats.org/drawingml/2006/table">
            <a:tbl>
              <a:tblPr firstRow="1" bandRow="1">
                <a:tableStyleId>{2D5ABB26-0587-4C30-8999-92F81FD0307C}</a:tableStyleId>
              </a:tblPr>
              <a:tblGrid>
                <a:gridCol w="791210">
                  <a:extLst>
                    <a:ext uri="{9D8B030D-6E8A-4147-A177-3AD203B41FA5}">
                      <a16:colId xmlns:a16="http://schemas.microsoft.com/office/drawing/2014/main" val="20000"/>
                    </a:ext>
                  </a:extLst>
                </a:gridCol>
                <a:gridCol w="1183005">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314325">
                  <a:extLst>
                    <a:ext uri="{9D8B030D-6E8A-4147-A177-3AD203B41FA5}">
                      <a16:colId xmlns:a16="http://schemas.microsoft.com/office/drawing/2014/main" val="20003"/>
                    </a:ext>
                  </a:extLst>
                </a:gridCol>
              </a:tblGrid>
              <a:tr h="369570">
                <a:tc>
                  <a:txBody>
                    <a:bodyPr/>
                    <a:lstStyle/>
                    <a:p>
                      <a:pPr marL="11430">
                        <a:lnSpc>
                          <a:spcPct val="100000"/>
                        </a:lnSpc>
                        <a:spcBef>
                          <a:spcPts val="635"/>
                        </a:spcBef>
                      </a:pPr>
                      <a:r>
                        <a:rPr sz="1800" spc="-25" dirty="0">
                          <a:solidFill>
                            <a:srgbClr val="2C521D"/>
                          </a:solidFill>
                          <a:latin typeface="Calibri"/>
                          <a:cs typeface="Calibri"/>
                        </a:rPr>
                        <a:t>MD</a:t>
                      </a:r>
                      <a:endParaRPr sz="1800">
                        <a:latin typeface="Calibri"/>
                        <a:cs typeface="Calibri"/>
                      </a:endParaRPr>
                    </a:p>
                  </a:txBody>
                  <a:tcPr marL="0" marR="0" marT="80645" marB="0">
                    <a:lnB w="12700">
                      <a:solidFill>
                        <a:srgbClr val="97D181"/>
                      </a:solidFill>
                      <a:prstDash val="solid"/>
                    </a:lnB>
                    <a:solidFill>
                      <a:srgbClr val="F1F1F1">
                        <a:alpha val="45097"/>
                      </a:srgbClr>
                    </a:solidFill>
                  </a:tcPr>
                </a:tc>
                <a:tc>
                  <a:txBody>
                    <a:bodyPr/>
                    <a:lstStyle/>
                    <a:p>
                      <a:pPr marR="383540" algn="r">
                        <a:lnSpc>
                          <a:spcPct val="100000"/>
                        </a:lnSpc>
                        <a:spcBef>
                          <a:spcPts val="635"/>
                        </a:spcBef>
                      </a:pPr>
                      <a:r>
                        <a:rPr sz="1800" spc="-25" dirty="0">
                          <a:solidFill>
                            <a:srgbClr val="2C521D"/>
                          </a:solidFill>
                          <a:latin typeface="Calibri"/>
                          <a:cs typeface="Calibri"/>
                        </a:rPr>
                        <a:t>716</a:t>
                      </a:r>
                      <a:endParaRPr sz="1800">
                        <a:latin typeface="Calibri"/>
                        <a:cs typeface="Calibri"/>
                      </a:endParaRPr>
                    </a:p>
                  </a:txBody>
                  <a:tcPr marL="0" marR="0" marT="80645" marB="0">
                    <a:lnB w="12700">
                      <a:solidFill>
                        <a:srgbClr val="97D181"/>
                      </a:solidFill>
                      <a:prstDash val="solid"/>
                    </a:lnB>
                    <a:solidFill>
                      <a:srgbClr val="F1F1F1">
                        <a:alpha val="45097"/>
                      </a:srgbClr>
                    </a:solidFill>
                  </a:tcPr>
                </a:tc>
                <a:tc>
                  <a:txBody>
                    <a:bodyPr/>
                    <a:lstStyle/>
                    <a:p>
                      <a:pPr marL="360680">
                        <a:lnSpc>
                          <a:spcPct val="100000"/>
                        </a:lnSpc>
                        <a:spcBef>
                          <a:spcPts val="635"/>
                        </a:spcBef>
                      </a:pPr>
                      <a:r>
                        <a:rPr sz="1800" spc="-10" dirty="0">
                          <a:solidFill>
                            <a:srgbClr val="2C521D"/>
                          </a:solidFill>
                          <a:latin typeface="Calibri"/>
                          <a:cs typeface="Calibri"/>
                        </a:rPr>
                        <a:t>8,146</a:t>
                      </a:r>
                      <a:endParaRPr sz="1800">
                        <a:latin typeface="Calibri"/>
                        <a:cs typeface="Calibri"/>
                      </a:endParaRPr>
                    </a:p>
                  </a:txBody>
                  <a:tcPr marL="0" marR="0" marT="80645" marB="0">
                    <a:lnB w="12700">
                      <a:solidFill>
                        <a:srgbClr val="97D181"/>
                      </a:solidFill>
                      <a:prstDash val="solid"/>
                    </a:lnB>
                    <a:solidFill>
                      <a:srgbClr val="F1F1F1">
                        <a:alpha val="45097"/>
                      </a:srgbClr>
                    </a:solidFill>
                  </a:tcPr>
                </a:tc>
                <a:tc>
                  <a:txBody>
                    <a:bodyPr/>
                    <a:lstStyle/>
                    <a:p>
                      <a:pPr marR="24130" algn="r">
                        <a:lnSpc>
                          <a:spcPts val="1989"/>
                        </a:lnSpc>
                      </a:pPr>
                      <a:r>
                        <a:rPr sz="1800" spc="-25" dirty="0">
                          <a:solidFill>
                            <a:srgbClr val="C00000"/>
                          </a:solidFill>
                          <a:latin typeface="Arial"/>
                          <a:cs typeface="Arial"/>
                        </a:rPr>
                        <a:t>1.</a:t>
                      </a:r>
                      <a:endParaRPr sz="1800">
                        <a:latin typeface="Arial"/>
                        <a:cs typeface="Arial"/>
                      </a:endParaRPr>
                    </a:p>
                  </a:txBody>
                  <a:tcPr marL="0" marR="0" marT="0" marB="0">
                    <a:solidFill>
                      <a:srgbClr val="FFFFFF"/>
                    </a:solidFill>
                  </a:tcPr>
                </a:tc>
                <a:extLst>
                  <a:ext uri="{0D108BD9-81ED-4DB2-BD59-A6C34878D82A}">
                    <a16:rowId xmlns:a16="http://schemas.microsoft.com/office/drawing/2014/main" val="10000"/>
                  </a:ext>
                </a:extLst>
              </a:tr>
              <a:tr h="471805">
                <a:tc>
                  <a:txBody>
                    <a:bodyPr/>
                    <a:lstStyle/>
                    <a:p>
                      <a:pPr marL="11430">
                        <a:lnSpc>
                          <a:spcPct val="100000"/>
                        </a:lnSpc>
                        <a:spcBef>
                          <a:spcPts val="1445"/>
                        </a:spcBef>
                      </a:pPr>
                      <a:r>
                        <a:rPr sz="1800" spc="-25" dirty="0">
                          <a:solidFill>
                            <a:srgbClr val="2C521D"/>
                          </a:solidFill>
                          <a:latin typeface="Calibri"/>
                          <a:cs typeface="Calibri"/>
                        </a:rPr>
                        <a:t>NY</a:t>
                      </a:r>
                      <a:endParaRPr sz="1800">
                        <a:latin typeface="Calibri"/>
                        <a:cs typeface="Calibri"/>
                      </a:endParaRPr>
                    </a:p>
                  </a:txBody>
                  <a:tcPr marL="0" marR="0" marT="183515" marB="0">
                    <a:lnT w="12700">
                      <a:solidFill>
                        <a:srgbClr val="97D181"/>
                      </a:solidFill>
                      <a:prstDash val="solid"/>
                    </a:lnT>
                    <a:solidFill>
                      <a:srgbClr val="BEBEBE">
                        <a:alpha val="34901"/>
                      </a:srgbClr>
                    </a:solidFill>
                  </a:tcPr>
                </a:tc>
                <a:tc>
                  <a:txBody>
                    <a:bodyPr/>
                    <a:lstStyle/>
                    <a:p>
                      <a:pPr marR="353060" algn="r">
                        <a:lnSpc>
                          <a:spcPct val="100000"/>
                        </a:lnSpc>
                        <a:spcBef>
                          <a:spcPts val="1445"/>
                        </a:spcBef>
                      </a:pPr>
                      <a:r>
                        <a:rPr sz="1800" dirty="0">
                          <a:solidFill>
                            <a:srgbClr val="2C521D"/>
                          </a:solidFill>
                          <a:latin typeface="Calibri"/>
                          <a:cs typeface="Calibri"/>
                        </a:rPr>
                        <a:t>8</a:t>
                      </a:r>
                      <a:endParaRPr sz="1800">
                        <a:latin typeface="Calibri"/>
                        <a:cs typeface="Calibri"/>
                      </a:endParaRPr>
                    </a:p>
                  </a:txBody>
                  <a:tcPr marL="0" marR="0" marT="183515" marB="0">
                    <a:lnT w="12700">
                      <a:solidFill>
                        <a:srgbClr val="97D181"/>
                      </a:solidFill>
                      <a:prstDash val="solid"/>
                    </a:lnT>
                    <a:solidFill>
                      <a:srgbClr val="BEBEBE">
                        <a:alpha val="34901"/>
                      </a:srgbClr>
                    </a:solidFill>
                  </a:tcPr>
                </a:tc>
                <a:tc>
                  <a:txBody>
                    <a:bodyPr/>
                    <a:lstStyle/>
                    <a:p>
                      <a:pPr marL="360680">
                        <a:lnSpc>
                          <a:spcPct val="100000"/>
                        </a:lnSpc>
                        <a:spcBef>
                          <a:spcPts val="1445"/>
                        </a:spcBef>
                      </a:pPr>
                      <a:r>
                        <a:rPr sz="1800" spc="-10" dirty="0">
                          <a:solidFill>
                            <a:srgbClr val="2C521D"/>
                          </a:solidFill>
                          <a:latin typeface="Calibri"/>
                          <a:cs typeface="Calibri"/>
                        </a:rPr>
                        <a:t>1,830</a:t>
                      </a:r>
                      <a:endParaRPr sz="1800">
                        <a:latin typeface="Calibri"/>
                        <a:cs typeface="Calibri"/>
                      </a:endParaRPr>
                    </a:p>
                  </a:txBody>
                  <a:tcPr marL="0" marR="0" marT="183515" marB="0">
                    <a:lnT w="12700">
                      <a:solidFill>
                        <a:srgbClr val="97D181"/>
                      </a:solidFill>
                      <a:prstDash val="solid"/>
                    </a:lnT>
                    <a:solidFill>
                      <a:srgbClr val="BEBEBE">
                        <a:alpha val="34901"/>
                      </a:srgbClr>
                    </a:solidFill>
                  </a:tcPr>
                </a:tc>
                <a:tc>
                  <a:txBody>
                    <a:bodyPr/>
                    <a:lstStyle/>
                    <a:p>
                      <a:pPr marR="24130" algn="r">
                        <a:lnSpc>
                          <a:spcPct val="100000"/>
                        </a:lnSpc>
                        <a:spcBef>
                          <a:spcPts val="1235"/>
                        </a:spcBef>
                      </a:pPr>
                      <a:r>
                        <a:rPr sz="1800" spc="-25" dirty="0">
                          <a:solidFill>
                            <a:srgbClr val="C00000"/>
                          </a:solidFill>
                          <a:latin typeface="Arial"/>
                          <a:cs typeface="Arial"/>
                        </a:rPr>
                        <a:t>2.</a:t>
                      </a:r>
                      <a:endParaRPr sz="1800">
                        <a:latin typeface="Arial"/>
                        <a:cs typeface="Arial"/>
                      </a:endParaRPr>
                    </a:p>
                  </a:txBody>
                  <a:tcPr marL="0" marR="0" marT="156845" marB="0">
                    <a:solidFill>
                      <a:srgbClr val="FFFFFF"/>
                    </a:solidFill>
                  </a:tcPr>
                </a:tc>
                <a:extLst>
                  <a:ext uri="{0D108BD9-81ED-4DB2-BD59-A6C34878D82A}">
                    <a16:rowId xmlns:a16="http://schemas.microsoft.com/office/drawing/2014/main" val="10001"/>
                  </a:ext>
                </a:extLst>
              </a:tr>
              <a:tr h="713105">
                <a:tc gridSpan="3">
                  <a:txBody>
                    <a:bodyPr/>
                    <a:lstStyle/>
                    <a:p>
                      <a:pPr marL="11430">
                        <a:lnSpc>
                          <a:spcPct val="100000"/>
                        </a:lnSpc>
                        <a:spcBef>
                          <a:spcPts val="1445"/>
                        </a:spcBef>
                        <a:tabLst>
                          <a:tab pos="972819" algn="l"/>
                          <a:tab pos="2230755" algn="l"/>
                        </a:tabLst>
                      </a:pPr>
                      <a:r>
                        <a:rPr sz="1800" spc="-25" dirty="0">
                          <a:solidFill>
                            <a:srgbClr val="2C521D"/>
                          </a:solidFill>
                          <a:latin typeface="Calibri"/>
                          <a:cs typeface="Calibri"/>
                        </a:rPr>
                        <a:t>PA</a:t>
                      </a:r>
                      <a:r>
                        <a:rPr sz="1800" dirty="0">
                          <a:solidFill>
                            <a:srgbClr val="2C521D"/>
                          </a:solidFill>
                          <a:latin typeface="Calibri"/>
                          <a:cs typeface="Calibri"/>
                        </a:rPr>
                        <a:t>	</a:t>
                      </a:r>
                      <a:r>
                        <a:rPr sz="1800" spc="-10" dirty="0">
                          <a:solidFill>
                            <a:srgbClr val="2C521D"/>
                          </a:solidFill>
                          <a:latin typeface="Calibri"/>
                          <a:cs typeface="Calibri"/>
                        </a:rPr>
                        <a:t>14,273</a:t>
                      </a:r>
                      <a:r>
                        <a:rPr sz="1800" dirty="0">
                          <a:solidFill>
                            <a:srgbClr val="2C521D"/>
                          </a:solidFill>
                          <a:latin typeface="Calibri"/>
                          <a:cs typeface="Calibri"/>
                        </a:rPr>
                        <a:t>	</a:t>
                      </a:r>
                      <a:r>
                        <a:rPr sz="1800" spc="-10" dirty="0">
                          <a:solidFill>
                            <a:srgbClr val="2C521D"/>
                          </a:solidFill>
                          <a:latin typeface="Calibri"/>
                          <a:cs typeface="Calibri"/>
                        </a:rPr>
                        <a:t>45,992</a:t>
                      </a:r>
                      <a:endParaRPr sz="1800">
                        <a:latin typeface="Calibri"/>
                        <a:cs typeface="Calibri"/>
                      </a:endParaRPr>
                    </a:p>
                  </a:txBody>
                  <a:tcPr marL="0" marR="0" marT="183515" marB="0"/>
                </a:tc>
                <a:tc hMerge="1">
                  <a:txBody>
                    <a:bodyPr/>
                    <a:lstStyle/>
                    <a:p>
                      <a:endParaRPr/>
                    </a:p>
                  </a:txBody>
                  <a:tcPr marL="0" marR="0" marT="0" marB="0"/>
                </a:tc>
                <a:tc hMerge="1">
                  <a:txBody>
                    <a:bodyPr/>
                    <a:lstStyle/>
                    <a:p>
                      <a:endParaRPr/>
                    </a:p>
                  </a:txBody>
                  <a:tcPr marL="0" marR="0" marT="0" marB="0"/>
                </a:tc>
                <a:tc>
                  <a:txBody>
                    <a:bodyPr/>
                    <a:lstStyle/>
                    <a:p>
                      <a:pPr>
                        <a:lnSpc>
                          <a:spcPct val="100000"/>
                        </a:lnSpc>
                        <a:spcBef>
                          <a:spcPts val="50"/>
                        </a:spcBef>
                      </a:pPr>
                      <a:endParaRPr sz="1550">
                        <a:latin typeface="Times New Roman"/>
                        <a:cs typeface="Times New Roman"/>
                      </a:endParaRPr>
                    </a:p>
                    <a:p>
                      <a:pPr marR="24130" algn="r">
                        <a:lnSpc>
                          <a:spcPct val="100000"/>
                        </a:lnSpc>
                      </a:pPr>
                      <a:r>
                        <a:rPr sz="1800" spc="-25" dirty="0">
                          <a:solidFill>
                            <a:srgbClr val="C00000"/>
                          </a:solidFill>
                          <a:latin typeface="Arial"/>
                          <a:cs typeface="Arial"/>
                        </a:rPr>
                        <a:t>3.</a:t>
                      </a:r>
                      <a:endParaRPr sz="1800">
                        <a:latin typeface="Arial"/>
                        <a:cs typeface="Arial"/>
                      </a:endParaRPr>
                    </a:p>
                  </a:txBody>
                  <a:tcPr marL="0" marR="0" marT="6350" marB="0">
                    <a:solidFill>
                      <a:srgbClr val="FFFFFF"/>
                    </a:solidFill>
                  </a:tcPr>
                </a:tc>
                <a:extLst>
                  <a:ext uri="{0D108BD9-81ED-4DB2-BD59-A6C34878D82A}">
                    <a16:rowId xmlns:a16="http://schemas.microsoft.com/office/drawing/2014/main" val="10002"/>
                  </a:ext>
                </a:extLst>
              </a:tr>
            </a:tbl>
          </a:graphicData>
        </a:graphic>
      </p:graphicFrame>
      <p:sp>
        <p:nvSpPr>
          <p:cNvPr id="52" name="object 52"/>
          <p:cNvSpPr txBox="1"/>
          <p:nvPr/>
        </p:nvSpPr>
        <p:spPr>
          <a:xfrm>
            <a:off x="4981194" y="3268726"/>
            <a:ext cx="3022600"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0" i="0" u="none" strike="noStrike" kern="0" cap="none" spc="0" normalizeH="0" baseline="0" noProof="0" dirty="0">
                <a:ln>
                  <a:noFill/>
                </a:ln>
                <a:solidFill>
                  <a:srgbClr val="C00000"/>
                </a:solidFill>
                <a:effectLst/>
                <a:uLnTx/>
                <a:uFillTx/>
                <a:latin typeface="Arial"/>
                <a:ea typeface="+mn-ea"/>
                <a:cs typeface="Arial"/>
              </a:rPr>
              <a:t>Some</a:t>
            </a:r>
            <a:r>
              <a:rPr kumimoji="0" sz="1800" b="0" i="0" u="none" strike="noStrike" kern="0" cap="none" spc="-15" normalizeH="0" baseline="0" noProof="0" dirty="0">
                <a:ln>
                  <a:noFill/>
                </a:ln>
                <a:solidFill>
                  <a:srgbClr val="C00000"/>
                </a:solidFill>
                <a:effectLst/>
                <a:uLnTx/>
                <a:uFillTx/>
                <a:latin typeface="Arial"/>
                <a:ea typeface="+mn-ea"/>
                <a:cs typeface="Arial"/>
              </a:rPr>
              <a:t> </a:t>
            </a:r>
            <a:r>
              <a:rPr kumimoji="0" sz="1800" b="0" i="0" u="none" strike="noStrike" kern="0" cap="none" spc="0" normalizeH="0" baseline="0" noProof="0" dirty="0">
                <a:ln>
                  <a:noFill/>
                </a:ln>
                <a:solidFill>
                  <a:srgbClr val="C00000"/>
                </a:solidFill>
                <a:effectLst/>
                <a:uLnTx/>
                <a:uFillTx/>
                <a:latin typeface="Arial"/>
                <a:ea typeface="+mn-ea"/>
                <a:cs typeface="Arial"/>
              </a:rPr>
              <a:t>states'</a:t>
            </a:r>
            <a:r>
              <a:rPr kumimoji="0" sz="1800" b="0" i="0" u="none" strike="noStrike" kern="0" cap="none" spc="-20" normalizeH="0" baseline="0" noProof="0" dirty="0">
                <a:ln>
                  <a:noFill/>
                </a:ln>
                <a:solidFill>
                  <a:srgbClr val="C00000"/>
                </a:solidFill>
                <a:effectLst/>
                <a:uLnTx/>
                <a:uFillTx/>
                <a:latin typeface="Arial"/>
                <a:ea typeface="+mn-ea"/>
                <a:cs typeface="Arial"/>
              </a:rPr>
              <a:t> </a:t>
            </a:r>
            <a:r>
              <a:rPr kumimoji="0" sz="1800" b="0" i="0" u="none" strike="noStrike" kern="0" cap="none" spc="0" normalizeH="0" baseline="0" noProof="0" dirty="0">
                <a:ln>
                  <a:noFill/>
                </a:ln>
                <a:solidFill>
                  <a:srgbClr val="C00000"/>
                </a:solidFill>
                <a:effectLst/>
                <a:uLnTx/>
                <a:uFillTx/>
                <a:latin typeface="Arial"/>
                <a:ea typeface="+mn-ea"/>
                <a:cs typeface="Arial"/>
              </a:rPr>
              <a:t>CAST</a:t>
            </a:r>
            <a:r>
              <a:rPr kumimoji="0" sz="1800" b="0" i="0" u="none" strike="noStrike" kern="0" cap="none" spc="-45" normalizeH="0" baseline="0" noProof="0" dirty="0">
                <a:ln>
                  <a:noFill/>
                </a:ln>
                <a:solidFill>
                  <a:srgbClr val="C00000"/>
                </a:solidFill>
                <a:effectLst/>
                <a:uLnTx/>
                <a:uFillTx/>
                <a:latin typeface="Arial"/>
                <a:ea typeface="+mn-ea"/>
                <a:cs typeface="Arial"/>
              </a:rPr>
              <a:t> </a:t>
            </a:r>
            <a:r>
              <a:rPr kumimoji="0" sz="1800" b="0" i="0" u="none" strike="noStrike" kern="0" cap="none" spc="0" normalizeH="0" baseline="0" noProof="0" dirty="0">
                <a:ln>
                  <a:noFill/>
                </a:ln>
                <a:solidFill>
                  <a:srgbClr val="C00000"/>
                </a:solidFill>
                <a:effectLst/>
                <a:uLnTx/>
                <a:uFillTx/>
                <a:latin typeface="Arial"/>
                <a:ea typeface="+mn-ea"/>
                <a:cs typeface="Arial"/>
              </a:rPr>
              <a:t>acres</a:t>
            </a:r>
            <a:r>
              <a:rPr kumimoji="0" sz="1800" b="0" i="0" u="none" strike="noStrike" kern="0" cap="none" spc="-10" normalizeH="0" baseline="0" noProof="0" dirty="0">
                <a:ln>
                  <a:noFill/>
                </a:ln>
                <a:solidFill>
                  <a:srgbClr val="C00000"/>
                </a:solidFill>
                <a:effectLst/>
                <a:uLnTx/>
                <a:uFillTx/>
                <a:latin typeface="Arial"/>
                <a:ea typeface="+mn-ea"/>
                <a:cs typeface="Arial"/>
              </a:rPr>
              <a:t> </a:t>
            </a:r>
            <a:r>
              <a:rPr kumimoji="0" sz="1800" b="0" i="0" u="none" strike="noStrike" kern="0" cap="none" spc="-25" normalizeH="0" baseline="0" noProof="0" dirty="0">
                <a:ln>
                  <a:noFill/>
                </a:ln>
                <a:solidFill>
                  <a:srgbClr val="C00000"/>
                </a:solidFill>
                <a:effectLst/>
                <a:uLnTx/>
                <a:uFillTx/>
                <a:latin typeface="Arial"/>
                <a:ea typeface="+mn-ea"/>
                <a:cs typeface="Arial"/>
              </a:rPr>
              <a:t>are</a:t>
            </a:r>
            <a:endParaRPr kumimoji="0" sz="1800" b="0" i="0" u="none" strike="noStrike" kern="0" cap="none" spc="0" normalizeH="0" baseline="0" noProof="0">
              <a:ln>
                <a:noFill/>
              </a:ln>
              <a:solidFill>
                <a:sysClr val="windowText" lastClr="000000"/>
              </a:solidFill>
              <a:effectLst/>
              <a:uLnTx/>
              <a:uFillTx/>
              <a:latin typeface="Arial"/>
              <a:ea typeface="+mn-ea"/>
              <a:cs typeface="Arial"/>
            </a:endParaRPr>
          </a:p>
        </p:txBody>
      </p:sp>
      <p:sp>
        <p:nvSpPr>
          <p:cNvPr id="53" name="object 53"/>
          <p:cNvSpPr txBox="1"/>
          <p:nvPr/>
        </p:nvSpPr>
        <p:spPr>
          <a:xfrm>
            <a:off x="4981194" y="3542741"/>
            <a:ext cx="1612900" cy="300355"/>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0" i="0" u="none" strike="noStrike" kern="0" cap="none" spc="0" normalizeH="0" baseline="0" noProof="0" dirty="0">
                <a:ln>
                  <a:noFill/>
                </a:ln>
                <a:solidFill>
                  <a:srgbClr val="C00000"/>
                </a:solidFill>
                <a:effectLst/>
                <a:uLnTx/>
                <a:uFillTx/>
                <a:latin typeface="Arial"/>
                <a:ea typeface="+mn-ea"/>
                <a:cs typeface="Arial"/>
              </a:rPr>
              <a:t>1.5%</a:t>
            </a:r>
            <a:r>
              <a:rPr kumimoji="0" sz="1800" b="0" i="0" u="none" strike="noStrike" kern="0" cap="none" spc="-15" normalizeH="0" baseline="0" noProof="0" dirty="0">
                <a:ln>
                  <a:noFill/>
                </a:ln>
                <a:solidFill>
                  <a:srgbClr val="C00000"/>
                </a:solidFill>
                <a:effectLst/>
                <a:uLnTx/>
                <a:uFillTx/>
                <a:latin typeface="Arial"/>
                <a:ea typeface="+mn-ea"/>
                <a:cs typeface="Arial"/>
              </a:rPr>
              <a:t> </a:t>
            </a:r>
            <a:r>
              <a:rPr kumimoji="0" sz="1800" b="0" i="0" u="none" strike="noStrike" kern="0" cap="none" spc="0" normalizeH="0" baseline="0" noProof="0" dirty="0">
                <a:ln>
                  <a:noFill/>
                </a:ln>
                <a:solidFill>
                  <a:srgbClr val="C00000"/>
                </a:solidFill>
                <a:effectLst/>
                <a:uLnTx/>
                <a:uFillTx/>
                <a:latin typeface="Arial"/>
                <a:ea typeface="+mn-ea"/>
                <a:cs typeface="Arial"/>
              </a:rPr>
              <a:t>of</a:t>
            </a:r>
            <a:r>
              <a:rPr kumimoji="0" sz="1800" b="0" i="0" u="none" strike="noStrike" kern="0" cap="none" spc="-5" normalizeH="0" baseline="0" noProof="0" dirty="0">
                <a:ln>
                  <a:noFill/>
                </a:ln>
                <a:solidFill>
                  <a:srgbClr val="C00000"/>
                </a:solidFill>
                <a:effectLst/>
                <a:uLnTx/>
                <a:uFillTx/>
                <a:latin typeface="Arial"/>
                <a:ea typeface="+mn-ea"/>
                <a:cs typeface="Arial"/>
              </a:rPr>
              <a:t> </a:t>
            </a:r>
            <a:r>
              <a:rPr kumimoji="0" sz="1800" b="0" i="0" u="none" strike="noStrike" kern="0" cap="none" spc="-10" normalizeH="0" baseline="0" noProof="0" dirty="0">
                <a:ln>
                  <a:noFill/>
                </a:ln>
                <a:solidFill>
                  <a:srgbClr val="C00000"/>
                </a:solidFill>
                <a:effectLst/>
                <a:uLnTx/>
                <a:uFillTx/>
                <a:latin typeface="Arial"/>
                <a:ea typeface="+mn-ea"/>
                <a:cs typeface="Arial"/>
              </a:rPr>
              <a:t>forests.</a:t>
            </a:r>
            <a:endParaRPr kumimoji="0" sz="1800" b="0" i="0" u="none" strike="noStrike" kern="0" cap="none" spc="0" normalizeH="0" baseline="0" noProof="0">
              <a:ln>
                <a:noFill/>
              </a:ln>
              <a:solidFill>
                <a:sysClr val="windowText" lastClr="000000"/>
              </a:solidFill>
              <a:effectLst/>
              <a:uLnTx/>
              <a:uFillTx/>
              <a:latin typeface="Arial"/>
              <a:ea typeface="+mn-ea"/>
              <a:cs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394E7529-BA72-2976-EA76-DE026F8995B7}"/>
              </a:ext>
            </a:extLst>
          </p:cNvPr>
          <p:cNvSpPr>
            <a:spLocks noGrp="1"/>
          </p:cNvSpPr>
          <p:nvPr>
            <p:ph type="title"/>
          </p:nvPr>
        </p:nvSpPr>
        <p:spPr>
          <a:xfrm>
            <a:off x="640080" y="1243013"/>
            <a:ext cx="3855720" cy="4371974"/>
          </a:xfrm>
        </p:spPr>
        <p:txBody>
          <a:bodyPr>
            <a:normAutofit/>
          </a:bodyPr>
          <a:lstStyle/>
          <a:p>
            <a:r>
              <a:rPr lang="en-US" sz="3600">
                <a:solidFill>
                  <a:schemeClr val="tx2"/>
                </a:solidFill>
              </a:rPr>
              <a:t>FIA Timber Harvest data</a:t>
            </a:r>
          </a:p>
        </p:txBody>
      </p:sp>
      <p:sp>
        <p:nvSpPr>
          <p:cNvPr id="3" name="Content Placeholder 2">
            <a:extLst>
              <a:ext uri="{FF2B5EF4-FFF2-40B4-BE49-F238E27FC236}">
                <a16:creationId xmlns:a16="http://schemas.microsoft.com/office/drawing/2014/main" id="{610AF123-AC8D-394A-49BA-38DDA266F258}"/>
              </a:ext>
            </a:extLst>
          </p:cNvPr>
          <p:cNvSpPr>
            <a:spLocks noGrp="1"/>
          </p:cNvSpPr>
          <p:nvPr>
            <p:ph idx="1"/>
          </p:nvPr>
        </p:nvSpPr>
        <p:spPr>
          <a:xfrm>
            <a:off x="5805110" y="804672"/>
            <a:ext cx="5588314" cy="5230368"/>
          </a:xfrm>
        </p:spPr>
        <p:txBody>
          <a:bodyPr anchor="ctr">
            <a:normAutofit/>
          </a:bodyPr>
          <a:lstStyle/>
          <a:p>
            <a:r>
              <a:rPr lang="en-US" sz="2000" dirty="0">
                <a:solidFill>
                  <a:schemeClr val="tx2"/>
                </a:solidFill>
              </a:rPr>
              <a:t>Data provided here is clipped to watershed boundary </a:t>
            </a:r>
          </a:p>
          <a:p>
            <a:r>
              <a:rPr lang="en-US" sz="2000" dirty="0">
                <a:solidFill>
                  <a:schemeClr val="tx2"/>
                </a:solidFill>
              </a:rPr>
              <a:t>FIA distinguishes between different ownerships</a:t>
            </a:r>
          </a:p>
          <a:p>
            <a:r>
              <a:rPr lang="en-US" sz="2000" dirty="0">
                <a:solidFill>
                  <a:schemeClr val="tx2"/>
                </a:solidFill>
              </a:rPr>
              <a:t>Inventory identifies plots with “cutting” treatments</a:t>
            </a:r>
          </a:p>
          <a:p>
            <a:pPr lvl="1"/>
            <a:r>
              <a:rPr lang="en-US" sz="2000" dirty="0">
                <a:solidFill>
                  <a:schemeClr val="tx2"/>
                </a:solidFill>
              </a:rPr>
              <a:t>“Cutting” is the removal of one or more trees from a stand</a:t>
            </a:r>
          </a:p>
          <a:p>
            <a:pPr lvl="2"/>
            <a:r>
              <a:rPr lang="en-US" dirty="0">
                <a:solidFill>
                  <a:schemeClr val="tx2"/>
                </a:solidFill>
              </a:rPr>
              <a:t>“Treatments” should affect at least 1 acre</a:t>
            </a:r>
          </a:p>
          <a:p>
            <a:pPr lvl="2"/>
            <a:r>
              <a:rPr lang="en-US" dirty="0">
                <a:solidFill>
                  <a:schemeClr val="tx2"/>
                </a:solidFill>
              </a:rPr>
              <a:t>Doesn’t distinguish between clear cuts and selective harvest, BUT can look at changes in basal area within cut treatments </a:t>
            </a:r>
          </a:p>
          <a:p>
            <a:r>
              <a:rPr lang="en-US" sz="2000" dirty="0">
                <a:solidFill>
                  <a:schemeClr val="tx2"/>
                </a:solidFill>
              </a:rPr>
              <a:t>FIA samples a subset of plots annually</a:t>
            </a:r>
          </a:p>
          <a:p>
            <a:pPr lvl="1"/>
            <a:r>
              <a:rPr lang="en-US" sz="2000" dirty="0">
                <a:solidFill>
                  <a:schemeClr val="tx2"/>
                </a:solidFill>
              </a:rPr>
              <a:t>Most states in CBW are on a 7-year cycle</a:t>
            </a:r>
          </a:p>
          <a:p>
            <a:pPr lvl="1"/>
            <a:r>
              <a:rPr lang="en-US" sz="2000" dirty="0">
                <a:solidFill>
                  <a:schemeClr val="tx2"/>
                </a:solidFill>
              </a:rPr>
              <a:t>VA is on a 5-year cycle</a:t>
            </a:r>
          </a:p>
          <a:p>
            <a:pPr lvl="2"/>
            <a:endParaRPr lang="en-US" dirty="0">
              <a:solidFill>
                <a:schemeClr val="tx2"/>
              </a:solidFill>
            </a:endParaRPr>
          </a:p>
        </p:txBody>
      </p:sp>
    </p:spTree>
    <p:extLst>
      <p:ext uri="{BB962C8B-B14F-4D97-AF65-F5344CB8AC3E}">
        <p14:creationId xmlns:p14="http://schemas.microsoft.com/office/powerpoint/2010/main" val="1287206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9A320C9-9735-4D13-8279-C1C6748413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92544CF4-9B52-4A7B-A4B3-88C72729B7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7126"/>
            <a:ext cx="11167447" cy="2018806"/>
          </a:xfrm>
          <a:prstGeom prst="rect">
            <a:avLst/>
          </a:prstGeom>
          <a:ln w="9525">
            <a:solidFill>
              <a:srgbClr val="DEDEDE"/>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Rectangle 20">
            <a:extLst>
              <a:ext uri="{FF2B5EF4-FFF2-40B4-BE49-F238E27FC236}">
                <a16:creationId xmlns:a16="http://schemas.microsoft.com/office/drawing/2014/main" id="{E75862C5-5C00-4421-BC7B-9B7B86DBC8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0C8983D-34A5-57FC-37E5-5D65D7F7B3D2}"/>
              </a:ext>
            </a:extLst>
          </p:cNvPr>
          <p:cNvSpPr>
            <a:spLocks noGrp="1"/>
          </p:cNvSpPr>
          <p:nvPr>
            <p:ph type="title"/>
          </p:nvPr>
        </p:nvSpPr>
        <p:spPr>
          <a:xfrm>
            <a:off x="1115568" y="548640"/>
            <a:ext cx="10168128" cy="1179576"/>
          </a:xfrm>
        </p:spPr>
        <p:txBody>
          <a:bodyPr vert="horz" lIns="91440" tIns="45720" rIns="91440" bIns="45720" rtlCol="0" anchor="ctr">
            <a:normAutofit/>
          </a:bodyPr>
          <a:lstStyle/>
          <a:p>
            <a:r>
              <a:rPr lang="en-US" sz="4000" kern="1200">
                <a:solidFill>
                  <a:schemeClr val="tx1"/>
                </a:solidFill>
                <a:latin typeface="+mj-lt"/>
                <a:ea typeface="+mj-ea"/>
                <a:cs typeface="+mj-cs"/>
              </a:rPr>
              <a:t>Revisiting the default harvest rate (FIA)</a:t>
            </a:r>
          </a:p>
        </p:txBody>
      </p:sp>
      <p:sp>
        <p:nvSpPr>
          <p:cNvPr id="23" name="Rectangle 22">
            <a:extLst>
              <a:ext uri="{FF2B5EF4-FFF2-40B4-BE49-F238E27FC236}">
                <a16:creationId xmlns:a16="http://schemas.microsoft.com/office/drawing/2014/main" id="{089440EF-9BE9-4AE9-8C28-00B02296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14" name="Content Placeholder 8">
            <a:extLst>
              <a:ext uri="{FF2B5EF4-FFF2-40B4-BE49-F238E27FC236}">
                <a16:creationId xmlns:a16="http://schemas.microsoft.com/office/drawing/2014/main" id="{E9CEE947-8146-5122-DAA7-18636541C5E9}"/>
              </a:ext>
            </a:extLst>
          </p:cNvPr>
          <p:cNvGraphicFramePr>
            <a:graphicFrameLocks noGrp="1"/>
          </p:cNvGraphicFramePr>
          <p:nvPr>
            <p:ph sz="half" idx="2"/>
            <p:extLst>
              <p:ext uri="{D42A27DB-BD31-4B8C-83A1-F6EECF244321}">
                <p14:modId xmlns:p14="http://schemas.microsoft.com/office/powerpoint/2010/main" val="1384859426"/>
              </p:ext>
            </p:extLst>
          </p:nvPr>
        </p:nvGraphicFramePr>
        <p:xfrm>
          <a:off x="1116767" y="2269730"/>
          <a:ext cx="10165731" cy="3993915"/>
        </p:xfrm>
        <a:graphic>
          <a:graphicData uri="http://schemas.openxmlformats.org/drawingml/2006/table">
            <a:tbl>
              <a:tblPr firstRow="1" bandRow="1">
                <a:tableStyleId>{5C22544A-7EE6-4342-B048-85BDC9FD1C3A}</a:tableStyleId>
              </a:tblPr>
              <a:tblGrid>
                <a:gridCol w="2470305">
                  <a:extLst>
                    <a:ext uri="{9D8B030D-6E8A-4147-A177-3AD203B41FA5}">
                      <a16:colId xmlns:a16="http://schemas.microsoft.com/office/drawing/2014/main" val="25304483"/>
                    </a:ext>
                  </a:extLst>
                </a:gridCol>
                <a:gridCol w="3512043">
                  <a:extLst>
                    <a:ext uri="{9D8B030D-6E8A-4147-A177-3AD203B41FA5}">
                      <a16:colId xmlns:a16="http://schemas.microsoft.com/office/drawing/2014/main" val="781967206"/>
                    </a:ext>
                  </a:extLst>
                </a:gridCol>
                <a:gridCol w="4183383">
                  <a:extLst>
                    <a:ext uri="{9D8B030D-6E8A-4147-A177-3AD203B41FA5}">
                      <a16:colId xmlns:a16="http://schemas.microsoft.com/office/drawing/2014/main" val="3743806529"/>
                    </a:ext>
                  </a:extLst>
                </a:gridCol>
              </a:tblGrid>
              <a:tr h="844335">
                <a:tc>
                  <a:txBody>
                    <a:bodyPr/>
                    <a:lstStyle/>
                    <a:p>
                      <a:pPr algn="l" fontAlgn="b"/>
                      <a:endParaRPr lang="en-US" sz="2600" b="0" i="0" u="none" strike="noStrike">
                        <a:solidFill>
                          <a:srgbClr val="000000"/>
                        </a:solidFill>
                        <a:effectLst/>
                        <a:latin typeface="Calibri" panose="020F0502020204030204" pitchFamily="34" charset="0"/>
                      </a:endParaRPr>
                    </a:p>
                  </a:txBody>
                  <a:tcPr marL="8217" marR="8217" marT="8217" marB="0" anchor="b"/>
                </a:tc>
                <a:tc>
                  <a:txBody>
                    <a:bodyPr/>
                    <a:lstStyle/>
                    <a:p>
                      <a:pPr algn="l" fontAlgn="b"/>
                      <a:r>
                        <a:rPr lang="en-US" sz="2600" u="none" strike="noStrike">
                          <a:effectLst/>
                        </a:rPr>
                        <a:t>total % cut/cycle length</a:t>
                      </a:r>
                      <a:endParaRPr lang="en-US" sz="2600" b="0" i="0" u="none" strike="noStrike">
                        <a:solidFill>
                          <a:srgbClr val="000000"/>
                        </a:solidFill>
                        <a:effectLst/>
                        <a:latin typeface="Calibri" panose="020F0502020204030204" pitchFamily="34" charset="0"/>
                      </a:endParaRPr>
                    </a:p>
                  </a:txBody>
                  <a:tcPr marL="8217" marR="8217" marT="8217" marB="0" anchor="b"/>
                </a:tc>
                <a:tc>
                  <a:txBody>
                    <a:bodyPr/>
                    <a:lstStyle/>
                    <a:p>
                      <a:pPr algn="l" fontAlgn="b"/>
                      <a:r>
                        <a:rPr lang="en-US" sz="2600" u="none" strike="noStrike">
                          <a:effectLst/>
                        </a:rPr>
                        <a:t>annual % cut estimates (using remeasured plots)</a:t>
                      </a:r>
                      <a:endParaRPr lang="en-US" sz="2600" b="0" i="0" u="none" strike="noStrike">
                        <a:solidFill>
                          <a:srgbClr val="000000"/>
                        </a:solidFill>
                        <a:effectLst/>
                        <a:latin typeface="Calibri" panose="020F0502020204030204" pitchFamily="34" charset="0"/>
                      </a:endParaRPr>
                    </a:p>
                  </a:txBody>
                  <a:tcPr marL="8217" marR="8217" marT="8217" marB="0" anchor="b"/>
                </a:tc>
                <a:extLst>
                  <a:ext uri="{0D108BD9-81ED-4DB2-BD59-A6C34878D82A}">
                    <a16:rowId xmlns:a16="http://schemas.microsoft.com/office/drawing/2014/main" val="3513712320"/>
                  </a:ext>
                </a:extLst>
              </a:tr>
              <a:tr h="449940">
                <a:tc>
                  <a:txBody>
                    <a:bodyPr/>
                    <a:lstStyle/>
                    <a:p>
                      <a:pPr algn="l" fontAlgn="b"/>
                      <a:r>
                        <a:rPr lang="en-US" sz="2600" u="none" strike="noStrike" dirty="0">
                          <a:effectLst/>
                        </a:rPr>
                        <a:t>CBW</a:t>
                      </a:r>
                      <a:endParaRPr lang="en-US" sz="2600" b="0" i="0" u="none" strike="noStrike" dirty="0">
                        <a:solidFill>
                          <a:srgbClr val="000000"/>
                        </a:solidFill>
                        <a:effectLst/>
                        <a:latin typeface="Calibri" panose="020F0502020204030204" pitchFamily="34" charset="0"/>
                      </a:endParaRPr>
                    </a:p>
                  </a:txBody>
                  <a:tcPr marL="8217" marR="8217" marT="8217" marB="0" anchor="b"/>
                </a:tc>
                <a:tc>
                  <a:txBody>
                    <a:bodyPr/>
                    <a:lstStyle/>
                    <a:p>
                      <a:pPr algn="r" fontAlgn="b"/>
                      <a:r>
                        <a:rPr lang="en-US" sz="2600" u="none" strike="noStrike" dirty="0">
                          <a:effectLst/>
                        </a:rPr>
                        <a:t>1.06%</a:t>
                      </a:r>
                      <a:endParaRPr lang="en-US" sz="2600" b="0" i="0" u="none" strike="noStrike" dirty="0">
                        <a:solidFill>
                          <a:srgbClr val="000000"/>
                        </a:solidFill>
                        <a:effectLst/>
                        <a:latin typeface="Calibri" panose="020F0502020204030204" pitchFamily="34" charset="0"/>
                      </a:endParaRPr>
                    </a:p>
                  </a:txBody>
                  <a:tcPr marL="8217" marR="8217" marT="8217" marB="0" anchor="b"/>
                </a:tc>
                <a:tc>
                  <a:txBody>
                    <a:bodyPr/>
                    <a:lstStyle/>
                    <a:p>
                      <a:pPr algn="r" fontAlgn="b"/>
                      <a:r>
                        <a:rPr lang="en-US" sz="2600" u="none" strike="noStrike" dirty="0">
                          <a:effectLst/>
                        </a:rPr>
                        <a:t>1.11%</a:t>
                      </a:r>
                    </a:p>
                  </a:txBody>
                  <a:tcPr marL="8217" marR="8217" marT="8217" marB="0" anchor="b"/>
                </a:tc>
                <a:extLst>
                  <a:ext uri="{0D108BD9-81ED-4DB2-BD59-A6C34878D82A}">
                    <a16:rowId xmlns:a16="http://schemas.microsoft.com/office/drawing/2014/main" val="1783678228"/>
                  </a:ext>
                </a:extLst>
              </a:tr>
              <a:tr h="449940">
                <a:tc>
                  <a:txBody>
                    <a:bodyPr/>
                    <a:lstStyle/>
                    <a:p>
                      <a:pPr algn="l" fontAlgn="b"/>
                      <a:r>
                        <a:rPr lang="en-US" sz="2600" u="none" strike="noStrike">
                          <a:effectLst/>
                        </a:rPr>
                        <a:t>DE</a:t>
                      </a:r>
                      <a:endParaRPr lang="en-US" sz="2600" b="0" i="0" u="none" strike="noStrike">
                        <a:solidFill>
                          <a:srgbClr val="000000"/>
                        </a:solidFill>
                        <a:effectLst/>
                        <a:latin typeface="Calibri" panose="020F0502020204030204" pitchFamily="34" charset="0"/>
                      </a:endParaRPr>
                    </a:p>
                  </a:txBody>
                  <a:tcPr marL="8217" marR="8217" marT="8217" marB="0" anchor="b"/>
                </a:tc>
                <a:tc>
                  <a:txBody>
                    <a:bodyPr/>
                    <a:lstStyle/>
                    <a:p>
                      <a:pPr algn="r" fontAlgn="b"/>
                      <a:r>
                        <a:rPr lang="en-US" sz="2600" u="none" strike="noStrike">
                          <a:effectLst/>
                        </a:rPr>
                        <a:t>0.76%</a:t>
                      </a:r>
                      <a:endParaRPr lang="en-US" sz="2600" b="0" i="0" u="none" strike="noStrike">
                        <a:solidFill>
                          <a:srgbClr val="000000"/>
                        </a:solidFill>
                        <a:effectLst/>
                        <a:latin typeface="Calibri" panose="020F0502020204030204" pitchFamily="34" charset="0"/>
                      </a:endParaRPr>
                    </a:p>
                  </a:txBody>
                  <a:tcPr marL="8217" marR="8217" marT="8217" marB="0" anchor="b"/>
                </a:tc>
                <a:tc>
                  <a:txBody>
                    <a:bodyPr/>
                    <a:lstStyle/>
                    <a:p>
                      <a:pPr algn="r" fontAlgn="b"/>
                      <a:r>
                        <a:rPr lang="en-US" sz="2600" u="none" strike="noStrike">
                          <a:effectLst/>
                        </a:rPr>
                        <a:t>0.89%</a:t>
                      </a:r>
                      <a:endParaRPr lang="en-US" sz="2600" b="0" i="0" u="none" strike="noStrike">
                        <a:solidFill>
                          <a:srgbClr val="000000"/>
                        </a:solidFill>
                        <a:effectLst/>
                        <a:latin typeface="Calibri" panose="020F0502020204030204" pitchFamily="34" charset="0"/>
                      </a:endParaRPr>
                    </a:p>
                  </a:txBody>
                  <a:tcPr marL="8217" marR="8217" marT="8217" marB="0" anchor="b"/>
                </a:tc>
                <a:extLst>
                  <a:ext uri="{0D108BD9-81ED-4DB2-BD59-A6C34878D82A}">
                    <a16:rowId xmlns:a16="http://schemas.microsoft.com/office/drawing/2014/main" val="2044259412"/>
                  </a:ext>
                </a:extLst>
              </a:tr>
              <a:tr h="449940">
                <a:tc>
                  <a:txBody>
                    <a:bodyPr/>
                    <a:lstStyle/>
                    <a:p>
                      <a:pPr algn="l" fontAlgn="b"/>
                      <a:r>
                        <a:rPr lang="en-US" sz="2600" u="none" strike="noStrike">
                          <a:effectLst/>
                        </a:rPr>
                        <a:t>MD</a:t>
                      </a:r>
                      <a:endParaRPr lang="en-US" sz="2600" b="0" i="0" u="none" strike="noStrike">
                        <a:solidFill>
                          <a:srgbClr val="000000"/>
                        </a:solidFill>
                        <a:effectLst/>
                        <a:latin typeface="Calibri" panose="020F0502020204030204" pitchFamily="34" charset="0"/>
                      </a:endParaRPr>
                    </a:p>
                  </a:txBody>
                  <a:tcPr marL="8217" marR="8217" marT="8217" marB="0" anchor="b"/>
                </a:tc>
                <a:tc>
                  <a:txBody>
                    <a:bodyPr/>
                    <a:lstStyle/>
                    <a:p>
                      <a:pPr algn="r" fontAlgn="b"/>
                      <a:r>
                        <a:rPr lang="en-US" sz="2600" u="none" strike="noStrike">
                          <a:effectLst/>
                        </a:rPr>
                        <a:t>0.30%</a:t>
                      </a:r>
                      <a:endParaRPr lang="en-US" sz="2600" b="0" i="0" u="none" strike="noStrike">
                        <a:solidFill>
                          <a:srgbClr val="000000"/>
                        </a:solidFill>
                        <a:effectLst/>
                        <a:latin typeface="Calibri" panose="020F0502020204030204" pitchFamily="34" charset="0"/>
                      </a:endParaRPr>
                    </a:p>
                  </a:txBody>
                  <a:tcPr marL="8217" marR="8217" marT="8217" marB="0" anchor="b"/>
                </a:tc>
                <a:tc>
                  <a:txBody>
                    <a:bodyPr/>
                    <a:lstStyle/>
                    <a:p>
                      <a:pPr algn="r" fontAlgn="b"/>
                      <a:r>
                        <a:rPr lang="en-US" sz="2600" u="none" strike="noStrike">
                          <a:effectLst/>
                        </a:rPr>
                        <a:t>0.38%</a:t>
                      </a:r>
                      <a:endParaRPr lang="en-US" sz="2600" b="0" i="0" u="none" strike="noStrike">
                        <a:solidFill>
                          <a:srgbClr val="000000"/>
                        </a:solidFill>
                        <a:effectLst/>
                        <a:latin typeface="Calibri" panose="020F0502020204030204" pitchFamily="34" charset="0"/>
                      </a:endParaRPr>
                    </a:p>
                  </a:txBody>
                  <a:tcPr marL="8217" marR="8217" marT="8217" marB="0" anchor="b"/>
                </a:tc>
                <a:extLst>
                  <a:ext uri="{0D108BD9-81ED-4DB2-BD59-A6C34878D82A}">
                    <a16:rowId xmlns:a16="http://schemas.microsoft.com/office/drawing/2014/main" val="3983885211"/>
                  </a:ext>
                </a:extLst>
              </a:tr>
              <a:tr h="449940">
                <a:tc>
                  <a:txBody>
                    <a:bodyPr/>
                    <a:lstStyle/>
                    <a:p>
                      <a:pPr algn="l" fontAlgn="b"/>
                      <a:r>
                        <a:rPr lang="en-US" sz="2600" u="none" strike="noStrike">
                          <a:effectLst/>
                        </a:rPr>
                        <a:t>NY</a:t>
                      </a:r>
                      <a:endParaRPr lang="en-US" sz="2600" b="0" i="0" u="none" strike="noStrike">
                        <a:solidFill>
                          <a:srgbClr val="000000"/>
                        </a:solidFill>
                        <a:effectLst/>
                        <a:latin typeface="Calibri" panose="020F0502020204030204" pitchFamily="34" charset="0"/>
                      </a:endParaRPr>
                    </a:p>
                  </a:txBody>
                  <a:tcPr marL="8217" marR="8217" marT="8217" marB="0" anchor="b"/>
                </a:tc>
                <a:tc>
                  <a:txBody>
                    <a:bodyPr/>
                    <a:lstStyle/>
                    <a:p>
                      <a:pPr algn="r" fontAlgn="b"/>
                      <a:r>
                        <a:rPr lang="en-US" sz="2600" u="none" strike="noStrike">
                          <a:effectLst/>
                        </a:rPr>
                        <a:t>1.41%</a:t>
                      </a:r>
                      <a:endParaRPr lang="en-US" sz="2600" b="0" i="0" u="none" strike="noStrike">
                        <a:solidFill>
                          <a:srgbClr val="000000"/>
                        </a:solidFill>
                        <a:effectLst/>
                        <a:latin typeface="Calibri" panose="020F0502020204030204" pitchFamily="34" charset="0"/>
                      </a:endParaRPr>
                    </a:p>
                  </a:txBody>
                  <a:tcPr marL="8217" marR="8217" marT="8217" marB="0" anchor="b"/>
                </a:tc>
                <a:tc>
                  <a:txBody>
                    <a:bodyPr/>
                    <a:lstStyle/>
                    <a:p>
                      <a:pPr algn="r" fontAlgn="b"/>
                      <a:r>
                        <a:rPr lang="en-US" sz="2600" u="none" strike="noStrike">
                          <a:effectLst/>
                        </a:rPr>
                        <a:t>1.90%</a:t>
                      </a:r>
                      <a:endParaRPr lang="en-US" sz="2600" b="0" i="0" u="none" strike="noStrike">
                        <a:solidFill>
                          <a:srgbClr val="000000"/>
                        </a:solidFill>
                        <a:effectLst/>
                        <a:latin typeface="Calibri" panose="020F0502020204030204" pitchFamily="34" charset="0"/>
                      </a:endParaRPr>
                    </a:p>
                  </a:txBody>
                  <a:tcPr marL="8217" marR="8217" marT="8217" marB="0" anchor="b"/>
                </a:tc>
                <a:extLst>
                  <a:ext uri="{0D108BD9-81ED-4DB2-BD59-A6C34878D82A}">
                    <a16:rowId xmlns:a16="http://schemas.microsoft.com/office/drawing/2014/main" val="1592671341"/>
                  </a:ext>
                </a:extLst>
              </a:tr>
              <a:tr h="449940">
                <a:tc>
                  <a:txBody>
                    <a:bodyPr/>
                    <a:lstStyle/>
                    <a:p>
                      <a:pPr algn="l" fontAlgn="b"/>
                      <a:r>
                        <a:rPr lang="en-US" sz="2600" u="none" strike="noStrike">
                          <a:effectLst/>
                        </a:rPr>
                        <a:t>PA</a:t>
                      </a:r>
                      <a:endParaRPr lang="en-US" sz="2600" b="0" i="0" u="none" strike="noStrike">
                        <a:solidFill>
                          <a:srgbClr val="000000"/>
                        </a:solidFill>
                        <a:effectLst/>
                        <a:latin typeface="Calibri" panose="020F0502020204030204" pitchFamily="34" charset="0"/>
                      </a:endParaRPr>
                    </a:p>
                  </a:txBody>
                  <a:tcPr marL="8217" marR="8217" marT="8217" marB="0" anchor="b"/>
                </a:tc>
                <a:tc>
                  <a:txBody>
                    <a:bodyPr/>
                    <a:lstStyle/>
                    <a:p>
                      <a:pPr algn="r" fontAlgn="b"/>
                      <a:r>
                        <a:rPr lang="en-US" sz="2600" u="none" strike="noStrike">
                          <a:effectLst/>
                        </a:rPr>
                        <a:t>1.00%</a:t>
                      </a:r>
                      <a:endParaRPr lang="en-US" sz="2600" b="0" i="0" u="none" strike="noStrike">
                        <a:solidFill>
                          <a:srgbClr val="000000"/>
                        </a:solidFill>
                        <a:effectLst/>
                        <a:latin typeface="Calibri" panose="020F0502020204030204" pitchFamily="34" charset="0"/>
                      </a:endParaRPr>
                    </a:p>
                  </a:txBody>
                  <a:tcPr marL="8217" marR="8217" marT="8217" marB="0" anchor="b"/>
                </a:tc>
                <a:tc>
                  <a:txBody>
                    <a:bodyPr/>
                    <a:lstStyle/>
                    <a:p>
                      <a:pPr algn="r" fontAlgn="b"/>
                      <a:r>
                        <a:rPr lang="en-US" sz="2600" u="none" strike="noStrike">
                          <a:effectLst/>
                        </a:rPr>
                        <a:t>1.20%</a:t>
                      </a:r>
                      <a:endParaRPr lang="en-US" sz="2600" b="0" i="0" u="none" strike="noStrike">
                        <a:solidFill>
                          <a:srgbClr val="000000"/>
                        </a:solidFill>
                        <a:effectLst/>
                        <a:latin typeface="Calibri" panose="020F0502020204030204" pitchFamily="34" charset="0"/>
                      </a:endParaRPr>
                    </a:p>
                  </a:txBody>
                  <a:tcPr marL="8217" marR="8217" marT="8217" marB="0" anchor="b"/>
                </a:tc>
                <a:extLst>
                  <a:ext uri="{0D108BD9-81ED-4DB2-BD59-A6C34878D82A}">
                    <a16:rowId xmlns:a16="http://schemas.microsoft.com/office/drawing/2014/main" val="4177632725"/>
                  </a:ext>
                </a:extLst>
              </a:tr>
              <a:tr h="449940">
                <a:tc>
                  <a:txBody>
                    <a:bodyPr/>
                    <a:lstStyle/>
                    <a:p>
                      <a:pPr algn="l" fontAlgn="b"/>
                      <a:r>
                        <a:rPr lang="en-US" sz="2600" u="none" strike="noStrike">
                          <a:effectLst/>
                        </a:rPr>
                        <a:t>VA</a:t>
                      </a:r>
                      <a:endParaRPr lang="en-US" sz="2600" b="0" i="0" u="none" strike="noStrike">
                        <a:solidFill>
                          <a:srgbClr val="000000"/>
                        </a:solidFill>
                        <a:effectLst/>
                        <a:latin typeface="Calibri" panose="020F0502020204030204" pitchFamily="34" charset="0"/>
                      </a:endParaRPr>
                    </a:p>
                  </a:txBody>
                  <a:tcPr marL="8217" marR="8217" marT="8217" marB="0" anchor="b"/>
                </a:tc>
                <a:tc>
                  <a:txBody>
                    <a:bodyPr/>
                    <a:lstStyle/>
                    <a:p>
                      <a:pPr algn="r" fontAlgn="b"/>
                      <a:r>
                        <a:rPr lang="en-US" sz="2600" u="none" strike="noStrike">
                          <a:effectLst/>
                        </a:rPr>
                        <a:t>0.89%</a:t>
                      </a:r>
                      <a:endParaRPr lang="en-US" sz="2600" b="0" i="0" u="none" strike="noStrike">
                        <a:solidFill>
                          <a:srgbClr val="000000"/>
                        </a:solidFill>
                        <a:effectLst/>
                        <a:latin typeface="Calibri" panose="020F0502020204030204" pitchFamily="34" charset="0"/>
                      </a:endParaRPr>
                    </a:p>
                  </a:txBody>
                  <a:tcPr marL="8217" marR="8217" marT="8217" marB="0" anchor="b"/>
                </a:tc>
                <a:tc>
                  <a:txBody>
                    <a:bodyPr/>
                    <a:lstStyle/>
                    <a:p>
                      <a:pPr algn="r" fontAlgn="b"/>
                      <a:r>
                        <a:rPr lang="en-US" sz="2600" u="none" strike="noStrike">
                          <a:effectLst/>
                        </a:rPr>
                        <a:t>1.09%</a:t>
                      </a:r>
                      <a:endParaRPr lang="en-US" sz="2600" b="0" i="0" u="none" strike="noStrike">
                        <a:solidFill>
                          <a:srgbClr val="000000"/>
                        </a:solidFill>
                        <a:effectLst/>
                        <a:latin typeface="Calibri" panose="020F0502020204030204" pitchFamily="34" charset="0"/>
                      </a:endParaRPr>
                    </a:p>
                  </a:txBody>
                  <a:tcPr marL="8217" marR="8217" marT="8217" marB="0" anchor="b"/>
                </a:tc>
                <a:extLst>
                  <a:ext uri="{0D108BD9-81ED-4DB2-BD59-A6C34878D82A}">
                    <a16:rowId xmlns:a16="http://schemas.microsoft.com/office/drawing/2014/main" val="149007528"/>
                  </a:ext>
                </a:extLst>
              </a:tr>
              <a:tr h="449940">
                <a:tc>
                  <a:txBody>
                    <a:bodyPr/>
                    <a:lstStyle/>
                    <a:p>
                      <a:pPr algn="l" fontAlgn="b"/>
                      <a:r>
                        <a:rPr lang="en-US" sz="2600" u="none" strike="noStrike">
                          <a:effectLst/>
                        </a:rPr>
                        <a:t>WV</a:t>
                      </a:r>
                      <a:endParaRPr lang="en-US" sz="2600" b="0" i="0" u="none" strike="noStrike">
                        <a:solidFill>
                          <a:srgbClr val="000000"/>
                        </a:solidFill>
                        <a:effectLst/>
                        <a:latin typeface="Calibri" panose="020F0502020204030204" pitchFamily="34" charset="0"/>
                      </a:endParaRPr>
                    </a:p>
                  </a:txBody>
                  <a:tcPr marL="8217" marR="8217" marT="8217" marB="0" anchor="b"/>
                </a:tc>
                <a:tc>
                  <a:txBody>
                    <a:bodyPr/>
                    <a:lstStyle/>
                    <a:p>
                      <a:pPr algn="r" fontAlgn="b"/>
                      <a:r>
                        <a:rPr lang="en-US" sz="2600" u="none" strike="noStrike">
                          <a:effectLst/>
                        </a:rPr>
                        <a:t>0.55%</a:t>
                      </a:r>
                      <a:endParaRPr lang="en-US" sz="2600" b="0" i="0" u="none" strike="noStrike">
                        <a:solidFill>
                          <a:srgbClr val="000000"/>
                        </a:solidFill>
                        <a:effectLst/>
                        <a:latin typeface="Calibri" panose="020F0502020204030204" pitchFamily="34" charset="0"/>
                      </a:endParaRPr>
                    </a:p>
                  </a:txBody>
                  <a:tcPr marL="8217" marR="8217" marT="8217" marB="0" anchor="b"/>
                </a:tc>
                <a:tc>
                  <a:txBody>
                    <a:bodyPr/>
                    <a:lstStyle/>
                    <a:p>
                      <a:pPr algn="r" fontAlgn="b"/>
                      <a:r>
                        <a:rPr lang="en-US" sz="2600" u="none" strike="noStrike" dirty="0">
                          <a:effectLst/>
                        </a:rPr>
                        <a:t>0.65%</a:t>
                      </a:r>
                      <a:endParaRPr lang="en-US" sz="2600" b="0" i="0" u="none" strike="noStrike" dirty="0">
                        <a:solidFill>
                          <a:srgbClr val="000000"/>
                        </a:solidFill>
                        <a:effectLst/>
                        <a:latin typeface="Calibri" panose="020F0502020204030204" pitchFamily="34" charset="0"/>
                      </a:endParaRPr>
                    </a:p>
                  </a:txBody>
                  <a:tcPr marL="8217" marR="8217" marT="8217" marB="0" anchor="b"/>
                </a:tc>
                <a:extLst>
                  <a:ext uri="{0D108BD9-81ED-4DB2-BD59-A6C34878D82A}">
                    <a16:rowId xmlns:a16="http://schemas.microsoft.com/office/drawing/2014/main" val="1623703563"/>
                  </a:ext>
                </a:extLst>
              </a:tr>
            </a:tbl>
          </a:graphicData>
        </a:graphic>
      </p:graphicFrame>
    </p:spTree>
    <p:extLst>
      <p:ext uri="{BB962C8B-B14F-4D97-AF65-F5344CB8AC3E}">
        <p14:creationId xmlns:p14="http://schemas.microsoft.com/office/powerpoint/2010/main" val="3831612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5080" algn="ctr">
              <a:lnSpc>
                <a:spcPts val="3760"/>
              </a:lnSpc>
              <a:spcBef>
                <a:spcPts val="100"/>
              </a:spcBef>
            </a:pPr>
            <a:r>
              <a:rPr spc="-10" dirty="0"/>
              <a:t>Delaware</a:t>
            </a:r>
          </a:p>
          <a:p>
            <a:pPr marL="12700" marR="5080" algn="ctr">
              <a:lnSpc>
                <a:spcPts val="3560"/>
              </a:lnSpc>
              <a:spcBef>
                <a:spcPts val="254"/>
              </a:spcBef>
            </a:pPr>
            <a:r>
              <a:rPr dirty="0"/>
              <a:t>Harvested</a:t>
            </a:r>
            <a:r>
              <a:rPr spc="-135" dirty="0"/>
              <a:t> </a:t>
            </a:r>
            <a:r>
              <a:rPr dirty="0"/>
              <a:t>Forest,</a:t>
            </a:r>
            <a:r>
              <a:rPr spc="-90" dirty="0"/>
              <a:t> </a:t>
            </a:r>
            <a:r>
              <a:rPr dirty="0"/>
              <a:t>1%</a:t>
            </a:r>
            <a:r>
              <a:rPr spc="-95" dirty="0"/>
              <a:t> </a:t>
            </a:r>
            <a:r>
              <a:rPr spc="-20" dirty="0"/>
              <a:t>True</a:t>
            </a:r>
            <a:r>
              <a:rPr spc="-100" dirty="0"/>
              <a:t> </a:t>
            </a:r>
            <a:r>
              <a:rPr spc="-10" dirty="0"/>
              <a:t>Forest, </a:t>
            </a:r>
            <a:r>
              <a:rPr dirty="0"/>
              <a:t>&amp;</a:t>
            </a:r>
            <a:r>
              <a:rPr spc="-85" dirty="0"/>
              <a:t> </a:t>
            </a:r>
            <a:r>
              <a:rPr dirty="0"/>
              <a:t>Forest</a:t>
            </a:r>
            <a:r>
              <a:rPr spc="-90" dirty="0"/>
              <a:t> </a:t>
            </a:r>
            <a:r>
              <a:rPr dirty="0"/>
              <a:t>Harvesting</a:t>
            </a:r>
            <a:r>
              <a:rPr spc="-95" dirty="0"/>
              <a:t> </a:t>
            </a:r>
            <a:r>
              <a:rPr dirty="0"/>
              <a:t>Practice</a:t>
            </a:r>
            <a:r>
              <a:rPr spc="-80" dirty="0"/>
              <a:t> </a:t>
            </a:r>
            <a:r>
              <a:rPr spc="-10" dirty="0"/>
              <a:t>Acres</a:t>
            </a:r>
          </a:p>
        </p:txBody>
      </p:sp>
      <p:grpSp>
        <p:nvGrpSpPr>
          <p:cNvPr id="3" name="object 3"/>
          <p:cNvGrpSpPr/>
          <p:nvPr/>
        </p:nvGrpSpPr>
        <p:grpSpPr>
          <a:xfrm>
            <a:off x="1556003" y="2380297"/>
            <a:ext cx="9657715" cy="2946400"/>
            <a:chOff x="1556003" y="2380297"/>
            <a:chExt cx="9657715" cy="2946400"/>
          </a:xfrm>
        </p:grpSpPr>
        <p:sp>
          <p:nvSpPr>
            <p:cNvPr id="4" name="object 4"/>
            <p:cNvSpPr/>
            <p:nvPr/>
          </p:nvSpPr>
          <p:spPr>
            <a:xfrm>
              <a:off x="1556003" y="2804160"/>
              <a:ext cx="612775" cy="2098675"/>
            </a:xfrm>
            <a:custGeom>
              <a:avLst/>
              <a:gdLst/>
              <a:ahLst/>
              <a:cxnLst/>
              <a:rect l="l" t="t" r="r" b="b"/>
              <a:pathLst>
                <a:path w="612775" h="2098675">
                  <a:moveTo>
                    <a:pt x="0" y="2098547"/>
                  </a:moveTo>
                  <a:lnTo>
                    <a:pt x="184403" y="2098547"/>
                  </a:lnTo>
                </a:path>
                <a:path w="612775" h="2098675">
                  <a:moveTo>
                    <a:pt x="353568" y="2098547"/>
                  </a:moveTo>
                  <a:lnTo>
                    <a:pt x="399288" y="2098547"/>
                  </a:lnTo>
                </a:path>
                <a:path w="612775" h="2098675">
                  <a:moveTo>
                    <a:pt x="0" y="1679447"/>
                  </a:moveTo>
                  <a:lnTo>
                    <a:pt x="184403" y="1679447"/>
                  </a:lnTo>
                </a:path>
                <a:path w="612775" h="2098675">
                  <a:moveTo>
                    <a:pt x="353568" y="1679447"/>
                  </a:moveTo>
                  <a:lnTo>
                    <a:pt x="399288" y="1679447"/>
                  </a:lnTo>
                </a:path>
                <a:path w="612775" h="2098675">
                  <a:moveTo>
                    <a:pt x="0" y="1258823"/>
                  </a:moveTo>
                  <a:lnTo>
                    <a:pt x="184403" y="1258823"/>
                  </a:lnTo>
                </a:path>
                <a:path w="612775" h="2098675">
                  <a:moveTo>
                    <a:pt x="353568" y="1258823"/>
                  </a:moveTo>
                  <a:lnTo>
                    <a:pt x="399288" y="1258823"/>
                  </a:lnTo>
                </a:path>
                <a:path w="612775" h="2098675">
                  <a:moveTo>
                    <a:pt x="0" y="839723"/>
                  </a:moveTo>
                  <a:lnTo>
                    <a:pt x="184403" y="839723"/>
                  </a:lnTo>
                </a:path>
                <a:path w="612775" h="2098675">
                  <a:moveTo>
                    <a:pt x="353568" y="839723"/>
                  </a:moveTo>
                  <a:lnTo>
                    <a:pt x="399288" y="839723"/>
                  </a:lnTo>
                </a:path>
                <a:path w="612775" h="2098675">
                  <a:moveTo>
                    <a:pt x="0" y="420624"/>
                  </a:moveTo>
                  <a:lnTo>
                    <a:pt x="184403" y="420624"/>
                  </a:lnTo>
                </a:path>
                <a:path w="612775" h="2098675">
                  <a:moveTo>
                    <a:pt x="353568" y="420624"/>
                  </a:moveTo>
                  <a:lnTo>
                    <a:pt x="612647" y="420624"/>
                  </a:lnTo>
                </a:path>
                <a:path w="612775" h="2098675">
                  <a:moveTo>
                    <a:pt x="0" y="0"/>
                  </a:moveTo>
                  <a:lnTo>
                    <a:pt x="184403" y="0"/>
                  </a:lnTo>
                </a:path>
              </a:pathLst>
            </a:custGeom>
            <a:ln w="9525">
              <a:solidFill>
                <a:srgbClr val="D9D9D9"/>
              </a:solidFill>
            </a:ln>
          </p:spPr>
          <p:txBody>
            <a:bodyPr wrap="square" lIns="0" tIns="0" rIns="0" bIns="0" rtlCol="0"/>
            <a:lstStyle/>
            <a:p>
              <a:endParaRPr sz="2000"/>
            </a:p>
          </p:txBody>
        </p:sp>
        <p:sp>
          <p:nvSpPr>
            <p:cNvPr id="5" name="object 5"/>
            <p:cNvSpPr/>
            <p:nvPr/>
          </p:nvSpPr>
          <p:spPr>
            <a:xfrm>
              <a:off x="1909571" y="2801016"/>
              <a:ext cx="797560" cy="5080"/>
            </a:xfrm>
            <a:custGeom>
              <a:avLst/>
              <a:gdLst/>
              <a:ahLst/>
              <a:cxnLst/>
              <a:rect l="l" t="t" r="r" b="b"/>
              <a:pathLst>
                <a:path w="797560" h="5080">
                  <a:moveTo>
                    <a:pt x="0" y="4762"/>
                  </a:moveTo>
                  <a:lnTo>
                    <a:pt x="797051" y="4762"/>
                  </a:lnTo>
                </a:path>
                <a:path w="797560" h="5080">
                  <a:moveTo>
                    <a:pt x="0" y="0"/>
                  </a:moveTo>
                  <a:lnTo>
                    <a:pt x="797051" y="0"/>
                  </a:lnTo>
                </a:path>
              </a:pathLst>
            </a:custGeom>
            <a:ln w="6286">
              <a:solidFill>
                <a:srgbClr val="D9D9D9"/>
              </a:solidFill>
            </a:ln>
          </p:spPr>
          <p:txBody>
            <a:bodyPr wrap="square" lIns="0" tIns="0" rIns="0" bIns="0" rtlCol="0"/>
            <a:lstStyle/>
            <a:p>
              <a:endParaRPr sz="2000"/>
            </a:p>
          </p:txBody>
        </p:sp>
        <p:sp>
          <p:nvSpPr>
            <p:cNvPr id="6" name="object 6"/>
            <p:cNvSpPr/>
            <p:nvPr/>
          </p:nvSpPr>
          <p:spPr>
            <a:xfrm>
              <a:off x="1556003" y="2385060"/>
              <a:ext cx="9657715" cy="0"/>
            </a:xfrm>
            <a:custGeom>
              <a:avLst/>
              <a:gdLst/>
              <a:ahLst/>
              <a:cxnLst/>
              <a:rect l="l" t="t" r="r" b="b"/>
              <a:pathLst>
                <a:path w="9657715">
                  <a:moveTo>
                    <a:pt x="0" y="0"/>
                  </a:moveTo>
                  <a:lnTo>
                    <a:pt x="9657588" y="0"/>
                  </a:lnTo>
                </a:path>
              </a:pathLst>
            </a:custGeom>
            <a:ln w="9525">
              <a:solidFill>
                <a:srgbClr val="D9D9D9"/>
              </a:solidFill>
            </a:ln>
          </p:spPr>
          <p:txBody>
            <a:bodyPr wrap="square" lIns="0" tIns="0" rIns="0" bIns="0" rtlCol="0"/>
            <a:lstStyle/>
            <a:p>
              <a:endParaRPr sz="2000"/>
            </a:p>
          </p:txBody>
        </p:sp>
        <p:sp>
          <p:nvSpPr>
            <p:cNvPr id="7" name="object 7"/>
            <p:cNvSpPr/>
            <p:nvPr/>
          </p:nvSpPr>
          <p:spPr>
            <a:xfrm>
              <a:off x="1740407" y="2407920"/>
              <a:ext cx="169545" cy="2914015"/>
            </a:xfrm>
            <a:custGeom>
              <a:avLst/>
              <a:gdLst/>
              <a:ahLst/>
              <a:cxnLst/>
              <a:rect l="l" t="t" r="r" b="b"/>
              <a:pathLst>
                <a:path w="169544" h="2914015">
                  <a:moveTo>
                    <a:pt x="169164" y="0"/>
                  </a:moveTo>
                  <a:lnTo>
                    <a:pt x="0" y="0"/>
                  </a:lnTo>
                  <a:lnTo>
                    <a:pt x="0" y="2913888"/>
                  </a:lnTo>
                  <a:lnTo>
                    <a:pt x="169164" y="2913888"/>
                  </a:lnTo>
                  <a:lnTo>
                    <a:pt x="169164" y="0"/>
                  </a:lnTo>
                  <a:close/>
                </a:path>
              </a:pathLst>
            </a:custGeom>
            <a:solidFill>
              <a:srgbClr val="4471C4"/>
            </a:solidFill>
          </p:spPr>
          <p:txBody>
            <a:bodyPr wrap="square" lIns="0" tIns="0" rIns="0" bIns="0" rtlCol="0"/>
            <a:lstStyle/>
            <a:p>
              <a:endParaRPr sz="2000"/>
            </a:p>
          </p:txBody>
        </p:sp>
        <p:sp>
          <p:nvSpPr>
            <p:cNvPr id="8" name="object 8"/>
            <p:cNvSpPr/>
            <p:nvPr/>
          </p:nvSpPr>
          <p:spPr>
            <a:xfrm>
              <a:off x="2337815" y="2804160"/>
              <a:ext cx="797560" cy="2098675"/>
            </a:xfrm>
            <a:custGeom>
              <a:avLst/>
              <a:gdLst/>
              <a:ahLst/>
              <a:cxnLst/>
              <a:rect l="l" t="t" r="r" b="b"/>
              <a:pathLst>
                <a:path w="797560" h="2098675">
                  <a:moveTo>
                    <a:pt x="0" y="2098547"/>
                  </a:moveTo>
                  <a:lnTo>
                    <a:pt x="368807" y="2098547"/>
                  </a:lnTo>
                </a:path>
                <a:path w="797560" h="2098675">
                  <a:moveTo>
                    <a:pt x="537971" y="2098547"/>
                  </a:moveTo>
                  <a:lnTo>
                    <a:pt x="582167" y="2098547"/>
                  </a:lnTo>
                </a:path>
                <a:path w="797560" h="2098675">
                  <a:moveTo>
                    <a:pt x="0" y="1679447"/>
                  </a:moveTo>
                  <a:lnTo>
                    <a:pt x="368807" y="1679447"/>
                  </a:lnTo>
                </a:path>
                <a:path w="797560" h="2098675">
                  <a:moveTo>
                    <a:pt x="537971" y="1679447"/>
                  </a:moveTo>
                  <a:lnTo>
                    <a:pt x="582167" y="1679447"/>
                  </a:lnTo>
                </a:path>
                <a:path w="797560" h="2098675">
                  <a:moveTo>
                    <a:pt x="0" y="1258823"/>
                  </a:moveTo>
                  <a:lnTo>
                    <a:pt x="368807" y="1258823"/>
                  </a:lnTo>
                </a:path>
                <a:path w="797560" h="2098675">
                  <a:moveTo>
                    <a:pt x="537971" y="1258823"/>
                  </a:moveTo>
                  <a:lnTo>
                    <a:pt x="582167" y="1258823"/>
                  </a:lnTo>
                </a:path>
                <a:path w="797560" h="2098675">
                  <a:moveTo>
                    <a:pt x="0" y="839723"/>
                  </a:moveTo>
                  <a:lnTo>
                    <a:pt x="368807" y="839723"/>
                  </a:lnTo>
                </a:path>
                <a:path w="797560" h="2098675">
                  <a:moveTo>
                    <a:pt x="537971" y="839723"/>
                  </a:moveTo>
                  <a:lnTo>
                    <a:pt x="582167" y="839723"/>
                  </a:lnTo>
                </a:path>
                <a:path w="797560" h="2098675">
                  <a:moveTo>
                    <a:pt x="0" y="420624"/>
                  </a:moveTo>
                  <a:lnTo>
                    <a:pt x="368807" y="420624"/>
                  </a:lnTo>
                </a:path>
                <a:path w="797560" h="2098675">
                  <a:moveTo>
                    <a:pt x="537971" y="420624"/>
                  </a:moveTo>
                  <a:lnTo>
                    <a:pt x="797051" y="420624"/>
                  </a:lnTo>
                </a:path>
                <a:path w="797560" h="2098675">
                  <a:moveTo>
                    <a:pt x="537971" y="0"/>
                  </a:moveTo>
                  <a:lnTo>
                    <a:pt x="797051" y="0"/>
                  </a:lnTo>
                </a:path>
              </a:pathLst>
            </a:custGeom>
            <a:ln w="9525">
              <a:solidFill>
                <a:srgbClr val="D9D9D9"/>
              </a:solidFill>
            </a:ln>
          </p:spPr>
          <p:txBody>
            <a:bodyPr wrap="square" lIns="0" tIns="0" rIns="0" bIns="0" rtlCol="0"/>
            <a:lstStyle/>
            <a:p>
              <a:endParaRPr sz="2000"/>
            </a:p>
          </p:txBody>
        </p:sp>
        <p:sp>
          <p:nvSpPr>
            <p:cNvPr id="9" name="object 9"/>
            <p:cNvSpPr/>
            <p:nvPr/>
          </p:nvSpPr>
          <p:spPr>
            <a:xfrm>
              <a:off x="2706623" y="2420112"/>
              <a:ext cx="169545" cy="2901950"/>
            </a:xfrm>
            <a:custGeom>
              <a:avLst/>
              <a:gdLst/>
              <a:ahLst/>
              <a:cxnLst/>
              <a:rect l="l" t="t" r="r" b="b"/>
              <a:pathLst>
                <a:path w="169544" h="2901950">
                  <a:moveTo>
                    <a:pt x="169163" y="0"/>
                  </a:moveTo>
                  <a:lnTo>
                    <a:pt x="0" y="0"/>
                  </a:lnTo>
                  <a:lnTo>
                    <a:pt x="0" y="2901696"/>
                  </a:lnTo>
                  <a:lnTo>
                    <a:pt x="169163" y="2901696"/>
                  </a:lnTo>
                  <a:lnTo>
                    <a:pt x="169163" y="0"/>
                  </a:lnTo>
                  <a:close/>
                </a:path>
              </a:pathLst>
            </a:custGeom>
            <a:solidFill>
              <a:srgbClr val="4471C4"/>
            </a:solidFill>
          </p:spPr>
          <p:txBody>
            <a:bodyPr wrap="square" lIns="0" tIns="0" rIns="0" bIns="0" rtlCol="0"/>
            <a:lstStyle/>
            <a:p>
              <a:endParaRPr sz="2000"/>
            </a:p>
          </p:txBody>
        </p:sp>
        <p:sp>
          <p:nvSpPr>
            <p:cNvPr id="10" name="object 10"/>
            <p:cNvSpPr/>
            <p:nvPr/>
          </p:nvSpPr>
          <p:spPr>
            <a:xfrm>
              <a:off x="3302508" y="2804160"/>
              <a:ext cx="1335405" cy="2098675"/>
            </a:xfrm>
            <a:custGeom>
              <a:avLst/>
              <a:gdLst/>
              <a:ahLst/>
              <a:cxnLst/>
              <a:rect l="l" t="t" r="r" b="b"/>
              <a:pathLst>
                <a:path w="1335404" h="2098675">
                  <a:moveTo>
                    <a:pt x="0" y="2098547"/>
                  </a:moveTo>
                  <a:lnTo>
                    <a:pt x="370331" y="2098547"/>
                  </a:lnTo>
                </a:path>
                <a:path w="1335404" h="2098675">
                  <a:moveTo>
                    <a:pt x="537971" y="2098547"/>
                  </a:moveTo>
                  <a:lnTo>
                    <a:pt x="583691" y="2098547"/>
                  </a:lnTo>
                </a:path>
                <a:path w="1335404" h="2098675">
                  <a:moveTo>
                    <a:pt x="0" y="1679447"/>
                  </a:moveTo>
                  <a:lnTo>
                    <a:pt x="370331" y="1679447"/>
                  </a:lnTo>
                </a:path>
                <a:path w="1335404" h="2098675">
                  <a:moveTo>
                    <a:pt x="537971" y="1679447"/>
                  </a:moveTo>
                  <a:lnTo>
                    <a:pt x="583691" y="1679447"/>
                  </a:lnTo>
                </a:path>
                <a:path w="1335404" h="2098675">
                  <a:moveTo>
                    <a:pt x="0" y="1258823"/>
                  </a:moveTo>
                  <a:lnTo>
                    <a:pt x="370331" y="1258823"/>
                  </a:lnTo>
                </a:path>
                <a:path w="1335404" h="2098675">
                  <a:moveTo>
                    <a:pt x="537971" y="1258823"/>
                  </a:moveTo>
                  <a:lnTo>
                    <a:pt x="583691" y="1258823"/>
                  </a:lnTo>
                </a:path>
                <a:path w="1335404" h="2098675">
                  <a:moveTo>
                    <a:pt x="0" y="839723"/>
                  </a:moveTo>
                  <a:lnTo>
                    <a:pt x="370331" y="839723"/>
                  </a:lnTo>
                </a:path>
                <a:path w="1335404" h="2098675">
                  <a:moveTo>
                    <a:pt x="537971" y="839723"/>
                  </a:moveTo>
                  <a:lnTo>
                    <a:pt x="583691" y="839723"/>
                  </a:lnTo>
                </a:path>
                <a:path w="1335404" h="2098675">
                  <a:moveTo>
                    <a:pt x="0" y="420624"/>
                  </a:moveTo>
                  <a:lnTo>
                    <a:pt x="370331" y="420624"/>
                  </a:lnTo>
                </a:path>
                <a:path w="1335404" h="2098675">
                  <a:moveTo>
                    <a:pt x="537971" y="420624"/>
                  </a:moveTo>
                  <a:lnTo>
                    <a:pt x="1335024" y="420624"/>
                  </a:lnTo>
                </a:path>
                <a:path w="1335404" h="2098675">
                  <a:moveTo>
                    <a:pt x="0" y="0"/>
                  </a:moveTo>
                  <a:lnTo>
                    <a:pt x="370331" y="0"/>
                  </a:lnTo>
                </a:path>
                <a:path w="1335404" h="2098675">
                  <a:moveTo>
                    <a:pt x="537971" y="0"/>
                  </a:moveTo>
                  <a:lnTo>
                    <a:pt x="1335024" y="0"/>
                  </a:lnTo>
                </a:path>
              </a:pathLst>
            </a:custGeom>
            <a:ln w="9525">
              <a:solidFill>
                <a:srgbClr val="D9D9D9"/>
              </a:solidFill>
            </a:ln>
          </p:spPr>
          <p:txBody>
            <a:bodyPr wrap="square" lIns="0" tIns="0" rIns="0" bIns="0" rtlCol="0"/>
            <a:lstStyle/>
            <a:p>
              <a:endParaRPr sz="2000"/>
            </a:p>
          </p:txBody>
        </p:sp>
        <p:sp>
          <p:nvSpPr>
            <p:cNvPr id="11" name="object 11"/>
            <p:cNvSpPr/>
            <p:nvPr/>
          </p:nvSpPr>
          <p:spPr>
            <a:xfrm>
              <a:off x="3672839" y="2423160"/>
              <a:ext cx="167640" cy="2898775"/>
            </a:xfrm>
            <a:custGeom>
              <a:avLst/>
              <a:gdLst/>
              <a:ahLst/>
              <a:cxnLst/>
              <a:rect l="l" t="t" r="r" b="b"/>
              <a:pathLst>
                <a:path w="167639" h="2898775">
                  <a:moveTo>
                    <a:pt x="167639" y="0"/>
                  </a:moveTo>
                  <a:lnTo>
                    <a:pt x="0" y="0"/>
                  </a:lnTo>
                  <a:lnTo>
                    <a:pt x="0" y="2898648"/>
                  </a:lnTo>
                  <a:lnTo>
                    <a:pt x="167639" y="2898648"/>
                  </a:lnTo>
                  <a:lnTo>
                    <a:pt x="167639" y="0"/>
                  </a:lnTo>
                  <a:close/>
                </a:path>
              </a:pathLst>
            </a:custGeom>
            <a:solidFill>
              <a:srgbClr val="4471C4"/>
            </a:solidFill>
          </p:spPr>
          <p:txBody>
            <a:bodyPr wrap="square" lIns="0" tIns="0" rIns="0" bIns="0" rtlCol="0"/>
            <a:lstStyle/>
            <a:p>
              <a:endParaRPr sz="2000"/>
            </a:p>
          </p:txBody>
        </p:sp>
        <p:sp>
          <p:nvSpPr>
            <p:cNvPr id="12" name="object 12"/>
            <p:cNvSpPr/>
            <p:nvPr/>
          </p:nvSpPr>
          <p:spPr>
            <a:xfrm>
              <a:off x="4055363" y="2804160"/>
              <a:ext cx="1548765" cy="2098675"/>
            </a:xfrm>
            <a:custGeom>
              <a:avLst/>
              <a:gdLst/>
              <a:ahLst/>
              <a:cxnLst/>
              <a:rect l="l" t="t" r="r" b="b"/>
              <a:pathLst>
                <a:path w="1548764" h="2098675">
                  <a:moveTo>
                    <a:pt x="213360" y="2098547"/>
                  </a:moveTo>
                  <a:lnTo>
                    <a:pt x="582168" y="2098547"/>
                  </a:lnTo>
                </a:path>
                <a:path w="1548764" h="2098675">
                  <a:moveTo>
                    <a:pt x="751332" y="2098547"/>
                  </a:moveTo>
                  <a:lnTo>
                    <a:pt x="797051" y="2098547"/>
                  </a:lnTo>
                </a:path>
                <a:path w="1548764" h="2098675">
                  <a:moveTo>
                    <a:pt x="213360" y="1679447"/>
                  </a:moveTo>
                  <a:lnTo>
                    <a:pt x="582168" y="1679447"/>
                  </a:lnTo>
                </a:path>
                <a:path w="1548764" h="2098675">
                  <a:moveTo>
                    <a:pt x="751332" y="1679447"/>
                  </a:moveTo>
                  <a:lnTo>
                    <a:pt x="797051" y="1679447"/>
                  </a:lnTo>
                </a:path>
                <a:path w="1548764" h="2098675">
                  <a:moveTo>
                    <a:pt x="213360" y="1258823"/>
                  </a:moveTo>
                  <a:lnTo>
                    <a:pt x="582168" y="1258823"/>
                  </a:lnTo>
                </a:path>
                <a:path w="1548764" h="2098675">
                  <a:moveTo>
                    <a:pt x="751332" y="1258823"/>
                  </a:moveTo>
                  <a:lnTo>
                    <a:pt x="797051" y="1258823"/>
                  </a:lnTo>
                </a:path>
                <a:path w="1548764" h="2098675">
                  <a:moveTo>
                    <a:pt x="0" y="839723"/>
                  </a:moveTo>
                  <a:lnTo>
                    <a:pt x="582168" y="839723"/>
                  </a:lnTo>
                </a:path>
                <a:path w="1548764" h="2098675">
                  <a:moveTo>
                    <a:pt x="751332" y="839723"/>
                  </a:moveTo>
                  <a:lnTo>
                    <a:pt x="797051" y="839723"/>
                  </a:lnTo>
                </a:path>
                <a:path w="1548764" h="2098675">
                  <a:moveTo>
                    <a:pt x="751332" y="420624"/>
                  </a:moveTo>
                  <a:lnTo>
                    <a:pt x="1010412" y="420624"/>
                  </a:lnTo>
                </a:path>
                <a:path w="1548764" h="2098675">
                  <a:moveTo>
                    <a:pt x="751332" y="0"/>
                  </a:moveTo>
                  <a:lnTo>
                    <a:pt x="1548384" y="0"/>
                  </a:lnTo>
                </a:path>
              </a:pathLst>
            </a:custGeom>
            <a:ln w="9525">
              <a:solidFill>
                <a:srgbClr val="D9D9D9"/>
              </a:solidFill>
            </a:ln>
          </p:spPr>
          <p:txBody>
            <a:bodyPr wrap="square" lIns="0" tIns="0" rIns="0" bIns="0" rtlCol="0"/>
            <a:lstStyle/>
            <a:p>
              <a:endParaRPr sz="2000"/>
            </a:p>
          </p:txBody>
        </p:sp>
        <p:sp>
          <p:nvSpPr>
            <p:cNvPr id="13" name="object 13"/>
            <p:cNvSpPr/>
            <p:nvPr/>
          </p:nvSpPr>
          <p:spPr>
            <a:xfrm>
              <a:off x="4637531" y="2427732"/>
              <a:ext cx="169545" cy="2894330"/>
            </a:xfrm>
            <a:custGeom>
              <a:avLst/>
              <a:gdLst/>
              <a:ahLst/>
              <a:cxnLst/>
              <a:rect l="l" t="t" r="r" b="b"/>
              <a:pathLst>
                <a:path w="169545" h="2894329">
                  <a:moveTo>
                    <a:pt x="169163" y="0"/>
                  </a:moveTo>
                  <a:lnTo>
                    <a:pt x="0" y="0"/>
                  </a:lnTo>
                  <a:lnTo>
                    <a:pt x="0" y="2894076"/>
                  </a:lnTo>
                  <a:lnTo>
                    <a:pt x="169163" y="2894076"/>
                  </a:lnTo>
                  <a:lnTo>
                    <a:pt x="169163" y="0"/>
                  </a:lnTo>
                  <a:close/>
                </a:path>
              </a:pathLst>
            </a:custGeom>
            <a:solidFill>
              <a:srgbClr val="4471C4"/>
            </a:solidFill>
          </p:spPr>
          <p:txBody>
            <a:bodyPr wrap="square" lIns="0" tIns="0" rIns="0" bIns="0" rtlCol="0"/>
            <a:lstStyle/>
            <a:p>
              <a:endParaRPr sz="2000"/>
            </a:p>
          </p:txBody>
        </p:sp>
        <p:sp>
          <p:nvSpPr>
            <p:cNvPr id="14" name="object 14"/>
            <p:cNvSpPr/>
            <p:nvPr/>
          </p:nvSpPr>
          <p:spPr>
            <a:xfrm>
              <a:off x="5234939" y="2804160"/>
              <a:ext cx="797560" cy="2098675"/>
            </a:xfrm>
            <a:custGeom>
              <a:avLst/>
              <a:gdLst/>
              <a:ahLst/>
              <a:cxnLst/>
              <a:rect l="l" t="t" r="r" b="b"/>
              <a:pathLst>
                <a:path w="797560" h="2098675">
                  <a:moveTo>
                    <a:pt x="0" y="2098547"/>
                  </a:moveTo>
                  <a:lnTo>
                    <a:pt x="368808" y="2098547"/>
                  </a:lnTo>
                </a:path>
                <a:path w="797560" h="2098675">
                  <a:moveTo>
                    <a:pt x="537972" y="2098547"/>
                  </a:moveTo>
                  <a:lnTo>
                    <a:pt x="583692" y="2098547"/>
                  </a:lnTo>
                </a:path>
                <a:path w="797560" h="2098675">
                  <a:moveTo>
                    <a:pt x="0" y="1679447"/>
                  </a:moveTo>
                  <a:lnTo>
                    <a:pt x="368808" y="1679447"/>
                  </a:lnTo>
                </a:path>
                <a:path w="797560" h="2098675">
                  <a:moveTo>
                    <a:pt x="537972" y="1679447"/>
                  </a:moveTo>
                  <a:lnTo>
                    <a:pt x="583692" y="1679447"/>
                  </a:lnTo>
                </a:path>
                <a:path w="797560" h="2098675">
                  <a:moveTo>
                    <a:pt x="0" y="1258823"/>
                  </a:moveTo>
                  <a:lnTo>
                    <a:pt x="368808" y="1258823"/>
                  </a:lnTo>
                </a:path>
                <a:path w="797560" h="2098675">
                  <a:moveTo>
                    <a:pt x="537972" y="1258823"/>
                  </a:moveTo>
                  <a:lnTo>
                    <a:pt x="583692" y="1258823"/>
                  </a:lnTo>
                </a:path>
                <a:path w="797560" h="2098675">
                  <a:moveTo>
                    <a:pt x="0" y="839723"/>
                  </a:moveTo>
                  <a:lnTo>
                    <a:pt x="368808" y="839723"/>
                  </a:lnTo>
                </a:path>
                <a:path w="797560" h="2098675">
                  <a:moveTo>
                    <a:pt x="537972" y="839723"/>
                  </a:moveTo>
                  <a:lnTo>
                    <a:pt x="583692" y="839723"/>
                  </a:lnTo>
                </a:path>
                <a:path w="797560" h="2098675">
                  <a:moveTo>
                    <a:pt x="0" y="420624"/>
                  </a:moveTo>
                  <a:lnTo>
                    <a:pt x="368808" y="420624"/>
                  </a:lnTo>
                </a:path>
                <a:path w="797560" h="2098675">
                  <a:moveTo>
                    <a:pt x="537972" y="420624"/>
                  </a:moveTo>
                  <a:lnTo>
                    <a:pt x="797051" y="420624"/>
                  </a:lnTo>
                </a:path>
                <a:path w="797560" h="2098675">
                  <a:moveTo>
                    <a:pt x="537972" y="0"/>
                  </a:moveTo>
                  <a:lnTo>
                    <a:pt x="797051" y="0"/>
                  </a:lnTo>
                </a:path>
              </a:pathLst>
            </a:custGeom>
            <a:ln w="9525">
              <a:solidFill>
                <a:srgbClr val="D9D9D9"/>
              </a:solidFill>
            </a:ln>
          </p:spPr>
          <p:txBody>
            <a:bodyPr wrap="square" lIns="0" tIns="0" rIns="0" bIns="0" rtlCol="0"/>
            <a:lstStyle/>
            <a:p>
              <a:endParaRPr sz="2000"/>
            </a:p>
          </p:txBody>
        </p:sp>
        <p:sp>
          <p:nvSpPr>
            <p:cNvPr id="15" name="object 15"/>
            <p:cNvSpPr/>
            <p:nvPr/>
          </p:nvSpPr>
          <p:spPr>
            <a:xfrm>
              <a:off x="5603747" y="2430780"/>
              <a:ext cx="169545" cy="2891155"/>
            </a:xfrm>
            <a:custGeom>
              <a:avLst/>
              <a:gdLst/>
              <a:ahLst/>
              <a:cxnLst/>
              <a:rect l="l" t="t" r="r" b="b"/>
              <a:pathLst>
                <a:path w="169545" h="2891154">
                  <a:moveTo>
                    <a:pt x="169163" y="0"/>
                  </a:moveTo>
                  <a:lnTo>
                    <a:pt x="0" y="0"/>
                  </a:lnTo>
                  <a:lnTo>
                    <a:pt x="0" y="2891028"/>
                  </a:lnTo>
                  <a:lnTo>
                    <a:pt x="169163" y="2891028"/>
                  </a:lnTo>
                  <a:lnTo>
                    <a:pt x="169163" y="0"/>
                  </a:lnTo>
                  <a:close/>
                </a:path>
              </a:pathLst>
            </a:custGeom>
            <a:solidFill>
              <a:srgbClr val="4471C4"/>
            </a:solidFill>
          </p:spPr>
          <p:txBody>
            <a:bodyPr wrap="square" lIns="0" tIns="0" rIns="0" bIns="0" rtlCol="0"/>
            <a:lstStyle/>
            <a:p>
              <a:endParaRPr sz="2000"/>
            </a:p>
          </p:txBody>
        </p:sp>
        <p:sp>
          <p:nvSpPr>
            <p:cNvPr id="16" name="object 16"/>
            <p:cNvSpPr/>
            <p:nvPr/>
          </p:nvSpPr>
          <p:spPr>
            <a:xfrm>
              <a:off x="6201156" y="2804160"/>
              <a:ext cx="1335405" cy="2098675"/>
            </a:xfrm>
            <a:custGeom>
              <a:avLst/>
              <a:gdLst/>
              <a:ahLst/>
              <a:cxnLst/>
              <a:rect l="l" t="t" r="r" b="b"/>
              <a:pathLst>
                <a:path w="1335404" h="2098675">
                  <a:moveTo>
                    <a:pt x="0" y="2098547"/>
                  </a:moveTo>
                  <a:lnTo>
                    <a:pt x="368808" y="2098547"/>
                  </a:lnTo>
                </a:path>
                <a:path w="1335404" h="2098675">
                  <a:moveTo>
                    <a:pt x="536448" y="2098547"/>
                  </a:moveTo>
                  <a:lnTo>
                    <a:pt x="582168" y="2098547"/>
                  </a:lnTo>
                </a:path>
                <a:path w="1335404" h="2098675">
                  <a:moveTo>
                    <a:pt x="0" y="1679447"/>
                  </a:moveTo>
                  <a:lnTo>
                    <a:pt x="368808" y="1679447"/>
                  </a:lnTo>
                </a:path>
                <a:path w="1335404" h="2098675">
                  <a:moveTo>
                    <a:pt x="536448" y="1679447"/>
                  </a:moveTo>
                  <a:lnTo>
                    <a:pt x="582168" y="1679447"/>
                  </a:lnTo>
                </a:path>
                <a:path w="1335404" h="2098675">
                  <a:moveTo>
                    <a:pt x="0" y="1258823"/>
                  </a:moveTo>
                  <a:lnTo>
                    <a:pt x="368808" y="1258823"/>
                  </a:lnTo>
                </a:path>
                <a:path w="1335404" h="2098675">
                  <a:moveTo>
                    <a:pt x="536448" y="1258823"/>
                  </a:moveTo>
                  <a:lnTo>
                    <a:pt x="582168" y="1258823"/>
                  </a:lnTo>
                </a:path>
                <a:path w="1335404" h="2098675">
                  <a:moveTo>
                    <a:pt x="0" y="839723"/>
                  </a:moveTo>
                  <a:lnTo>
                    <a:pt x="368808" y="839723"/>
                  </a:lnTo>
                </a:path>
                <a:path w="1335404" h="2098675">
                  <a:moveTo>
                    <a:pt x="536448" y="839723"/>
                  </a:moveTo>
                  <a:lnTo>
                    <a:pt x="582168" y="839723"/>
                  </a:lnTo>
                </a:path>
                <a:path w="1335404" h="2098675">
                  <a:moveTo>
                    <a:pt x="0" y="420624"/>
                  </a:moveTo>
                  <a:lnTo>
                    <a:pt x="368808" y="420624"/>
                  </a:lnTo>
                </a:path>
                <a:path w="1335404" h="2098675">
                  <a:moveTo>
                    <a:pt x="536448" y="420624"/>
                  </a:moveTo>
                  <a:lnTo>
                    <a:pt x="1335024" y="420624"/>
                  </a:lnTo>
                </a:path>
                <a:path w="1335404" h="2098675">
                  <a:moveTo>
                    <a:pt x="0" y="0"/>
                  </a:moveTo>
                  <a:lnTo>
                    <a:pt x="368808" y="0"/>
                  </a:lnTo>
                </a:path>
                <a:path w="1335404" h="2098675">
                  <a:moveTo>
                    <a:pt x="536448" y="0"/>
                  </a:moveTo>
                  <a:lnTo>
                    <a:pt x="1335024" y="0"/>
                  </a:lnTo>
                </a:path>
              </a:pathLst>
            </a:custGeom>
            <a:ln w="9525">
              <a:solidFill>
                <a:srgbClr val="D9D9D9"/>
              </a:solidFill>
            </a:ln>
          </p:spPr>
          <p:txBody>
            <a:bodyPr wrap="square" lIns="0" tIns="0" rIns="0" bIns="0" rtlCol="0"/>
            <a:lstStyle/>
            <a:p>
              <a:endParaRPr sz="2000"/>
            </a:p>
          </p:txBody>
        </p:sp>
        <p:sp>
          <p:nvSpPr>
            <p:cNvPr id="17" name="object 17"/>
            <p:cNvSpPr/>
            <p:nvPr/>
          </p:nvSpPr>
          <p:spPr>
            <a:xfrm>
              <a:off x="6569963" y="2432304"/>
              <a:ext cx="167640" cy="2889885"/>
            </a:xfrm>
            <a:custGeom>
              <a:avLst/>
              <a:gdLst/>
              <a:ahLst/>
              <a:cxnLst/>
              <a:rect l="l" t="t" r="r" b="b"/>
              <a:pathLst>
                <a:path w="167640" h="2889885">
                  <a:moveTo>
                    <a:pt x="167639" y="0"/>
                  </a:moveTo>
                  <a:lnTo>
                    <a:pt x="0" y="0"/>
                  </a:lnTo>
                  <a:lnTo>
                    <a:pt x="0" y="2889504"/>
                  </a:lnTo>
                  <a:lnTo>
                    <a:pt x="167639" y="2889504"/>
                  </a:lnTo>
                  <a:lnTo>
                    <a:pt x="167639" y="0"/>
                  </a:lnTo>
                  <a:close/>
                </a:path>
              </a:pathLst>
            </a:custGeom>
            <a:solidFill>
              <a:srgbClr val="4471C4"/>
            </a:solidFill>
          </p:spPr>
          <p:txBody>
            <a:bodyPr wrap="square" lIns="0" tIns="0" rIns="0" bIns="0" rtlCol="0"/>
            <a:lstStyle/>
            <a:p>
              <a:endParaRPr sz="2000"/>
            </a:p>
          </p:txBody>
        </p:sp>
        <p:sp>
          <p:nvSpPr>
            <p:cNvPr id="18" name="object 18"/>
            <p:cNvSpPr/>
            <p:nvPr/>
          </p:nvSpPr>
          <p:spPr>
            <a:xfrm>
              <a:off x="6952488" y="2804160"/>
              <a:ext cx="1548765" cy="2098675"/>
            </a:xfrm>
            <a:custGeom>
              <a:avLst/>
              <a:gdLst/>
              <a:ahLst/>
              <a:cxnLst/>
              <a:rect l="l" t="t" r="r" b="b"/>
              <a:pathLst>
                <a:path w="1548765" h="2098675">
                  <a:moveTo>
                    <a:pt x="213359" y="2098547"/>
                  </a:moveTo>
                  <a:lnTo>
                    <a:pt x="583691" y="2098547"/>
                  </a:lnTo>
                </a:path>
                <a:path w="1548765" h="2098675">
                  <a:moveTo>
                    <a:pt x="751331" y="2098547"/>
                  </a:moveTo>
                  <a:lnTo>
                    <a:pt x="797051" y="2098547"/>
                  </a:lnTo>
                </a:path>
                <a:path w="1548765" h="2098675">
                  <a:moveTo>
                    <a:pt x="213359" y="1679447"/>
                  </a:moveTo>
                  <a:lnTo>
                    <a:pt x="583691" y="1679447"/>
                  </a:lnTo>
                </a:path>
                <a:path w="1548765" h="2098675">
                  <a:moveTo>
                    <a:pt x="751331" y="1679447"/>
                  </a:moveTo>
                  <a:lnTo>
                    <a:pt x="797051" y="1679447"/>
                  </a:lnTo>
                </a:path>
                <a:path w="1548765" h="2098675">
                  <a:moveTo>
                    <a:pt x="213359" y="1258823"/>
                  </a:moveTo>
                  <a:lnTo>
                    <a:pt x="583691" y="1258823"/>
                  </a:lnTo>
                </a:path>
                <a:path w="1548765" h="2098675">
                  <a:moveTo>
                    <a:pt x="751331" y="1258823"/>
                  </a:moveTo>
                  <a:lnTo>
                    <a:pt x="797051" y="1258823"/>
                  </a:lnTo>
                </a:path>
                <a:path w="1548765" h="2098675">
                  <a:moveTo>
                    <a:pt x="0" y="839723"/>
                  </a:moveTo>
                  <a:lnTo>
                    <a:pt x="583691" y="839723"/>
                  </a:lnTo>
                </a:path>
                <a:path w="1548765" h="2098675">
                  <a:moveTo>
                    <a:pt x="751331" y="839723"/>
                  </a:moveTo>
                  <a:lnTo>
                    <a:pt x="797051" y="839723"/>
                  </a:lnTo>
                </a:path>
                <a:path w="1548765" h="2098675">
                  <a:moveTo>
                    <a:pt x="751331" y="420624"/>
                  </a:moveTo>
                  <a:lnTo>
                    <a:pt x="1548383" y="420624"/>
                  </a:lnTo>
                </a:path>
                <a:path w="1548765" h="2098675">
                  <a:moveTo>
                    <a:pt x="751331" y="0"/>
                  </a:moveTo>
                  <a:lnTo>
                    <a:pt x="1548383" y="0"/>
                  </a:lnTo>
                </a:path>
              </a:pathLst>
            </a:custGeom>
            <a:ln w="9525">
              <a:solidFill>
                <a:srgbClr val="D9D9D9"/>
              </a:solidFill>
            </a:ln>
          </p:spPr>
          <p:txBody>
            <a:bodyPr wrap="square" lIns="0" tIns="0" rIns="0" bIns="0" rtlCol="0"/>
            <a:lstStyle/>
            <a:p>
              <a:endParaRPr sz="2000"/>
            </a:p>
          </p:txBody>
        </p:sp>
        <p:sp>
          <p:nvSpPr>
            <p:cNvPr id="19" name="object 19"/>
            <p:cNvSpPr/>
            <p:nvPr/>
          </p:nvSpPr>
          <p:spPr>
            <a:xfrm>
              <a:off x="7536180" y="2433828"/>
              <a:ext cx="167640" cy="2887980"/>
            </a:xfrm>
            <a:custGeom>
              <a:avLst/>
              <a:gdLst/>
              <a:ahLst/>
              <a:cxnLst/>
              <a:rect l="l" t="t" r="r" b="b"/>
              <a:pathLst>
                <a:path w="167640" h="2887979">
                  <a:moveTo>
                    <a:pt x="167640" y="0"/>
                  </a:moveTo>
                  <a:lnTo>
                    <a:pt x="0" y="0"/>
                  </a:lnTo>
                  <a:lnTo>
                    <a:pt x="0" y="2887980"/>
                  </a:lnTo>
                  <a:lnTo>
                    <a:pt x="167640" y="2887980"/>
                  </a:lnTo>
                  <a:lnTo>
                    <a:pt x="167640" y="0"/>
                  </a:lnTo>
                  <a:close/>
                </a:path>
              </a:pathLst>
            </a:custGeom>
            <a:solidFill>
              <a:srgbClr val="4471C4"/>
            </a:solidFill>
          </p:spPr>
          <p:txBody>
            <a:bodyPr wrap="square" lIns="0" tIns="0" rIns="0" bIns="0" rtlCol="0"/>
            <a:lstStyle/>
            <a:p>
              <a:endParaRPr sz="2000"/>
            </a:p>
          </p:txBody>
        </p:sp>
        <p:sp>
          <p:nvSpPr>
            <p:cNvPr id="20" name="object 20"/>
            <p:cNvSpPr/>
            <p:nvPr/>
          </p:nvSpPr>
          <p:spPr>
            <a:xfrm>
              <a:off x="8132063" y="2804160"/>
              <a:ext cx="797560" cy="2098675"/>
            </a:xfrm>
            <a:custGeom>
              <a:avLst/>
              <a:gdLst/>
              <a:ahLst/>
              <a:cxnLst/>
              <a:rect l="l" t="t" r="r" b="b"/>
              <a:pathLst>
                <a:path w="797559" h="2098675">
                  <a:moveTo>
                    <a:pt x="0" y="2098547"/>
                  </a:moveTo>
                  <a:lnTo>
                    <a:pt x="368807" y="2098547"/>
                  </a:lnTo>
                </a:path>
                <a:path w="797559" h="2098675">
                  <a:moveTo>
                    <a:pt x="537971" y="2098547"/>
                  </a:moveTo>
                  <a:lnTo>
                    <a:pt x="583691" y="2098547"/>
                  </a:lnTo>
                </a:path>
                <a:path w="797559" h="2098675">
                  <a:moveTo>
                    <a:pt x="0" y="1679447"/>
                  </a:moveTo>
                  <a:lnTo>
                    <a:pt x="368807" y="1679447"/>
                  </a:lnTo>
                </a:path>
                <a:path w="797559" h="2098675">
                  <a:moveTo>
                    <a:pt x="537971" y="1679447"/>
                  </a:moveTo>
                  <a:lnTo>
                    <a:pt x="583691" y="1679447"/>
                  </a:lnTo>
                </a:path>
                <a:path w="797559" h="2098675">
                  <a:moveTo>
                    <a:pt x="0" y="1258823"/>
                  </a:moveTo>
                  <a:lnTo>
                    <a:pt x="368807" y="1258823"/>
                  </a:lnTo>
                </a:path>
                <a:path w="797559" h="2098675">
                  <a:moveTo>
                    <a:pt x="537971" y="1258823"/>
                  </a:moveTo>
                  <a:lnTo>
                    <a:pt x="583691" y="1258823"/>
                  </a:lnTo>
                </a:path>
                <a:path w="797559" h="2098675">
                  <a:moveTo>
                    <a:pt x="0" y="839723"/>
                  </a:moveTo>
                  <a:lnTo>
                    <a:pt x="368807" y="839723"/>
                  </a:lnTo>
                </a:path>
                <a:path w="797559" h="2098675">
                  <a:moveTo>
                    <a:pt x="537971" y="839723"/>
                  </a:moveTo>
                  <a:lnTo>
                    <a:pt x="583691" y="839723"/>
                  </a:lnTo>
                </a:path>
                <a:path w="797559" h="2098675">
                  <a:moveTo>
                    <a:pt x="537971" y="420624"/>
                  </a:moveTo>
                  <a:lnTo>
                    <a:pt x="797051" y="420624"/>
                  </a:lnTo>
                </a:path>
                <a:path w="797559" h="2098675">
                  <a:moveTo>
                    <a:pt x="537971" y="0"/>
                  </a:moveTo>
                  <a:lnTo>
                    <a:pt x="797051" y="0"/>
                  </a:lnTo>
                </a:path>
              </a:pathLst>
            </a:custGeom>
            <a:ln w="9525">
              <a:solidFill>
                <a:srgbClr val="D9D9D9"/>
              </a:solidFill>
            </a:ln>
          </p:spPr>
          <p:txBody>
            <a:bodyPr wrap="square" lIns="0" tIns="0" rIns="0" bIns="0" rtlCol="0"/>
            <a:lstStyle/>
            <a:p>
              <a:endParaRPr sz="2000"/>
            </a:p>
          </p:txBody>
        </p:sp>
        <p:sp>
          <p:nvSpPr>
            <p:cNvPr id="21" name="object 21"/>
            <p:cNvSpPr/>
            <p:nvPr/>
          </p:nvSpPr>
          <p:spPr>
            <a:xfrm>
              <a:off x="8500872" y="2435352"/>
              <a:ext cx="169545" cy="2886710"/>
            </a:xfrm>
            <a:custGeom>
              <a:avLst/>
              <a:gdLst/>
              <a:ahLst/>
              <a:cxnLst/>
              <a:rect l="l" t="t" r="r" b="b"/>
              <a:pathLst>
                <a:path w="169545" h="2886710">
                  <a:moveTo>
                    <a:pt x="169163" y="0"/>
                  </a:moveTo>
                  <a:lnTo>
                    <a:pt x="0" y="0"/>
                  </a:lnTo>
                  <a:lnTo>
                    <a:pt x="0" y="2886456"/>
                  </a:lnTo>
                  <a:lnTo>
                    <a:pt x="169163" y="2886456"/>
                  </a:lnTo>
                  <a:lnTo>
                    <a:pt x="169163" y="0"/>
                  </a:lnTo>
                  <a:close/>
                </a:path>
              </a:pathLst>
            </a:custGeom>
            <a:solidFill>
              <a:srgbClr val="4471C4"/>
            </a:solidFill>
          </p:spPr>
          <p:txBody>
            <a:bodyPr wrap="square" lIns="0" tIns="0" rIns="0" bIns="0" rtlCol="0"/>
            <a:lstStyle/>
            <a:p>
              <a:endParaRPr sz="2000"/>
            </a:p>
          </p:txBody>
        </p:sp>
        <p:sp>
          <p:nvSpPr>
            <p:cNvPr id="22" name="object 22"/>
            <p:cNvSpPr/>
            <p:nvPr/>
          </p:nvSpPr>
          <p:spPr>
            <a:xfrm>
              <a:off x="9098280" y="2804160"/>
              <a:ext cx="797560" cy="2098675"/>
            </a:xfrm>
            <a:custGeom>
              <a:avLst/>
              <a:gdLst/>
              <a:ahLst/>
              <a:cxnLst/>
              <a:rect l="l" t="t" r="r" b="b"/>
              <a:pathLst>
                <a:path w="797559" h="2098675">
                  <a:moveTo>
                    <a:pt x="0" y="2098547"/>
                  </a:moveTo>
                  <a:lnTo>
                    <a:pt x="368808" y="2098547"/>
                  </a:lnTo>
                </a:path>
                <a:path w="797559" h="2098675">
                  <a:moveTo>
                    <a:pt x="537972" y="2098547"/>
                  </a:moveTo>
                  <a:lnTo>
                    <a:pt x="582168" y="2098547"/>
                  </a:lnTo>
                </a:path>
                <a:path w="797559" h="2098675">
                  <a:moveTo>
                    <a:pt x="0" y="1679447"/>
                  </a:moveTo>
                  <a:lnTo>
                    <a:pt x="368808" y="1679447"/>
                  </a:lnTo>
                </a:path>
                <a:path w="797559" h="2098675">
                  <a:moveTo>
                    <a:pt x="537972" y="1679447"/>
                  </a:moveTo>
                  <a:lnTo>
                    <a:pt x="582168" y="1679447"/>
                  </a:lnTo>
                </a:path>
                <a:path w="797559" h="2098675">
                  <a:moveTo>
                    <a:pt x="0" y="1258823"/>
                  </a:moveTo>
                  <a:lnTo>
                    <a:pt x="368808" y="1258823"/>
                  </a:lnTo>
                </a:path>
                <a:path w="797559" h="2098675">
                  <a:moveTo>
                    <a:pt x="537972" y="1258823"/>
                  </a:moveTo>
                  <a:lnTo>
                    <a:pt x="582168" y="1258823"/>
                  </a:lnTo>
                </a:path>
                <a:path w="797559" h="2098675">
                  <a:moveTo>
                    <a:pt x="0" y="839723"/>
                  </a:moveTo>
                  <a:lnTo>
                    <a:pt x="368808" y="839723"/>
                  </a:lnTo>
                </a:path>
                <a:path w="797559" h="2098675">
                  <a:moveTo>
                    <a:pt x="537972" y="839723"/>
                  </a:moveTo>
                  <a:lnTo>
                    <a:pt x="582168" y="839723"/>
                  </a:lnTo>
                </a:path>
                <a:path w="797559" h="2098675">
                  <a:moveTo>
                    <a:pt x="0" y="420624"/>
                  </a:moveTo>
                  <a:lnTo>
                    <a:pt x="368808" y="420624"/>
                  </a:lnTo>
                </a:path>
                <a:path w="797559" h="2098675">
                  <a:moveTo>
                    <a:pt x="537972" y="420624"/>
                  </a:moveTo>
                  <a:lnTo>
                    <a:pt x="797051" y="420624"/>
                  </a:lnTo>
                </a:path>
                <a:path w="797559" h="2098675">
                  <a:moveTo>
                    <a:pt x="0" y="0"/>
                  </a:moveTo>
                  <a:lnTo>
                    <a:pt x="368808" y="0"/>
                  </a:lnTo>
                </a:path>
                <a:path w="797559" h="2098675">
                  <a:moveTo>
                    <a:pt x="537972" y="0"/>
                  </a:moveTo>
                  <a:lnTo>
                    <a:pt x="797051" y="0"/>
                  </a:lnTo>
                </a:path>
              </a:pathLst>
            </a:custGeom>
            <a:ln w="9525">
              <a:solidFill>
                <a:srgbClr val="D9D9D9"/>
              </a:solidFill>
            </a:ln>
          </p:spPr>
          <p:txBody>
            <a:bodyPr wrap="square" lIns="0" tIns="0" rIns="0" bIns="0" rtlCol="0"/>
            <a:lstStyle/>
            <a:p>
              <a:endParaRPr sz="2000"/>
            </a:p>
          </p:txBody>
        </p:sp>
        <p:sp>
          <p:nvSpPr>
            <p:cNvPr id="23" name="object 23"/>
            <p:cNvSpPr/>
            <p:nvPr/>
          </p:nvSpPr>
          <p:spPr>
            <a:xfrm>
              <a:off x="9467087" y="2438400"/>
              <a:ext cx="169545" cy="2883535"/>
            </a:xfrm>
            <a:custGeom>
              <a:avLst/>
              <a:gdLst/>
              <a:ahLst/>
              <a:cxnLst/>
              <a:rect l="l" t="t" r="r" b="b"/>
              <a:pathLst>
                <a:path w="169545" h="2883535">
                  <a:moveTo>
                    <a:pt x="169163" y="0"/>
                  </a:moveTo>
                  <a:lnTo>
                    <a:pt x="0" y="0"/>
                  </a:lnTo>
                  <a:lnTo>
                    <a:pt x="0" y="2883408"/>
                  </a:lnTo>
                  <a:lnTo>
                    <a:pt x="169163" y="2883408"/>
                  </a:lnTo>
                  <a:lnTo>
                    <a:pt x="169163" y="0"/>
                  </a:lnTo>
                  <a:close/>
                </a:path>
              </a:pathLst>
            </a:custGeom>
            <a:solidFill>
              <a:srgbClr val="4471C4"/>
            </a:solidFill>
          </p:spPr>
          <p:txBody>
            <a:bodyPr wrap="square" lIns="0" tIns="0" rIns="0" bIns="0" rtlCol="0"/>
            <a:lstStyle/>
            <a:p>
              <a:endParaRPr sz="2000"/>
            </a:p>
          </p:txBody>
        </p:sp>
        <p:sp>
          <p:nvSpPr>
            <p:cNvPr id="24" name="object 24"/>
            <p:cNvSpPr/>
            <p:nvPr/>
          </p:nvSpPr>
          <p:spPr>
            <a:xfrm>
              <a:off x="10064496" y="2804160"/>
              <a:ext cx="1149350" cy="2098675"/>
            </a:xfrm>
            <a:custGeom>
              <a:avLst/>
              <a:gdLst/>
              <a:ahLst/>
              <a:cxnLst/>
              <a:rect l="l" t="t" r="r" b="b"/>
              <a:pathLst>
                <a:path w="1149350" h="2098675">
                  <a:moveTo>
                    <a:pt x="0" y="2098547"/>
                  </a:moveTo>
                  <a:lnTo>
                    <a:pt x="368807" y="2098547"/>
                  </a:lnTo>
                </a:path>
                <a:path w="1149350" h="2098675">
                  <a:moveTo>
                    <a:pt x="536448" y="2098547"/>
                  </a:moveTo>
                  <a:lnTo>
                    <a:pt x="582168" y="2098547"/>
                  </a:lnTo>
                </a:path>
                <a:path w="1149350" h="2098675">
                  <a:moveTo>
                    <a:pt x="0" y="1679447"/>
                  </a:moveTo>
                  <a:lnTo>
                    <a:pt x="368807" y="1679447"/>
                  </a:lnTo>
                </a:path>
                <a:path w="1149350" h="2098675">
                  <a:moveTo>
                    <a:pt x="536448" y="1679447"/>
                  </a:moveTo>
                  <a:lnTo>
                    <a:pt x="582168" y="1679447"/>
                  </a:lnTo>
                </a:path>
                <a:path w="1149350" h="2098675">
                  <a:moveTo>
                    <a:pt x="0" y="1258823"/>
                  </a:moveTo>
                  <a:lnTo>
                    <a:pt x="368807" y="1258823"/>
                  </a:lnTo>
                </a:path>
                <a:path w="1149350" h="2098675">
                  <a:moveTo>
                    <a:pt x="536448" y="1258823"/>
                  </a:moveTo>
                  <a:lnTo>
                    <a:pt x="582168" y="1258823"/>
                  </a:lnTo>
                </a:path>
                <a:path w="1149350" h="2098675">
                  <a:moveTo>
                    <a:pt x="0" y="839723"/>
                  </a:moveTo>
                  <a:lnTo>
                    <a:pt x="368807" y="839723"/>
                  </a:lnTo>
                </a:path>
                <a:path w="1149350" h="2098675">
                  <a:moveTo>
                    <a:pt x="536448" y="839723"/>
                  </a:moveTo>
                  <a:lnTo>
                    <a:pt x="582168" y="839723"/>
                  </a:lnTo>
                </a:path>
                <a:path w="1149350" h="2098675">
                  <a:moveTo>
                    <a:pt x="0" y="420624"/>
                  </a:moveTo>
                  <a:lnTo>
                    <a:pt x="368807" y="420624"/>
                  </a:lnTo>
                </a:path>
                <a:path w="1149350" h="2098675">
                  <a:moveTo>
                    <a:pt x="536448" y="420624"/>
                  </a:moveTo>
                  <a:lnTo>
                    <a:pt x="1149096" y="420624"/>
                  </a:lnTo>
                </a:path>
                <a:path w="1149350" h="2098675">
                  <a:moveTo>
                    <a:pt x="0" y="0"/>
                  </a:moveTo>
                  <a:lnTo>
                    <a:pt x="368807" y="0"/>
                  </a:lnTo>
                </a:path>
                <a:path w="1149350" h="2098675">
                  <a:moveTo>
                    <a:pt x="536448" y="0"/>
                  </a:moveTo>
                  <a:lnTo>
                    <a:pt x="1149096" y="0"/>
                  </a:lnTo>
                </a:path>
              </a:pathLst>
            </a:custGeom>
            <a:ln w="9525">
              <a:solidFill>
                <a:srgbClr val="D9D9D9"/>
              </a:solidFill>
            </a:ln>
          </p:spPr>
          <p:txBody>
            <a:bodyPr wrap="square" lIns="0" tIns="0" rIns="0" bIns="0" rtlCol="0"/>
            <a:lstStyle/>
            <a:p>
              <a:endParaRPr sz="2000"/>
            </a:p>
          </p:txBody>
        </p:sp>
        <p:sp>
          <p:nvSpPr>
            <p:cNvPr id="25" name="object 25"/>
            <p:cNvSpPr/>
            <p:nvPr/>
          </p:nvSpPr>
          <p:spPr>
            <a:xfrm>
              <a:off x="10433303" y="2439924"/>
              <a:ext cx="167640" cy="2882265"/>
            </a:xfrm>
            <a:custGeom>
              <a:avLst/>
              <a:gdLst/>
              <a:ahLst/>
              <a:cxnLst/>
              <a:rect l="l" t="t" r="r" b="b"/>
              <a:pathLst>
                <a:path w="167640" h="2882265">
                  <a:moveTo>
                    <a:pt x="167640" y="0"/>
                  </a:moveTo>
                  <a:lnTo>
                    <a:pt x="0" y="0"/>
                  </a:lnTo>
                  <a:lnTo>
                    <a:pt x="0" y="2881884"/>
                  </a:lnTo>
                  <a:lnTo>
                    <a:pt x="167640" y="2881884"/>
                  </a:lnTo>
                  <a:lnTo>
                    <a:pt x="167640" y="0"/>
                  </a:lnTo>
                  <a:close/>
                </a:path>
              </a:pathLst>
            </a:custGeom>
            <a:solidFill>
              <a:srgbClr val="4471C4"/>
            </a:solidFill>
          </p:spPr>
          <p:txBody>
            <a:bodyPr wrap="square" lIns="0" tIns="0" rIns="0" bIns="0" rtlCol="0"/>
            <a:lstStyle/>
            <a:p>
              <a:endParaRPr sz="2000"/>
            </a:p>
          </p:txBody>
        </p:sp>
        <p:sp>
          <p:nvSpPr>
            <p:cNvPr id="26" name="object 26"/>
            <p:cNvSpPr/>
            <p:nvPr/>
          </p:nvSpPr>
          <p:spPr>
            <a:xfrm>
              <a:off x="2122931" y="3643884"/>
              <a:ext cx="45720" cy="1259205"/>
            </a:xfrm>
            <a:custGeom>
              <a:avLst/>
              <a:gdLst/>
              <a:ahLst/>
              <a:cxnLst/>
              <a:rect l="l" t="t" r="r" b="b"/>
              <a:pathLst>
                <a:path w="45719" h="1259204">
                  <a:moveTo>
                    <a:pt x="0" y="1258824"/>
                  </a:moveTo>
                  <a:lnTo>
                    <a:pt x="45719" y="1258824"/>
                  </a:lnTo>
                </a:path>
                <a:path w="45719" h="1259204">
                  <a:moveTo>
                    <a:pt x="0" y="839724"/>
                  </a:moveTo>
                  <a:lnTo>
                    <a:pt x="45719" y="839724"/>
                  </a:lnTo>
                </a:path>
                <a:path w="45719" h="1259204">
                  <a:moveTo>
                    <a:pt x="0" y="419100"/>
                  </a:moveTo>
                  <a:lnTo>
                    <a:pt x="45719" y="419100"/>
                  </a:lnTo>
                </a:path>
                <a:path w="45719" h="1259204">
                  <a:moveTo>
                    <a:pt x="0" y="0"/>
                  </a:moveTo>
                  <a:lnTo>
                    <a:pt x="45719" y="0"/>
                  </a:lnTo>
                </a:path>
              </a:pathLst>
            </a:custGeom>
            <a:ln w="9525">
              <a:solidFill>
                <a:srgbClr val="D9D9D9"/>
              </a:solidFill>
            </a:ln>
          </p:spPr>
          <p:txBody>
            <a:bodyPr wrap="square" lIns="0" tIns="0" rIns="0" bIns="0" rtlCol="0"/>
            <a:lstStyle/>
            <a:p>
              <a:endParaRPr sz="2000"/>
            </a:p>
          </p:txBody>
        </p:sp>
        <p:sp>
          <p:nvSpPr>
            <p:cNvPr id="27" name="object 27"/>
            <p:cNvSpPr/>
            <p:nvPr/>
          </p:nvSpPr>
          <p:spPr>
            <a:xfrm>
              <a:off x="1955291" y="3409188"/>
              <a:ext cx="167640" cy="1912620"/>
            </a:xfrm>
            <a:custGeom>
              <a:avLst/>
              <a:gdLst/>
              <a:ahLst/>
              <a:cxnLst/>
              <a:rect l="l" t="t" r="r" b="b"/>
              <a:pathLst>
                <a:path w="167639" h="1912620">
                  <a:moveTo>
                    <a:pt x="167639" y="0"/>
                  </a:moveTo>
                  <a:lnTo>
                    <a:pt x="0" y="0"/>
                  </a:lnTo>
                  <a:lnTo>
                    <a:pt x="0" y="1912620"/>
                  </a:lnTo>
                  <a:lnTo>
                    <a:pt x="167639" y="1912620"/>
                  </a:lnTo>
                  <a:lnTo>
                    <a:pt x="167639" y="0"/>
                  </a:lnTo>
                  <a:close/>
                </a:path>
              </a:pathLst>
            </a:custGeom>
            <a:solidFill>
              <a:srgbClr val="EC7C30"/>
            </a:solidFill>
          </p:spPr>
          <p:txBody>
            <a:bodyPr wrap="square" lIns="0" tIns="0" rIns="0" bIns="0" rtlCol="0"/>
            <a:lstStyle/>
            <a:p>
              <a:endParaRPr sz="2000"/>
            </a:p>
          </p:txBody>
        </p:sp>
        <p:sp>
          <p:nvSpPr>
            <p:cNvPr id="28" name="object 28"/>
            <p:cNvSpPr/>
            <p:nvPr/>
          </p:nvSpPr>
          <p:spPr>
            <a:xfrm>
              <a:off x="3089147" y="3643884"/>
              <a:ext cx="45720" cy="1259205"/>
            </a:xfrm>
            <a:custGeom>
              <a:avLst/>
              <a:gdLst/>
              <a:ahLst/>
              <a:cxnLst/>
              <a:rect l="l" t="t" r="r" b="b"/>
              <a:pathLst>
                <a:path w="45719" h="1259204">
                  <a:moveTo>
                    <a:pt x="0" y="1258824"/>
                  </a:moveTo>
                  <a:lnTo>
                    <a:pt x="45719" y="1258824"/>
                  </a:lnTo>
                </a:path>
                <a:path w="45719" h="1259204">
                  <a:moveTo>
                    <a:pt x="0" y="839724"/>
                  </a:moveTo>
                  <a:lnTo>
                    <a:pt x="45719" y="839724"/>
                  </a:lnTo>
                </a:path>
                <a:path w="45719" h="1259204">
                  <a:moveTo>
                    <a:pt x="0" y="419100"/>
                  </a:moveTo>
                  <a:lnTo>
                    <a:pt x="45719" y="419100"/>
                  </a:lnTo>
                </a:path>
                <a:path w="45719" h="1259204">
                  <a:moveTo>
                    <a:pt x="0" y="0"/>
                  </a:moveTo>
                  <a:lnTo>
                    <a:pt x="45719" y="0"/>
                  </a:lnTo>
                </a:path>
              </a:pathLst>
            </a:custGeom>
            <a:ln w="9525">
              <a:solidFill>
                <a:srgbClr val="D9D9D9"/>
              </a:solidFill>
            </a:ln>
          </p:spPr>
          <p:txBody>
            <a:bodyPr wrap="square" lIns="0" tIns="0" rIns="0" bIns="0" rtlCol="0"/>
            <a:lstStyle/>
            <a:p>
              <a:endParaRPr sz="2000"/>
            </a:p>
          </p:txBody>
        </p:sp>
        <p:sp>
          <p:nvSpPr>
            <p:cNvPr id="29" name="object 29"/>
            <p:cNvSpPr/>
            <p:nvPr/>
          </p:nvSpPr>
          <p:spPr>
            <a:xfrm>
              <a:off x="2919983" y="3416808"/>
              <a:ext cx="169545" cy="1905000"/>
            </a:xfrm>
            <a:custGeom>
              <a:avLst/>
              <a:gdLst/>
              <a:ahLst/>
              <a:cxnLst/>
              <a:rect l="l" t="t" r="r" b="b"/>
              <a:pathLst>
                <a:path w="169544" h="1905000">
                  <a:moveTo>
                    <a:pt x="169164" y="0"/>
                  </a:moveTo>
                  <a:lnTo>
                    <a:pt x="0" y="0"/>
                  </a:lnTo>
                  <a:lnTo>
                    <a:pt x="0" y="1905000"/>
                  </a:lnTo>
                  <a:lnTo>
                    <a:pt x="169164" y="1905000"/>
                  </a:lnTo>
                  <a:lnTo>
                    <a:pt x="169164" y="0"/>
                  </a:lnTo>
                  <a:close/>
                </a:path>
              </a:pathLst>
            </a:custGeom>
            <a:solidFill>
              <a:srgbClr val="EC7C30"/>
            </a:solidFill>
          </p:spPr>
          <p:txBody>
            <a:bodyPr wrap="square" lIns="0" tIns="0" rIns="0" bIns="0" rtlCol="0"/>
            <a:lstStyle/>
            <a:p>
              <a:endParaRPr sz="2000"/>
            </a:p>
          </p:txBody>
        </p:sp>
        <p:sp>
          <p:nvSpPr>
            <p:cNvPr id="30" name="object 30"/>
            <p:cNvSpPr/>
            <p:nvPr/>
          </p:nvSpPr>
          <p:spPr>
            <a:xfrm>
              <a:off x="4055363" y="4062983"/>
              <a:ext cx="45720" cy="840105"/>
            </a:xfrm>
            <a:custGeom>
              <a:avLst/>
              <a:gdLst/>
              <a:ahLst/>
              <a:cxnLst/>
              <a:rect l="l" t="t" r="r" b="b"/>
              <a:pathLst>
                <a:path w="45720" h="840104">
                  <a:moveTo>
                    <a:pt x="0" y="839724"/>
                  </a:moveTo>
                  <a:lnTo>
                    <a:pt x="45720" y="839724"/>
                  </a:lnTo>
                </a:path>
                <a:path w="45720" h="840104">
                  <a:moveTo>
                    <a:pt x="0" y="420624"/>
                  </a:moveTo>
                  <a:lnTo>
                    <a:pt x="45720" y="420624"/>
                  </a:lnTo>
                </a:path>
                <a:path w="45720" h="840104">
                  <a:moveTo>
                    <a:pt x="0" y="0"/>
                  </a:moveTo>
                  <a:lnTo>
                    <a:pt x="45720" y="0"/>
                  </a:lnTo>
                </a:path>
              </a:pathLst>
            </a:custGeom>
            <a:ln w="9525">
              <a:solidFill>
                <a:srgbClr val="D9D9D9"/>
              </a:solidFill>
            </a:ln>
          </p:spPr>
          <p:txBody>
            <a:bodyPr wrap="square" lIns="0" tIns="0" rIns="0" bIns="0" rtlCol="0"/>
            <a:lstStyle/>
            <a:p>
              <a:endParaRPr sz="2000"/>
            </a:p>
          </p:txBody>
        </p:sp>
        <p:sp>
          <p:nvSpPr>
            <p:cNvPr id="31" name="object 31"/>
            <p:cNvSpPr/>
            <p:nvPr/>
          </p:nvSpPr>
          <p:spPr>
            <a:xfrm>
              <a:off x="3886199" y="3418332"/>
              <a:ext cx="169545" cy="1903730"/>
            </a:xfrm>
            <a:custGeom>
              <a:avLst/>
              <a:gdLst/>
              <a:ahLst/>
              <a:cxnLst/>
              <a:rect l="l" t="t" r="r" b="b"/>
              <a:pathLst>
                <a:path w="169545" h="1903729">
                  <a:moveTo>
                    <a:pt x="169163" y="0"/>
                  </a:moveTo>
                  <a:lnTo>
                    <a:pt x="0" y="0"/>
                  </a:lnTo>
                  <a:lnTo>
                    <a:pt x="0" y="1903476"/>
                  </a:lnTo>
                  <a:lnTo>
                    <a:pt x="169163" y="1903476"/>
                  </a:lnTo>
                  <a:lnTo>
                    <a:pt x="169163" y="0"/>
                  </a:lnTo>
                  <a:close/>
                </a:path>
              </a:pathLst>
            </a:custGeom>
            <a:solidFill>
              <a:srgbClr val="EC7C30"/>
            </a:solidFill>
          </p:spPr>
          <p:txBody>
            <a:bodyPr wrap="square" lIns="0" tIns="0" rIns="0" bIns="0" rtlCol="0"/>
            <a:lstStyle/>
            <a:p>
              <a:endParaRPr sz="2000"/>
            </a:p>
          </p:txBody>
        </p:sp>
        <p:sp>
          <p:nvSpPr>
            <p:cNvPr id="32" name="object 32"/>
            <p:cNvSpPr/>
            <p:nvPr/>
          </p:nvSpPr>
          <p:spPr>
            <a:xfrm>
              <a:off x="5020056" y="3643884"/>
              <a:ext cx="45720" cy="1259205"/>
            </a:xfrm>
            <a:custGeom>
              <a:avLst/>
              <a:gdLst/>
              <a:ahLst/>
              <a:cxnLst/>
              <a:rect l="l" t="t" r="r" b="b"/>
              <a:pathLst>
                <a:path w="45720" h="1259204">
                  <a:moveTo>
                    <a:pt x="0" y="1258824"/>
                  </a:moveTo>
                  <a:lnTo>
                    <a:pt x="45720" y="1258824"/>
                  </a:lnTo>
                </a:path>
                <a:path w="45720" h="1259204">
                  <a:moveTo>
                    <a:pt x="0" y="839724"/>
                  </a:moveTo>
                  <a:lnTo>
                    <a:pt x="45720" y="839724"/>
                  </a:lnTo>
                </a:path>
                <a:path w="45720" h="1259204">
                  <a:moveTo>
                    <a:pt x="0" y="419100"/>
                  </a:moveTo>
                  <a:lnTo>
                    <a:pt x="45720" y="419100"/>
                  </a:lnTo>
                </a:path>
                <a:path w="45720" h="1259204">
                  <a:moveTo>
                    <a:pt x="0" y="0"/>
                  </a:moveTo>
                  <a:lnTo>
                    <a:pt x="45720" y="0"/>
                  </a:lnTo>
                </a:path>
              </a:pathLst>
            </a:custGeom>
            <a:ln w="9525">
              <a:solidFill>
                <a:srgbClr val="D9D9D9"/>
              </a:solidFill>
            </a:ln>
          </p:spPr>
          <p:txBody>
            <a:bodyPr wrap="square" lIns="0" tIns="0" rIns="0" bIns="0" rtlCol="0"/>
            <a:lstStyle/>
            <a:p>
              <a:endParaRPr sz="2000"/>
            </a:p>
          </p:txBody>
        </p:sp>
        <p:sp>
          <p:nvSpPr>
            <p:cNvPr id="33" name="object 33"/>
            <p:cNvSpPr/>
            <p:nvPr/>
          </p:nvSpPr>
          <p:spPr>
            <a:xfrm>
              <a:off x="4852415" y="3421380"/>
              <a:ext cx="167640" cy="1900555"/>
            </a:xfrm>
            <a:custGeom>
              <a:avLst/>
              <a:gdLst/>
              <a:ahLst/>
              <a:cxnLst/>
              <a:rect l="l" t="t" r="r" b="b"/>
              <a:pathLst>
                <a:path w="167639" h="1900554">
                  <a:moveTo>
                    <a:pt x="167639" y="0"/>
                  </a:moveTo>
                  <a:lnTo>
                    <a:pt x="0" y="0"/>
                  </a:lnTo>
                  <a:lnTo>
                    <a:pt x="0" y="1900428"/>
                  </a:lnTo>
                  <a:lnTo>
                    <a:pt x="167639" y="1900428"/>
                  </a:lnTo>
                  <a:lnTo>
                    <a:pt x="167639" y="0"/>
                  </a:lnTo>
                  <a:close/>
                </a:path>
              </a:pathLst>
            </a:custGeom>
            <a:solidFill>
              <a:srgbClr val="EC7C30"/>
            </a:solidFill>
          </p:spPr>
          <p:txBody>
            <a:bodyPr wrap="square" lIns="0" tIns="0" rIns="0" bIns="0" rtlCol="0"/>
            <a:lstStyle/>
            <a:p>
              <a:endParaRPr sz="2000"/>
            </a:p>
          </p:txBody>
        </p:sp>
        <p:sp>
          <p:nvSpPr>
            <p:cNvPr id="34" name="object 34"/>
            <p:cNvSpPr/>
            <p:nvPr/>
          </p:nvSpPr>
          <p:spPr>
            <a:xfrm>
              <a:off x="5986271" y="3643884"/>
              <a:ext cx="45720" cy="1259205"/>
            </a:xfrm>
            <a:custGeom>
              <a:avLst/>
              <a:gdLst/>
              <a:ahLst/>
              <a:cxnLst/>
              <a:rect l="l" t="t" r="r" b="b"/>
              <a:pathLst>
                <a:path w="45720" h="1259204">
                  <a:moveTo>
                    <a:pt x="0" y="1258824"/>
                  </a:moveTo>
                  <a:lnTo>
                    <a:pt x="45719" y="1258824"/>
                  </a:lnTo>
                </a:path>
                <a:path w="45720" h="1259204">
                  <a:moveTo>
                    <a:pt x="0" y="839724"/>
                  </a:moveTo>
                  <a:lnTo>
                    <a:pt x="45719" y="839724"/>
                  </a:lnTo>
                </a:path>
                <a:path w="45720" h="1259204">
                  <a:moveTo>
                    <a:pt x="0" y="419100"/>
                  </a:moveTo>
                  <a:lnTo>
                    <a:pt x="45719" y="419100"/>
                  </a:lnTo>
                </a:path>
                <a:path w="45720" h="1259204">
                  <a:moveTo>
                    <a:pt x="0" y="0"/>
                  </a:moveTo>
                  <a:lnTo>
                    <a:pt x="45719" y="0"/>
                  </a:lnTo>
                </a:path>
              </a:pathLst>
            </a:custGeom>
            <a:ln w="9525">
              <a:solidFill>
                <a:srgbClr val="D9D9D9"/>
              </a:solidFill>
            </a:ln>
          </p:spPr>
          <p:txBody>
            <a:bodyPr wrap="square" lIns="0" tIns="0" rIns="0" bIns="0" rtlCol="0"/>
            <a:lstStyle/>
            <a:p>
              <a:endParaRPr sz="2000"/>
            </a:p>
          </p:txBody>
        </p:sp>
        <p:sp>
          <p:nvSpPr>
            <p:cNvPr id="35" name="object 35"/>
            <p:cNvSpPr/>
            <p:nvPr/>
          </p:nvSpPr>
          <p:spPr>
            <a:xfrm>
              <a:off x="5818632" y="3424427"/>
              <a:ext cx="167640" cy="1897380"/>
            </a:xfrm>
            <a:custGeom>
              <a:avLst/>
              <a:gdLst/>
              <a:ahLst/>
              <a:cxnLst/>
              <a:rect l="l" t="t" r="r" b="b"/>
              <a:pathLst>
                <a:path w="167639" h="1897379">
                  <a:moveTo>
                    <a:pt x="167639" y="0"/>
                  </a:moveTo>
                  <a:lnTo>
                    <a:pt x="0" y="0"/>
                  </a:lnTo>
                  <a:lnTo>
                    <a:pt x="0" y="1897380"/>
                  </a:lnTo>
                  <a:lnTo>
                    <a:pt x="167639" y="1897380"/>
                  </a:lnTo>
                  <a:lnTo>
                    <a:pt x="167639" y="0"/>
                  </a:lnTo>
                  <a:close/>
                </a:path>
              </a:pathLst>
            </a:custGeom>
            <a:solidFill>
              <a:srgbClr val="EC7C30"/>
            </a:solidFill>
          </p:spPr>
          <p:txBody>
            <a:bodyPr wrap="square" lIns="0" tIns="0" rIns="0" bIns="0" rtlCol="0"/>
            <a:lstStyle/>
            <a:p>
              <a:endParaRPr sz="2000"/>
            </a:p>
          </p:txBody>
        </p:sp>
        <p:sp>
          <p:nvSpPr>
            <p:cNvPr id="36" name="object 36"/>
            <p:cNvSpPr/>
            <p:nvPr/>
          </p:nvSpPr>
          <p:spPr>
            <a:xfrm>
              <a:off x="6952488" y="4062983"/>
              <a:ext cx="45720" cy="840105"/>
            </a:xfrm>
            <a:custGeom>
              <a:avLst/>
              <a:gdLst/>
              <a:ahLst/>
              <a:cxnLst/>
              <a:rect l="l" t="t" r="r" b="b"/>
              <a:pathLst>
                <a:path w="45720" h="840104">
                  <a:moveTo>
                    <a:pt x="0" y="839724"/>
                  </a:moveTo>
                  <a:lnTo>
                    <a:pt x="45719" y="839724"/>
                  </a:lnTo>
                </a:path>
                <a:path w="45720" h="840104">
                  <a:moveTo>
                    <a:pt x="0" y="420624"/>
                  </a:moveTo>
                  <a:lnTo>
                    <a:pt x="45719" y="420624"/>
                  </a:lnTo>
                </a:path>
                <a:path w="45720" h="840104">
                  <a:moveTo>
                    <a:pt x="0" y="0"/>
                  </a:moveTo>
                  <a:lnTo>
                    <a:pt x="45719" y="0"/>
                  </a:lnTo>
                </a:path>
              </a:pathLst>
            </a:custGeom>
            <a:ln w="9525">
              <a:solidFill>
                <a:srgbClr val="D9D9D9"/>
              </a:solidFill>
            </a:ln>
          </p:spPr>
          <p:txBody>
            <a:bodyPr wrap="square" lIns="0" tIns="0" rIns="0" bIns="0" rtlCol="0"/>
            <a:lstStyle/>
            <a:p>
              <a:endParaRPr sz="2000"/>
            </a:p>
          </p:txBody>
        </p:sp>
        <p:sp>
          <p:nvSpPr>
            <p:cNvPr id="37" name="object 37"/>
            <p:cNvSpPr/>
            <p:nvPr/>
          </p:nvSpPr>
          <p:spPr>
            <a:xfrm>
              <a:off x="6783324" y="3418332"/>
              <a:ext cx="169545" cy="1903730"/>
            </a:xfrm>
            <a:custGeom>
              <a:avLst/>
              <a:gdLst/>
              <a:ahLst/>
              <a:cxnLst/>
              <a:rect l="l" t="t" r="r" b="b"/>
              <a:pathLst>
                <a:path w="169545" h="1903729">
                  <a:moveTo>
                    <a:pt x="169164" y="0"/>
                  </a:moveTo>
                  <a:lnTo>
                    <a:pt x="0" y="0"/>
                  </a:lnTo>
                  <a:lnTo>
                    <a:pt x="0" y="1903476"/>
                  </a:lnTo>
                  <a:lnTo>
                    <a:pt x="169164" y="1903476"/>
                  </a:lnTo>
                  <a:lnTo>
                    <a:pt x="169164" y="0"/>
                  </a:lnTo>
                  <a:close/>
                </a:path>
              </a:pathLst>
            </a:custGeom>
            <a:solidFill>
              <a:srgbClr val="EC7C30"/>
            </a:solidFill>
          </p:spPr>
          <p:txBody>
            <a:bodyPr wrap="square" lIns="0" tIns="0" rIns="0" bIns="0" rtlCol="0"/>
            <a:lstStyle/>
            <a:p>
              <a:endParaRPr sz="2000"/>
            </a:p>
          </p:txBody>
        </p:sp>
        <p:sp>
          <p:nvSpPr>
            <p:cNvPr id="38" name="object 38"/>
            <p:cNvSpPr/>
            <p:nvPr/>
          </p:nvSpPr>
          <p:spPr>
            <a:xfrm>
              <a:off x="7918703" y="3643884"/>
              <a:ext cx="44450" cy="1259205"/>
            </a:xfrm>
            <a:custGeom>
              <a:avLst/>
              <a:gdLst/>
              <a:ahLst/>
              <a:cxnLst/>
              <a:rect l="l" t="t" r="r" b="b"/>
              <a:pathLst>
                <a:path w="44450" h="1259204">
                  <a:moveTo>
                    <a:pt x="0" y="1258824"/>
                  </a:moveTo>
                  <a:lnTo>
                    <a:pt x="44196" y="1258824"/>
                  </a:lnTo>
                </a:path>
                <a:path w="44450" h="1259204">
                  <a:moveTo>
                    <a:pt x="0" y="839724"/>
                  </a:moveTo>
                  <a:lnTo>
                    <a:pt x="44196" y="839724"/>
                  </a:lnTo>
                </a:path>
                <a:path w="44450" h="1259204">
                  <a:moveTo>
                    <a:pt x="0" y="419100"/>
                  </a:moveTo>
                  <a:lnTo>
                    <a:pt x="44196" y="419100"/>
                  </a:lnTo>
                </a:path>
                <a:path w="44450" h="1259204">
                  <a:moveTo>
                    <a:pt x="0" y="0"/>
                  </a:moveTo>
                  <a:lnTo>
                    <a:pt x="44196" y="0"/>
                  </a:lnTo>
                </a:path>
              </a:pathLst>
            </a:custGeom>
            <a:ln w="9525">
              <a:solidFill>
                <a:srgbClr val="D9D9D9"/>
              </a:solidFill>
            </a:ln>
          </p:spPr>
          <p:txBody>
            <a:bodyPr wrap="square" lIns="0" tIns="0" rIns="0" bIns="0" rtlCol="0"/>
            <a:lstStyle/>
            <a:p>
              <a:endParaRPr sz="2000"/>
            </a:p>
          </p:txBody>
        </p:sp>
        <p:sp>
          <p:nvSpPr>
            <p:cNvPr id="39" name="object 39"/>
            <p:cNvSpPr/>
            <p:nvPr/>
          </p:nvSpPr>
          <p:spPr>
            <a:xfrm>
              <a:off x="7749539" y="3418332"/>
              <a:ext cx="169545" cy="1903730"/>
            </a:xfrm>
            <a:custGeom>
              <a:avLst/>
              <a:gdLst/>
              <a:ahLst/>
              <a:cxnLst/>
              <a:rect l="l" t="t" r="r" b="b"/>
              <a:pathLst>
                <a:path w="169545" h="1903729">
                  <a:moveTo>
                    <a:pt x="169163" y="0"/>
                  </a:moveTo>
                  <a:lnTo>
                    <a:pt x="0" y="0"/>
                  </a:lnTo>
                  <a:lnTo>
                    <a:pt x="0" y="1903476"/>
                  </a:lnTo>
                  <a:lnTo>
                    <a:pt x="169163" y="1903476"/>
                  </a:lnTo>
                  <a:lnTo>
                    <a:pt x="169163" y="0"/>
                  </a:lnTo>
                  <a:close/>
                </a:path>
              </a:pathLst>
            </a:custGeom>
            <a:solidFill>
              <a:srgbClr val="EC7C30"/>
            </a:solidFill>
          </p:spPr>
          <p:txBody>
            <a:bodyPr wrap="square" lIns="0" tIns="0" rIns="0" bIns="0" rtlCol="0"/>
            <a:lstStyle/>
            <a:p>
              <a:endParaRPr sz="2000"/>
            </a:p>
          </p:txBody>
        </p:sp>
        <p:sp>
          <p:nvSpPr>
            <p:cNvPr id="40" name="object 40"/>
            <p:cNvSpPr/>
            <p:nvPr/>
          </p:nvSpPr>
          <p:spPr>
            <a:xfrm>
              <a:off x="8883396" y="3643884"/>
              <a:ext cx="45720" cy="1259205"/>
            </a:xfrm>
            <a:custGeom>
              <a:avLst/>
              <a:gdLst/>
              <a:ahLst/>
              <a:cxnLst/>
              <a:rect l="l" t="t" r="r" b="b"/>
              <a:pathLst>
                <a:path w="45720" h="1259204">
                  <a:moveTo>
                    <a:pt x="0" y="1258824"/>
                  </a:moveTo>
                  <a:lnTo>
                    <a:pt x="45720" y="1258824"/>
                  </a:lnTo>
                </a:path>
                <a:path w="45720" h="1259204">
                  <a:moveTo>
                    <a:pt x="0" y="839724"/>
                  </a:moveTo>
                  <a:lnTo>
                    <a:pt x="45720" y="839724"/>
                  </a:lnTo>
                </a:path>
                <a:path w="45720" h="1259204">
                  <a:moveTo>
                    <a:pt x="0" y="419100"/>
                  </a:moveTo>
                  <a:lnTo>
                    <a:pt x="45720" y="419100"/>
                  </a:lnTo>
                </a:path>
                <a:path w="45720" h="1259204">
                  <a:moveTo>
                    <a:pt x="0" y="0"/>
                  </a:moveTo>
                  <a:lnTo>
                    <a:pt x="45720" y="0"/>
                  </a:lnTo>
                </a:path>
              </a:pathLst>
            </a:custGeom>
            <a:ln w="9525">
              <a:solidFill>
                <a:srgbClr val="D9D9D9"/>
              </a:solidFill>
            </a:ln>
          </p:spPr>
          <p:txBody>
            <a:bodyPr wrap="square" lIns="0" tIns="0" rIns="0" bIns="0" rtlCol="0"/>
            <a:lstStyle/>
            <a:p>
              <a:endParaRPr sz="2000"/>
            </a:p>
          </p:txBody>
        </p:sp>
        <p:sp>
          <p:nvSpPr>
            <p:cNvPr id="41" name="object 41"/>
            <p:cNvSpPr/>
            <p:nvPr/>
          </p:nvSpPr>
          <p:spPr>
            <a:xfrm>
              <a:off x="8715756" y="3418332"/>
              <a:ext cx="167640" cy="1903730"/>
            </a:xfrm>
            <a:custGeom>
              <a:avLst/>
              <a:gdLst/>
              <a:ahLst/>
              <a:cxnLst/>
              <a:rect l="l" t="t" r="r" b="b"/>
              <a:pathLst>
                <a:path w="167640" h="1903729">
                  <a:moveTo>
                    <a:pt x="167640" y="0"/>
                  </a:moveTo>
                  <a:lnTo>
                    <a:pt x="0" y="0"/>
                  </a:lnTo>
                  <a:lnTo>
                    <a:pt x="0" y="1903476"/>
                  </a:lnTo>
                  <a:lnTo>
                    <a:pt x="167640" y="1903476"/>
                  </a:lnTo>
                  <a:lnTo>
                    <a:pt x="167640" y="0"/>
                  </a:lnTo>
                  <a:close/>
                </a:path>
              </a:pathLst>
            </a:custGeom>
            <a:solidFill>
              <a:srgbClr val="EC7C30"/>
            </a:solidFill>
          </p:spPr>
          <p:txBody>
            <a:bodyPr wrap="square" lIns="0" tIns="0" rIns="0" bIns="0" rtlCol="0"/>
            <a:lstStyle/>
            <a:p>
              <a:endParaRPr sz="2000"/>
            </a:p>
          </p:txBody>
        </p:sp>
        <p:sp>
          <p:nvSpPr>
            <p:cNvPr id="42" name="object 42"/>
            <p:cNvSpPr/>
            <p:nvPr/>
          </p:nvSpPr>
          <p:spPr>
            <a:xfrm>
              <a:off x="9849611" y="3643884"/>
              <a:ext cx="45720" cy="1259205"/>
            </a:xfrm>
            <a:custGeom>
              <a:avLst/>
              <a:gdLst/>
              <a:ahLst/>
              <a:cxnLst/>
              <a:rect l="l" t="t" r="r" b="b"/>
              <a:pathLst>
                <a:path w="45720" h="1259204">
                  <a:moveTo>
                    <a:pt x="0" y="1258824"/>
                  </a:moveTo>
                  <a:lnTo>
                    <a:pt x="45720" y="1258824"/>
                  </a:lnTo>
                </a:path>
                <a:path w="45720" h="1259204">
                  <a:moveTo>
                    <a:pt x="0" y="839724"/>
                  </a:moveTo>
                  <a:lnTo>
                    <a:pt x="45720" y="839724"/>
                  </a:lnTo>
                </a:path>
                <a:path w="45720" h="1259204">
                  <a:moveTo>
                    <a:pt x="0" y="419100"/>
                  </a:moveTo>
                  <a:lnTo>
                    <a:pt x="45720" y="419100"/>
                  </a:lnTo>
                </a:path>
                <a:path w="45720" h="1259204">
                  <a:moveTo>
                    <a:pt x="0" y="0"/>
                  </a:moveTo>
                  <a:lnTo>
                    <a:pt x="45720" y="0"/>
                  </a:lnTo>
                </a:path>
              </a:pathLst>
            </a:custGeom>
            <a:ln w="9525">
              <a:solidFill>
                <a:srgbClr val="D9D9D9"/>
              </a:solidFill>
            </a:ln>
          </p:spPr>
          <p:txBody>
            <a:bodyPr wrap="square" lIns="0" tIns="0" rIns="0" bIns="0" rtlCol="0"/>
            <a:lstStyle/>
            <a:p>
              <a:endParaRPr sz="2000"/>
            </a:p>
          </p:txBody>
        </p:sp>
        <p:sp>
          <p:nvSpPr>
            <p:cNvPr id="43" name="object 43"/>
            <p:cNvSpPr/>
            <p:nvPr/>
          </p:nvSpPr>
          <p:spPr>
            <a:xfrm>
              <a:off x="9680447" y="3415284"/>
              <a:ext cx="169545" cy="1906905"/>
            </a:xfrm>
            <a:custGeom>
              <a:avLst/>
              <a:gdLst/>
              <a:ahLst/>
              <a:cxnLst/>
              <a:rect l="l" t="t" r="r" b="b"/>
              <a:pathLst>
                <a:path w="169545" h="1906904">
                  <a:moveTo>
                    <a:pt x="169163" y="0"/>
                  </a:moveTo>
                  <a:lnTo>
                    <a:pt x="0" y="0"/>
                  </a:lnTo>
                  <a:lnTo>
                    <a:pt x="0" y="1906524"/>
                  </a:lnTo>
                  <a:lnTo>
                    <a:pt x="169163" y="1906524"/>
                  </a:lnTo>
                  <a:lnTo>
                    <a:pt x="169163" y="0"/>
                  </a:lnTo>
                  <a:close/>
                </a:path>
              </a:pathLst>
            </a:custGeom>
            <a:solidFill>
              <a:srgbClr val="EC7C30"/>
            </a:solidFill>
          </p:spPr>
          <p:txBody>
            <a:bodyPr wrap="square" lIns="0" tIns="0" rIns="0" bIns="0" rtlCol="0"/>
            <a:lstStyle/>
            <a:p>
              <a:endParaRPr sz="2000"/>
            </a:p>
          </p:txBody>
        </p:sp>
        <p:sp>
          <p:nvSpPr>
            <p:cNvPr id="44" name="object 44"/>
            <p:cNvSpPr/>
            <p:nvPr/>
          </p:nvSpPr>
          <p:spPr>
            <a:xfrm>
              <a:off x="10815827" y="3643884"/>
              <a:ext cx="398145" cy="1259205"/>
            </a:xfrm>
            <a:custGeom>
              <a:avLst/>
              <a:gdLst/>
              <a:ahLst/>
              <a:cxnLst/>
              <a:rect l="l" t="t" r="r" b="b"/>
              <a:pathLst>
                <a:path w="398145" h="1259204">
                  <a:moveTo>
                    <a:pt x="0" y="1258824"/>
                  </a:moveTo>
                  <a:lnTo>
                    <a:pt x="45720" y="1258824"/>
                  </a:lnTo>
                </a:path>
                <a:path w="398145" h="1259204">
                  <a:moveTo>
                    <a:pt x="0" y="839724"/>
                  </a:moveTo>
                  <a:lnTo>
                    <a:pt x="45720" y="839724"/>
                  </a:lnTo>
                </a:path>
                <a:path w="398145" h="1259204">
                  <a:moveTo>
                    <a:pt x="0" y="419100"/>
                  </a:moveTo>
                  <a:lnTo>
                    <a:pt x="45720" y="419100"/>
                  </a:lnTo>
                </a:path>
                <a:path w="398145" h="1259204">
                  <a:moveTo>
                    <a:pt x="0" y="0"/>
                  </a:moveTo>
                  <a:lnTo>
                    <a:pt x="397764" y="0"/>
                  </a:lnTo>
                </a:path>
              </a:pathLst>
            </a:custGeom>
            <a:ln w="9525">
              <a:solidFill>
                <a:srgbClr val="D9D9D9"/>
              </a:solidFill>
            </a:ln>
          </p:spPr>
          <p:txBody>
            <a:bodyPr wrap="square" lIns="0" tIns="0" rIns="0" bIns="0" rtlCol="0"/>
            <a:lstStyle/>
            <a:p>
              <a:endParaRPr sz="2000"/>
            </a:p>
          </p:txBody>
        </p:sp>
        <p:sp>
          <p:nvSpPr>
            <p:cNvPr id="45" name="object 45"/>
            <p:cNvSpPr/>
            <p:nvPr/>
          </p:nvSpPr>
          <p:spPr>
            <a:xfrm>
              <a:off x="10646663" y="3409188"/>
              <a:ext cx="169545" cy="1912620"/>
            </a:xfrm>
            <a:custGeom>
              <a:avLst/>
              <a:gdLst/>
              <a:ahLst/>
              <a:cxnLst/>
              <a:rect l="l" t="t" r="r" b="b"/>
              <a:pathLst>
                <a:path w="169545" h="1912620">
                  <a:moveTo>
                    <a:pt x="169163" y="0"/>
                  </a:moveTo>
                  <a:lnTo>
                    <a:pt x="0" y="0"/>
                  </a:lnTo>
                  <a:lnTo>
                    <a:pt x="0" y="1912620"/>
                  </a:lnTo>
                  <a:lnTo>
                    <a:pt x="169163" y="1912620"/>
                  </a:lnTo>
                  <a:lnTo>
                    <a:pt x="169163" y="0"/>
                  </a:lnTo>
                  <a:close/>
                </a:path>
              </a:pathLst>
            </a:custGeom>
            <a:solidFill>
              <a:srgbClr val="EC7C30"/>
            </a:solidFill>
          </p:spPr>
          <p:txBody>
            <a:bodyPr wrap="square" lIns="0" tIns="0" rIns="0" bIns="0" rtlCol="0"/>
            <a:lstStyle/>
            <a:p>
              <a:endParaRPr sz="2000"/>
            </a:p>
          </p:txBody>
        </p:sp>
        <p:sp>
          <p:nvSpPr>
            <p:cNvPr id="46" name="object 46"/>
            <p:cNvSpPr/>
            <p:nvPr/>
          </p:nvSpPr>
          <p:spPr>
            <a:xfrm>
              <a:off x="2168652" y="2438399"/>
              <a:ext cx="7896225" cy="2883535"/>
            </a:xfrm>
            <a:custGeom>
              <a:avLst/>
              <a:gdLst/>
              <a:ahLst/>
              <a:cxnLst/>
              <a:rect l="l" t="t" r="r" b="b"/>
              <a:pathLst>
                <a:path w="7896225" h="2883535">
                  <a:moveTo>
                    <a:pt x="169164" y="364236"/>
                  </a:moveTo>
                  <a:lnTo>
                    <a:pt x="0" y="364236"/>
                  </a:lnTo>
                  <a:lnTo>
                    <a:pt x="0" y="2883408"/>
                  </a:lnTo>
                  <a:lnTo>
                    <a:pt x="169164" y="2883420"/>
                  </a:lnTo>
                  <a:lnTo>
                    <a:pt x="169164" y="364236"/>
                  </a:lnTo>
                  <a:close/>
                </a:path>
                <a:path w="7896225" h="2883535">
                  <a:moveTo>
                    <a:pt x="1133856" y="44196"/>
                  </a:moveTo>
                  <a:lnTo>
                    <a:pt x="966216" y="44196"/>
                  </a:lnTo>
                  <a:lnTo>
                    <a:pt x="966216" y="2883408"/>
                  </a:lnTo>
                  <a:lnTo>
                    <a:pt x="1133856" y="2883420"/>
                  </a:lnTo>
                  <a:lnTo>
                    <a:pt x="1133856" y="44196"/>
                  </a:lnTo>
                  <a:close/>
                </a:path>
                <a:path w="7896225" h="2883535">
                  <a:moveTo>
                    <a:pt x="2100072" y="1350264"/>
                  </a:moveTo>
                  <a:lnTo>
                    <a:pt x="1932432" y="1350264"/>
                  </a:lnTo>
                  <a:lnTo>
                    <a:pt x="1932432" y="2883408"/>
                  </a:lnTo>
                  <a:lnTo>
                    <a:pt x="2100072" y="2883408"/>
                  </a:lnTo>
                  <a:lnTo>
                    <a:pt x="2100072" y="1350264"/>
                  </a:lnTo>
                  <a:close/>
                </a:path>
                <a:path w="7896225" h="2883535">
                  <a:moveTo>
                    <a:pt x="3066288" y="451104"/>
                  </a:moveTo>
                  <a:lnTo>
                    <a:pt x="2897124" y="451104"/>
                  </a:lnTo>
                  <a:lnTo>
                    <a:pt x="2897124" y="2883408"/>
                  </a:lnTo>
                  <a:lnTo>
                    <a:pt x="3066288" y="2883420"/>
                  </a:lnTo>
                  <a:lnTo>
                    <a:pt x="3066288" y="451104"/>
                  </a:lnTo>
                  <a:close/>
                </a:path>
                <a:path w="7896225" h="2883535">
                  <a:moveTo>
                    <a:pt x="4032504" y="60960"/>
                  </a:moveTo>
                  <a:lnTo>
                    <a:pt x="3863340" y="60960"/>
                  </a:lnTo>
                  <a:lnTo>
                    <a:pt x="3863340" y="2883408"/>
                  </a:lnTo>
                  <a:lnTo>
                    <a:pt x="4032504" y="2883420"/>
                  </a:lnTo>
                  <a:lnTo>
                    <a:pt x="4032504" y="60960"/>
                  </a:lnTo>
                  <a:close/>
                </a:path>
                <a:path w="7896225" h="2883535">
                  <a:moveTo>
                    <a:pt x="4997196" y="1333500"/>
                  </a:moveTo>
                  <a:lnTo>
                    <a:pt x="4829556" y="1333500"/>
                  </a:lnTo>
                  <a:lnTo>
                    <a:pt x="4829556" y="2883408"/>
                  </a:lnTo>
                  <a:lnTo>
                    <a:pt x="4997196" y="2883408"/>
                  </a:lnTo>
                  <a:lnTo>
                    <a:pt x="4997196" y="1333500"/>
                  </a:lnTo>
                  <a:close/>
                </a:path>
                <a:path w="7896225" h="2883535">
                  <a:moveTo>
                    <a:pt x="5963412" y="957072"/>
                  </a:moveTo>
                  <a:lnTo>
                    <a:pt x="5794248" y="957072"/>
                  </a:lnTo>
                  <a:lnTo>
                    <a:pt x="5794248" y="2883408"/>
                  </a:lnTo>
                  <a:lnTo>
                    <a:pt x="5963412" y="2883420"/>
                  </a:lnTo>
                  <a:lnTo>
                    <a:pt x="5963412" y="957072"/>
                  </a:lnTo>
                  <a:close/>
                </a:path>
                <a:path w="7896225" h="2883535">
                  <a:moveTo>
                    <a:pt x="6929628" y="92964"/>
                  </a:moveTo>
                  <a:lnTo>
                    <a:pt x="6760464" y="92964"/>
                  </a:lnTo>
                  <a:lnTo>
                    <a:pt x="6760464" y="2883408"/>
                  </a:lnTo>
                  <a:lnTo>
                    <a:pt x="6929628" y="2883420"/>
                  </a:lnTo>
                  <a:lnTo>
                    <a:pt x="6929628" y="92964"/>
                  </a:lnTo>
                  <a:close/>
                </a:path>
                <a:path w="7896225" h="2883535">
                  <a:moveTo>
                    <a:pt x="7895844" y="0"/>
                  </a:moveTo>
                  <a:lnTo>
                    <a:pt x="7726680" y="0"/>
                  </a:lnTo>
                  <a:lnTo>
                    <a:pt x="7726680" y="2883408"/>
                  </a:lnTo>
                  <a:lnTo>
                    <a:pt x="7895844" y="2883420"/>
                  </a:lnTo>
                  <a:lnTo>
                    <a:pt x="7895844" y="0"/>
                  </a:lnTo>
                  <a:close/>
                </a:path>
              </a:pathLst>
            </a:custGeom>
            <a:solidFill>
              <a:srgbClr val="A4A4A4"/>
            </a:solidFill>
          </p:spPr>
          <p:txBody>
            <a:bodyPr wrap="square" lIns="0" tIns="0" rIns="0" bIns="0" rtlCol="0"/>
            <a:lstStyle/>
            <a:p>
              <a:endParaRPr sz="2000"/>
            </a:p>
          </p:txBody>
        </p:sp>
        <p:sp>
          <p:nvSpPr>
            <p:cNvPr id="47" name="object 47"/>
            <p:cNvSpPr/>
            <p:nvPr/>
          </p:nvSpPr>
          <p:spPr>
            <a:xfrm>
              <a:off x="11029187" y="4062983"/>
              <a:ext cx="184785" cy="840105"/>
            </a:xfrm>
            <a:custGeom>
              <a:avLst/>
              <a:gdLst/>
              <a:ahLst/>
              <a:cxnLst/>
              <a:rect l="l" t="t" r="r" b="b"/>
              <a:pathLst>
                <a:path w="184784" h="840104">
                  <a:moveTo>
                    <a:pt x="0" y="839724"/>
                  </a:moveTo>
                  <a:lnTo>
                    <a:pt x="184403" y="839724"/>
                  </a:lnTo>
                </a:path>
                <a:path w="184784" h="840104">
                  <a:moveTo>
                    <a:pt x="0" y="420624"/>
                  </a:moveTo>
                  <a:lnTo>
                    <a:pt x="184403" y="420624"/>
                  </a:lnTo>
                </a:path>
                <a:path w="184784" h="840104">
                  <a:moveTo>
                    <a:pt x="0" y="0"/>
                  </a:moveTo>
                  <a:lnTo>
                    <a:pt x="184403" y="0"/>
                  </a:lnTo>
                </a:path>
              </a:pathLst>
            </a:custGeom>
            <a:ln w="9525">
              <a:solidFill>
                <a:srgbClr val="D9D9D9"/>
              </a:solidFill>
            </a:ln>
          </p:spPr>
          <p:txBody>
            <a:bodyPr wrap="square" lIns="0" tIns="0" rIns="0" bIns="0" rtlCol="0"/>
            <a:lstStyle/>
            <a:p>
              <a:endParaRPr sz="2000"/>
            </a:p>
          </p:txBody>
        </p:sp>
        <p:sp>
          <p:nvSpPr>
            <p:cNvPr id="48" name="object 48"/>
            <p:cNvSpPr/>
            <p:nvPr/>
          </p:nvSpPr>
          <p:spPr>
            <a:xfrm>
              <a:off x="10861547" y="4037076"/>
              <a:ext cx="167640" cy="1285240"/>
            </a:xfrm>
            <a:custGeom>
              <a:avLst/>
              <a:gdLst/>
              <a:ahLst/>
              <a:cxnLst/>
              <a:rect l="l" t="t" r="r" b="b"/>
              <a:pathLst>
                <a:path w="167640" h="1285239">
                  <a:moveTo>
                    <a:pt x="167640" y="0"/>
                  </a:moveTo>
                  <a:lnTo>
                    <a:pt x="0" y="0"/>
                  </a:lnTo>
                  <a:lnTo>
                    <a:pt x="0" y="1284732"/>
                  </a:lnTo>
                  <a:lnTo>
                    <a:pt x="167640" y="1284732"/>
                  </a:lnTo>
                  <a:lnTo>
                    <a:pt x="167640" y="0"/>
                  </a:lnTo>
                  <a:close/>
                </a:path>
              </a:pathLst>
            </a:custGeom>
            <a:solidFill>
              <a:srgbClr val="A4A4A4"/>
            </a:solidFill>
          </p:spPr>
          <p:txBody>
            <a:bodyPr wrap="square" lIns="0" tIns="0" rIns="0" bIns="0" rtlCol="0"/>
            <a:lstStyle/>
            <a:p>
              <a:endParaRPr sz="2000"/>
            </a:p>
          </p:txBody>
        </p:sp>
        <p:sp>
          <p:nvSpPr>
            <p:cNvPr id="49" name="object 49"/>
            <p:cNvSpPr/>
            <p:nvPr/>
          </p:nvSpPr>
          <p:spPr>
            <a:xfrm>
              <a:off x="1556003" y="5321808"/>
              <a:ext cx="9657715" cy="0"/>
            </a:xfrm>
            <a:custGeom>
              <a:avLst/>
              <a:gdLst/>
              <a:ahLst/>
              <a:cxnLst/>
              <a:rect l="l" t="t" r="r" b="b"/>
              <a:pathLst>
                <a:path w="9657715">
                  <a:moveTo>
                    <a:pt x="0" y="0"/>
                  </a:moveTo>
                  <a:lnTo>
                    <a:pt x="9657588" y="0"/>
                  </a:lnTo>
                </a:path>
              </a:pathLst>
            </a:custGeom>
            <a:ln w="9525">
              <a:solidFill>
                <a:srgbClr val="D9D9D9"/>
              </a:solidFill>
            </a:ln>
          </p:spPr>
          <p:txBody>
            <a:bodyPr wrap="square" lIns="0" tIns="0" rIns="0" bIns="0" rtlCol="0"/>
            <a:lstStyle/>
            <a:p>
              <a:endParaRPr sz="2000"/>
            </a:p>
          </p:txBody>
        </p:sp>
      </p:grpSp>
      <p:sp>
        <p:nvSpPr>
          <p:cNvPr id="50" name="object 50"/>
          <p:cNvSpPr/>
          <p:nvPr/>
        </p:nvSpPr>
        <p:spPr>
          <a:xfrm>
            <a:off x="1556003" y="1965960"/>
            <a:ext cx="9657715" cy="0"/>
          </a:xfrm>
          <a:custGeom>
            <a:avLst/>
            <a:gdLst/>
            <a:ahLst/>
            <a:cxnLst/>
            <a:rect l="l" t="t" r="r" b="b"/>
            <a:pathLst>
              <a:path w="9657715">
                <a:moveTo>
                  <a:pt x="0" y="0"/>
                </a:moveTo>
                <a:lnTo>
                  <a:pt x="9657588" y="0"/>
                </a:lnTo>
              </a:path>
            </a:pathLst>
          </a:custGeom>
          <a:ln w="9525">
            <a:solidFill>
              <a:srgbClr val="D9D9D9"/>
            </a:solidFill>
          </a:ln>
        </p:spPr>
        <p:txBody>
          <a:bodyPr wrap="square" lIns="0" tIns="0" rIns="0" bIns="0" rtlCol="0"/>
          <a:lstStyle/>
          <a:p>
            <a:endParaRPr/>
          </a:p>
        </p:txBody>
      </p:sp>
      <p:sp>
        <p:nvSpPr>
          <p:cNvPr id="51" name="object 51"/>
          <p:cNvSpPr txBox="1"/>
          <p:nvPr/>
        </p:nvSpPr>
        <p:spPr>
          <a:xfrm>
            <a:off x="1681733" y="2193416"/>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1,389</a:t>
            </a:r>
            <a:endParaRPr sz="900">
              <a:latin typeface="Calibri"/>
              <a:cs typeface="Calibri"/>
            </a:endParaRPr>
          </a:p>
        </p:txBody>
      </p:sp>
      <p:sp>
        <p:nvSpPr>
          <p:cNvPr id="52" name="object 52"/>
          <p:cNvSpPr txBox="1"/>
          <p:nvPr/>
        </p:nvSpPr>
        <p:spPr>
          <a:xfrm>
            <a:off x="2647569" y="2204973"/>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1,383</a:t>
            </a:r>
            <a:endParaRPr sz="900">
              <a:latin typeface="Calibri"/>
              <a:cs typeface="Calibri"/>
            </a:endParaRPr>
          </a:p>
        </p:txBody>
      </p:sp>
      <p:sp>
        <p:nvSpPr>
          <p:cNvPr id="53" name="object 53"/>
          <p:cNvSpPr txBox="1"/>
          <p:nvPr/>
        </p:nvSpPr>
        <p:spPr>
          <a:xfrm>
            <a:off x="3613530" y="2208657"/>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1,382</a:t>
            </a:r>
            <a:endParaRPr sz="900">
              <a:latin typeface="Calibri"/>
              <a:cs typeface="Calibri"/>
            </a:endParaRPr>
          </a:p>
        </p:txBody>
      </p:sp>
      <p:sp>
        <p:nvSpPr>
          <p:cNvPr id="54" name="object 54"/>
          <p:cNvSpPr txBox="1"/>
          <p:nvPr/>
        </p:nvSpPr>
        <p:spPr>
          <a:xfrm>
            <a:off x="4579365" y="2212340"/>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1,380</a:t>
            </a:r>
            <a:endParaRPr sz="900">
              <a:latin typeface="Calibri"/>
              <a:cs typeface="Calibri"/>
            </a:endParaRPr>
          </a:p>
        </p:txBody>
      </p:sp>
      <p:sp>
        <p:nvSpPr>
          <p:cNvPr id="55" name="object 55"/>
          <p:cNvSpPr txBox="1"/>
          <p:nvPr/>
        </p:nvSpPr>
        <p:spPr>
          <a:xfrm>
            <a:off x="5545328" y="2216022"/>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1,378</a:t>
            </a:r>
            <a:endParaRPr sz="900">
              <a:latin typeface="Calibri"/>
              <a:cs typeface="Calibri"/>
            </a:endParaRPr>
          </a:p>
        </p:txBody>
      </p:sp>
      <p:sp>
        <p:nvSpPr>
          <p:cNvPr id="56" name="object 56"/>
          <p:cNvSpPr txBox="1"/>
          <p:nvPr/>
        </p:nvSpPr>
        <p:spPr>
          <a:xfrm>
            <a:off x="6511290" y="2217801"/>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1,377</a:t>
            </a:r>
            <a:endParaRPr sz="900">
              <a:latin typeface="Calibri"/>
              <a:cs typeface="Calibri"/>
            </a:endParaRPr>
          </a:p>
        </p:txBody>
      </p:sp>
      <p:sp>
        <p:nvSpPr>
          <p:cNvPr id="57" name="object 57"/>
          <p:cNvSpPr txBox="1"/>
          <p:nvPr/>
        </p:nvSpPr>
        <p:spPr>
          <a:xfrm>
            <a:off x="7477125" y="2219325"/>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1,376</a:t>
            </a:r>
            <a:endParaRPr sz="900">
              <a:latin typeface="Calibri"/>
              <a:cs typeface="Calibri"/>
            </a:endParaRPr>
          </a:p>
        </p:txBody>
      </p:sp>
      <p:sp>
        <p:nvSpPr>
          <p:cNvPr id="58" name="object 58"/>
          <p:cNvSpPr txBox="1"/>
          <p:nvPr/>
        </p:nvSpPr>
        <p:spPr>
          <a:xfrm>
            <a:off x="8443086" y="2221229"/>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1,376</a:t>
            </a:r>
            <a:endParaRPr sz="900">
              <a:latin typeface="Calibri"/>
              <a:cs typeface="Calibri"/>
            </a:endParaRPr>
          </a:p>
        </p:txBody>
      </p:sp>
      <p:sp>
        <p:nvSpPr>
          <p:cNvPr id="59" name="object 59"/>
          <p:cNvSpPr txBox="1"/>
          <p:nvPr/>
        </p:nvSpPr>
        <p:spPr>
          <a:xfrm>
            <a:off x="9408921" y="2222753"/>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1,375</a:t>
            </a:r>
            <a:endParaRPr sz="900">
              <a:latin typeface="Calibri"/>
              <a:cs typeface="Calibri"/>
            </a:endParaRPr>
          </a:p>
        </p:txBody>
      </p:sp>
      <p:sp>
        <p:nvSpPr>
          <p:cNvPr id="60" name="object 60"/>
          <p:cNvSpPr txBox="1"/>
          <p:nvPr/>
        </p:nvSpPr>
        <p:spPr>
          <a:xfrm>
            <a:off x="10374883" y="2224532"/>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1,374</a:t>
            </a:r>
            <a:endParaRPr sz="900">
              <a:latin typeface="Calibri"/>
              <a:cs typeface="Calibri"/>
            </a:endParaRPr>
          </a:p>
        </p:txBody>
      </p:sp>
      <p:sp>
        <p:nvSpPr>
          <p:cNvPr id="61" name="object 61"/>
          <p:cNvSpPr txBox="1"/>
          <p:nvPr/>
        </p:nvSpPr>
        <p:spPr>
          <a:xfrm>
            <a:off x="1952498" y="3194050"/>
            <a:ext cx="173990" cy="162560"/>
          </a:xfrm>
          <a:prstGeom prst="rect">
            <a:avLst/>
          </a:prstGeom>
        </p:spPr>
        <p:txBody>
          <a:bodyPr vert="horz" wrap="square" lIns="0" tIns="12700" rIns="0" bIns="0" rtlCol="0">
            <a:spAutoFit/>
          </a:bodyPr>
          <a:lstStyle/>
          <a:p>
            <a:pPr>
              <a:lnSpc>
                <a:spcPct val="100000"/>
              </a:lnSpc>
              <a:spcBef>
                <a:spcPts val="100"/>
              </a:spcBef>
            </a:pPr>
            <a:r>
              <a:rPr sz="900" spc="-25" dirty="0">
                <a:solidFill>
                  <a:srgbClr val="404040"/>
                </a:solidFill>
                <a:latin typeface="Calibri"/>
                <a:cs typeface="Calibri"/>
              </a:rPr>
              <a:t>912</a:t>
            </a:r>
            <a:endParaRPr sz="900">
              <a:latin typeface="Calibri"/>
              <a:cs typeface="Calibri"/>
            </a:endParaRPr>
          </a:p>
        </p:txBody>
      </p:sp>
      <p:sp>
        <p:nvSpPr>
          <p:cNvPr id="62" name="object 62"/>
          <p:cNvSpPr txBox="1"/>
          <p:nvPr/>
        </p:nvSpPr>
        <p:spPr>
          <a:xfrm>
            <a:off x="2918460" y="3201670"/>
            <a:ext cx="173990" cy="162560"/>
          </a:xfrm>
          <a:prstGeom prst="rect">
            <a:avLst/>
          </a:prstGeom>
        </p:spPr>
        <p:txBody>
          <a:bodyPr vert="horz" wrap="square" lIns="0" tIns="12700" rIns="0" bIns="0" rtlCol="0">
            <a:spAutoFit/>
          </a:bodyPr>
          <a:lstStyle/>
          <a:p>
            <a:pPr>
              <a:lnSpc>
                <a:spcPct val="100000"/>
              </a:lnSpc>
              <a:spcBef>
                <a:spcPts val="100"/>
              </a:spcBef>
            </a:pPr>
            <a:r>
              <a:rPr sz="900" spc="-25" dirty="0">
                <a:solidFill>
                  <a:srgbClr val="404040"/>
                </a:solidFill>
                <a:latin typeface="Calibri"/>
                <a:cs typeface="Calibri"/>
              </a:rPr>
              <a:t>908</a:t>
            </a:r>
            <a:endParaRPr sz="900">
              <a:latin typeface="Calibri"/>
              <a:cs typeface="Calibri"/>
            </a:endParaRPr>
          </a:p>
        </p:txBody>
      </p:sp>
      <p:sp>
        <p:nvSpPr>
          <p:cNvPr id="63" name="object 63"/>
          <p:cNvSpPr txBox="1"/>
          <p:nvPr/>
        </p:nvSpPr>
        <p:spPr>
          <a:xfrm>
            <a:off x="3884421" y="3204209"/>
            <a:ext cx="186690" cy="162560"/>
          </a:xfrm>
          <a:prstGeom prst="rect">
            <a:avLst/>
          </a:prstGeom>
        </p:spPr>
        <p:txBody>
          <a:bodyPr vert="horz" wrap="square" lIns="0" tIns="12700" rIns="0" bIns="0" rtlCol="0">
            <a:spAutoFit/>
          </a:bodyPr>
          <a:lstStyle/>
          <a:p>
            <a:pPr>
              <a:lnSpc>
                <a:spcPct val="100000"/>
              </a:lnSpc>
              <a:spcBef>
                <a:spcPts val="100"/>
              </a:spcBef>
            </a:pPr>
            <a:r>
              <a:rPr sz="900" spc="-25" dirty="0">
                <a:solidFill>
                  <a:srgbClr val="404040"/>
                </a:solidFill>
                <a:latin typeface="Calibri"/>
                <a:cs typeface="Calibri"/>
              </a:rPr>
              <a:t>907</a:t>
            </a:r>
            <a:endParaRPr sz="900">
              <a:latin typeface="Calibri"/>
              <a:cs typeface="Calibri"/>
            </a:endParaRPr>
          </a:p>
        </p:txBody>
      </p:sp>
      <p:sp>
        <p:nvSpPr>
          <p:cNvPr id="64" name="object 64"/>
          <p:cNvSpPr txBox="1"/>
          <p:nvPr/>
        </p:nvSpPr>
        <p:spPr>
          <a:xfrm>
            <a:off x="4850257" y="3206622"/>
            <a:ext cx="186690" cy="162560"/>
          </a:xfrm>
          <a:prstGeom prst="rect">
            <a:avLst/>
          </a:prstGeom>
        </p:spPr>
        <p:txBody>
          <a:bodyPr vert="horz" wrap="square" lIns="0" tIns="12700" rIns="0" bIns="0" rtlCol="0">
            <a:spAutoFit/>
          </a:bodyPr>
          <a:lstStyle/>
          <a:p>
            <a:pPr>
              <a:lnSpc>
                <a:spcPct val="100000"/>
              </a:lnSpc>
              <a:spcBef>
                <a:spcPts val="100"/>
              </a:spcBef>
            </a:pPr>
            <a:r>
              <a:rPr sz="900" spc="-25" dirty="0">
                <a:solidFill>
                  <a:srgbClr val="404040"/>
                </a:solidFill>
                <a:latin typeface="Calibri"/>
                <a:cs typeface="Calibri"/>
              </a:rPr>
              <a:t>906</a:t>
            </a:r>
            <a:endParaRPr sz="900">
              <a:latin typeface="Calibri"/>
              <a:cs typeface="Calibri"/>
            </a:endParaRPr>
          </a:p>
        </p:txBody>
      </p:sp>
      <p:sp>
        <p:nvSpPr>
          <p:cNvPr id="65" name="object 65"/>
          <p:cNvSpPr txBox="1"/>
          <p:nvPr/>
        </p:nvSpPr>
        <p:spPr>
          <a:xfrm>
            <a:off x="5816219" y="3209035"/>
            <a:ext cx="173990" cy="162560"/>
          </a:xfrm>
          <a:prstGeom prst="rect">
            <a:avLst/>
          </a:prstGeom>
        </p:spPr>
        <p:txBody>
          <a:bodyPr vert="horz" wrap="square" lIns="0" tIns="12700" rIns="0" bIns="0" rtlCol="0">
            <a:spAutoFit/>
          </a:bodyPr>
          <a:lstStyle/>
          <a:p>
            <a:pPr>
              <a:lnSpc>
                <a:spcPct val="100000"/>
              </a:lnSpc>
              <a:spcBef>
                <a:spcPts val="100"/>
              </a:spcBef>
            </a:pPr>
            <a:r>
              <a:rPr sz="900" spc="-25" dirty="0">
                <a:solidFill>
                  <a:srgbClr val="404040"/>
                </a:solidFill>
                <a:latin typeface="Calibri"/>
                <a:cs typeface="Calibri"/>
              </a:rPr>
              <a:t>905</a:t>
            </a:r>
            <a:endParaRPr sz="900">
              <a:latin typeface="Calibri"/>
              <a:cs typeface="Calibri"/>
            </a:endParaRPr>
          </a:p>
        </p:txBody>
      </p:sp>
      <p:sp>
        <p:nvSpPr>
          <p:cNvPr id="66" name="object 66"/>
          <p:cNvSpPr txBox="1"/>
          <p:nvPr/>
        </p:nvSpPr>
        <p:spPr>
          <a:xfrm>
            <a:off x="6782054" y="3204209"/>
            <a:ext cx="186690" cy="162560"/>
          </a:xfrm>
          <a:prstGeom prst="rect">
            <a:avLst/>
          </a:prstGeom>
        </p:spPr>
        <p:txBody>
          <a:bodyPr vert="horz" wrap="square" lIns="0" tIns="12700" rIns="0" bIns="0" rtlCol="0">
            <a:spAutoFit/>
          </a:bodyPr>
          <a:lstStyle/>
          <a:p>
            <a:pPr>
              <a:lnSpc>
                <a:spcPct val="100000"/>
              </a:lnSpc>
              <a:spcBef>
                <a:spcPts val="100"/>
              </a:spcBef>
            </a:pPr>
            <a:r>
              <a:rPr sz="900" spc="-25" dirty="0">
                <a:solidFill>
                  <a:srgbClr val="404040"/>
                </a:solidFill>
                <a:latin typeface="Calibri"/>
                <a:cs typeface="Calibri"/>
              </a:rPr>
              <a:t>907</a:t>
            </a:r>
            <a:endParaRPr sz="900">
              <a:latin typeface="Calibri"/>
              <a:cs typeface="Calibri"/>
            </a:endParaRPr>
          </a:p>
        </p:txBody>
      </p:sp>
      <p:sp>
        <p:nvSpPr>
          <p:cNvPr id="67" name="object 67"/>
          <p:cNvSpPr txBox="1"/>
          <p:nvPr/>
        </p:nvSpPr>
        <p:spPr>
          <a:xfrm>
            <a:off x="7749540" y="3202381"/>
            <a:ext cx="1156970" cy="163195"/>
          </a:xfrm>
          <a:prstGeom prst="rect">
            <a:avLst/>
          </a:prstGeom>
        </p:spPr>
        <p:txBody>
          <a:bodyPr vert="horz" wrap="square" lIns="0" tIns="12700" rIns="0" bIns="0" rtlCol="0">
            <a:spAutoFit/>
          </a:bodyPr>
          <a:lstStyle/>
          <a:p>
            <a:pPr marR="10795" algn="r">
              <a:lnSpc>
                <a:spcPct val="100000"/>
              </a:lnSpc>
              <a:spcBef>
                <a:spcPts val="100"/>
              </a:spcBef>
            </a:pPr>
            <a:r>
              <a:rPr sz="900" spc="-25" dirty="0">
                <a:solidFill>
                  <a:srgbClr val="404040"/>
                </a:solidFill>
                <a:latin typeface="Calibri"/>
                <a:cs typeface="Calibri"/>
              </a:rPr>
              <a:t>908</a:t>
            </a:r>
            <a:endParaRPr sz="900">
              <a:latin typeface="Calibri"/>
              <a:cs typeface="Calibri"/>
            </a:endParaRPr>
          </a:p>
        </p:txBody>
      </p:sp>
      <p:sp>
        <p:nvSpPr>
          <p:cNvPr id="68" name="object 68"/>
          <p:cNvSpPr txBox="1"/>
          <p:nvPr/>
        </p:nvSpPr>
        <p:spPr>
          <a:xfrm>
            <a:off x="9679813" y="3200780"/>
            <a:ext cx="173990" cy="162560"/>
          </a:xfrm>
          <a:prstGeom prst="rect">
            <a:avLst/>
          </a:prstGeom>
        </p:spPr>
        <p:txBody>
          <a:bodyPr vert="horz" wrap="square" lIns="0" tIns="12700" rIns="0" bIns="0" rtlCol="0">
            <a:spAutoFit/>
          </a:bodyPr>
          <a:lstStyle/>
          <a:p>
            <a:pPr>
              <a:lnSpc>
                <a:spcPct val="100000"/>
              </a:lnSpc>
              <a:spcBef>
                <a:spcPts val="100"/>
              </a:spcBef>
            </a:pPr>
            <a:r>
              <a:rPr sz="900" spc="-25" dirty="0">
                <a:solidFill>
                  <a:srgbClr val="404040"/>
                </a:solidFill>
                <a:latin typeface="Calibri"/>
                <a:cs typeface="Calibri"/>
              </a:rPr>
              <a:t>909</a:t>
            </a:r>
            <a:endParaRPr sz="900">
              <a:latin typeface="Calibri"/>
              <a:cs typeface="Calibri"/>
            </a:endParaRPr>
          </a:p>
        </p:txBody>
      </p:sp>
      <p:sp>
        <p:nvSpPr>
          <p:cNvPr id="69" name="object 69"/>
          <p:cNvSpPr txBox="1"/>
          <p:nvPr/>
        </p:nvSpPr>
        <p:spPr>
          <a:xfrm>
            <a:off x="10633075" y="3193745"/>
            <a:ext cx="199390" cy="163195"/>
          </a:xfrm>
          <a:prstGeom prst="rect">
            <a:avLst/>
          </a:prstGeom>
        </p:spPr>
        <p:txBody>
          <a:bodyPr vert="horz" wrap="square" lIns="0" tIns="12700" rIns="0" bIns="0" rtlCol="0">
            <a:spAutoFit/>
          </a:bodyPr>
          <a:lstStyle/>
          <a:p>
            <a:pPr marL="12700">
              <a:lnSpc>
                <a:spcPct val="100000"/>
              </a:lnSpc>
              <a:spcBef>
                <a:spcPts val="100"/>
              </a:spcBef>
            </a:pPr>
            <a:r>
              <a:rPr sz="900" spc="-25" dirty="0">
                <a:solidFill>
                  <a:srgbClr val="404040"/>
                </a:solidFill>
                <a:latin typeface="Calibri"/>
                <a:cs typeface="Calibri"/>
              </a:rPr>
              <a:t>912</a:t>
            </a:r>
            <a:endParaRPr sz="900">
              <a:latin typeface="Calibri"/>
              <a:cs typeface="Calibri"/>
            </a:endParaRPr>
          </a:p>
        </p:txBody>
      </p:sp>
      <p:sp>
        <p:nvSpPr>
          <p:cNvPr id="70" name="object 70"/>
          <p:cNvSpPr txBox="1"/>
          <p:nvPr/>
        </p:nvSpPr>
        <p:spPr>
          <a:xfrm>
            <a:off x="2109597" y="2587244"/>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1,201</a:t>
            </a:r>
            <a:endParaRPr sz="900">
              <a:latin typeface="Calibri"/>
              <a:cs typeface="Calibri"/>
            </a:endParaRPr>
          </a:p>
        </p:txBody>
      </p:sp>
      <p:sp>
        <p:nvSpPr>
          <p:cNvPr id="71" name="object 71"/>
          <p:cNvSpPr txBox="1"/>
          <p:nvPr/>
        </p:nvSpPr>
        <p:spPr>
          <a:xfrm>
            <a:off x="3075558" y="2266645"/>
            <a:ext cx="287020" cy="163195"/>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1,354</a:t>
            </a:r>
            <a:endParaRPr sz="900">
              <a:latin typeface="Calibri"/>
              <a:cs typeface="Calibri"/>
            </a:endParaRPr>
          </a:p>
        </p:txBody>
      </p:sp>
      <p:sp>
        <p:nvSpPr>
          <p:cNvPr id="72" name="object 72"/>
          <p:cNvSpPr txBox="1"/>
          <p:nvPr/>
        </p:nvSpPr>
        <p:spPr>
          <a:xfrm>
            <a:off x="4098290" y="3573907"/>
            <a:ext cx="186690" cy="162560"/>
          </a:xfrm>
          <a:prstGeom prst="rect">
            <a:avLst/>
          </a:prstGeom>
        </p:spPr>
        <p:txBody>
          <a:bodyPr vert="horz" wrap="square" lIns="0" tIns="12700" rIns="0" bIns="0" rtlCol="0">
            <a:spAutoFit/>
          </a:bodyPr>
          <a:lstStyle/>
          <a:p>
            <a:pPr>
              <a:lnSpc>
                <a:spcPct val="100000"/>
              </a:lnSpc>
              <a:spcBef>
                <a:spcPts val="100"/>
              </a:spcBef>
            </a:pPr>
            <a:r>
              <a:rPr sz="900" spc="-25" dirty="0">
                <a:solidFill>
                  <a:srgbClr val="404040"/>
                </a:solidFill>
                <a:latin typeface="Calibri"/>
                <a:cs typeface="Calibri"/>
              </a:rPr>
              <a:t>731</a:t>
            </a:r>
            <a:endParaRPr sz="900">
              <a:latin typeface="Calibri"/>
              <a:cs typeface="Calibri"/>
            </a:endParaRPr>
          </a:p>
        </p:txBody>
      </p:sp>
      <p:sp>
        <p:nvSpPr>
          <p:cNvPr id="73" name="object 73"/>
          <p:cNvSpPr txBox="1"/>
          <p:nvPr/>
        </p:nvSpPr>
        <p:spPr>
          <a:xfrm>
            <a:off x="5007355" y="2675382"/>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1,159</a:t>
            </a:r>
            <a:endParaRPr sz="900">
              <a:latin typeface="Calibri"/>
              <a:cs typeface="Calibri"/>
            </a:endParaRPr>
          </a:p>
        </p:txBody>
      </p:sp>
      <p:sp>
        <p:nvSpPr>
          <p:cNvPr id="74" name="object 74"/>
          <p:cNvSpPr txBox="1"/>
          <p:nvPr/>
        </p:nvSpPr>
        <p:spPr>
          <a:xfrm>
            <a:off x="5973317" y="2285238"/>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1,345</a:t>
            </a:r>
            <a:endParaRPr sz="900">
              <a:latin typeface="Calibri"/>
              <a:cs typeface="Calibri"/>
            </a:endParaRPr>
          </a:p>
        </p:txBody>
      </p:sp>
      <p:sp>
        <p:nvSpPr>
          <p:cNvPr id="75" name="object 75"/>
          <p:cNvSpPr txBox="1"/>
          <p:nvPr/>
        </p:nvSpPr>
        <p:spPr>
          <a:xfrm>
            <a:off x="6996048" y="3557142"/>
            <a:ext cx="186690" cy="162560"/>
          </a:xfrm>
          <a:prstGeom prst="rect">
            <a:avLst/>
          </a:prstGeom>
        </p:spPr>
        <p:txBody>
          <a:bodyPr vert="horz" wrap="square" lIns="0" tIns="12700" rIns="0" bIns="0" rtlCol="0">
            <a:spAutoFit/>
          </a:bodyPr>
          <a:lstStyle/>
          <a:p>
            <a:pPr>
              <a:lnSpc>
                <a:spcPct val="100000"/>
              </a:lnSpc>
              <a:spcBef>
                <a:spcPts val="100"/>
              </a:spcBef>
            </a:pPr>
            <a:r>
              <a:rPr sz="900" spc="-25" dirty="0">
                <a:solidFill>
                  <a:srgbClr val="404040"/>
                </a:solidFill>
                <a:latin typeface="Calibri"/>
                <a:cs typeface="Calibri"/>
              </a:rPr>
              <a:t>739</a:t>
            </a:r>
            <a:endParaRPr sz="900">
              <a:latin typeface="Calibri"/>
              <a:cs typeface="Calibri"/>
            </a:endParaRPr>
          </a:p>
        </p:txBody>
      </p:sp>
      <p:sp>
        <p:nvSpPr>
          <p:cNvPr id="76" name="object 76"/>
          <p:cNvSpPr txBox="1"/>
          <p:nvPr/>
        </p:nvSpPr>
        <p:spPr>
          <a:xfrm>
            <a:off x="7722616" y="3181350"/>
            <a:ext cx="451484" cy="162560"/>
          </a:xfrm>
          <a:prstGeom prst="rect">
            <a:avLst/>
          </a:prstGeom>
        </p:spPr>
        <p:txBody>
          <a:bodyPr vert="horz" wrap="square" lIns="0" tIns="12700" rIns="0" bIns="0" rtlCol="0">
            <a:spAutoFit/>
          </a:bodyPr>
          <a:lstStyle/>
          <a:p>
            <a:pPr marL="25400">
              <a:lnSpc>
                <a:spcPct val="100000"/>
              </a:lnSpc>
              <a:spcBef>
                <a:spcPts val="100"/>
              </a:spcBef>
            </a:pPr>
            <a:r>
              <a:rPr sz="1350" baseline="-9259" dirty="0">
                <a:solidFill>
                  <a:srgbClr val="404040"/>
                </a:solidFill>
                <a:latin typeface="Calibri"/>
                <a:cs typeface="Calibri"/>
              </a:rPr>
              <a:t>908</a:t>
            </a:r>
            <a:r>
              <a:rPr sz="1350" spc="142" baseline="-9259" dirty="0">
                <a:solidFill>
                  <a:srgbClr val="404040"/>
                </a:solidFill>
                <a:latin typeface="Calibri"/>
                <a:cs typeface="Calibri"/>
              </a:rPr>
              <a:t> </a:t>
            </a:r>
            <a:r>
              <a:rPr sz="900" spc="-25" dirty="0">
                <a:solidFill>
                  <a:srgbClr val="404040"/>
                </a:solidFill>
                <a:latin typeface="Calibri"/>
                <a:cs typeface="Calibri"/>
              </a:rPr>
              <a:t>918</a:t>
            </a:r>
            <a:endParaRPr sz="900">
              <a:latin typeface="Calibri"/>
              <a:cs typeface="Calibri"/>
            </a:endParaRPr>
          </a:p>
        </p:txBody>
      </p:sp>
      <p:sp>
        <p:nvSpPr>
          <p:cNvPr id="77" name="object 77"/>
          <p:cNvSpPr txBox="1"/>
          <p:nvPr/>
        </p:nvSpPr>
        <p:spPr>
          <a:xfrm>
            <a:off x="8870950" y="2316226"/>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1,330</a:t>
            </a:r>
            <a:endParaRPr sz="900">
              <a:latin typeface="Calibri"/>
              <a:cs typeface="Calibri"/>
            </a:endParaRPr>
          </a:p>
        </p:txBody>
      </p:sp>
      <p:sp>
        <p:nvSpPr>
          <p:cNvPr id="78" name="object 78"/>
          <p:cNvSpPr txBox="1"/>
          <p:nvPr/>
        </p:nvSpPr>
        <p:spPr>
          <a:xfrm>
            <a:off x="9836911" y="2222753"/>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1,375</a:t>
            </a:r>
            <a:endParaRPr sz="900">
              <a:latin typeface="Calibri"/>
              <a:cs typeface="Calibri"/>
            </a:endParaRPr>
          </a:p>
        </p:txBody>
      </p:sp>
      <p:sp>
        <p:nvSpPr>
          <p:cNvPr id="79" name="object 79"/>
          <p:cNvSpPr txBox="1"/>
          <p:nvPr/>
        </p:nvSpPr>
        <p:spPr>
          <a:xfrm>
            <a:off x="10847069" y="3822319"/>
            <a:ext cx="199390" cy="162560"/>
          </a:xfrm>
          <a:prstGeom prst="rect">
            <a:avLst/>
          </a:prstGeom>
        </p:spPr>
        <p:txBody>
          <a:bodyPr vert="horz" wrap="square" lIns="0" tIns="12700" rIns="0" bIns="0" rtlCol="0">
            <a:spAutoFit/>
          </a:bodyPr>
          <a:lstStyle/>
          <a:p>
            <a:pPr marL="12700">
              <a:lnSpc>
                <a:spcPct val="100000"/>
              </a:lnSpc>
              <a:spcBef>
                <a:spcPts val="100"/>
              </a:spcBef>
            </a:pPr>
            <a:r>
              <a:rPr sz="900" spc="-25" dirty="0">
                <a:solidFill>
                  <a:srgbClr val="404040"/>
                </a:solidFill>
                <a:latin typeface="Calibri"/>
                <a:cs typeface="Calibri"/>
              </a:rPr>
              <a:t>613</a:t>
            </a:r>
            <a:endParaRPr sz="900">
              <a:latin typeface="Calibri"/>
              <a:cs typeface="Calibri"/>
            </a:endParaRPr>
          </a:p>
        </p:txBody>
      </p:sp>
      <p:sp>
        <p:nvSpPr>
          <p:cNvPr id="80" name="object 80"/>
          <p:cNvSpPr txBox="1"/>
          <p:nvPr/>
        </p:nvSpPr>
        <p:spPr>
          <a:xfrm>
            <a:off x="1263777" y="3969511"/>
            <a:ext cx="200025" cy="1397819"/>
          </a:xfrm>
          <a:prstGeom prst="rect">
            <a:avLst/>
          </a:prstGeom>
        </p:spPr>
        <p:txBody>
          <a:bodyPr vert="horz" wrap="square" lIns="0" tIns="12700" rIns="0" bIns="0" rtlCol="0">
            <a:spAutoFit/>
          </a:bodyPr>
          <a:lstStyle/>
          <a:p>
            <a:pPr marR="5080" algn="r">
              <a:lnSpc>
                <a:spcPct val="100000"/>
              </a:lnSpc>
              <a:spcBef>
                <a:spcPts val="100"/>
              </a:spcBef>
            </a:pPr>
            <a:r>
              <a:rPr sz="900" spc="-25" dirty="0">
                <a:solidFill>
                  <a:srgbClr val="585858"/>
                </a:solidFill>
                <a:latin typeface="Calibri"/>
                <a:cs typeface="Calibri"/>
              </a:rPr>
              <a:t>600</a:t>
            </a:r>
            <a:endParaRPr sz="900">
              <a:latin typeface="Calibri"/>
              <a:cs typeface="Calibri"/>
            </a:endParaRPr>
          </a:p>
          <a:p>
            <a:pPr>
              <a:lnSpc>
                <a:spcPct val="100000"/>
              </a:lnSpc>
            </a:pPr>
            <a:endParaRPr sz="900">
              <a:latin typeface="Calibri"/>
              <a:cs typeface="Calibri"/>
            </a:endParaRPr>
          </a:p>
          <a:p>
            <a:pPr>
              <a:lnSpc>
                <a:spcPct val="100000"/>
              </a:lnSpc>
              <a:spcBef>
                <a:spcPts val="25"/>
              </a:spcBef>
            </a:pPr>
            <a:endParaRPr sz="900">
              <a:latin typeface="Calibri"/>
              <a:cs typeface="Calibri"/>
            </a:endParaRPr>
          </a:p>
          <a:p>
            <a:pPr marR="5080" algn="r">
              <a:lnSpc>
                <a:spcPct val="100000"/>
              </a:lnSpc>
            </a:pPr>
            <a:r>
              <a:rPr sz="900" spc="-25" dirty="0">
                <a:solidFill>
                  <a:srgbClr val="585858"/>
                </a:solidFill>
                <a:latin typeface="Calibri"/>
                <a:cs typeface="Calibri"/>
              </a:rPr>
              <a:t>400</a:t>
            </a:r>
            <a:endParaRPr sz="900">
              <a:latin typeface="Calibri"/>
              <a:cs typeface="Calibri"/>
            </a:endParaRPr>
          </a:p>
          <a:p>
            <a:pPr>
              <a:lnSpc>
                <a:spcPct val="100000"/>
              </a:lnSpc>
            </a:pPr>
            <a:endParaRPr sz="900">
              <a:latin typeface="Calibri"/>
              <a:cs typeface="Calibri"/>
            </a:endParaRPr>
          </a:p>
          <a:p>
            <a:pPr>
              <a:lnSpc>
                <a:spcPct val="100000"/>
              </a:lnSpc>
              <a:spcBef>
                <a:spcPts val="30"/>
              </a:spcBef>
            </a:pPr>
            <a:endParaRPr sz="900">
              <a:latin typeface="Calibri"/>
              <a:cs typeface="Calibri"/>
            </a:endParaRPr>
          </a:p>
          <a:p>
            <a:pPr marR="5080" algn="r">
              <a:lnSpc>
                <a:spcPct val="100000"/>
              </a:lnSpc>
            </a:pPr>
            <a:r>
              <a:rPr sz="900" spc="-25" dirty="0">
                <a:solidFill>
                  <a:srgbClr val="585858"/>
                </a:solidFill>
                <a:latin typeface="Calibri"/>
                <a:cs typeface="Calibri"/>
              </a:rPr>
              <a:t>200</a:t>
            </a:r>
            <a:endParaRPr sz="900">
              <a:latin typeface="Calibri"/>
              <a:cs typeface="Calibri"/>
            </a:endParaRPr>
          </a:p>
          <a:p>
            <a:pPr>
              <a:lnSpc>
                <a:spcPct val="100000"/>
              </a:lnSpc>
            </a:pPr>
            <a:endParaRPr sz="900">
              <a:latin typeface="Calibri"/>
              <a:cs typeface="Calibri"/>
            </a:endParaRPr>
          </a:p>
          <a:p>
            <a:pPr>
              <a:lnSpc>
                <a:spcPct val="100000"/>
              </a:lnSpc>
              <a:spcBef>
                <a:spcPts val="25"/>
              </a:spcBef>
            </a:pPr>
            <a:endParaRPr sz="900">
              <a:latin typeface="Calibri"/>
              <a:cs typeface="Calibri"/>
            </a:endParaRPr>
          </a:p>
          <a:p>
            <a:pPr marR="5080" algn="r">
              <a:lnSpc>
                <a:spcPct val="100000"/>
              </a:lnSpc>
            </a:pPr>
            <a:r>
              <a:rPr sz="900" dirty="0">
                <a:solidFill>
                  <a:srgbClr val="585858"/>
                </a:solidFill>
                <a:latin typeface="Calibri"/>
                <a:cs typeface="Calibri"/>
              </a:rPr>
              <a:t>0</a:t>
            </a:r>
            <a:endParaRPr sz="900">
              <a:latin typeface="Calibri"/>
              <a:cs typeface="Calibri"/>
            </a:endParaRPr>
          </a:p>
        </p:txBody>
      </p:sp>
      <p:sp>
        <p:nvSpPr>
          <p:cNvPr id="81" name="object 81"/>
          <p:cNvSpPr txBox="1"/>
          <p:nvPr/>
        </p:nvSpPr>
        <p:spPr>
          <a:xfrm>
            <a:off x="1263777" y="3549777"/>
            <a:ext cx="199390" cy="162560"/>
          </a:xfrm>
          <a:prstGeom prst="rect">
            <a:avLst/>
          </a:prstGeom>
        </p:spPr>
        <p:txBody>
          <a:bodyPr vert="horz" wrap="square" lIns="0" tIns="12700" rIns="0" bIns="0" rtlCol="0">
            <a:spAutoFit/>
          </a:bodyPr>
          <a:lstStyle/>
          <a:p>
            <a:pPr marL="12700">
              <a:lnSpc>
                <a:spcPct val="100000"/>
              </a:lnSpc>
              <a:spcBef>
                <a:spcPts val="100"/>
              </a:spcBef>
            </a:pPr>
            <a:r>
              <a:rPr sz="900" spc="-25" dirty="0">
                <a:solidFill>
                  <a:srgbClr val="585858"/>
                </a:solidFill>
                <a:latin typeface="Calibri"/>
                <a:cs typeface="Calibri"/>
              </a:rPr>
              <a:t>800</a:t>
            </a:r>
            <a:endParaRPr sz="900">
              <a:latin typeface="Calibri"/>
              <a:cs typeface="Calibri"/>
            </a:endParaRPr>
          </a:p>
        </p:txBody>
      </p:sp>
      <p:sp>
        <p:nvSpPr>
          <p:cNvPr id="82" name="object 82"/>
          <p:cNvSpPr txBox="1"/>
          <p:nvPr/>
        </p:nvSpPr>
        <p:spPr>
          <a:xfrm>
            <a:off x="1177544" y="3130041"/>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1,000</a:t>
            </a:r>
            <a:endParaRPr sz="900">
              <a:latin typeface="Calibri"/>
              <a:cs typeface="Calibri"/>
            </a:endParaRPr>
          </a:p>
        </p:txBody>
      </p:sp>
      <p:sp>
        <p:nvSpPr>
          <p:cNvPr id="83" name="object 83"/>
          <p:cNvSpPr txBox="1"/>
          <p:nvPr/>
        </p:nvSpPr>
        <p:spPr>
          <a:xfrm>
            <a:off x="1177544" y="2710434"/>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1,200</a:t>
            </a:r>
            <a:endParaRPr sz="900">
              <a:latin typeface="Calibri"/>
              <a:cs typeface="Calibri"/>
            </a:endParaRPr>
          </a:p>
        </p:txBody>
      </p:sp>
      <p:sp>
        <p:nvSpPr>
          <p:cNvPr id="84" name="object 84"/>
          <p:cNvSpPr txBox="1"/>
          <p:nvPr/>
        </p:nvSpPr>
        <p:spPr>
          <a:xfrm>
            <a:off x="1177544" y="2290698"/>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1,400</a:t>
            </a:r>
            <a:endParaRPr sz="900">
              <a:latin typeface="Calibri"/>
              <a:cs typeface="Calibri"/>
            </a:endParaRPr>
          </a:p>
        </p:txBody>
      </p:sp>
      <p:sp>
        <p:nvSpPr>
          <p:cNvPr id="85" name="object 85"/>
          <p:cNvSpPr txBox="1"/>
          <p:nvPr/>
        </p:nvSpPr>
        <p:spPr>
          <a:xfrm>
            <a:off x="1177544" y="1870964"/>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1,600</a:t>
            </a:r>
            <a:endParaRPr sz="900">
              <a:latin typeface="Calibri"/>
              <a:cs typeface="Calibri"/>
            </a:endParaRPr>
          </a:p>
        </p:txBody>
      </p:sp>
      <p:sp>
        <p:nvSpPr>
          <p:cNvPr id="86" name="object 86"/>
          <p:cNvSpPr txBox="1"/>
          <p:nvPr/>
        </p:nvSpPr>
        <p:spPr>
          <a:xfrm>
            <a:off x="1910842"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2013</a:t>
            </a:r>
            <a:endParaRPr sz="900">
              <a:latin typeface="Calibri"/>
              <a:cs typeface="Calibri"/>
            </a:endParaRPr>
          </a:p>
        </p:txBody>
      </p:sp>
      <p:sp>
        <p:nvSpPr>
          <p:cNvPr id="87" name="object 87"/>
          <p:cNvSpPr txBox="1"/>
          <p:nvPr/>
        </p:nvSpPr>
        <p:spPr>
          <a:xfrm>
            <a:off x="2876804"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2014</a:t>
            </a:r>
            <a:endParaRPr sz="900">
              <a:latin typeface="Calibri"/>
              <a:cs typeface="Calibri"/>
            </a:endParaRPr>
          </a:p>
        </p:txBody>
      </p:sp>
      <p:sp>
        <p:nvSpPr>
          <p:cNvPr id="88" name="object 88"/>
          <p:cNvSpPr txBox="1"/>
          <p:nvPr/>
        </p:nvSpPr>
        <p:spPr>
          <a:xfrm>
            <a:off x="3842765"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2015</a:t>
            </a:r>
            <a:endParaRPr sz="900">
              <a:latin typeface="Calibri"/>
              <a:cs typeface="Calibri"/>
            </a:endParaRPr>
          </a:p>
        </p:txBody>
      </p:sp>
      <p:sp>
        <p:nvSpPr>
          <p:cNvPr id="89" name="object 89"/>
          <p:cNvSpPr txBox="1"/>
          <p:nvPr/>
        </p:nvSpPr>
        <p:spPr>
          <a:xfrm>
            <a:off x="4808601"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2016</a:t>
            </a:r>
            <a:endParaRPr sz="900">
              <a:latin typeface="Calibri"/>
              <a:cs typeface="Calibri"/>
            </a:endParaRPr>
          </a:p>
        </p:txBody>
      </p:sp>
      <p:sp>
        <p:nvSpPr>
          <p:cNvPr id="90" name="object 90"/>
          <p:cNvSpPr txBox="1"/>
          <p:nvPr/>
        </p:nvSpPr>
        <p:spPr>
          <a:xfrm>
            <a:off x="5774563" y="5377433"/>
            <a:ext cx="1223010" cy="162560"/>
          </a:xfrm>
          <a:prstGeom prst="rect">
            <a:avLst/>
          </a:prstGeom>
        </p:spPr>
        <p:txBody>
          <a:bodyPr vert="horz" wrap="square" lIns="0" tIns="12700" rIns="0" bIns="0" rtlCol="0">
            <a:spAutoFit/>
          </a:bodyPr>
          <a:lstStyle/>
          <a:p>
            <a:pPr marL="12700">
              <a:lnSpc>
                <a:spcPct val="100000"/>
              </a:lnSpc>
              <a:spcBef>
                <a:spcPts val="100"/>
              </a:spcBef>
              <a:tabLst>
                <a:tab pos="977900" algn="l"/>
              </a:tabLst>
            </a:pPr>
            <a:r>
              <a:rPr sz="900" spc="-20" dirty="0">
                <a:solidFill>
                  <a:srgbClr val="585858"/>
                </a:solidFill>
                <a:latin typeface="Calibri"/>
                <a:cs typeface="Calibri"/>
              </a:rPr>
              <a:t>2017</a:t>
            </a:r>
            <a:r>
              <a:rPr sz="900" dirty="0">
                <a:solidFill>
                  <a:srgbClr val="585858"/>
                </a:solidFill>
                <a:latin typeface="Calibri"/>
                <a:cs typeface="Calibri"/>
              </a:rPr>
              <a:t>	</a:t>
            </a:r>
            <a:r>
              <a:rPr sz="900" spc="-20" dirty="0">
                <a:solidFill>
                  <a:srgbClr val="585858"/>
                </a:solidFill>
                <a:latin typeface="Calibri"/>
                <a:cs typeface="Calibri"/>
              </a:rPr>
              <a:t>2018</a:t>
            </a:r>
            <a:endParaRPr sz="900">
              <a:latin typeface="Calibri"/>
              <a:cs typeface="Calibri"/>
            </a:endParaRPr>
          </a:p>
        </p:txBody>
      </p:sp>
      <p:sp>
        <p:nvSpPr>
          <p:cNvPr id="91" name="object 91"/>
          <p:cNvSpPr txBox="1"/>
          <p:nvPr/>
        </p:nvSpPr>
        <p:spPr>
          <a:xfrm>
            <a:off x="7706359"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2019</a:t>
            </a:r>
            <a:endParaRPr sz="900">
              <a:latin typeface="Calibri"/>
              <a:cs typeface="Calibri"/>
            </a:endParaRPr>
          </a:p>
        </p:txBody>
      </p:sp>
      <p:sp>
        <p:nvSpPr>
          <p:cNvPr id="92" name="object 92"/>
          <p:cNvSpPr txBox="1"/>
          <p:nvPr/>
        </p:nvSpPr>
        <p:spPr>
          <a:xfrm>
            <a:off x="8672321"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2020</a:t>
            </a:r>
            <a:endParaRPr sz="900">
              <a:latin typeface="Calibri"/>
              <a:cs typeface="Calibri"/>
            </a:endParaRPr>
          </a:p>
        </p:txBody>
      </p:sp>
      <p:sp>
        <p:nvSpPr>
          <p:cNvPr id="93" name="object 93"/>
          <p:cNvSpPr txBox="1"/>
          <p:nvPr/>
        </p:nvSpPr>
        <p:spPr>
          <a:xfrm>
            <a:off x="9638156"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2021</a:t>
            </a:r>
            <a:endParaRPr sz="900">
              <a:latin typeface="Calibri"/>
              <a:cs typeface="Calibri"/>
            </a:endParaRPr>
          </a:p>
        </p:txBody>
      </p:sp>
      <p:sp>
        <p:nvSpPr>
          <p:cNvPr id="94" name="object 94"/>
          <p:cNvSpPr txBox="1"/>
          <p:nvPr/>
        </p:nvSpPr>
        <p:spPr>
          <a:xfrm>
            <a:off x="10604118"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2022</a:t>
            </a:r>
            <a:endParaRPr sz="900">
              <a:latin typeface="Calibri"/>
              <a:cs typeface="Calibri"/>
            </a:endParaRPr>
          </a:p>
        </p:txBody>
      </p:sp>
      <p:sp>
        <p:nvSpPr>
          <p:cNvPr id="95" name="object 95"/>
          <p:cNvSpPr txBox="1"/>
          <p:nvPr/>
        </p:nvSpPr>
        <p:spPr>
          <a:xfrm>
            <a:off x="1009827" y="3491154"/>
            <a:ext cx="152400" cy="308610"/>
          </a:xfrm>
          <a:prstGeom prst="rect">
            <a:avLst/>
          </a:prstGeom>
        </p:spPr>
        <p:txBody>
          <a:bodyPr vert="vert270" wrap="square" lIns="0" tIns="0" rIns="0" bIns="0" rtlCol="0">
            <a:spAutoFit/>
          </a:bodyPr>
          <a:lstStyle/>
          <a:p>
            <a:pPr marL="12700">
              <a:lnSpc>
                <a:spcPts val="1045"/>
              </a:lnSpc>
            </a:pPr>
            <a:r>
              <a:rPr sz="1000" spc="-10" dirty="0">
                <a:solidFill>
                  <a:srgbClr val="585858"/>
                </a:solidFill>
                <a:latin typeface="Calibri"/>
                <a:cs typeface="Calibri"/>
              </a:rPr>
              <a:t>Acres</a:t>
            </a:r>
            <a:endParaRPr sz="1000">
              <a:latin typeface="Calibri"/>
              <a:cs typeface="Calibri"/>
            </a:endParaRPr>
          </a:p>
        </p:txBody>
      </p:sp>
      <p:sp>
        <p:nvSpPr>
          <p:cNvPr id="96" name="object 96"/>
          <p:cNvSpPr txBox="1"/>
          <p:nvPr/>
        </p:nvSpPr>
        <p:spPr>
          <a:xfrm>
            <a:off x="5847207" y="5572696"/>
            <a:ext cx="1074420" cy="154305"/>
          </a:xfrm>
          <a:prstGeom prst="rect">
            <a:avLst/>
          </a:prstGeom>
          <a:solidFill>
            <a:srgbClr val="FFFF00"/>
          </a:solidFill>
        </p:spPr>
        <p:txBody>
          <a:bodyPr vert="horz" wrap="square" lIns="0" tIns="0" rIns="0" bIns="0" rtlCol="0">
            <a:spAutoFit/>
          </a:bodyPr>
          <a:lstStyle/>
          <a:p>
            <a:pPr>
              <a:lnSpc>
                <a:spcPts val="1155"/>
              </a:lnSpc>
            </a:pPr>
            <a:r>
              <a:rPr sz="1000" b="1" dirty="0">
                <a:solidFill>
                  <a:srgbClr val="585858"/>
                </a:solidFill>
                <a:latin typeface="Calibri"/>
                <a:cs typeface="Calibri"/>
              </a:rPr>
              <a:t>All</a:t>
            </a:r>
            <a:r>
              <a:rPr sz="1000" b="1" spc="-20" dirty="0">
                <a:solidFill>
                  <a:srgbClr val="585858"/>
                </a:solidFill>
                <a:latin typeface="Calibri"/>
                <a:cs typeface="Calibri"/>
              </a:rPr>
              <a:t> </a:t>
            </a:r>
            <a:r>
              <a:rPr sz="1000" b="1" dirty="0">
                <a:solidFill>
                  <a:srgbClr val="585858"/>
                </a:solidFill>
                <a:latin typeface="Calibri"/>
                <a:cs typeface="Calibri"/>
              </a:rPr>
              <a:t>Years</a:t>
            </a:r>
            <a:r>
              <a:rPr sz="1000" b="1" spc="-25" dirty="0">
                <a:solidFill>
                  <a:srgbClr val="585858"/>
                </a:solidFill>
                <a:latin typeface="Calibri"/>
                <a:cs typeface="Calibri"/>
              </a:rPr>
              <a:t> </a:t>
            </a:r>
            <a:r>
              <a:rPr sz="1000" b="1" dirty="0">
                <a:solidFill>
                  <a:srgbClr val="585858"/>
                </a:solidFill>
                <a:latin typeface="Calibri"/>
                <a:cs typeface="Calibri"/>
              </a:rPr>
              <a:t>are</a:t>
            </a:r>
            <a:r>
              <a:rPr sz="1000" b="1" spc="-25" dirty="0">
                <a:solidFill>
                  <a:srgbClr val="585858"/>
                </a:solidFill>
                <a:latin typeface="Calibri"/>
                <a:cs typeface="Calibri"/>
              </a:rPr>
              <a:t> </a:t>
            </a:r>
            <a:r>
              <a:rPr sz="1000" b="1" spc="-10" dirty="0">
                <a:solidFill>
                  <a:srgbClr val="585858"/>
                </a:solidFill>
                <a:latin typeface="Calibri"/>
                <a:cs typeface="Calibri"/>
              </a:rPr>
              <a:t>Default</a:t>
            </a:r>
            <a:endParaRPr sz="1000">
              <a:latin typeface="Calibri"/>
              <a:cs typeface="Calibri"/>
            </a:endParaRPr>
          </a:p>
        </p:txBody>
      </p:sp>
      <p:sp>
        <p:nvSpPr>
          <p:cNvPr id="97" name="object 97"/>
          <p:cNvSpPr/>
          <p:nvPr/>
        </p:nvSpPr>
        <p:spPr>
          <a:xfrm>
            <a:off x="3832859" y="5961888"/>
            <a:ext cx="62865" cy="62865"/>
          </a:xfrm>
          <a:custGeom>
            <a:avLst/>
            <a:gdLst/>
            <a:ahLst/>
            <a:cxnLst/>
            <a:rect l="l" t="t" r="r" b="b"/>
            <a:pathLst>
              <a:path w="62864" h="62864">
                <a:moveTo>
                  <a:pt x="62484" y="0"/>
                </a:moveTo>
                <a:lnTo>
                  <a:pt x="0" y="0"/>
                </a:lnTo>
                <a:lnTo>
                  <a:pt x="0" y="62484"/>
                </a:lnTo>
                <a:lnTo>
                  <a:pt x="62484" y="62484"/>
                </a:lnTo>
                <a:lnTo>
                  <a:pt x="62484" y="0"/>
                </a:lnTo>
                <a:close/>
              </a:path>
            </a:pathLst>
          </a:custGeom>
          <a:solidFill>
            <a:srgbClr val="4471C4"/>
          </a:solidFill>
        </p:spPr>
        <p:txBody>
          <a:bodyPr wrap="square" lIns="0" tIns="0" rIns="0" bIns="0" rtlCol="0"/>
          <a:lstStyle/>
          <a:p>
            <a:endParaRPr/>
          </a:p>
        </p:txBody>
      </p:sp>
      <p:sp>
        <p:nvSpPr>
          <p:cNvPr id="98" name="object 98"/>
          <p:cNvSpPr txBox="1"/>
          <p:nvPr/>
        </p:nvSpPr>
        <p:spPr>
          <a:xfrm>
            <a:off x="3910329" y="5899810"/>
            <a:ext cx="1099820" cy="162560"/>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585858"/>
                </a:solidFill>
                <a:latin typeface="Calibri"/>
                <a:cs typeface="Calibri"/>
              </a:rPr>
              <a:t>Harvested</a:t>
            </a:r>
            <a:r>
              <a:rPr sz="900" spc="-15" dirty="0">
                <a:solidFill>
                  <a:srgbClr val="585858"/>
                </a:solidFill>
                <a:latin typeface="Calibri"/>
                <a:cs typeface="Calibri"/>
              </a:rPr>
              <a:t> </a:t>
            </a:r>
            <a:r>
              <a:rPr sz="900" dirty="0">
                <a:solidFill>
                  <a:srgbClr val="585858"/>
                </a:solidFill>
                <a:latin typeface="Calibri"/>
                <a:cs typeface="Calibri"/>
              </a:rPr>
              <a:t>Forest</a:t>
            </a:r>
            <a:r>
              <a:rPr sz="900" spc="-5" dirty="0">
                <a:solidFill>
                  <a:srgbClr val="585858"/>
                </a:solidFill>
                <a:latin typeface="Calibri"/>
                <a:cs typeface="Calibri"/>
              </a:rPr>
              <a:t> </a:t>
            </a:r>
            <a:r>
              <a:rPr sz="900" spc="-20" dirty="0">
                <a:solidFill>
                  <a:srgbClr val="585858"/>
                </a:solidFill>
                <a:latin typeface="Calibri"/>
                <a:cs typeface="Calibri"/>
              </a:rPr>
              <a:t>Acres</a:t>
            </a:r>
            <a:endParaRPr sz="900">
              <a:latin typeface="Calibri"/>
              <a:cs typeface="Calibri"/>
            </a:endParaRPr>
          </a:p>
        </p:txBody>
      </p:sp>
      <p:sp>
        <p:nvSpPr>
          <p:cNvPr id="99" name="object 99"/>
          <p:cNvSpPr/>
          <p:nvPr/>
        </p:nvSpPr>
        <p:spPr>
          <a:xfrm>
            <a:off x="5242559" y="5961888"/>
            <a:ext cx="62865" cy="62865"/>
          </a:xfrm>
          <a:custGeom>
            <a:avLst/>
            <a:gdLst/>
            <a:ahLst/>
            <a:cxnLst/>
            <a:rect l="l" t="t" r="r" b="b"/>
            <a:pathLst>
              <a:path w="62864" h="62864">
                <a:moveTo>
                  <a:pt x="62484" y="0"/>
                </a:moveTo>
                <a:lnTo>
                  <a:pt x="0" y="0"/>
                </a:lnTo>
                <a:lnTo>
                  <a:pt x="0" y="62484"/>
                </a:lnTo>
                <a:lnTo>
                  <a:pt x="62484" y="62484"/>
                </a:lnTo>
                <a:lnTo>
                  <a:pt x="62484" y="0"/>
                </a:lnTo>
                <a:close/>
              </a:path>
            </a:pathLst>
          </a:custGeom>
          <a:solidFill>
            <a:srgbClr val="EC7C30"/>
          </a:solidFill>
        </p:spPr>
        <p:txBody>
          <a:bodyPr wrap="square" lIns="0" tIns="0" rIns="0" bIns="0" rtlCol="0"/>
          <a:lstStyle/>
          <a:p>
            <a:endParaRPr/>
          </a:p>
        </p:txBody>
      </p:sp>
      <p:sp>
        <p:nvSpPr>
          <p:cNvPr id="100" name="object 100"/>
          <p:cNvSpPr/>
          <p:nvPr/>
        </p:nvSpPr>
        <p:spPr>
          <a:xfrm>
            <a:off x="6394703" y="5961888"/>
            <a:ext cx="62865" cy="62865"/>
          </a:xfrm>
          <a:custGeom>
            <a:avLst/>
            <a:gdLst/>
            <a:ahLst/>
            <a:cxnLst/>
            <a:rect l="l" t="t" r="r" b="b"/>
            <a:pathLst>
              <a:path w="62864" h="62864">
                <a:moveTo>
                  <a:pt x="62484" y="0"/>
                </a:moveTo>
                <a:lnTo>
                  <a:pt x="0" y="0"/>
                </a:lnTo>
                <a:lnTo>
                  <a:pt x="0" y="62484"/>
                </a:lnTo>
                <a:lnTo>
                  <a:pt x="62484" y="62484"/>
                </a:lnTo>
                <a:lnTo>
                  <a:pt x="62484" y="0"/>
                </a:lnTo>
                <a:close/>
              </a:path>
            </a:pathLst>
          </a:custGeom>
          <a:solidFill>
            <a:srgbClr val="A4A4A4"/>
          </a:solidFill>
        </p:spPr>
        <p:txBody>
          <a:bodyPr wrap="square" lIns="0" tIns="0" rIns="0" bIns="0" rtlCol="0"/>
          <a:lstStyle/>
          <a:p>
            <a:endParaRPr/>
          </a:p>
        </p:txBody>
      </p:sp>
      <p:sp>
        <p:nvSpPr>
          <p:cNvPr id="101" name="object 101"/>
          <p:cNvSpPr txBox="1"/>
          <p:nvPr/>
        </p:nvSpPr>
        <p:spPr>
          <a:xfrm>
            <a:off x="5320029" y="5899810"/>
            <a:ext cx="3098165" cy="162560"/>
          </a:xfrm>
          <a:prstGeom prst="rect">
            <a:avLst/>
          </a:prstGeom>
        </p:spPr>
        <p:txBody>
          <a:bodyPr vert="horz" wrap="square" lIns="0" tIns="12700" rIns="0" bIns="0" rtlCol="0">
            <a:spAutoFit/>
          </a:bodyPr>
          <a:lstStyle/>
          <a:p>
            <a:pPr marL="12700">
              <a:lnSpc>
                <a:spcPct val="100000"/>
              </a:lnSpc>
              <a:spcBef>
                <a:spcPts val="100"/>
              </a:spcBef>
              <a:tabLst>
                <a:tab pos="1164590" algn="l"/>
              </a:tabLst>
            </a:pPr>
            <a:r>
              <a:rPr sz="900" dirty="0">
                <a:solidFill>
                  <a:srgbClr val="585858"/>
                </a:solidFill>
                <a:latin typeface="Calibri"/>
                <a:cs typeface="Calibri"/>
              </a:rPr>
              <a:t>1%</a:t>
            </a:r>
            <a:r>
              <a:rPr sz="900" spc="-10" dirty="0">
                <a:solidFill>
                  <a:srgbClr val="585858"/>
                </a:solidFill>
                <a:latin typeface="Calibri"/>
                <a:cs typeface="Calibri"/>
              </a:rPr>
              <a:t> </a:t>
            </a:r>
            <a:r>
              <a:rPr sz="900" dirty="0">
                <a:solidFill>
                  <a:srgbClr val="585858"/>
                </a:solidFill>
                <a:latin typeface="Calibri"/>
                <a:cs typeface="Calibri"/>
              </a:rPr>
              <a:t>of</a:t>
            </a:r>
            <a:r>
              <a:rPr sz="900" spc="-10" dirty="0">
                <a:solidFill>
                  <a:srgbClr val="585858"/>
                </a:solidFill>
                <a:latin typeface="Calibri"/>
                <a:cs typeface="Calibri"/>
              </a:rPr>
              <a:t> </a:t>
            </a:r>
            <a:r>
              <a:rPr sz="900" dirty="0">
                <a:solidFill>
                  <a:srgbClr val="585858"/>
                </a:solidFill>
                <a:latin typeface="Calibri"/>
                <a:cs typeface="Calibri"/>
              </a:rPr>
              <a:t>True</a:t>
            </a:r>
            <a:r>
              <a:rPr sz="900" spc="-10" dirty="0">
                <a:solidFill>
                  <a:srgbClr val="585858"/>
                </a:solidFill>
                <a:latin typeface="Calibri"/>
                <a:cs typeface="Calibri"/>
              </a:rPr>
              <a:t> Forest</a:t>
            </a:r>
            <a:r>
              <a:rPr sz="900" dirty="0">
                <a:solidFill>
                  <a:srgbClr val="585858"/>
                </a:solidFill>
                <a:latin typeface="Calibri"/>
                <a:cs typeface="Calibri"/>
              </a:rPr>
              <a:t>	Credited</a:t>
            </a:r>
            <a:r>
              <a:rPr sz="900" spc="-20" dirty="0">
                <a:solidFill>
                  <a:srgbClr val="585858"/>
                </a:solidFill>
                <a:latin typeface="Calibri"/>
                <a:cs typeface="Calibri"/>
              </a:rPr>
              <a:t> </a:t>
            </a:r>
            <a:r>
              <a:rPr sz="900" dirty="0">
                <a:solidFill>
                  <a:srgbClr val="585858"/>
                </a:solidFill>
                <a:latin typeface="Calibri"/>
                <a:cs typeface="Calibri"/>
              </a:rPr>
              <a:t>Forest</a:t>
            </a:r>
            <a:r>
              <a:rPr sz="900" spc="-10" dirty="0">
                <a:solidFill>
                  <a:srgbClr val="585858"/>
                </a:solidFill>
                <a:latin typeface="Calibri"/>
                <a:cs typeface="Calibri"/>
              </a:rPr>
              <a:t> </a:t>
            </a:r>
            <a:r>
              <a:rPr sz="900" dirty="0">
                <a:solidFill>
                  <a:srgbClr val="585858"/>
                </a:solidFill>
                <a:latin typeface="Calibri"/>
                <a:cs typeface="Calibri"/>
              </a:rPr>
              <a:t>Harvesting</a:t>
            </a:r>
            <a:r>
              <a:rPr sz="900" spc="-5" dirty="0">
                <a:solidFill>
                  <a:srgbClr val="585858"/>
                </a:solidFill>
                <a:latin typeface="Calibri"/>
                <a:cs typeface="Calibri"/>
              </a:rPr>
              <a:t> </a:t>
            </a:r>
            <a:r>
              <a:rPr sz="900" dirty="0">
                <a:solidFill>
                  <a:srgbClr val="585858"/>
                </a:solidFill>
                <a:latin typeface="Calibri"/>
                <a:cs typeface="Calibri"/>
              </a:rPr>
              <a:t>Practice</a:t>
            </a:r>
            <a:r>
              <a:rPr sz="900" spc="-10" dirty="0">
                <a:solidFill>
                  <a:srgbClr val="585858"/>
                </a:solidFill>
                <a:latin typeface="Calibri"/>
                <a:cs typeface="Calibri"/>
              </a:rPr>
              <a:t> Acres</a:t>
            </a:r>
            <a:endParaRPr sz="900">
              <a:latin typeface="Calibri"/>
              <a:cs typeface="Calibri"/>
            </a:endParaRPr>
          </a:p>
        </p:txBody>
      </p:sp>
      <p:sp>
        <p:nvSpPr>
          <p:cNvPr id="102" name="object 102"/>
          <p:cNvSpPr txBox="1">
            <a:spLocks noGrp="1"/>
          </p:cNvSpPr>
          <p:nvPr>
            <p:ph type="dt" sz="half" idx="6"/>
          </p:nvPr>
        </p:nvSpPr>
        <p:spPr>
          <a:xfrm>
            <a:off x="5927852" y="6464680"/>
            <a:ext cx="336550" cy="178434"/>
          </a:xfrm>
          <a:prstGeom prst="rect">
            <a:avLst/>
          </a:prstGeom>
        </p:spPr>
        <p:txBody>
          <a:bodyPr vert="horz" wrap="square" lIns="0" tIns="0" rIns="0" bIns="0" rtlCol="0">
            <a:spAutoFit/>
          </a:bodyPr>
          <a:lstStyle>
            <a:defPPr>
              <a:defRPr kern="0"/>
            </a:defPPr>
            <a:lvl1pPr>
              <a:defRPr sz="1200" b="0" i="0">
                <a:solidFill>
                  <a:srgbClr val="888888"/>
                </a:solidFill>
                <a:latin typeface="Calibri"/>
                <a:cs typeface="Calibri"/>
              </a:defRPr>
            </a:lvl1pPr>
          </a:lstStyle>
          <a:p>
            <a:pPr marL="12700">
              <a:lnSpc>
                <a:spcPts val="1240"/>
              </a:lnSpc>
            </a:pPr>
            <a:r>
              <a:rPr lang="en-US" spc="-20"/>
              <a:t>2023</a:t>
            </a:r>
            <a:endParaRPr spc="-20" dirty="0"/>
          </a:p>
        </p:txBody>
      </p:sp>
      <p:sp>
        <p:nvSpPr>
          <p:cNvPr id="103" name="object 103"/>
          <p:cNvSpPr txBox="1">
            <a:spLocks noGrp="1"/>
          </p:cNvSpPr>
          <p:nvPr>
            <p:ph type="sldNum" sz="quarter" idx="7"/>
          </p:nvPr>
        </p:nvSpPr>
        <p:spPr>
          <a:xfrm>
            <a:off x="11068811" y="6464680"/>
            <a:ext cx="244475" cy="178434"/>
          </a:xfrm>
          <a:prstGeom prst="rect">
            <a:avLst/>
          </a:prstGeom>
        </p:spPr>
        <p:txBody>
          <a:bodyPr vert="horz" wrap="square" lIns="0" tIns="0" rIns="0" bIns="0" rtlCol="0">
            <a:spAutoFit/>
          </a:bodyPr>
          <a:lstStyle>
            <a:defPPr>
              <a:defRPr kern="0"/>
            </a:defPPr>
            <a:lvl1pPr>
              <a:defRPr sz="1200" b="0" i="0">
                <a:solidFill>
                  <a:srgbClr val="888888"/>
                </a:solidFill>
                <a:latin typeface="Calibri"/>
                <a:cs typeface="Calibri"/>
              </a:defRPr>
            </a:lvl1pPr>
          </a:lstStyle>
          <a:p>
            <a:pPr marL="38100">
              <a:lnSpc>
                <a:spcPts val="1240"/>
              </a:lnSpc>
            </a:pPr>
            <a:fld id="{81D60167-4931-47E6-BA6A-407CBD079E47}" type="slidenum">
              <a:rPr lang="en-US" spc="-25" smtClean="0"/>
              <a:pPr marL="38100">
                <a:lnSpc>
                  <a:spcPts val="1240"/>
                </a:lnSpc>
              </a:pPr>
              <a:t>6</a:t>
            </a:fld>
            <a:endParaRPr spc="-25"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3175" algn="ctr">
              <a:lnSpc>
                <a:spcPts val="3760"/>
              </a:lnSpc>
              <a:spcBef>
                <a:spcPts val="100"/>
              </a:spcBef>
            </a:pPr>
            <a:r>
              <a:rPr spc="-10" dirty="0"/>
              <a:t>Maryland</a:t>
            </a:r>
          </a:p>
          <a:p>
            <a:pPr marL="12700" marR="5080" algn="ctr">
              <a:lnSpc>
                <a:spcPts val="3560"/>
              </a:lnSpc>
              <a:spcBef>
                <a:spcPts val="254"/>
              </a:spcBef>
            </a:pPr>
            <a:r>
              <a:rPr dirty="0"/>
              <a:t>Harvested</a:t>
            </a:r>
            <a:r>
              <a:rPr spc="-135" dirty="0"/>
              <a:t> </a:t>
            </a:r>
            <a:r>
              <a:rPr dirty="0"/>
              <a:t>Forest,</a:t>
            </a:r>
            <a:r>
              <a:rPr spc="-90" dirty="0"/>
              <a:t> </a:t>
            </a:r>
            <a:r>
              <a:rPr dirty="0"/>
              <a:t>1%</a:t>
            </a:r>
            <a:r>
              <a:rPr spc="-95" dirty="0"/>
              <a:t> </a:t>
            </a:r>
            <a:r>
              <a:rPr spc="-20" dirty="0"/>
              <a:t>True</a:t>
            </a:r>
            <a:r>
              <a:rPr spc="-100" dirty="0"/>
              <a:t> </a:t>
            </a:r>
            <a:r>
              <a:rPr spc="-10" dirty="0"/>
              <a:t>Forest, </a:t>
            </a:r>
            <a:r>
              <a:rPr dirty="0"/>
              <a:t>&amp;</a:t>
            </a:r>
            <a:r>
              <a:rPr spc="-85" dirty="0"/>
              <a:t> </a:t>
            </a:r>
            <a:r>
              <a:rPr dirty="0"/>
              <a:t>Forest</a:t>
            </a:r>
            <a:r>
              <a:rPr spc="-90" dirty="0"/>
              <a:t> </a:t>
            </a:r>
            <a:r>
              <a:rPr dirty="0"/>
              <a:t>Harvesting</a:t>
            </a:r>
            <a:r>
              <a:rPr spc="-95" dirty="0"/>
              <a:t> </a:t>
            </a:r>
            <a:r>
              <a:rPr dirty="0"/>
              <a:t>Practice</a:t>
            </a:r>
            <a:r>
              <a:rPr spc="-80" dirty="0"/>
              <a:t> </a:t>
            </a:r>
            <a:r>
              <a:rPr spc="-10" dirty="0"/>
              <a:t>Acres</a:t>
            </a:r>
          </a:p>
        </p:txBody>
      </p:sp>
      <p:grpSp>
        <p:nvGrpSpPr>
          <p:cNvPr id="3" name="object 3"/>
          <p:cNvGrpSpPr/>
          <p:nvPr/>
        </p:nvGrpSpPr>
        <p:grpSpPr>
          <a:xfrm>
            <a:off x="1613916" y="2438304"/>
            <a:ext cx="9599930" cy="2888615"/>
            <a:chOff x="1613916" y="2438304"/>
            <a:chExt cx="9599930" cy="2888615"/>
          </a:xfrm>
        </p:grpSpPr>
        <p:sp>
          <p:nvSpPr>
            <p:cNvPr id="4" name="object 4"/>
            <p:cNvSpPr/>
            <p:nvPr/>
          </p:nvSpPr>
          <p:spPr>
            <a:xfrm>
              <a:off x="1613916" y="4363211"/>
              <a:ext cx="396240" cy="480059"/>
            </a:xfrm>
            <a:custGeom>
              <a:avLst/>
              <a:gdLst/>
              <a:ahLst/>
              <a:cxnLst/>
              <a:rect l="l" t="t" r="r" b="b"/>
              <a:pathLst>
                <a:path w="396239" h="480060">
                  <a:moveTo>
                    <a:pt x="0" y="480060"/>
                  </a:moveTo>
                  <a:lnTo>
                    <a:pt x="184403" y="480060"/>
                  </a:lnTo>
                </a:path>
                <a:path w="396239" h="480060">
                  <a:moveTo>
                    <a:pt x="350520" y="480060"/>
                  </a:moveTo>
                  <a:lnTo>
                    <a:pt x="396240" y="480060"/>
                  </a:lnTo>
                </a:path>
                <a:path w="396239" h="480060">
                  <a:moveTo>
                    <a:pt x="0" y="0"/>
                  </a:moveTo>
                  <a:lnTo>
                    <a:pt x="184403" y="0"/>
                  </a:lnTo>
                </a:path>
                <a:path w="396239" h="480060">
                  <a:moveTo>
                    <a:pt x="350520" y="0"/>
                  </a:moveTo>
                  <a:lnTo>
                    <a:pt x="396240" y="0"/>
                  </a:lnTo>
                </a:path>
              </a:pathLst>
            </a:custGeom>
            <a:ln w="9525">
              <a:solidFill>
                <a:srgbClr val="D9D9D9"/>
              </a:solidFill>
            </a:ln>
          </p:spPr>
          <p:txBody>
            <a:bodyPr wrap="square" lIns="0" tIns="0" rIns="0" bIns="0" rtlCol="0"/>
            <a:lstStyle/>
            <a:p>
              <a:endParaRPr/>
            </a:p>
          </p:txBody>
        </p:sp>
        <p:sp>
          <p:nvSpPr>
            <p:cNvPr id="5" name="object 5"/>
            <p:cNvSpPr/>
            <p:nvPr/>
          </p:nvSpPr>
          <p:spPr>
            <a:xfrm>
              <a:off x="1798320" y="4357115"/>
              <a:ext cx="166370" cy="965200"/>
            </a:xfrm>
            <a:custGeom>
              <a:avLst/>
              <a:gdLst/>
              <a:ahLst/>
              <a:cxnLst/>
              <a:rect l="l" t="t" r="r" b="b"/>
              <a:pathLst>
                <a:path w="166369" h="965200">
                  <a:moveTo>
                    <a:pt x="166116" y="0"/>
                  </a:moveTo>
                  <a:lnTo>
                    <a:pt x="0" y="0"/>
                  </a:lnTo>
                  <a:lnTo>
                    <a:pt x="0" y="964691"/>
                  </a:lnTo>
                  <a:lnTo>
                    <a:pt x="166116" y="964691"/>
                  </a:lnTo>
                  <a:lnTo>
                    <a:pt x="166116" y="0"/>
                  </a:lnTo>
                  <a:close/>
                </a:path>
              </a:pathLst>
            </a:custGeom>
            <a:solidFill>
              <a:srgbClr val="4471C4"/>
            </a:solidFill>
          </p:spPr>
          <p:txBody>
            <a:bodyPr wrap="square" lIns="0" tIns="0" rIns="0" bIns="0" rtlCol="0"/>
            <a:lstStyle/>
            <a:p>
              <a:endParaRPr/>
            </a:p>
          </p:txBody>
        </p:sp>
        <p:sp>
          <p:nvSpPr>
            <p:cNvPr id="6" name="object 6"/>
            <p:cNvSpPr/>
            <p:nvPr/>
          </p:nvSpPr>
          <p:spPr>
            <a:xfrm>
              <a:off x="1613916" y="2924555"/>
              <a:ext cx="2103120" cy="1918970"/>
            </a:xfrm>
            <a:custGeom>
              <a:avLst/>
              <a:gdLst/>
              <a:ahLst/>
              <a:cxnLst/>
              <a:rect l="l" t="t" r="r" b="b"/>
              <a:pathLst>
                <a:path w="2103120" h="1918970">
                  <a:moveTo>
                    <a:pt x="563879" y="1918716"/>
                  </a:moveTo>
                  <a:lnTo>
                    <a:pt x="609600" y="1918716"/>
                  </a:lnTo>
                </a:path>
                <a:path w="2103120" h="1918970">
                  <a:moveTo>
                    <a:pt x="777240" y="1918716"/>
                  </a:moveTo>
                  <a:lnTo>
                    <a:pt x="1143000" y="1918716"/>
                  </a:lnTo>
                </a:path>
                <a:path w="2103120" h="1918970">
                  <a:moveTo>
                    <a:pt x="1310640" y="1918716"/>
                  </a:moveTo>
                  <a:lnTo>
                    <a:pt x="1356360" y="1918716"/>
                  </a:lnTo>
                </a:path>
                <a:path w="2103120" h="1918970">
                  <a:moveTo>
                    <a:pt x="563879" y="1438656"/>
                  </a:moveTo>
                  <a:lnTo>
                    <a:pt x="1143000" y="1438656"/>
                  </a:lnTo>
                </a:path>
                <a:path w="2103120" h="1918970">
                  <a:moveTo>
                    <a:pt x="1310640" y="1438656"/>
                  </a:moveTo>
                  <a:lnTo>
                    <a:pt x="1356360" y="1438656"/>
                  </a:lnTo>
                </a:path>
                <a:path w="2103120" h="1918970">
                  <a:moveTo>
                    <a:pt x="563879" y="958596"/>
                  </a:moveTo>
                  <a:lnTo>
                    <a:pt x="1143000" y="958596"/>
                  </a:lnTo>
                </a:path>
                <a:path w="2103120" h="1918970">
                  <a:moveTo>
                    <a:pt x="1310640" y="958596"/>
                  </a:moveTo>
                  <a:lnTo>
                    <a:pt x="1356360" y="958596"/>
                  </a:lnTo>
                </a:path>
                <a:path w="2103120" h="1918970">
                  <a:moveTo>
                    <a:pt x="563879" y="480060"/>
                  </a:moveTo>
                  <a:lnTo>
                    <a:pt x="1143000" y="480060"/>
                  </a:lnTo>
                </a:path>
                <a:path w="2103120" h="1918970">
                  <a:moveTo>
                    <a:pt x="1310640" y="480060"/>
                  </a:moveTo>
                  <a:lnTo>
                    <a:pt x="1356360" y="480060"/>
                  </a:lnTo>
                </a:path>
                <a:path w="2103120" h="1918970">
                  <a:moveTo>
                    <a:pt x="0" y="0"/>
                  </a:moveTo>
                  <a:lnTo>
                    <a:pt x="1143000" y="0"/>
                  </a:lnTo>
                </a:path>
                <a:path w="2103120" h="1918970">
                  <a:moveTo>
                    <a:pt x="1310640" y="0"/>
                  </a:moveTo>
                  <a:lnTo>
                    <a:pt x="2103120" y="0"/>
                  </a:lnTo>
                </a:path>
              </a:pathLst>
            </a:custGeom>
            <a:ln w="9525">
              <a:solidFill>
                <a:srgbClr val="D9D9D9"/>
              </a:solidFill>
            </a:ln>
          </p:spPr>
          <p:txBody>
            <a:bodyPr wrap="square" lIns="0" tIns="0" rIns="0" bIns="0" rtlCol="0"/>
            <a:lstStyle/>
            <a:p>
              <a:endParaRPr/>
            </a:p>
          </p:txBody>
        </p:sp>
        <p:sp>
          <p:nvSpPr>
            <p:cNvPr id="7" name="object 7"/>
            <p:cNvSpPr/>
            <p:nvPr/>
          </p:nvSpPr>
          <p:spPr>
            <a:xfrm>
              <a:off x="1613916" y="2448401"/>
              <a:ext cx="5943600" cy="0"/>
            </a:xfrm>
            <a:custGeom>
              <a:avLst/>
              <a:gdLst/>
              <a:ahLst/>
              <a:cxnLst/>
              <a:rect l="l" t="t" r="r" b="b"/>
              <a:pathLst>
                <a:path w="5943600">
                  <a:moveTo>
                    <a:pt x="0" y="0"/>
                  </a:moveTo>
                  <a:lnTo>
                    <a:pt x="4983480" y="0"/>
                  </a:lnTo>
                </a:path>
                <a:path w="5943600">
                  <a:moveTo>
                    <a:pt x="5151120" y="0"/>
                  </a:moveTo>
                  <a:lnTo>
                    <a:pt x="5943600" y="0"/>
                  </a:lnTo>
                </a:path>
              </a:pathLst>
            </a:custGeom>
            <a:ln w="3175">
              <a:solidFill>
                <a:srgbClr val="D9D9D9"/>
              </a:solidFill>
            </a:ln>
          </p:spPr>
          <p:txBody>
            <a:bodyPr wrap="square" lIns="0" tIns="0" rIns="0" bIns="0" rtlCol="0"/>
            <a:lstStyle/>
            <a:p>
              <a:endParaRPr/>
            </a:p>
          </p:txBody>
        </p:sp>
        <p:sp>
          <p:nvSpPr>
            <p:cNvPr id="8" name="object 8"/>
            <p:cNvSpPr/>
            <p:nvPr/>
          </p:nvSpPr>
          <p:spPr>
            <a:xfrm>
              <a:off x="1613916" y="2446448"/>
              <a:ext cx="5943600" cy="0"/>
            </a:xfrm>
            <a:custGeom>
              <a:avLst/>
              <a:gdLst/>
              <a:ahLst/>
              <a:cxnLst/>
              <a:rect l="l" t="t" r="r" b="b"/>
              <a:pathLst>
                <a:path w="5943600">
                  <a:moveTo>
                    <a:pt x="0" y="0"/>
                  </a:moveTo>
                  <a:lnTo>
                    <a:pt x="5943600" y="0"/>
                  </a:lnTo>
                </a:path>
              </a:pathLst>
            </a:custGeom>
            <a:ln w="3175">
              <a:solidFill>
                <a:srgbClr val="D9D9D9"/>
              </a:solidFill>
            </a:ln>
          </p:spPr>
          <p:txBody>
            <a:bodyPr wrap="square" lIns="0" tIns="0" rIns="0" bIns="0" rtlCol="0"/>
            <a:lstStyle/>
            <a:p>
              <a:endParaRPr/>
            </a:p>
          </p:txBody>
        </p:sp>
        <p:sp>
          <p:nvSpPr>
            <p:cNvPr id="9" name="object 9"/>
            <p:cNvSpPr/>
            <p:nvPr/>
          </p:nvSpPr>
          <p:spPr>
            <a:xfrm>
              <a:off x="7725156" y="2448401"/>
              <a:ext cx="792480" cy="0"/>
            </a:xfrm>
            <a:custGeom>
              <a:avLst/>
              <a:gdLst/>
              <a:ahLst/>
              <a:cxnLst/>
              <a:rect l="l" t="t" r="r" b="b"/>
              <a:pathLst>
                <a:path w="792479">
                  <a:moveTo>
                    <a:pt x="0" y="0"/>
                  </a:moveTo>
                  <a:lnTo>
                    <a:pt x="792479" y="0"/>
                  </a:lnTo>
                </a:path>
              </a:pathLst>
            </a:custGeom>
            <a:ln w="3175">
              <a:solidFill>
                <a:srgbClr val="D9D9D9"/>
              </a:solidFill>
            </a:ln>
          </p:spPr>
          <p:txBody>
            <a:bodyPr wrap="square" lIns="0" tIns="0" rIns="0" bIns="0" rtlCol="0"/>
            <a:lstStyle/>
            <a:p>
              <a:endParaRPr/>
            </a:p>
          </p:txBody>
        </p:sp>
        <p:sp>
          <p:nvSpPr>
            <p:cNvPr id="10" name="object 10"/>
            <p:cNvSpPr/>
            <p:nvPr/>
          </p:nvSpPr>
          <p:spPr>
            <a:xfrm>
              <a:off x="1613916" y="2445591"/>
              <a:ext cx="6903720" cy="1270"/>
            </a:xfrm>
            <a:custGeom>
              <a:avLst/>
              <a:gdLst/>
              <a:ahLst/>
              <a:cxnLst/>
              <a:rect l="l" t="t" r="r" b="b"/>
              <a:pathLst>
                <a:path w="6903720" h="1269">
                  <a:moveTo>
                    <a:pt x="6111240" y="857"/>
                  </a:moveTo>
                  <a:lnTo>
                    <a:pt x="6903719" y="857"/>
                  </a:lnTo>
                </a:path>
                <a:path w="6903720" h="1269">
                  <a:moveTo>
                    <a:pt x="0" y="0"/>
                  </a:moveTo>
                  <a:lnTo>
                    <a:pt x="6903719" y="0"/>
                  </a:lnTo>
                </a:path>
              </a:pathLst>
            </a:custGeom>
            <a:ln w="3175">
              <a:solidFill>
                <a:srgbClr val="D9D9D9"/>
              </a:solidFill>
            </a:ln>
          </p:spPr>
          <p:txBody>
            <a:bodyPr wrap="square" lIns="0" tIns="0" rIns="0" bIns="0" rtlCol="0"/>
            <a:lstStyle/>
            <a:p>
              <a:endParaRPr/>
            </a:p>
          </p:txBody>
        </p:sp>
        <p:sp>
          <p:nvSpPr>
            <p:cNvPr id="11" name="object 11"/>
            <p:cNvSpPr/>
            <p:nvPr/>
          </p:nvSpPr>
          <p:spPr>
            <a:xfrm>
              <a:off x="1613916" y="2446067"/>
              <a:ext cx="6903720" cy="0"/>
            </a:xfrm>
            <a:custGeom>
              <a:avLst/>
              <a:gdLst/>
              <a:ahLst/>
              <a:cxnLst/>
              <a:rect l="l" t="t" r="r" b="b"/>
              <a:pathLst>
                <a:path w="6903720">
                  <a:moveTo>
                    <a:pt x="0" y="0"/>
                  </a:moveTo>
                  <a:lnTo>
                    <a:pt x="5943600" y="0"/>
                  </a:lnTo>
                </a:path>
                <a:path w="6903720">
                  <a:moveTo>
                    <a:pt x="6111240" y="0"/>
                  </a:moveTo>
                  <a:lnTo>
                    <a:pt x="6903719" y="0"/>
                  </a:lnTo>
                </a:path>
              </a:pathLst>
            </a:custGeom>
            <a:ln w="3175">
              <a:solidFill>
                <a:srgbClr val="D9D9D9"/>
              </a:solidFill>
            </a:ln>
          </p:spPr>
          <p:txBody>
            <a:bodyPr wrap="square" lIns="0" tIns="0" rIns="0" bIns="0" rtlCol="0"/>
            <a:lstStyle/>
            <a:p>
              <a:endParaRPr/>
            </a:p>
          </p:txBody>
        </p:sp>
        <p:sp>
          <p:nvSpPr>
            <p:cNvPr id="12" name="object 12"/>
            <p:cNvSpPr/>
            <p:nvPr/>
          </p:nvSpPr>
          <p:spPr>
            <a:xfrm>
              <a:off x="8685275" y="2448401"/>
              <a:ext cx="2528570" cy="0"/>
            </a:xfrm>
            <a:custGeom>
              <a:avLst/>
              <a:gdLst/>
              <a:ahLst/>
              <a:cxnLst/>
              <a:rect l="l" t="t" r="r" b="b"/>
              <a:pathLst>
                <a:path w="2528570">
                  <a:moveTo>
                    <a:pt x="0" y="0"/>
                  </a:moveTo>
                  <a:lnTo>
                    <a:pt x="2528316" y="0"/>
                  </a:lnTo>
                </a:path>
              </a:pathLst>
            </a:custGeom>
            <a:ln w="3175">
              <a:solidFill>
                <a:srgbClr val="D9D9D9"/>
              </a:solidFill>
            </a:ln>
          </p:spPr>
          <p:txBody>
            <a:bodyPr wrap="square" lIns="0" tIns="0" rIns="0" bIns="0" rtlCol="0"/>
            <a:lstStyle/>
            <a:p>
              <a:endParaRPr/>
            </a:p>
          </p:txBody>
        </p:sp>
        <p:sp>
          <p:nvSpPr>
            <p:cNvPr id="13" name="object 13"/>
            <p:cNvSpPr/>
            <p:nvPr/>
          </p:nvSpPr>
          <p:spPr>
            <a:xfrm>
              <a:off x="8685275" y="2445591"/>
              <a:ext cx="2528570" cy="1270"/>
            </a:xfrm>
            <a:custGeom>
              <a:avLst/>
              <a:gdLst/>
              <a:ahLst/>
              <a:cxnLst/>
              <a:rect l="l" t="t" r="r" b="b"/>
              <a:pathLst>
                <a:path w="2528570" h="1269">
                  <a:moveTo>
                    <a:pt x="0" y="857"/>
                  </a:moveTo>
                  <a:lnTo>
                    <a:pt x="2528316" y="857"/>
                  </a:lnTo>
                </a:path>
                <a:path w="2528570" h="1269">
                  <a:moveTo>
                    <a:pt x="0" y="0"/>
                  </a:moveTo>
                  <a:lnTo>
                    <a:pt x="2528316" y="0"/>
                  </a:lnTo>
                </a:path>
              </a:pathLst>
            </a:custGeom>
            <a:ln w="3175">
              <a:solidFill>
                <a:srgbClr val="D9D9D9"/>
              </a:solidFill>
            </a:ln>
          </p:spPr>
          <p:txBody>
            <a:bodyPr wrap="square" lIns="0" tIns="0" rIns="0" bIns="0" rtlCol="0"/>
            <a:lstStyle/>
            <a:p>
              <a:endParaRPr/>
            </a:p>
          </p:txBody>
        </p:sp>
        <p:sp>
          <p:nvSpPr>
            <p:cNvPr id="14" name="object 14"/>
            <p:cNvSpPr/>
            <p:nvPr/>
          </p:nvSpPr>
          <p:spPr>
            <a:xfrm>
              <a:off x="8685275" y="2446067"/>
              <a:ext cx="2528570" cy="0"/>
            </a:xfrm>
            <a:custGeom>
              <a:avLst/>
              <a:gdLst/>
              <a:ahLst/>
              <a:cxnLst/>
              <a:rect l="l" t="t" r="r" b="b"/>
              <a:pathLst>
                <a:path w="2528570">
                  <a:moveTo>
                    <a:pt x="0" y="0"/>
                  </a:moveTo>
                  <a:lnTo>
                    <a:pt x="2528316" y="0"/>
                  </a:lnTo>
                </a:path>
              </a:pathLst>
            </a:custGeom>
            <a:ln w="3175">
              <a:solidFill>
                <a:srgbClr val="D9D9D9"/>
              </a:solidFill>
            </a:ln>
          </p:spPr>
          <p:txBody>
            <a:bodyPr wrap="square" lIns="0" tIns="0" rIns="0" bIns="0" rtlCol="0"/>
            <a:lstStyle/>
            <a:p>
              <a:endParaRPr/>
            </a:p>
          </p:txBody>
        </p:sp>
        <p:sp>
          <p:nvSpPr>
            <p:cNvPr id="15" name="object 15"/>
            <p:cNvSpPr/>
            <p:nvPr/>
          </p:nvSpPr>
          <p:spPr>
            <a:xfrm>
              <a:off x="1613916" y="2443686"/>
              <a:ext cx="9599930" cy="0"/>
            </a:xfrm>
            <a:custGeom>
              <a:avLst/>
              <a:gdLst/>
              <a:ahLst/>
              <a:cxnLst/>
              <a:rect l="l" t="t" r="r" b="b"/>
              <a:pathLst>
                <a:path w="9599930">
                  <a:moveTo>
                    <a:pt x="0" y="0"/>
                  </a:moveTo>
                  <a:lnTo>
                    <a:pt x="9599676" y="0"/>
                  </a:lnTo>
                </a:path>
              </a:pathLst>
            </a:custGeom>
            <a:ln w="3175">
              <a:solidFill>
                <a:srgbClr val="D9D9D9"/>
              </a:solidFill>
            </a:ln>
          </p:spPr>
          <p:txBody>
            <a:bodyPr wrap="square" lIns="0" tIns="0" rIns="0" bIns="0" rtlCol="0"/>
            <a:lstStyle/>
            <a:p>
              <a:endParaRPr/>
            </a:p>
          </p:txBody>
        </p:sp>
        <p:sp>
          <p:nvSpPr>
            <p:cNvPr id="16" name="object 16"/>
            <p:cNvSpPr/>
            <p:nvPr/>
          </p:nvSpPr>
          <p:spPr>
            <a:xfrm>
              <a:off x="1613916" y="2444543"/>
              <a:ext cx="9599930" cy="0"/>
            </a:xfrm>
            <a:custGeom>
              <a:avLst/>
              <a:gdLst/>
              <a:ahLst/>
              <a:cxnLst/>
              <a:rect l="l" t="t" r="r" b="b"/>
              <a:pathLst>
                <a:path w="9599930">
                  <a:moveTo>
                    <a:pt x="0" y="0"/>
                  </a:moveTo>
                  <a:lnTo>
                    <a:pt x="6903719" y="0"/>
                  </a:lnTo>
                </a:path>
                <a:path w="9599930">
                  <a:moveTo>
                    <a:pt x="7071359" y="0"/>
                  </a:moveTo>
                  <a:lnTo>
                    <a:pt x="9599676" y="0"/>
                  </a:lnTo>
                </a:path>
              </a:pathLst>
            </a:custGeom>
            <a:ln w="3175">
              <a:solidFill>
                <a:srgbClr val="D9D9D9"/>
              </a:solidFill>
            </a:ln>
          </p:spPr>
          <p:txBody>
            <a:bodyPr wrap="square" lIns="0" tIns="0" rIns="0" bIns="0" rtlCol="0"/>
            <a:lstStyle/>
            <a:p>
              <a:endParaRPr/>
            </a:p>
          </p:txBody>
        </p:sp>
        <p:sp>
          <p:nvSpPr>
            <p:cNvPr id="17" name="object 17"/>
            <p:cNvSpPr/>
            <p:nvPr/>
          </p:nvSpPr>
          <p:spPr>
            <a:xfrm>
              <a:off x="1613916" y="2441400"/>
              <a:ext cx="9599930" cy="0"/>
            </a:xfrm>
            <a:custGeom>
              <a:avLst/>
              <a:gdLst/>
              <a:ahLst/>
              <a:cxnLst/>
              <a:rect l="l" t="t" r="r" b="b"/>
              <a:pathLst>
                <a:path w="9599930">
                  <a:moveTo>
                    <a:pt x="0" y="0"/>
                  </a:moveTo>
                  <a:lnTo>
                    <a:pt x="9599676" y="0"/>
                  </a:lnTo>
                </a:path>
              </a:pathLst>
            </a:custGeom>
            <a:ln w="3175">
              <a:solidFill>
                <a:srgbClr val="D9D9D9"/>
              </a:solidFill>
            </a:ln>
          </p:spPr>
          <p:txBody>
            <a:bodyPr wrap="square" lIns="0" tIns="0" rIns="0" bIns="0" rtlCol="0"/>
            <a:lstStyle/>
            <a:p>
              <a:endParaRPr/>
            </a:p>
          </p:txBody>
        </p:sp>
        <p:sp>
          <p:nvSpPr>
            <p:cNvPr id="18" name="object 18"/>
            <p:cNvSpPr/>
            <p:nvPr/>
          </p:nvSpPr>
          <p:spPr>
            <a:xfrm>
              <a:off x="1613916" y="2439066"/>
              <a:ext cx="9599930" cy="5080"/>
            </a:xfrm>
            <a:custGeom>
              <a:avLst/>
              <a:gdLst/>
              <a:ahLst/>
              <a:cxnLst/>
              <a:rect l="l" t="t" r="r" b="b"/>
              <a:pathLst>
                <a:path w="9599930" h="5080">
                  <a:moveTo>
                    <a:pt x="0" y="4667"/>
                  </a:moveTo>
                  <a:lnTo>
                    <a:pt x="9599676" y="4667"/>
                  </a:lnTo>
                </a:path>
                <a:path w="9599930" h="5080">
                  <a:moveTo>
                    <a:pt x="0" y="0"/>
                  </a:moveTo>
                  <a:lnTo>
                    <a:pt x="9599676" y="0"/>
                  </a:lnTo>
                </a:path>
              </a:pathLst>
            </a:custGeom>
            <a:ln w="3175">
              <a:solidFill>
                <a:srgbClr val="D9D9D9"/>
              </a:solidFill>
            </a:ln>
          </p:spPr>
          <p:txBody>
            <a:bodyPr wrap="square" lIns="0" tIns="0" rIns="0" bIns="0" rtlCol="0"/>
            <a:lstStyle/>
            <a:p>
              <a:endParaRPr/>
            </a:p>
          </p:txBody>
        </p:sp>
        <p:sp>
          <p:nvSpPr>
            <p:cNvPr id="19" name="object 19"/>
            <p:cNvSpPr/>
            <p:nvPr/>
          </p:nvSpPr>
          <p:spPr>
            <a:xfrm>
              <a:off x="2756916" y="2439923"/>
              <a:ext cx="167640" cy="2882265"/>
            </a:xfrm>
            <a:custGeom>
              <a:avLst/>
              <a:gdLst/>
              <a:ahLst/>
              <a:cxnLst/>
              <a:rect l="l" t="t" r="r" b="b"/>
              <a:pathLst>
                <a:path w="167639" h="2882265">
                  <a:moveTo>
                    <a:pt x="167639" y="0"/>
                  </a:moveTo>
                  <a:lnTo>
                    <a:pt x="0" y="0"/>
                  </a:lnTo>
                  <a:lnTo>
                    <a:pt x="0" y="2881884"/>
                  </a:lnTo>
                  <a:lnTo>
                    <a:pt x="167639" y="2881884"/>
                  </a:lnTo>
                  <a:lnTo>
                    <a:pt x="167639" y="0"/>
                  </a:lnTo>
                  <a:close/>
                </a:path>
              </a:pathLst>
            </a:custGeom>
            <a:solidFill>
              <a:srgbClr val="4471C4"/>
            </a:solidFill>
          </p:spPr>
          <p:txBody>
            <a:bodyPr wrap="square" lIns="0" tIns="0" rIns="0" bIns="0" rtlCol="0"/>
            <a:lstStyle/>
            <a:p>
              <a:endParaRPr/>
            </a:p>
          </p:txBody>
        </p:sp>
        <p:sp>
          <p:nvSpPr>
            <p:cNvPr id="20" name="object 20"/>
            <p:cNvSpPr/>
            <p:nvPr/>
          </p:nvSpPr>
          <p:spPr>
            <a:xfrm>
              <a:off x="3137916" y="2924555"/>
              <a:ext cx="1539240" cy="1918970"/>
            </a:xfrm>
            <a:custGeom>
              <a:avLst/>
              <a:gdLst/>
              <a:ahLst/>
              <a:cxnLst/>
              <a:rect l="l" t="t" r="r" b="b"/>
              <a:pathLst>
                <a:path w="1539239" h="1918970">
                  <a:moveTo>
                    <a:pt x="213359" y="1918716"/>
                  </a:moveTo>
                  <a:lnTo>
                    <a:pt x="579119" y="1918716"/>
                  </a:lnTo>
                </a:path>
                <a:path w="1539239" h="1918970">
                  <a:moveTo>
                    <a:pt x="746759" y="1918716"/>
                  </a:moveTo>
                  <a:lnTo>
                    <a:pt x="792480" y="1918716"/>
                  </a:lnTo>
                </a:path>
                <a:path w="1539239" h="1918970">
                  <a:moveTo>
                    <a:pt x="0" y="1438656"/>
                  </a:moveTo>
                  <a:lnTo>
                    <a:pt x="579119" y="1438656"/>
                  </a:lnTo>
                </a:path>
                <a:path w="1539239" h="1918970">
                  <a:moveTo>
                    <a:pt x="746759" y="1438656"/>
                  </a:moveTo>
                  <a:lnTo>
                    <a:pt x="792480" y="1438656"/>
                  </a:lnTo>
                </a:path>
                <a:path w="1539239" h="1918970">
                  <a:moveTo>
                    <a:pt x="0" y="958596"/>
                  </a:moveTo>
                  <a:lnTo>
                    <a:pt x="579119" y="958596"/>
                  </a:lnTo>
                </a:path>
                <a:path w="1539239" h="1918970">
                  <a:moveTo>
                    <a:pt x="746759" y="958596"/>
                  </a:moveTo>
                  <a:lnTo>
                    <a:pt x="792480" y="958596"/>
                  </a:lnTo>
                </a:path>
                <a:path w="1539239" h="1918970">
                  <a:moveTo>
                    <a:pt x="0" y="480060"/>
                  </a:moveTo>
                  <a:lnTo>
                    <a:pt x="579119" y="480060"/>
                  </a:lnTo>
                </a:path>
                <a:path w="1539239" h="1918970">
                  <a:moveTo>
                    <a:pt x="746759" y="480060"/>
                  </a:moveTo>
                  <a:lnTo>
                    <a:pt x="792480" y="480060"/>
                  </a:lnTo>
                </a:path>
                <a:path w="1539239" h="1918970">
                  <a:moveTo>
                    <a:pt x="746759" y="0"/>
                  </a:moveTo>
                  <a:lnTo>
                    <a:pt x="1539239" y="0"/>
                  </a:lnTo>
                </a:path>
              </a:pathLst>
            </a:custGeom>
            <a:ln w="9525">
              <a:solidFill>
                <a:srgbClr val="D9D9D9"/>
              </a:solidFill>
            </a:ln>
          </p:spPr>
          <p:txBody>
            <a:bodyPr wrap="square" lIns="0" tIns="0" rIns="0" bIns="0" rtlCol="0"/>
            <a:lstStyle/>
            <a:p>
              <a:endParaRPr/>
            </a:p>
          </p:txBody>
        </p:sp>
        <p:sp>
          <p:nvSpPr>
            <p:cNvPr id="21" name="object 21"/>
            <p:cNvSpPr/>
            <p:nvPr/>
          </p:nvSpPr>
          <p:spPr>
            <a:xfrm>
              <a:off x="3717036" y="2442971"/>
              <a:ext cx="167640" cy="2879090"/>
            </a:xfrm>
            <a:custGeom>
              <a:avLst/>
              <a:gdLst/>
              <a:ahLst/>
              <a:cxnLst/>
              <a:rect l="l" t="t" r="r" b="b"/>
              <a:pathLst>
                <a:path w="167639" h="2879090">
                  <a:moveTo>
                    <a:pt x="167639" y="0"/>
                  </a:moveTo>
                  <a:lnTo>
                    <a:pt x="0" y="0"/>
                  </a:lnTo>
                  <a:lnTo>
                    <a:pt x="0" y="2878836"/>
                  </a:lnTo>
                  <a:lnTo>
                    <a:pt x="167639" y="2878836"/>
                  </a:lnTo>
                  <a:lnTo>
                    <a:pt x="167639" y="0"/>
                  </a:lnTo>
                  <a:close/>
                </a:path>
              </a:pathLst>
            </a:custGeom>
            <a:solidFill>
              <a:srgbClr val="4471C4"/>
            </a:solidFill>
          </p:spPr>
          <p:txBody>
            <a:bodyPr wrap="square" lIns="0" tIns="0" rIns="0" bIns="0" rtlCol="0"/>
            <a:lstStyle/>
            <a:p>
              <a:endParaRPr/>
            </a:p>
          </p:txBody>
        </p:sp>
        <p:sp>
          <p:nvSpPr>
            <p:cNvPr id="22" name="object 22"/>
            <p:cNvSpPr/>
            <p:nvPr/>
          </p:nvSpPr>
          <p:spPr>
            <a:xfrm>
              <a:off x="4098036" y="2924555"/>
              <a:ext cx="1539240" cy="1918970"/>
            </a:xfrm>
            <a:custGeom>
              <a:avLst/>
              <a:gdLst/>
              <a:ahLst/>
              <a:cxnLst/>
              <a:rect l="l" t="t" r="r" b="b"/>
              <a:pathLst>
                <a:path w="1539239" h="1918970">
                  <a:moveTo>
                    <a:pt x="213360" y="1918716"/>
                  </a:moveTo>
                  <a:lnTo>
                    <a:pt x="579119" y="1918716"/>
                  </a:lnTo>
                </a:path>
                <a:path w="1539239" h="1918970">
                  <a:moveTo>
                    <a:pt x="746760" y="1918716"/>
                  </a:moveTo>
                  <a:lnTo>
                    <a:pt x="792479" y="1918716"/>
                  </a:lnTo>
                </a:path>
                <a:path w="1539239" h="1918970">
                  <a:moveTo>
                    <a:pt x="0" y="1438656"/>
                  </a:moveTo>
                  <a:lnTo>
                    <a:pt x="579119" y="1438656"/>
                  </a:lnTo>
                </a:path>
                <a:path w="1539239" h="1918970">
                  <a:moveTo>
                    <a:pt x="746760" y="1438656"/>
                  </a:moveTo>
                  <a:lnTo>
                    <a:pt x="792479" y="1438656"/>
                  </a:lnTo>
                </a:path>
                <a:path w="1539239" h="1918970">
                  <a:moveTo>
                    <a:pt x="0" y="958596"/>
                  </a:moveTo>
                  <a:lnTo>
                    <a:pt x="579119" y="958596"/>
                  </a:lnTo>
                </a:path>
                <a:path w="1539239" h="1918970">
                  <a:moveTo>
                    <a:pt x="746760" y="958596"/>
                  </a:moveTo>
                  <a:lnTo>
                    <a:pt x="792479" y="958596"/>
                  </a:lnTo>
                </a:path>
                <a:path w="1539239" h="1918970">
                  <a:moveTo>
                    <a:pt x="0" y="480060"/>
                  </a:moveTo>
                  <a:lnTo>
                    <a:pt x="579119" y="480060"/>
                  </a:lnTo>
                </a:path>
                <a:path w="1539239" h="1918970">
                  <a:moveTo>
                    <a:pt x="746760" y="480060"/>
                  </a:moveTo>
                  <a:lnTo>
                    <a:pt x="792479" y="480060"/>
                  </a:lnTo>
                </a:path>
                <a:path w="1539239" h="1918970">
                  <a:moveTo>
                    <a:pt x="746760" y="0"/>
                  </a:moveTo>
                  <a:lnTo>
                    <a:pt x="1539239" y="0"/>
                  </a:lnTo>
                </a:path>
              </a:pathLst>
            </a:custGeom>
            <a:ln w="9525">
              <a:solidFill>
                <a:srgbClr val="D9D9D9"/>
              </a:solidFill>
            </a:ln>
          </p:spPr>
          <p:txBody>
            <a:bodyPr wrap="square" lIns="0" tIns="0" rIns="0" bIns="0" rtlCol="0"/>
            <a:lstStyle/>
            <a:p>
              <a:endParaRPr/>
            </a:p>
          </p:txBody>
        </p:sp>
        <p:sp>
          <p:nvSpPr>
            <p:cNvPr id="23" name="object 23"/>
            <p:cNvSpPr/>
            <p:nvPr/>
          </p:nvSpPr>
          <p:spPr>
            <a:xfrm>
              <a:off x="4677155" y="2444495"/>
              <a:ext cx="167640" cy="2877820"/>
            </a:xfrm>
            <a:custGeom>
              <a:avLst/>
              <a:gdLst/>
              <a:ahLst/>
              <a:cxnLst/>
              <a:rect l="l" t="t" r="r" b="b"/>
              <a:pathLst>
                <a:path w="167639" h="2877820">
                  <a:moveTo>
                    <a:pt x="167640" y="0"/>
                  </a:moveTo>
                  <a:lnTo>
                    <a:pt x="0" y="0"/>
                  </a:lnTo>
                  <a:lnTo>
                    <a:pt x="0" y="2877312"/>
                  </a:lnTo>
                  <a:lnTo>
                    <a:pt x="167640" y="2877312"/>
                  </a:lnTo>
                  <a:lnTo>
                    <a:pt x="167640" y="0"/>
                  </a:lnTo>
                  <a:close/>
                </a:path>
              </a:pathLst>
            </a:custGeom>
            <a:solidFill>
              <a:srgbClr val="4471C4"/>
            </a:solidFill>
          </p:spPr>
          <p:txBody>
            <a:bodyPr wrap="square" lIns="0" tIns="0" rIns="0" bIns="0" rtlCol="0"/>
            <a:lstStyle/>
            <a:p>
              <a:endParaRPr/>
            </a:p>
          </p:txBody>
        </p:sp>
        <p:sp>
          <p:nvSpPr>
            <p:cNvPr id="24" name="object 24"/>
            <p:cNvSpPr/>
            <p:nvPr/>
          </p:nvSpPr>
          <p:spPr>
            <a:xfrm>
              <a:off x="5058156" y="2924555"/>
              <a:ext cx="1539240" cy="1918970"/>
            </a:xfrm>
            <a:custGeom>
              <a:avLst/>
              <a:gdLst/>
              <a:ahLst/>
              <a:cxnLst/>
              <a:rect l="l" t="t" r="r" b="b"/>
              <a:pathLst>
                <a:path w="1539240" h="1918970">
                  <a:moveTo>
                    <a:pt x="211836" y="1918716"/>
                  </a:moveTo>
                  <a:lnTo>
                    <a:pt x="579120" y="1918716"/>
                  </a:lnTo>
                </a:path>
                <a:path w="1539240" h="1918970">
                  <a:moveTo>
                    <a:pt x="746760" y="1918716"/>
                  </a:moveTo>
                  <a:lnTo>
                    <a:pt x="792480" y="1918716"/>
                  </a:lnTo>
                </a:path>
                <a:path w="1539240" h="1918970">
                  <a:moveTo>
                    <a:pt x="211836" y="1438656"/>
                  </a:moveTo>
                  <a:lnTo>
                    <a:pt x="579120" y="1438656"/>
                  </a:lnTo>
                </a:path>
                <a:path w="1539240" h="1918970">
                  <a:moveTo>
                    <a:pt x="746760" y="1438656"/>
                  </a:moveTo>
                  <a:lnTo>
                    <a:pt x="792480" y="1438656"/>
                  </a:lnTo>
                </a:path>
                <a:path w="1539240" h="1918970">
                  <a:moveTo>
                    <a:pt x="0" y="958596"/>
                  </a:moveTo>
                  <a:lnTo>
                    <a:pt x="579120" y="958596"/>
                  </a:lnTo>
                </a:path>
                <a:path w="1539240" h="1918970">
                  <a:moveTo>
                    <a:pt x="746760" y="958596"/>
                  </a:moveTo>
                  <a:lnTo>
                    <a:pt x="792480" y="958596"/>
                  </a:lnTo>
                </a:path>
                <a:path w="1539240" h="1918970">
                  <a:moveTo>
                    <a:pt x="0" y="480060"/>
                  </a:moveTo>
                  <a:lnTo>
                    <a:pt x="579120" y="480060"/>
                  </a:lnTo>
                </a:path>
                <a:path w="1539240" h="1918970">
                  <a:moveTo>
                    <a:pt x="746760" y="480060"/>
                  </a:moveTo>
                  <a:lnTo>
                    <a:pt x="792480" y="480060"/>
                  </a:lnTo>
                </a:path>
                <a:path w="1539240" h="1918970">
                  <a:moveTo>
                    <a:pt x="746760" y="0"/>
                  </a:moveTo>
                  <a:lnTo>
                    <a:pt x="1539240" y="0"/>
                  </a:lnTo>
                </a:path>
              </a:pathLst>
            </a:custGeom>
            <a:ln w="9525">
              <a:solidFill>
                <a:srgbClr val="D9D9D9"/>
              </a:solidFill>
            </a:ln>
          </p:spPr>
          <p:txBody>
            <a:bodyPr wrap="square" lIns="0" tIns="0" rIns="0" bIns="0" rtlCol="0"/>
            <a:lstStyle/>
            <a:p>
              <a:endParaRPr/>
            </a:p>
          </p:txBody>
        </p:sp>
        <p:sp>
          <p:nvSpPr>
            <p:cNvPr id="25" name="object 25"/>
            <p:cNvSpPr/>
            <p:nvPr/>
          </p:nvSpPr>
          <p:spPr>
            <a:xfrm>
              <a:off x="5637275" y="2447543"/>
              <a:ext cx="167640" cy="2874645"/>
            </a:xfrm>
            <a:custGeom>
              <a:avLst/>
              <a:gdLst/>
              <a:ahLst/>
              <a:cxnLst/>
              <a:rect l="l" t="t" r="r" b="b"/>
              <a:pathLst>
                <a:path w="167639" h="2874645">
                  <a:moveTo>
                    <a:pt x="167639" y="0"/>
                  </a:moveTo>
                  <a:lnTo>
                    <a:pt x="0" y="0"/>
                  </a:lnTo>
                  <a:lnTo>
                    <a:pt x="0" y="2874264"/>
                  </a:lnTo>
                  <a:lnTo>
                    <a:pt x="167639" y="2874264"/>
                  </a:lnTo>
                  <a:lnTo>
                    <a:pt x="167639" y="0"/>
                  </a:lnTo>
                  <a:close/>
                </a:path>
              </a:pathLst>
            </a:custGeom>
            <a:solidFill>
              <a:srgbClr val="4471C4"/>
            </a:solidFill>
          </p:spPr>
          <p:txBody>
            <a:bodyPr wrap="square" lIns="0" tIns="0" rIns="0" bIns="0" rtlCol="0"/>
            <a:lstStyle/>
            <a:p>
              <a:endParaRPr/>
            </a:p>
          </p:txBody>
        </p:sp>
        <p:sp>
          <p:nvSpPr>
            <p:cNvPr id="26" name="object 26"/>
            <p:cNvSpPr/>
            <p:nvPr/>
          </p:nvSpPr>
          <p:spPr>
            <a:xfrm>
              <a:off x="6018275" y="2924555"/>
              <a:ext cx="1539240" cy="1918970"/>
            </a:xfrm>
            <a:custGeom>
              <a:avLst/>
              <a:gdLst/>
              <a:ahLst/>
              <a:cxnLst/>
              <a:rect l="l" t="t" r="r" b="b"/>
              <a:pathLst>
                <a:path w="1539240" h="1918970">
                  <a:moveTo>
                    <a:pt x="211836" y="1918716"/>
                  </a:moveTo>
                  <a:lnTo>
                    <a:pt x="579120" y="1918716"/>
                  </a:lnTo>
                </a:path>
                <a:path w="1539240" h="1918970">
                  <a:moveTo>
                    <a:pt x="746759" y="1918716"/>
                  </a:moveTo>
                  <a:lnTo>
                    <a:pt x="792479" y="1918716"/>
                  </a:lnTo>
                </a:path>
                <a:path w="1539240" h="1918970">
                  <a:moveTo>
                    <a:pt x="211836" y="1438656"/>
                  </a:moveTo>
                  <a:lnTo>
                    <a:pt x="579120" y="1438656"/>
                  </a:lnTo>
                </a:path>
                <a:path w="1539240" h="1918970">
                  <a:moveTo>
                    <a:pt x="746759" y="1438656"/>
                  </a:moveTo>
                  <a:lnTo>
                    <a:pt x="792479" y="1438656"/>
                  </a:lnTo>
                </a:path>
                <a:path w="1539240" h="1918970">
                  <a:moveTo>
                    <a:pt x="211836" y="958596"/>
                  </a:moveTo>
                  <a:lnTo>
                    <a:pt x="579120" y="958596"/>
                  </a:lnTo>
                </a:path>
                <a:path w="1539240" h="1918970">
                  <a:moveTo>
                    <a:pt x="746759" y="958596"/>
                  </a:moveTo>
                  <a:lnTo>
                    <a:pt x="792479" y="958596"/>
                  </a:lnTo>
                </a:path>
                <a:path w="1539240" h="1918970">
                  <a:moveTo>
                    <a:pt x="0" y="480060"/>
                  </a:moveTo>
                  <a:lnTo>
                    <a:pt x="579120" y="480060"/>
                  </a:lnTo>
                </a:path>
                <a:path w="1539240" h="1918970">
                  <a:moveTo>
                    <a:pt x="746759" y="480060"/>
                  </a:moveTo>
                  <a:lnTo>
                    <a:pt x="792479" y="480060"/>
                  </a:lnTo>
                </a:path>
                <a:path w="1539240" h="1918970">
                  <a:moveTo>
                    <a:pt x="746759" y="0"/>
                  </a:moveTo>
                  <a:lnTo>
                    <a:pt x="1539240" y="0"/>
                  </a:lnTo>
                </a:path>
              </a:pathLst>
            </a:custGeom>
            <a:ln w="9525">
              <a:solidFill>
                <a:srgbClr val="D9D9D9"/>
              </a:solidFill>
            </a:ln>
          </p:spPr>
          <p:txBody>
            <a:bodyPr wrap="square" lIns="0" tIns="0" rIns="0" bIns="0" rtlCol="0"/>
            <a:lstStyle/>
            <a:p>
              <a:endParaRPr/>
            </a:p>
          </p:txBody>
        </p:sp>
        <p:sp>
          <p:nvSpPr>
            <p:cNvPr id="27" name="object 27"/>
            <p:cNvSpPr/>
            <p:nvPr/>
          </p:nvSpPr>
          <p:spPr>
            <a:xfrm>
              <a:off x="6597395" y="2446019"/>
              <a:ext cx="167640" cy="2875915"/>
            </a:xfrm>
            <a:custGeom>
              <a:avLst/>
              <a:gdLst/>
              <a:ahLst/>
              <a:cxnLst/>
              <a:rect l="l" t="t" r="r" b="b"/>
              <a:pathLst>
                <a:path w="167640" h="2875915">
                  <a:moveTo>
                    <a:pt x="167639" y="0"/>
                  </a:moveTo>
                  <a:lnTo>
                    <a:pt x="0" y="0"/>
                  </a:lnTo>
                  <a:lnTo>
                    <a:pt x="0" y="2875788"/>
                  </a:lnTo>
                  <a:lnTo>
                    <a:pt x="167639" y="2875788"/>
                  </a:lnTo>
                  <a:lnTo>
                    <a:pt x="167639" y="0"/>
                  </a:lnTo>
                  <a:close/>
                </a:path>
              </a:pathLst>
            </a:custGeom>
            <a:solidFill>
              <a:srgbClr val="4471C4"/>
            </a:solidFill>
          </p:spPr>
          <p:txBody>
            <a:bodyPr wrap="square" lIns="0" tIns="0" rIns="0" bIns="0" rtlCol="0"/>
            <a:lstStyle/>
            <a:p>
              <a:endParaRPr/>
            </a:p>
          </p:txBody>
        </p:sp>
        <p:sp>
          <p:nvSpPr>
            <p:cNvPr id="28" name="object 28"/>
            <p:cNvSpPr/>
            <p:nvPr/>
          </p:nvSpPr>
          <p:spPr>
            <a:xfrm>
              <a:off x="6978395" y="2924555"/>
              <a:ext cx="1539240" cy="1918970"/>
            </a:xfrm>
            <a:custGeom>
              <a:avLst/>
              <a:gdLst/>
              <a:ahLst/>
              <a:cxnLst/>
              <a:rect l="l" t="t" r="r" b="b"/>
              <a:pathLst>
                <a:path w="1539240" h="1918970">
                  <a:moveTo>
                    <a:pt x="0" y="1918716"/>
                  </a:moveTo>
                  <a:lnTo>
                    <a:pt x="579120" y="1918716"/>
                  </a:lnTo>
                </a:path>
                <a:path w="1539240" h="1918970">
                  <a:moveTo>
                    <a:pt x="746759" y="1918716"/>
                  </a:moveTo>
                  <a:lnTo>
                    <a:pt x="792479" y="1918716"/>
                  </a:lnTo>
                </a:path>
                <a:path w="1539240" h="1918970">
                  <a:moveTo>
                    <a:pt x="0" y="1438656"/>
                  </a:moveTo>
                  <a:lnTo>
                    <a:pt x="579120" y="1438656"/>
                  </a:lnTo>
                </a:path>
                <a:path w="1539240" h="1918970">
                  <a:moveTo>
                    <a:pt x="746759" y="1438656"/>
                  </a:moveTo>
                  <a:lnTo>
                    <a:pt x="792479" y="1438656"/>
                  </a:lnTo>
                </a:path>
                <a:path w="1539240" h="1918970">
                  <a:moveTo>
                    <a:pt x="0" y="958596"/>
                  </a:moveTo>
                  <a:lnTo>
                    <a:pt x="579120" y="958596"/>
                  </a:lnTo>
                </a:path>
                <a:path w="1539240" h="1918970">
                  <a:moveTo>
                    <a:pt x="746759" y="958596"/>
                  </a:moveTo>
                  <a:lnTo>
                    <a:pt x="792479" y="958596"/>
                  </a:lnTo>
                </a:path>
                <a:path w="1539240" h="1918970">
                  <a:moveTo>
                    <a:pt x="0" y="480060"/>
                  </a:moveTo>
                  <a:lnTo>
                    <a:pt x="579120" y="480060"/>
                  </a:lnTo>
                </a:path>
                <a:path w="1539240" h="1918970">
                  <a:moveTo>
                    <a:pt x="746759" y="480060"/>
                  </a:moveTo>
                  <a:lnTo>
                    <a:pt x="792479" y="480060"/>
                  </a:lnTo>
                </a:path>
                <a:path w="1539240" h="1918970">
                  <a:moveTo>
                    <a:pt x="746759" y="0"/>
                  </a:moveTo>
                  <a:lnTo>
                    <a:pt x="1539239" y="0"/>
                  </a:lnTo>
                </a:path>
              </a:pathLst>
            </a:custGeom>
            <a:ln w="9525">
              <a:solidFill>
                <a:srgbClr val="D9D9D9"/>
              </a:solidFill>
            </a:ln>
          </p:spPr>
          <p:txBody>
            <a:bodyPr wrap="square" lIns="0" tIns="0" rIns="0" bIns="0" rtlCol="0"/>
            <a:lstStyle/>
            <a:p>
              <a:endParaRPr/>
            </a:p>
          </p:txBody>
        </p:sp>
        <p:sp>
          <p:nvSpPr>
            <p:cNvPr id="29" name="object 29"/>
            <p:cNvSpPr/>
            <p:nvPr/>
          </p:nvSpPr>
          <p:spPr>
            <a:xfrm>
              <a:off x="7557516" y="2446019"/>
              <a:ext cx="167640" cy="2875915"/>
            </a:xfrm>
            <a:custGeom>
              <a:avLst/>
              <a:gdLst/>
              <a:ahLst/>
              <a:cxnLst/>
              <a:rect l="l" t="t" r="r" b="b"/>
              <a:pathLst>
                <a:path w="167640" h="2875915">
                  <a:moveTo>
                    <a:pt x="167639" y="0"/>
                  </a:moveTo>
                  <a:lnTo>
                    <a:pt x="0" y="0"/>
                  </a:lnTo>
                  <a:lnTo>
                    <a:pt x="0" y="2875788"/>
                  </a:lnTo>
                  <a:lnTo>
                    <a:pt x="167639" y="2875788"/>
                  </a:lnTo>
                  <a:lnTo>
                    <a:pt x="167639" y="0"/>
                  </a:lnTo>
                  <a:close/>
                </a:path>
              </a:pathLst>
            </a:custGeom>
            <a:solidFill>
              <a:srgbClr val="4471C4"/>
            </a:solidFill>
          </p:spPr>
          <p:txBody>
            <a:bodyPr wrap="square" lIns="0" tIns="0" rIns="0" bIns="0" rtlCol="0"/>
            <a:lstStyle/>
            <a:p>
              <a:endParaRPr/>
            </a:p>
          </p:txBody>
        </p:sp>
        <p:sp>
          <p:nvSpPr>
            <p:cNvPr id="30" name="object 30"/>
            <p:cNvSpPr/>
            <p:nvPr/>
          </p:nvSpPr>
          <p:spPr>
            <a:xfrm>
              <a:off x="7938516" y="2924555"/>
              <a:ext cx="3275329" cy="1918970"/>
            </a:xfrm>
            <a:custGeom>
              <a:avLst/>
              <a:gdLst/>
              <a:ahLst/>
              <a:cxnLst/>
              <a:rect l="l" t="t" r="r" b="b"/>
              <a:pathLst>
                <a:path w="3275329" h="1918970">
                  <a:moveTo>
                    <a:pt x="0" y="1918716"/>
                  </a:moveTo>
                  <a:lnTo>
                    <a:pt x="579119" y="1918716"/>
                  </a:lnTo>
                </a:path>
                <a:path w="3275329" h="1918970">
                  <a:moveTo>
                    <a:pt x="746759" y="1918716"/>
                  </a:moveTo>
                  <a:lnTo>
                    <a:pt x="792479" y="1918716"/>
                  </a:lnTo>
                </a:path>
                <a:path w="3275329" h="1918970">
                  <a:moveTo>
                    <a:pt x="0" y="1438656"/>
                  </a:moveTo>
                  <a:lnTo>
                    <a:pt x="579119" y="1438656"/>
                  </a:lnTo>
                </a:path>
                <a:path w="3275329" h="1918970">
                  <a:moveTo>
                    <a:pt x="746759" y="1438656"/>
                  </a:moveTo>
                  <a:lnTo>
                    <a:pt x="792479" y="1438656"/>
                  </a:lnTo>
                </a:path>
                <a:path w="3275329" h="1918970">
                  <a:moveTo>
                    <a:pt x="0" y="958596"/>
                  </a:moveTo>
                  <a:lnTo>
                    <a:pt x="579119" y="958596"/>
                  </a:lnTo>
                </a:path>
                <a:path w="3275329" h="1918970">
                  <a:moveTo>
                    <a:pt x="746759" y="958596"/>
                  </a:moveTo>
                  <a:lnTo>
                    <a:pt x="792479" y="958596"/>
                  </a:lnTo>
                </a:path>
                <a:path w="3275329" h="1918970">
                  <a:moveTo>
                    <a:pt x="0" y="480060"/>
                  </a:moveTo>
                  <a:lnTo>
                    <a:pt x="579119" y="480060"/>
                  </a:lnTo>
                </a:path>
                <a:path w="3275329" h="1918970">
                  <a:moveTo>
                    <a:pt x="746759" y="480060"/>
                  </a:moveTo>
                  <a:lnTo>
                    <a:pt x="792479" y="480060"/>
                  </a:lnTo>
                </a:path>
                <a:path w="3275329" h="1918970">
                  <a:moveTo>
                    <a:pt x="746759" y="0"/>
                  </a:moveTo>
                  <a:lnTo>
                    <a:pt x="3275076" y="0"/>
                  </a:lnTo>
                </a:path>
              </a:pathLst>
            </a:custGeom>
            <a:ln w="9525">
              <a:solidFill>
                <a:srgbClr val="D9D9D9"/>
              </a:solidFill>
            </a:ln>
          </p:spPr>
          <p:txBody>
            <a:bodyPr wrap="square" lIns="0" tIns="0" rIns="0" bIns="0" rtlCol="0"/>
            <a:lstStyle/>
            <a:p>
              <a:endParaRPr/>
            </a:p>
          </p:txBody>
        </p:sp>
        <p:sp>
          <p:nvSpPr>
            <p:cNvPr id="31" name="object 31"/>
            <p:cNvSpPr/>
            <p:nvPr/>
          </p:nvSpPr>
          <p:spPr>
            <a:xfrm>
              <a:off x="8517635" y="2444495"/>
              <a:ext cx="167640" cy="2877820"/>
            </a:xfrm>
            <a:custGeom>
              <a:avLst/>
              <a:gdLst/>
              <a:ahLst/>
              <a:cxnLst/>
              <a:rect l="l" t="t" r="r" b="b"/>
              <a:pathLst>
                <a:path w="167640" h="2877820">
                  <a:moveTo>
                    <a:pt x="167640" y="0"/>
                  </a:moveTo>
                  <a:lnTo>
                    <a:pt x="0" y="0"/>
                  </a:lnTo>
                  <a:lnTo>
                    <a:pt x="0" y="2877312"/>
                  </a:lnTo>
                  <a:lnTo>
                    <a:pt x="167640" y="2877312"/>
                  </a:lnTo>
                  <a:lnTo>
                    <a:pt x="167640" y="0"/>
                  </a:lnTo>
                  <a:close/>
                </a:path>
              </a:pathLst>
            </a:custGeom>
            <a:solidFill>
              <a:srgbClr val="4471C4"/>
            </a:solidFill>
          </p:spPr>
          <p:txBody>
            <a:bodyPr wrap="square" lIns="0" tIns="0" rIns="0" bIns="0" rtlCol="0"/>
            <a:lstStyle/>
            <a:p>
              <a:endParaRPr/>
            </a:p>
          </p:txBody>
        </p:sp>
        <p:sp>
          <p:nvSpPr>
            <p:cNvPr id="32" name="object 32"/>
            <p:cNvSpPr/>
            <p:nvPr/>
          </p:nvSpPr>
          <p:spPr>
            <a:xfrm>
              <a:off x="9110472" y="4363211"/>
              <a:ext cx="579120" cy="480059"/>
            </a:xfrm>
            <a:custGeom>
              <a:avLst/>
              <a:gdLst/>
              <a:ahLst/>
              <a:cxnLst/>
              <a:rect l="l" t="t" r="r" b="b"/>
              <a:pathLst>
                <a:path w="579120" h="480060">
                  <a:moveTo>
                    <a:pt x="0" y="480060"/>
                  </a:moveTo>
                  <a:lnTo>
                    <a:pt x="367283" y="480060"/>
                  </a:lnTo>
                </a:path>
                <a:path w="579120" h="480060">
                  <a:moveTo>
                    <a:pt x="534924" y="480060"/>
                  </a:moveTo>
                  <a:lnTo>
                    <a:pt x="579120" y="480060"/>
                  </a:lnTo>
                </a:path>
                <a:path w="579120" h="480060">
                  <a:moveTo>
                    <a:pt x="0" y="0"/>
                  </a:moveTo>
                  <a:lnTo>
                    <a:pt x="367283" y="0"/>
                  </a:lnTo>
                </a:path>
                <a:path w="579120" h="480060">
                  <a:moveTo>
                    <a:pt x="534924" y="0"/>
                  </a:moveTo>
                  <a:lnTo>
                    <a:pt x="579120" y="0"/>
                  </a:lnTo>
                </a:path>
              </a:pathLst>
            </a:custGeom>
            <a:ln w="9525">
              <a:solidFill>
                <a:srgbClr val="D9D9D9"/>
              </a:solidFill>
            </a:ln>
          </p:spPr>
          <p:txBody>
            <a:bodyPr wrap="square" lIns="0" tIns="0" rIns="0" bIns="0" rtlCol="0"/>
            <a:lstStyle/>
            <a:p>
              <a:endParaRPr/>
            </a:p>
          </p:txBody>
        </p:sp>
        <p:sp>
          <p:nvSpPr>
            <p:cNvPr id="33" name="object 33"/>
            <p:cNvSpPr/>
            <p:nvPr/>
          </p:nvSpPr>
          <p:spPr>
            <a:xfrm>
              <a:off x="9477756" y="4088891"/>
              <a:ext cx="167640" cy="1233170"/>
            </a:xfrm>
            <a:custGeom>
              <a:avLst/>
              <a:gdLst/>
              <a:ahLst/>
              <a:cxnLst/>
              <a:rect l="l" t="t" r="r" b="b"/>
              <a:pathLst>
                <a:path w="167640" h="1233170">
                  <a:moveTo>
                    <a:pt x="167640" y="0"/>
                  </a:moveTo>
                  <a:lnTo>
                    <a:pt x="0" y="0"/>
                  </a:lnTo>
                  <a:lnTo>
                    <a:pt x="0" y="1232915"/>
                  </a:lnTo>
                  <a:lnTo>
                    <a:pt x="167640" y="1232915"/>
                  </a:lnTo>
                  <a:lnTo>
                    <a:pt x="167640" y="0"/>
                  </a:lnTo>
                  <a:close/>
                </a:path>
              </a:pathLst>
            </a:custGeom>
            <a:solidFill>
              <a:srgbClr val="4471C4"/>
            </a:solidFill>
          </p:spPr>
          <p:txBody>
            <a:bodyPr wrap="square" lIns="0" tIns="0" rIns="0" bIns="0" rtlCol="0"/>
            <a:lstStyle/>
            <a:p>
              <a:endParaRPr/>
            </a:p>
          </p:txBody>
        </p:sp>
        <p:sp>
          <p:nvSpPr>
            <p:cNvPr id="34" name="object 34"/>
            <p:cNvSpPr/>
            <p:nvPr/>
          </p:nvSpPr>
          <p:spPr>
            <a:xfrm>
              <a:off x="10070592" y="4363211"/>
              <a:ext cx="579120" cy="480059"/>
            </a:xfrm>
            <a:custGeom>
              <a:avLst/>
              <a:gdLst/>
              <a:ahLst/>
              <a:cxnLst/>
              <a:rect l="l" t="t" r="r" b="b"/>
              <a:pathLst>
                <a:path w="579120" h="480060">
                  <a:moveTo>
                    <a:pt x="0" y="480060"/>
                  </a:moveTo>
                  <a:lnTo>
                    <a:pt x="367283" y="480060"/>
                  </a:lnTo>
                </a:path>
                <a:path w="579120" h="480060">
                  <a:moveTo>
                    <a:pt x="534924" y="480060"/>
                  </a:moveTo>
                  <a:lnTo>
                    <a:pt x="579119" y="480060"/>
                  </a:lnTo>
                </a:path>
                <a:path w="579120" h="480060">
                  <a:moveTo>
                    <a:pt x="0" y="0"/>
                  </a:moveTo>
                  <a:lnTo>
                    <a:pt x="367283" y="0"/>
                  </a:lnTo>
                </a:path>
                <a:path w="579120" h="480060">
                  <a:moveTo>
                    <a:pt x="534924" y="0"/>
                  </a:moveTo>
                  <a:lnTo>
                    <a:pt x="579119" y="0"/>
                  </a:lnTo>
                </a:path>
              </a:pathLst>
            </a:custGeom>
            <a:ln w="9525">
              <a:solidFill>
                <a:srgbClr val="D9D9D9"/>
              </a:solidFill>
            </a:ln>
          </p:spPr>
          <p:txBody>
            <a:bodyPr wrap="square" lIns="0" tIns="0" rIns="0" bIns="0" rtlCol="0"/>
            <a:lstStyle/>
            <a:p>
              <a:endParaRPr/>
            </a:p>
          </p:txBody>
        </p:sp>
        <p:sp>
          <p:nvSpPr>
            <p:cNvPr id="35" name="object 35"/>
            <p:cNvSpPr/>
            <p:nvPr/>
          </p:nvSpPr>
          <p:spPr>
            <a:xfrm>
              <a:off x="10437875" y="4018787"/>
              <a:ext cx="167640" cy="1303020"/>
            </a:xfrm>
            <a:custGeom>
              <a:avLst/>
              <a:gdLst/>
              <a:ahLst/>
              <a:cxnLst/>
              <a:rect l="l" t="t" r="r" b="b"/>
              <a:pathLst>
                <a:path w="167640" h="1303020">
                  <a:moveTo>
                    <a:pt x="167640" y="0"/>
                  </a:moveTo>
                  <a:lnTo>
                    <a:pt x="0" y="0"/>
                  </a:lnTo>
                  <a:lnTo>
                    <a:pt x="0" y="1303020"/>
                  </a:lnTo>
                  <a:lnTo>
                    <a:pt x="167640" y="1303020"/>
                  </a:lnTo>
                  <a:lnTo>
                    <a:pt x="167640" y="0"/>
                  </a:lnTo>
                  <a:close/>
                </a:path>
              </a:pathLst>
            </a:custGeom>
            <a:solidFill>
              <a:srgbClr val="4471C4"/>
            </a:solidFill>
          </p:spPr>
          <p:txBody>
            <a:bodyPr wrap="square" lIns="0" tIns="0" rIns="0" bIns="0" rtlCol="0"/>
            <a:lstStyle/>
            <a:p>
              <a:endParaRPr/>
            </a:p>
          </p:txBody>
        </p:sp>
        <p:sp>
          <p:nvSpPr>
            <p:cNvPr id="36" name="object 36"/>
            <p:cNvSpPr/>
            <p:nvPr/>
          </p:nvSpPr>
          <p:spPr>
            <a:xfrm>
              <a:off x="1613916" y="3404615"/>
              <a:ext cx="396240" cy="478790"/>
            </a:xfrm>
            <a:custGeom>
              <a:avLst/>
              <a:gdLst/>
              <a:ahLst/>
              <a:cxnLst/>
              <a:rect l="l" t="t" r="r" b="b"/>
              <a:pathLst>
                <a:path w="396239" h="478789">
                  <a:moveTo>
                    <a:pt x="0" y="478536"/>
                  </a:moveTo>
                  <a:lnTo>
                    <a:pt x="396240" y="478536"/>
                  </a:lnTo>
                </a:path>
                <a:path w="396239" h="478789">
                  <a:moveTo>
                    <a:pt x="0" y="0"/>
                  </a:moveTo>
                  <a:lnTo>
                    <a:pt x="396240" y="0"/>
                  </a:lnTo>
                </a:path>
              </a:pathLst>
            </a:custGeom>
            <a:ln w="9525">
              <a:solidFill>
                <a:srgbClr val="D9D9D9"/>
              </a:solidFill>
            </a:ln>
          </p:spPr>
          <p:txBody>
            <a:bodyPr wrap="square" lIns="0" tIns="0" rIns="0" bIns="0" rtlCol="0"/>
            <a:lstStyle/>
            <a:p>
              <a:endParaRPr/>
            </a:p>
          </p:txBody>
        </p:sp>
        <p:sp>
          <p:nvSpPr>
            <p:cNvPr id="37" name="object 37"/>
            <p:cNvSpPr/>
            <p:nvPr/>
          </p:nvSpPr>
          <p:spPr>
            <a:xfrm>
              <a:off x="2010156" y="3279647"/>
              <a:ext cx="167640" cy="2042160"/>
            </a:xfrm>
            <a:custGeom>
              <a:avLst/>
              <a:gdLst/>
              <a:ahLst/>
              <a:cxnLst/>
              <a:rect l="l" t="t" r="r" b="b"/>
              <a:pathLst>
                <a:path w="167639" h="2042160">
                  <a:moveTo>
                    <a:pt x="167639" y="0"/>
                  </a:moveTo>
                  <a:lnTo>
                    <a:pt x="0" y="0"/>
                  </a:lnTo>
                  <a:lnTo>
                    <a:pt x="0" y="2042160"/>
                  </a:lnTo>
                  <a:lnTo>
                    <a:pt x="167639" y="2042160"/>
                  </a:lnTo>
                  <a:lnTo>
                    <a:pt x="167639" y="0"/>
                  </a:lnTo>
                  <a:close/>
                </a:path>
              </a:pathLst>
            </a:custGeom>
            <a:solidFill>
              <a:srgbClr val="EC7C30"/>
            </a:solidFill>
          </p:spPr>
          <p:txBody>
            <a:bodyPr wrap="square" lIns="0" tIns="0" rIns="0" bIns="0" rtlCol="0"/>
            <a:lstStyle/>
            <a:p>
              <a:endParaRPr/>
            </a:p>
          </p:txBody>
        </p:sp>
        <p:sp>
          <p:nvSpPr>
            <p:cNvPr id="38" name="object 38"/>
            <p:cNvSpPr/>
            <p:nvPr/>
          </p:nvSpPr>
          <p:spPr>
            <a:xfrm>
              <a:off x="3137916" y="4843271"/>
              <a:ext cx="45720" cy="0"/>
            </a:xfrm>
            <a:custGeom>
              <a:avLst/>
              <a:gdLst/>
              <a:ahLst/>
              <a:cxnLst/>
              <a:rect l="l" t="t" r="r" b="b"/>
              <a:pathLst>
                <a:path w="45719">
                  <a:moveTo>
                    <a:pt x="0" y="0"/>
                  </a:moveTo>
                  <a:lnTo>
                    <a:pt x="45719" y="0"/>
                  </a:lnTo>
                </a:path>
              </a:pathLst>
            </a:custGeom>
            <a:ln w="9525">
              <a:solidFill>
                <a:srgbClr val="D9D9D9"/>
              </a:solidFill>
            </a:ln>
          </p:spPr>
          <p:txBody>
            <a:bodyPr wrap="square" lIns="0" tIns="0" rIns="0" bIns="0" rtlCol="0"/>
            <a:lstStyle/>
            <a:p>
              <a:endParaRPr/>
            </a:p>
          </p:txBody>
        </p:sp>
        <p:sp>
          <p:nvSpPr>
            <p:cNvPr id="39" name="object 39"/>
            <p:cNvSpPr/>
            <p:nvPr/>
          </p:nvSpPr>
          <p:spPr>
            <a:xfrm>
              <a:off x="2970276" y="3293363"/>
              <a:ext cx="167640" cy="2028825"/>
            </a:xfrm>
            <a:custGeom>
              <a:avLst/>
              <a:gdLst/>
              <a:ahLst/>
              <a:cxnLst/>
              <a:rect l="l" t="t" r="r" b="b"/>
              <a:pathLst>
                <a:path w="167639" h="2028825">
                  <a:moveTo>
                    <a:pt x="167640" y="0"/>
                  </a:moveTo>
                  <a:lnTo>
                    <a:pt x="0" y="0"/>
                  </a:lnTo>
                  <a:lnTo>
                    <a:pt x="0" y="2028444"/>
                  </a:lnTo>
                  <a:lnTo>
                    <a:pt x="167640" y="2028444"/>
                  </a:lnTo>
                  <a:lnTo>
                    <a:pt x="167640" y="0"/>
                  </a:lnTo>
                  <a:close/>
                </a:path>
              </a:pathLst>
            </a:custGeom>
            <a:solidFill>
              <a:srgbClr val="EC7C30"/>
            </a:solidFill>
          </p:spPr>
          <p:txBody>
            <a:bodyPr wrap="square" lIns="0" tIns="0" rIns="0" bIns="0" rtlCol="0"/>
            <a:lstStyle/>
            <a:p>
              <a:endParaRPr/>
            </a:p>
          </p:txBody>
        </p:sp>
        <p:sp>
          <p:nvSpPr>
            <p:cNvPr id="40" name="object 40"/>
            <p:cNvSpPr/>
            <p:nvPr/>
          </p:nvSpPr>
          <p:spPr>
            <a:xfrm>
              <a:off x="4098036" y="4843271"/>
              <a:ext cx="45720" cy="0"/>
            </a:xfrm>
            <a:custGeom>
              <a:avLst/>
              <a:gdLst/>
              <a:ahLst/>
              <a:cxnLst/>
              <a:rect l="l" t="t" r="r" b="b"/>
              <a:pathLst>
                <a:path w="45720">
                  <a:moveTo>
                    <a:pt x="0" y="0"/>
                  </a:moveTo>
                  <a:lnTo>
                    <a:pt x="45719" y="0"/>
                  </a:lnTo>
                </a:path>
              </a:pathLst>
            </a:custGeom>
            <a:ln w="9525">
              <a:solidFill>
                <a:srgbClr val="D9D9D9"/>
              </a:solidFill>
            </a:ln>
          </p:spPr>
          <p:txBody>
            <a:bodyPr wrap="square" lIns="0" tIns="0" rIns="0" bIns="0" rtlCol="0"/>
            <a:lstStyle/>
            <a:p>
              <a:endParaRPr/>
            </a:p>
          </p:txBody>
        </p:sp>
        <p:sp>
          <p:nvSpPr>
            <p:cNvPr id="41" name="object 41"/>
            <p:cNvSpPr/>
            <p:nvPr/>
          </p:nvSpPr>
          <p:spPr>
            <a:xfrm>
              <a:off x="3930395" y="3296411"/>
              <a:ext cx="167640" cy="2025650"/>
            </a:xfrm>
            <a:custGeom>
              <a:avLst/>
              <a:gdLst/>
              <a:ahLst/>
              <a:cxnLst/>
              <a:rect l="l" t="t" r="r" b="b"/>
              <a:pathLst>
                <a:path w="167639" h="2025650">
                  <a:moveTo>
                    <a:pt x="167639" y="0"/>
                  </a:moveTo>
                  <a:lnTo>
                    <a:pt x="0" y="0"/>
                  </a:lnTo>
                  <a:lnTo>
                    <a:pt x="0" y="2025396"/>
                  </a:lnTo>
                  <a:lnTo>
                    <a:pt x="167639" y="2025396"/>
                  </a:lnTo>
                  <a:lnTo>
                    <a:pt x="167639" y="0"/>
                  </a:lnTo>
                  <a:close/>
                </a:path>
              </a:pathLst>
            </a:custGeom>
            <a:solidFill>
              <a:srgbClr val="EC7C30"/>
            </a:solidFill>
          </p:spPr>
          <p:txBody>
            <a:bodyPr wrap="square" lIns="0" tIns="0" rIns="0" bIns="0" rtlCol="0"/>
            <a:lstStyle/>
            <a:p>
              <a:endParaRPr/>
            </a:p>
          </p:txBody>
        </p:sp>
        <p:sp>
          <p:nvSpPr>
            <p:cNvPr id="42" name="object 42"/>
            <p:cNvSpPr/>
            <p:nvPr/>
          </p:nvSpPr>
          <p:spPr>
            <a:xfrm>
              <a:off x="5058156" y="4363211"/>
              <a:ext cx="45720" cy="480059"/>
            </a:xfrm>
            <a:custGeom>
              <a:avLst/>
              <a:gdLst/>
              <a:ahLst/>
              <a:cxnLst/>
              <a:rect l="l" t="t" r="r" b="b"/>
              <a:pathLst>
                <a:path w="45720" h="480060">
                  <a:moveTo>
                    <a:pt x="0" y="480060"/>
                  </a:moveTo>
                  <a:lnTo>
                    <a:pt x="45720" y="480060"/>
                  </a:lnTo>
                </a:path>
                <a:path w="45720" h="480060">
                  <a:moveTo>
                    <a:pt x="0" y="0"/>
                  </a:moveTo>
                  <a:lnTo>
                    <a:pt x="45720" y="0"/>
                  </a:lnTo>
                </a:path>
              </a:pathLst>
            </a:custGeom>
            <a:ln w="9525">
              <a:solidFill>
                <a:srgbClr val="D9D9D9"/>
              </a:solidFill>
            </a:ln>
          </p:spPr>
          <p:txBody>
            <a:bodyPr wrap="square" lIns="0" tIns="0" rIns="0" bIns="0" rtlCol="0"/>
            <a:lstStyle/>
            <a:p>
              <a:endParaRPr/>
            </a:p>
          </p:txBody>
        </p:sp>
        <p:sp>
          <p:nvSpPr>
            <p:cNvPr id="43" name="object 43"/>
            <p:cNvSpPr/>
            <p:nvPr/>
          </p:nvSpPr>
          <p:spPr>
            <a:xfrm>
              <a:off x="4890516" y="3297935"/>
              <a:ext cx="167640" cy="2024380"/>
            </a:xfrm>
            <a:custGeom>
              <a:avLst/>
              <a:gdLst/>
              <a:ahLst/>
              <a:cxnLst/>
              <a:rect l="l" t="t" r="r" b="b"/>
              <a:pathLst>
                <a:path w="167639" h="2024379">
                  <a:moveTo>
                    <a:pt x="167639" y="0"/>
                  </a:moveTo>
                  <a:lnTo>
                    <a:pt x="0" y="0"/>
                  </a:lnTo>
                  <a:lnTo>
                    <a:pt x="0" y="2023872"/>
                  </a:lnTo>
                  <a:lnTo>
                    <a:pt x="167639" y="2023872"/>
                  </a:lnTo>
                  <a:lnTo>
                    <a:pt x="167639" y="0"/>
                  </a:lnTo>
                  <a:close/>
                </a:path>
              </a:pathLst>
            </a:custGeom>
            <a:solidFill>
              <a:srgbClr val="EC7C30"/>
            </a:solidFill>
          </p:spPr>
          <p:txBody>
            <a:bodyPr wrap="square" lIns="0" tIns="0" rIns="0" bIns="0" rtlCol="0"/>
            <a:lstStyle/>
            <a:p>
              <a:endParaRPr/>
            </a:p>
          </p:txBody>
        </p:sp>
        <p:sp>
          <p:nvSpPr>
            <p:cNvPr id="44" name="object 44"/>
            <p:cNvSpPr/>
            <p:nvPr/>
          </p:nvSpPr>
          <p:spPr>
            <a:xfrm>
              <a:off x="6018275" y="3883151"/>
              <a:ext cx="44450" cy="960119"/>
            </a:xfrm>
            <a:custGeom>
              <a:avLst/>
              <a:gdLst/>
              <a:ahLst/>
              <a:cxnLst/>
              <a:rect l="l" t="t" r="r" b="b"/>
              <a:pathLst>
                <a:path w="44450" h="960120">
                  <a:moveTo>
                    <a:pt x="0" y="960120"/>
                  </a:moveTo>
                  <a:lnTo>
                    <a:pt x="44196" y="960120"/>
                  </a:lnTo>
                </a:path>
                <a:path w="44450" h="960120">
                  <a:moveTo>
                    <a:pt x="0" y="480060"/>
                  </a:moveTo>
                  <a:lnTo>
                    <a:pt x="44196" y="480060"/>
                  </a:lnTo>
                </a:path>
                <a:path w="44450" h="960120">
                  <a:moveTo>
                    <a:pt x="0" y="0"/>
                  </a:moveTo>
                  <a:lnTo>
                    <a:pt x="44196" y="0"/>
                  </a:lnTo>
                </a:path>
              </a:pathLst>
            </a:custGeom>
            <a:ln w="9525">
              <a:solidFill>
                <a:srgbClr val="D9D9D9"/>
              </a:solidFill>
            </a:ln>
          </p:spPr>
          <p:txBody>
            <a:bodyPr wrap="square" lIns="0" tIns="0" rIns="0" bIns="0" rtlCol="0"/>
            <a:lstStyle/>
            <a:p>
              <a:endParaRPr/>
            </a:p>
          </p:txBody>
        </p:sp>
        <p:sp>
          <p:nvSpPr>
            <p:cNvPr id="45" name="object 45"/>
            <p:cNvSpPr/>
            <p:nvPr/>
          </p:nvSpPr>
          <p:spPr>
            <a:xfrm>
              <a:off x="5850636" y="3296411"/>
              <a:ext cx="2087880" cy="2025650"/>
            </a:xfrm>
            <a:custGeom>
              <a:avLst/>
              <a:gdLst/>
              <a:ahLst/>
              <a:cxnLst/>
              <a:rect l="l" t="t" r="r" b="b"/>
              <a:pathLst>
                <a:path w="2087879" h="2025650">
                  <a:moveTo>
                    <a:pt x="167640" y="1524"/>
                  </a:moveTo>
                  <a:lnTo>
                    <a:pt x="0" y="1524"/>
                  </a:lnTo>
                  <a:lnTo>
                    <a:pt x="0" y="2025396"/>
                  </a:lnTo>
                  <a:lnTo>
                    <a:pt x="167640" y="2025408"/>
                  </a:lnTo>
                  <a:lnTo>
                    <a:pt x="167640" y="1524"/>
                  </a:lnTo>
                  <a:close/>
                </a:path>
                <a:path w="2087879" h="2025650">
                  <a:moveTo>
                    <a:pt x="1127760" y="0"/>
                  </a:moveTo>
                  <a:lnTo>
                    <a:pt x="960120" y="0"/>
                  </a:lnTo>
                  <a:lnTo>
                    <a:pt x="960120" y="2025396"/>
                  </a:lnTo>
                  <a:lnTo>
                    <a:pt x="1127760" y="2025408"/>
                  </a:lnTo>
                  <a:lnTo>
                    <a:pt x="1127760" y="0"/>
                  </a:lnTo>
                  <a:close/>
                </a:path>
                <a:path w="2087879" h="2025650">
                  <a:moveTo>
                    <a:pt x="2087880" y="0"/>
                  </a:moveTo>
                  <a:lnTo>
                    <a:pt x="1920240" y="0"/>
                  </a:lnTo>
                  <a:lnTo>
                    <a:pt x="1920240" y="2025396"/>
                  </a:lnTo>
                  <a:lnTo>
                    <a:pt x="2087880" y="2025408"/>
                  </a:lnTo>
                  <a:lnTo>
                    <a:pt x="2087880" y="0"/>
                  </a:lnTo>
                  <a:close/>
                </a:path>
              </a:pathLst>
            </a:custGeom>
            <a:solidFill>
              <a:srgbClr val="EC7C30"/>
            </a:solidFill>
          </p:spPr>
          <p:txBody>
            <a:bodyPr wrap="square" lIns="0" tIns="0" rIns="0" bIns="0" rtlCol="0"/>
            <a:lstStyle/>
            <a:p>
              <a:endParaRPr/>
            </a:p>
          </p:txBody>
        </p:sp>
        <p:sp>
          <p:nvSpPr>
            <p:cNvPr id="46" name="object 46"/>
            <p:cNvSpPr/>
            <p:nvPr/>
          </p:nvSpPr>
          <p:spPr>
            <a:xfrm>
              <a:off x="8898635" y="3404615"/>
              <a:ext cx="791210" cy="1438910"/>
            </a:xfrm>
            <a:custGeom>
              <a:avLst/>
              <a:gdLst/>
              <a:ahLst/>
              <a:cxnLst/>
              <a:rect l="l" t="t" r="r" b="b"/>
              <a:pathLst>
                <a:path w="791209" h="1438910">
                  <a:moveTo>
                    <a:pt x="0" y="1438656"/>
                  </a:moveTo>
                  <a:lnTo>
                    <a:pt x="44196" y="1438656"/>
                  </a:lnTo>
                </a:path>
                <a:path w="791209" h="1438910">
                  <a:moveTo>
                    <a:pt x="0" y="958596"/>
                  </a:moveTo>
                  <a:lnTo>
                    <a:pt x="44196" y="958596"/>
                  </a:lnTo>
                </a:path>
                <a:path w="791209" h="1438910">
                  <a:moveTo>
                    <a:pt x="0" y="478536"/>
                  </a:moveTo>
                  <a:lnTo>
                    <a:pt x="44196" y="478536"/>
                  </a:lnTo>
                </a:path>
                <a:path w="791209" h="1438910">
                  <a:moveTo>
                    <a:pt x="0" y="0"/>
                  </a:moveTo>
                  <a:lnTo>
                    <a:pt x="790956" y="0"/>
                  </a:lnTo>
                </a:path>
              </a:pathLst>
            </a:custGeom>
            <a:ln w="9525">
              <a:solidFill>
                <a:srgbClr val="D9D9D9"/>
              </a:solidFill>
            </a:ln>
          </p:spPr>
          <p:txBody>
            <a:bodyPr wrap="square" lIns="0" tIns="0" rIns="0" bIns="0" rtlCol="0"/>
            <a:lstStyle/>
            <a:p>
              <a:endParaRPr/>
            </a:p>
          </p:txBody>
        </p:sp>
        <p:sp>
          <p:nvSpPr>
            <p:cNvPr id="47" name="object 47"/>
            <p:cNvSpPr/>
            <p:nvPr/>
          </p:nvSpPr>
          <p:spPr>
            <a:xfrm>
              <a:off x="8730996" y="3291839"/>
              <a:ext cx="167640" cy="2030095"/>
            </a:xfrm>
            <a:custGeom>
              <a:avLst/>
              <a:gdLst/>
              <a:ahLst/>
              <a:cxnLst/>
              <a:rect l="l" t="t" r="r" b="b"/>
              <a:pathLst>
                <a:path w="167640" h="2030095">
                  <a:moveTo>
                    <a:pt x="167639" y="0"/>
                  </a:moveTo>
                  <a:lnTo>
                    <a:pt x="0" y="0"/>
                  </a:lnTo>
                  <a:lnTo>
                    <a:pt x="0" y="2029968"/>
                  </a:lnTo>
                  <a:lnTo>
                    <a:pt x="167639" y="2029968"/>
                  </a:lnTo>
                  <a:lnTo>
                    <a:pt x="167639" y="0"/>
                  </a:lnTo>
                  <a:close/>
                </a:path>
              </a:pathLst>
            </a:custGeom>
            <a:solidFill>
              <a:srgbClr val="EC7C30"/>
            </a:solidFill>
          </p:spPr>
          <p:txBody>
            <a:bodyPr wrap="square" lIns="0" tIns="0" rIns="0" bIns="0" rtlCol="0"/>
            <a:lstStyle/>
            <a:p>
              <a:endParaRPr/>
            </a:p>
          </p:txBody>
        </p:sp>
        <p:sp>
          <p:nvSpPr>
            <p:cNvPr id="48" name="object 48"/>
            <p:cNvSpPr/>
            <p:nvPr/>
          </p:nvSpPr>
          <p:spPr>
            <a:xfrm>
              <a:off x="9110472" y="3404615"/>
              <a:ext cx="1539240" cy="1438910"/>
            </a:xfrm>
            <a:custGeom>
              <a:avLst/>
              <a:gdLst/>
              <a:ahLst/>
              <a:cxnLst/>
              <a:rect l="l" t="t" r="r" b="b"/>
              <a:pathLst>
                <a:path w="1539240" h="1438910">
                  <a:moveTo>
                    <a:pt x="746759" y="1438656"/>
                  </a:moveTo>
                  <a:lnTo>
                    <a:pt x="792479" y="1438656"/>
                  </a:lnTo>
                </a:path>
                <a:path w="1539240" h="1438910">
                  <a:moveTo>
                    <a:pt x="746759" y="958596"/>
                  </a:moveTo>
                  <a:lnTo>
                    <a:pt x="792479" y="958596"/>
                  </a:lnTo>
                </a:path>
                <a:path w="1539240" h="1438910">
                  <a:moveTo>
                    <a:pt x="0" y="478536"/>
                  </a:moveTo>
                  <a:lnTo>
                    <a:pt x="579120" y="478536"/>
                  </a:lnTo>
                </a:path>
                <a:path w="1539240" h="1438910">
                  <a:moveTo>
                    <a:pt x="746759" y="478536"/>
                  </a:moveTo>
                  <a:lnTo>
                    <a:pt x="1539239" y="478536"/>
                  </a:lnTo>
                </a:path>
                <a:path w="1539240" h="1438910">
                  <a:moveTo>
                    <a:pt x="746759" y="0"/>
                  </a:moveTo>
                  <a:lnTo>
                    <a:pt x="1539239" y="0"/>
                  </a:lnTo>
                </a:path>
              </a:pathLst>
            </a:custGeom>
            <a:ln w="9525">
              <a:solidFill>
                <a:srgbClr val="D9D9D9"/>
              </a:solidFill>
            </a:ln>
          </p:spPr>
          <p:txBody>
            <a:bodyPr wrap="square" lIns="0" tIns="0" rIns="0" bIns="0" rtlCol="0"/>
            <a:lstStyle/>
            <a:p>
              <a:endParaRPr/>
            </a:p>
          </p:txBody>
        </p:sp>
        <p:sp>
          <p:nvSpPr>
            <p:cNvPr id="49" name="object 49"/>
            <p:cNvSpPr/>
            <p:nvPr/>
          </p:nvSpPr>
          <p:spPr>
            <a:xfrm>
              <a:off x="9689592" y="3275075"/>
              <a:ext cx="167640" cy="2047239"/>
            </a:xfrm>
            <a:custGeom>
              <a:avLst/>
              <a:gdLst/>
              <a:ahLst/>
              <a:cxnLst/>
              <a:rect l="l" t="t" r="r" b="b"/>
              <a:pathLst>
                <a:path w="167640" h="2047239">
                  <a:moveTo>
                    <a:pt x="167639" y="0"/>
                  </a:moveTo>
                  <a:lnTo>
                    <a:pt x="0" y="0"/>
                  </a:lnTo>
                  <a:lnTo>
                    <a:pt x="0" y="2046732"/>
                  </a:lnTo>
                  <a:lnTo>
                    <a:pt x="167639" y="2046732"/>
                  </a:lnTo>
                  <a:lnTo>
                    <a:pt x="167639" y="0"/>
                  </a:lnTo>
                  <a:close/>
                </a:path>
              </a:pathLst>
            </a:custGeom>
            <a:solidFill>
              <a:srgbClr val="EC7C30"/>
            </a:solidFill>
          </p:spPr>
          <p:txBody>
            <a:bodyPr wrap="square" lIns="0" tIns="0" rIns="0" bIns="0" rtlCol="0"/>
            <a:lstStyle/>
            <a:p>
              <a:endParaRPr/>
            </a:p>
          </p:txBody>
        </p:sp>
        <p:sp>
          <p:nvSpPr>
            <p:cNvPr id="50" name="object 50"/>
            <p:cNvSpPr/>
            <p:nvPr/>
          </p:nvSpPr>
          <p:spPr>
            <a:xfrm>
              <a:off x="10817351" y="3404615"/>
              <a:ext cx="396240" cy="1438910"/>
            </a:xfrm>
            <a:custGeom>
              <a:avLst/>
              <a:gdLst/>
              <a:ahLst/>
              <a:cxnLst/>
              <a:rect l="l" t="t" r="r" b="b"/>
              <a:pathLst>
                <a:path w="396240" h="1438910">
                  <a:moveTo>
                    <a:pt x="0" y="1438656"/>
                  </a:moveTo>
                  <a:lnTo>
                    <a:pt x="45720" y="1438656"/>
                  </a:lnTo>
                </a:path>
                <a:path w="396240" h="1438910">
                  <a:moveTo>
                    <a:pt x="0" y="958596"/>
                  </a:moveTo>
                  <a:lnTo>
                    <a:pt x="396240" y="958596"/>
                  </a:lnTo>
                </a:path>
                <a:path w="396240" h="1438910">
                  <a:moveTo>
                    <a:pt x="0" y="478536"/>
                  </a:moveTo>
                  <a:lnTo>
                    <a:pt x="396240" y="478536"/>
                  </a:lnTo>
                </a:path>
                <a:path w="396240" h="1438910">
                  <a:moveTo>
                    <a:pt x="0" y="0"/>
                  </a:moveTo>
                  <a:lnTo>
                    <a:pt x="396240" y="0"/>
                  </a:lnTo>
                </a:path>
              </a:pathLst>
            </a:custGeom>
            <a:ln w="9525">
              <a:solidFill>
                <a:srgbClr val="D9D9D9"/>
              </a:solidFill>
            </a:ln>
          </p:spPr>
          <p:txBody>
            <a:bodyPr wrap="square" lIns="0" tIns="0" rIns="0" bIns="0" rtlCol="0"/>
            <a:lstStyle/>
            <a:p>
              <a:endParaRPr/>
            </a:p>
          </p:txBody>
        </p:sp>
        <p:sp>
          <p:nvSpPr>
            <p:cNvPr id="51" name="object 51"/>
            <p:cNvSpPr/>
            <p:nvPr/>
          </p:nvSpPr>
          <p:spPr>
            <a:xfrm>
              <a:off x="10649711" y="3273551"/>
              <a:ext cx="167640" cy="2048510"/>
            </a:xfrm>
            <a:custGeom>
              <a:avLst/>
              <a:gdLst/>
              <a:ahLst/>
              <a:cxnLst/>
              <a:rect l="l" t="t" r="r" b="b"/>
              <a:pathLst>
                <a:path w="167640" h="2048510">
                  <a:moveTo>
                    <a:pt x="167640" y="0"/>
                  </a:moveTo>
                  <a:lnTo>
                    <a:pt x="0" y="0"/>
                  </a:lnTo>
                  <a:lnTo>
                    <a:pt x="0" y="2048256"/>
                  </a:lnTo>
                  <a:lnTo>
                    <a:pt x="167640" y="2048256"/>
                  </a:lnTo>
                  <a:lnTo>
                    <a:pt x="167640" y="0"/>
                  </a:lnTo>
                  <a:close/>
                </a:path>
              </a:pathLst>
            </a:custGeom>
            <a:solidFill>
              <a:srgbClr val="EC7C30"/>
            </a:solidFill>
          </p:spPr>
          <p:txBody>
            <a:bodyPr wrap="square" lIns="0" tIns="0" rIns="0" bIns="0" rtlCol="0"/>
            <a:lstStyle/>
            <a:p>
              <a:endParaRPr/>
            </a:p>
          </p:txBody>
        </p:sp>
        <p:sp>
          <p:nvSpPr>
            <p:cNvPr id="52" name="object 52"/>
            <p:cNvSpPr/>
            <p:nvPr/>
          </p:nvSpPr>
          <p:spPr>
            <a:xfrm>
              <a:off x="2223516" y="3777995"/>
              <a:ext cx="7847330" cy="1544320"/>
            </a:xfrm>
            <a:custGeom>
              <a:avLst/>
              <a:gdLst/>
              <a:ahLst/>
              <a:cxnLst/>
              <a:rect l="l" t="t" r="r" b="b"/>
              <a:pathLst>
                <a:path w="7847330" h="1544320">
                  <a:moveTo>
                    <a:pt x="167640" y="765048"/>
                  </a:moveTo>
                  <a:lnTo>
                    <a:pt x="0" y="765048"/>
                  </a:lnTo>
                  <a:lnTo>
                    <a:pt x="0" y="1543812"/>
                  </a:lnTo>
                  <a:lnTo>
                    <a:pt x="167640" y="1543812"/>
                  </a:lnTo>
                  <a:lnTo>
                    <a:pt x="167640" y="765048"/>
                  </a:lnTo>
                  <a:close/>
                </a:path>
                <a:path w="7847330" h="1544320">
                  <a:moveTo>
                    <a:pt x="1127760" y="682752"/>
                  </a:moveTo>
                  <a:lnTo>
                    <a:pt x="960120" y="682752"/>
                  </a:lnTo>
                  <a:lnTo>
                    <a:pt x="960120" y="1543812"/>
                  </a:lnTo>
                  <a:lnTo>
                    <a:pt x="1127760" y="1543812"/>
                  </a:lnTo>
                  <a:lnTo>
                    <a:pt x="1127760" y="682752"/>
                  </a:lnTo>
                  <a:close/>
                </a:path>
                <a:path w="7847330" h="1544320">
                  <a:moveTo>
                    <a:pt x="2087880" y="676656"/>
                  </a:moveTo>
                  <a:lnTo>
                    <a:pt x="1920240" y="676656"/>
                  </a:lnTo>
                  <a:lnTo>
                    <a:pt x="1920240" y="1543812"/>
                  </a:lnTo>
                  <a:lnTo>
                    <a:pt x="2087880" y="1543812"/>
                  </a:lnTo>
                  <a:lnTo>
                    <a:pt x="2087880" y="676656"/>
                  </a:lnTo>
                  <a:close/>
                </a:path>
                <a:path w="7847330" h="1544320">
                  <a:moveTo>
                    <a:pt x="3046476" y="291084"/>
                  </a:moveTo>
                  <a:lnTo>
                    <a:pt x="2880360" y="291084"/>
                  </a:lnTo>
                  <a:lnTo>
                    <a:pt x="2880360" y="1543812"/>
                  </a:lnTo>
                  <a:lnTo>
                    <a:pt x="3046476" y="1543812"/>
                  </a:lnTo>
                  <a:lnTo>
                    <a:pt x="3046476" y="291084"/>
                  </a:lnTo>
                  <a:close/>
                </a:path>
                <a:path w="7847330" h="1544320">
                  <a:moveTo>
                    <a:pt x="4006596" y="45720"/>
                  </a:moveTo>
                  <a:lnTo>
                    <a:pt x="3838956" y="45720"/>
                  </a:lnTo>
                  <a:lnTo>
                    <a:pt x="3838956" y="1543812"/>
                  </a:lnTo>
                  <a:lnTo>
                    <a:pt x="4006596" y="1543812"/>
                  </a:lnTo>
                  <a:lnTo>
                    <a:pt x="4006596" y="45720"/>
                  </a:lnTo>
                  <a:close/>
                </a:path>
                <a:path w="7847330" h="1544320">
                  <a:moveTo>
                    <a:pt x="4966716" y="1278636"/>
                  </a:moveTo>
                  <a:lnTo>
                    <a:pt x="4799076" y="1278636"/>
                  </a:lnTo>
                  <a:lnTo>
                    <a:pt x="4799076" y="1543812"/>
                  </a:lnTo>
                  <a:lnTo>
                    <a:pt x="4966716" y="1543812"/>
                  </a:lnTo>
                  <a:lnTo>
                    <a:pt x="4966716" y="1278636"/>
                  </a:lnTo>
                  <a:close/>
                </a:path>
                <a:path w="7847330" h="1544320">
                  <a:moveTo>
                    <a:pt x="6886956" y="0"/>
                  </a:moveTo>
                  <a:lnTo>
                    <a:pt x="6719316" y="0"/>
                  </a:lnTo>
                  <a:lnTo>
                    <a:pt x="6719316" y="1543812"/>
                  </a:lnTo>
                  <a:lnTo>
                    <a:pt x="6886956" y="1543812"/>
                  </a:lnTo>
                  <a:lnTo>
                    <a:pt x="6886956" y="0"/>
                  </a:lnTo>
                  <a:close/>
                </a:path>
                <a:path w="7847330" h="1544320">
                  <a:moveTo>
                    <a:pt x="7847076" y="391668"/>
                  </a:moveTo>
                  <a:lnTo>
                    <a:pt x="7679436" y="391668"/>
                  </a:lnTo>
                  <a:lnTo>
                    <a:pt x="7679436" y="1543812"/>
                  </a:lnTo>
                  <a:lnTo>
                    <a:pt x="7847076" y="1543812"/>
                  </a:lnTo>
                  <a:lnTo>
                    <a:pt x="7847076" y="391668"/>
                  </a:lnTo>
                  <a:close/>
                </a:path>
              </a:pathLst>
            </a:custGeom>
            <a:solidFill>
              <a:srgbClr val="A4A4A4"/>
            </a:solidFill>
          </p:spPr>
          <p:txBody>
            <a:bodyPr wrap="square" lIns="0" tIns="0" rIns="0" bIns="0" rtlCol="0"/>
            <a:lstStyle/>
            <a:p>
              <a:endParaRPr/>
            </a:p>
          </p:txBody>
        </p:sp>
        <p:sp>
          <p:nvSpPr>
            <p:cNvPr id="53" name="object 53"/>
            <p:cNvSpPr/>
            <p:nvPr/>
          </p:nvSpPr>
          <p:spPr>
            <a:xfrm>
              <a:off x="11030711" y="4843271"/>
              <a:ext cx="182880" cy="0"/>
            </a:xfrm>
            <a:custGeom>
              <a:avLst/>
              <a:gdLst/>
              <a:ahLst/>
              <a:cxnLst/>
              <a:rect l="l" t="t" r="r" b="b"/>
              <a:pathLst>
                <a:path w="182879">
                  <a:moveTo>
                    <a:pt x="0" y="0"/>
                  </a:moveTo>
                  <a:lnTo>
                    <a:pt x="182880" y="0"/>
                  </a:lnTo>
                </a:path>
              </a:pathLst>
            </a:custGeom>
            <a:ln w="9525">
              <a:solidFill>
                <a:srgbClr val="D9D9D9"/>
              </a:solidFill>
            </a:ln>
          </p:spPr>
          <p:txBody>
            <a:bodyPr wrap="square" lIns="0" tIns="0" rIns="0" bIns="0" rtlCol="0"/>
            <a:lstStyle/>
            <a:p>
              <a:endParaRPr/>
            </a:p>
          </p:txBody>
        </p:sp>
        <p:sp>
          <p:nvSpPr>
            <p:cNvPr id="54" name="object 54"/>
            <p:cNvSpPr/>
            <p:nvPr/>
          </p:nvSpPr>
          <p:spPr>
            <a:xfrm>
              <a:off x="10863072" y="4695443"/>
              <a:ext cx="167640" cy="626745"/>
            </a:xfrm>
            <a:custGeom>
              <a:avLst/>
              <a:gdLst/>
              <a:ahLst/>
              <a:cxnLst/>
              <a:rect l="l" t="t" r="r" b="b"/>
              <a:pathLst>
                <a:path w="167640" h="626745">
                  <a:moveTo>
                    <a:pt x="167639" y="0"/>
                  </a:moveTo>
                  <a:lnTo>
                    <a:pt x="0" y="0"/>
                  </a:lnTo>
                  <a:lnTo>
                    <a:pt x="0" y="626363"/>
                  </a:lnTo>
                  <a:lnTo>
                    <a:pt x="167639" y="626363"/>
                  </a:lnTo>
                  <a:lnTo>
                    <a:pt x="167639" y="0"/>
                  </a:lnTo>
                  <a:close/>
                </a:path>
              </a:pathLst>
            </a:custGeom>
            <a:solidFill>
              <a:srgbClr val="A4A4A4"/>
            </a:solidFill>
          </p:spPr>
          <p:txBody>
            <a:bodyPr wrap="square" lIns="0" tIns="0" rIns="0" bIns="0" rtlCol="0"/>
            <a:lstStyle/>
            <a:p>
              <a:endParaRPr/>
            </a:p>
          </p:txBody>
        </p:sp>
        <p:sp>
          <p:nvSpPr>
            <p:cNvPr id="55" name="object 55"/>
            <p:cNvSpPr/>
            <p:nvPr/>
          </p:nvSpPr>
          <p:spPr>
            <a:xfrm>
              <a:off x="1613916" y="5321807"/>
              <a:ext cx="9599930" cy="0"/>
            </a:xfrm>
            <a:custGeom>
              <a:avLst/>
              <a:gdLst/>
              <a:ahLst/>
              <a:cxnLst/>
              <a:rect l="l" t="t" r="r" b="b"/>
              <a:pathLst>
                <a:path w="9599930">
                  <a:moveTo>
                    <a:pt x="0" y="0"/>
                  </a:moveTo>
                  <a:lnTo>
                    <a:pt x="9599676" y="0"/>
                  </a:lnTo>
                </a:path>
              </a:pathLst>
            </a:custGeom>
            <a:ln w="9525">
              <a:solidFill>
                <a:srgbClr val="D9D9D9"/>
              </a:solidFill>
            </a:ln>
          </p:spPr>
          <p:txBody>
            <a:bodyPr wrap="square" lIns="0" tIns="0" rIns="0" bIns="0" rtlCol="0"/>
            <a:lstStyle/>
            <a:p>
              <a:endParaRPr/>
            </a:p>
          </p:txBody>
        </p:sp>
      </p:grpSp>
      <p:sp>
        <p:nvSpPr>
          <p:cNvPr id="56" name="object 56"/>
          <p:cNvSpPr/>
          <p:nvPr/>
        </p:nvSpPr>
        <p:spPr>
          <a:xfrm>
            <a:off x="1613916" y="1965960"/>
            <a:ext cx="9599930" cy="0"/>
          </a:xfrm>
          <a:custGeom>
            <a:avLst/>
            <a:gdLst/>
            <a:ahLst/>
            <a:cxnLst/>
            <a:rect l="l" t="t" r="r" b="b"/>
            <a:pathLst>
              <a:path w="9599930">
                <a:moveTo>
                  <a:pt x="0" y="0"/>
                </a:moveTo>
                <a:lnTo>
                  <a:pt x="9599676" y="0"/>
                </a:lnTo>
              </a:path>
            </a:pathLst>
          </a:custGeom>
          <a:ln w="9525">
            <a:solidFill>
              <a:srgbClr val="D9D9D9"/>
            </a:solidFill>
          </a:ln>
        </p:spPr>
        <p:txBody>
          <a:bodyPr wrap="square" lIns="0" tIns="0" rIns="0" bIns="0" rtlCol="0"/>
          <a:lstStyle/>
          <a:p>
            <a:endParaRPr/>
          </a:p>
        </p:txBody>
      </p:sp>
      <p:sp>
        <p:nvSpPr>
          <p:cNvPr id="57" name="object 57"/>
          <p:cNvSpPr txBox="1"/>
          <p:nvPr/>
        </p:nvSpPr>
        <p:spPr>
          <a:xfrm>
            <a:off x="1708785" y="4142994"/>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10,060</a:t>
            </a:r>
            <a:endParaRPr sz="900">
              <a:latin typeface="Calibri"/>
              <a:cs typeface="Calibri"/>
            </a:endParaRPr>
          </a:p>
        </p:txBody>
      </p:sp>
      <p:sp>
        <p:nvSpPr>
          <p:cNvPr id="58" name="object 58"/>
          <p:cNvSpPr txBox="1"/>
          <p:nvPr/>
        </p:nvSpPr>
        <p:spPr>
          <a:xfrm>
            <a:off x="2668904" y="2225421"/>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30,047</a:t>
            </a:r>
            <a:endParaRPr sz="900">
              <a:latin typeface="Calibri"/>
              <a:cs typeface="Calibri"/>
            </a:endParaRPr>
          </a:p>
        </p:txBody>
      </p:sp>
      <p:sp>
        <p:nvSpPr>
          <p:cNvPr id="59" name="object 59"/>
          <p:cNvSpPr txBox="1"/>
          <p:nvPr/>
        </p:nvSpPr>
        <p:spPr>
          <a:xfrm>
            <a:off x="3629025" y="2227834"/>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30,022</a:t>
            </a:r>
            <a:endParaRPr sz="900">
              <a:latin typeface="Calibri"/>
              <a:cs typeface="Calibri"/>
            </a:endParaRPr>
          </a:p>
        </p:txBody>
      </p:sp>
      <p:sp>
        <p:nvSpPr>
          <p:cNvPr id="60" name="object 60"/>
          <p:cNvSpPr txBox="1"/>
          <p:nvPr/>
        </p:nvSpPr>
        <p:spPr>
          <a:xfrm>
            <a:off x="4589145" y="2229992"/>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29,999</a:t>
            </a:r>
            <a:endParaRPr sz="900">
              <a:latin typeface="Calibri"/>
              <a:cs typeface="Calibri"/>
            </a:endParaRPr>
          </a:p>
        </p:txBody>
      </p:sp>
      <p:sp>
        <p:nvSpPr>
          <p:cNvPr id="61" name="object 61"/>
          <p:cNvSpPr txBox="1"/>
          <p:nvPr/>
        </p:nvSpPr>
        <p:spPr>
          <a:xfrm>
            <a:off x="5549265" y="2232152"/>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29,977</a:t>
            </a:r>
            <a:endParaRPr sz="900">
              <a:latin typeface="Calibri"/>
              <a:cs typeface="Calibri"/>
            </a:endParaRPr>
          </a:p>
        </p:txBody>
      </p:sp>
      <p:sp>
        <p:nvSpPr>
          <p:cNvPr id="62" name="object 62"/>
          <p:cNvSpPr txBox="1"/>
          <p:nvPr/>
        </p:nvSpPr>
        <p:spPr>
          <a:xfrm>
            <a:off x="6509384" y="2231516"/>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29,985</a:t>
            </a:r>
            <a:endParaRPr sz="900">
              <a:latin typeface="Calibri"/>
              <a:cs typeface="Calibri"/>
            </a:endParaRPr>
          </a:p>
        </p:txBody>
      </p:sp>
      <p:sp>
        <p:nvSpPr>
          <p:cNvPr id="63" name="object 63"/>
          <p:cNvSpPr txBox="1"/>
          <p:nvPr/>
        </p:nvSpPr>
        <p:spPr>
          <a:xfrm>
            <a:off x="7469505" y="2230628"/>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29,993</a:t>
            </a:r>
            <a:endParaRPr sz="900">
              <a:latin typeface="Calibri"/>
              <a:cs typeface="Calibri"/>
            </a:endParaRPr>
          </a:p>
        </p:txBody>
      </p:sp>
      <p:sp>
        <p:nvSpPr>
          <p:cNvPr id="64" name="object 64"/>
          <p:cNvSpPr txBox="1"/>
          <p:nvPr/>
        </p:nvSpPr>
        <p:spPr>
          <a:xfrm>
            <a:off x="8429625" y="2229739"/>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30,003</a:t>
            </a:r>
            <a:endParaRPr sz="900">
              <a:latin typeface="Calibri"/>
              <a:cs typeface="Calibri"/>
            </a:endParaRPr>
          </a:p>
        </p:txBody>
      </p:sp>
      <p:sp>
        <p:nvSpPr>
          <p:cNvPr id="65" name="object 65"/>
          <p:cNvSpPr txBox="1"/>
          <p:nvPr/>
        </p:nvSpPr>
        <p:spPr>
          <a:xfrm>
            <a:off x="9389744" y="3874134"/>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12,864</a:t>
            </a:r>
            <a:endParaRPr sz="900">
              <a:latin typeface="Calibri"/>
              <a:cs typeface="Calibri"/>
            </a:endParaRPr>
          </a:p>
        </p:txBody>
      </p:sp>
      <p:sp>
        <p:nvSpPr>
          <p:cNvPr id="66" name="object 66"/>
          <p:cNvSpPr txBox="1"/>
          <p:nvPr/>
        </p:nvSpPr>
        <p:spPr>
          <a:xfrm>
            <a:off x="10349865" y="3804284"/>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13,589</a:t>
            </a:r>
            <a:endParaRPr sz="900">
              <a:latin typeface="Calibri"/>
              <a:cs typeface="Calibri"/>
            </a:endParaRPr>
          </a:p>
        </p:txBody>
      </p:sp>
      <p:sp>
        <p:nvSpPr>
          <p:cNvPr id="67" name="object 67"/>
          <p:cNvSpPr txBox="1"/>
          <p:nvPr/>
        </p:nvSpPr>
        <p:spPr>
          <a:xfrm>
            <a:off x="1921891" y="3065145"/>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21,294</a:t>
            </a:r>
            <a:endParaRPr sz="900">
              <a:latin typeface="Calibri"/>
              <a:cs typeface="Calibri"/>
            </a:endParaRPr>
          </a:p>
        </p:txBody>
      </p:sp>
      <p:sp>
        <p:nvSpPr>
          <p:cNvPr id="68" name="object 68"/>
          <p:cNvSpPr txBox="1"/>
          <p:nvPr/>
        </p:nvSpPr>
        <p:spPr>
          <a:xfrm>
            <a:off x="2756916" y="3079241"/>
            <a:ext cx="960119" cy="162560"/>
          </a:xfrm>
          <a:prstGeom prst="rect">
            <a:avLst/>
          </a:prstGeom>
        </p:spPr>
        <p:txBody>
          <a:bodyPr vert="horz" wrap="square" lIns="0" tIns="12700" rIns="0" bIns="0" rtlCol="0">
            <a:spAutoFit/>
          </a:bodyPr>
          <a:lstStyle/>
          <a:p>
            <a:pPr marL="137160">
              <a:lnSpc>
                <a:spcPct val="100000"/>
              </a:lnSpc>
              <a:spcBef>
                <a:spcPts val="100"/>
              </a:spcBef>
            </a:pPr>
            <a:r>
              <a:rPr sz="900" spc="-10" dirty="0">
                <a:solidFill>
                  <a:srgbClr val="404040"/>
                </a:solidFill>
                <a:latin typeface="Calibri"/>
                <a:cs typeface="Calibri"/>
              </a:rPr>
              <a:t>21,147</a:t>
            </a:r>
            <a:endParaRPr sz="900">
              <a:latin typeface="Calibri"/>
              <a:cs typeface="Calibri"/>
            </a:endParaRPr>
          </a:p>
        </p:txBody>
      </p:sp>
      <p:sp>
        <p:nvSpPr>
          <p:cNvPr id="69" name="object 69"/>
          <p:cNvSpPr txBox="1"/>
          <p:nvPr/>
        </p:nvSpPr>
        <p:spPr>
          <a:xfrm>
            <a:off x="3717035" y="3081020"/>
            <a:ext cx="469265" cy="162560"/>
          </a:xfrm>
          <a:prstGeom prst="rect">
            <a:avLst/>
          </a:prstGeom>
        </p:spPr>
        <p:txBody>
          <a:bodyPr vert="horz" wrap="square" lIns="0" tIns="12700" rIns="0" bIns="0" rtlCol="0">
            <a:spAutoFit/>
          </a:bodyPr>
          <a:lstStyle/>
          <a:p>
            <a:pPr marL="137160">
              <a:lnSpc>
                <a:spcPct val="100000"/>
              </a:lnSpc>
              <a:spcBef>
                <a:spcPts val="100"/>
              </a:spcBef>
            </a:pPr>
            <a:r>
              <a:rPr sz="900" spc="-10" dirty="0">
                <a:solidFill>
                  <a:srgbClr val="404040"/>
                </a:solidFill>
                <a:latin typeface="Calibri"/>
                <a:cs typeface="Calibri"/>
              </a:rPr>
              <a:t>21,130</a:t>
            </a:r>
            <a:endParaRPr sz="900">
              <a:latin typeface="Calibri"/>
              <a:cs typeface="Calibri"/>
            </a:endParaRPr>
          </a:p>
        </p:txBody>
      </p:sp>
      <p:sp>
        <p:nvSpPr>
          <p:cNvPr id="70" name="object 70"/>
          <p:cNvSpPr txBox="1"/>
          <p:nvPr/>
        </p:nvSpPr>
        <p:spPr>
          <a:xfrm>
            <a:off x="4677155" y="3081985"/>
            <a:ext cx="469900" cy="163195"/>
          </a:xfrm>
          <a:prstGeom prst="rect">
            <a:avLst/>
          </a:prstGeom>
        </p:spPr>
        <p:txBody>
          <a:bodyPr vert="horz" wrap="square" lIns="0" tIns="12700" rIns="0" bIns="0" rtlCol="0">
            <a:spAutoFit/>
          </a:bodyPr>
          <a:lstStyle/>
          <a:p>
            <a:pPr marL="137795">
              <a:lnSpc>
                <a:spcPct val="100000"/>
              </a:lnSpc>
              <a:spcBef>
                <a:spcPts val="100"/>
              </a:spcBef>
            </a:pPr>
            <a:r>
              <a:rPr sz="900" spc="-10" dirty="0">
                <a:solidFill>
                  <a:srgbClr val="404040"/>
                </a:solidFill>
                <a:latin typeface="Calibri"/>
                <a:cs typeface="Calibri"/>
              </a:rPr>
              <a:t>21,115</a:t>
            </a:r>
            <a:endParaRPr sz="900">
              <a:latin typeface="Calibri"/>
              <a:cs typeface="Calibri"/>
            </a:endParaRPr>
          </a:p>
        </p:txBody>
      </p:sp>
      <p:sp>
        <p:nvSpPr>
          <p:cNvPr id="71" name="object 71"/>
          <p:cNvSpPr txBox="1"/>
          <p:nvPr/>
        </p:nvSpPr>
        <p:spPr>
          <a:xfrm>
            <a:off x="4890515" y="3083814"/>
            <a:ext cx="1706880" cy="162560"/>
          </a:xfrm>
          <a:prstGeom prst="rect">
            <a:avLst/>
          </a:prstGeom>
        </p:spPr>
        <p:txBody>
          <a:bodyPr vert="horz" wrap="square" lIns="0" tIns="12700" rIns="0" bIns="0" rtlCol="0">
            <a:spAutoFit/>
          </a:bodyPr>
          <a:lstStyle/>
          <a:p>
            <a:pPr marL="884555">
              <a:lnSpc>
                <a:spcPct val="100000"/>
              </a:lnSpc>
              <a:spcBef>
                <a:spcPts val="100"/>
              </a:spcBef>
            </a:pPr>
            <a:r>
              <a:rPr sz="900" spc="-10" dirty="0">
                <a:solidFill>
                  <a:srgbClr val="404040"/>
                </a:solidFill>
                <a:latin typeface="Calibri"/>
                <a:cs typeface="Calibri"/>
              </a:rPr>
              <a:t>21,100</a:t>
            </a:r>
            <a:endParaRPr sz="900">
              <a:latin typeface="Calibri"/>
              <a:cs typeface="Calibri"/>
            </a:endParaRPr>
          </a:p>
        </p:txBody>
      </p:sp>
      <p:sp>
        <p:nvSpPr>
          <p:cNvPr id="72" name="object 72"/>
          <p:cNvSpPr txBox="1"/>
          <p:nvPr/>
        </p:nvSpPr>
        <p:spPr>
          <a:xfrm>
            <a:off x="5850635" y="3081909"/>
            <a:ext cx="1706880" cy="162560"/>
          </a:xfrm>
          <a:prstGeom prst="rect">
            <a:avLst/>
          </a:prstGeom>
        </p:spPr>
        <p:txBody>
          <a:bodyPr vert="horz" wrap="square" lIns="0" tIns="12700" rIns="0" bIns="0" rtlCol="0">
            <a:spAutoFit/>
          </a:bodyPr>
          <a:lstStyle/>
          <a:p>
            <a:pPr marL="884555">
              <a:lnSpc>
                <a:spcPct val="100000"/>
              </a:lnSpc>
              <a:spcBef>
                <a:spcPts val="100"/>
              </a:spcBef>
            </a:pPr>
            <a:r>
              <a:rPr sz="900" spc="-10" dirty="0">
                <a:solidFill>
                  <a:srgbClr val="404040"/>
                </a:solidFill>
                <a:latin typeface="Calibri"/>
                <a:cs typeface="Calibri"/>
              </a:rPr>
              <a:t>21,121</a:t>
            </a:r>
            <a:endParaRPr sz="900">
              <a:latin typeface="Calibri"/>
              <a:cs typeface="Calibri"/>
            </a:endParaRPr>
          </a:p>
        </p:txBody>
      </p:sp>
      <p:sp>
        <p:nvSpPr>
          <p:cNvPr id="73" name="object 73"/>
          <p:cNvSpPr txBox="1"/>
          <p:nvPr/>
        </p:nvSpPr>
        <p:spPr>
          <a:xfrm>
            <a:off x="6810756" y="3081020"/>
            <a:ext cx="1706880" cy="162560"/>
          </a:xfrm>
          <a:prstGeom prst="rect">
            <a:avLst/>
          </a:prstGeom>
        </p:spPr>
        <p:txBody>
          <a:bodyPr vert="horz" wrap="square" lIns="0" tIns="12700" rIns="0" bIns="0" rtlCol="0">
            <a:spAutoFit/>
          </a:bodyPr>
          <a:lstStyle/>
          <a:p>
            <a:pPr marL="883919">
              <a:lnSpc>
                <a:spcPct val="100000"/>
              </a:lnSpc>
              <a:spcBef>
                <a:spcPts val="100"/>
              </a:spcBef>
            </a:pPr>
            <a:r>
              <a:rPr sz="900" spc="-10" dirty="0">
                <a:solidFill>
                  <a:srgbClr val="404040"/>
                </a:solidFill>
                <a:latin typeface="Calibri"/>
                <a:cs typeface="Calibri"/>
              </a:rPr>
              <a:t>21,130</a:t>
            </a:r>
            <a:endParaRPr sz="900">
              <a:latin typeface="Calibri"/>
              <a:cs typeface="Calibri"/>
            </a:endParaRPr>
          </a:p>
        </p:txBody>
      </p:sp>
      <p:sp>
        <p:nvSpPr>
          <p:cNvPr id="74" name="object 74"/>
          <p:cNvSpPr txBox="1"/>
          <p:nvPr/>
        </p:nvSpPr>
        <p:spPr>
          <a:xfrm>
            <a:off x="8517635" y="3077717"/>
            <a:ext cx="468630" cy="162560"/>
          </a:xfrm>
          <a:prstGeom prst="rect">
            <a:avLst/>
          </a:prstGeom>
        </p:spPr>
        <p:txBody>
          <a:bodyPr vert="horz" wrap="square" lIns="0" tIns="12700" rIns="0" bIns="0" rtlCol="0">
            <a:spAutoFit/>
          </a:bodyPr>
          <a:lstStyle/>
          <a:p>
            <a:pPr marL="137160">
              <a:lnSpc>
                <a:spcPct val="100000"/>
              </a:lnSpc>
              <a:spcBef>
                <a:spcPts val="100"/>
              </a:spcBef>
            </a:pPr>
            <a:r>
              <a:rPr sz="900" spc="-10" dirty="0">
                <a:solidFill>
                  <a:srgbClr val="404040"/>
                </a:solidFill>
                <a:latin typeface="Calibri"/>
                <a:cs typeface="Calibri"/>
              </a:rPr>
              <a:t>21,164</a:t>
            </a:r>
            <a:endParaRPr sz="900">
              <a:latin typeface="Calibri"/>
              <a:cs typeface="Calibri"/>
            </a:endParaRPr>
          </a:p>
        </p:txBody>
      </p:sp>
      <p:sp>
        <p:nvSpPr>
          <p:cNvPr id="75" name="object 75"/>
          <p:cNvSpPr txBox="1"/>
          <p:nvPr/>
        </p:nvSpPr>
        <p:spPr>
          <a:xfrm>
            <a:off x="9602469" y="3060953"/>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21,340</a:t>
            </a:r>
            <a:endParaRPr sz="900">
              <a:latin typeface="Calibri"/>
              <a:cs typeface="Calibri"/>
            </a:endParaRPr>
          </a:p>
        </p:txBody>
      </p:sp>
      <p:sp>
        <p:nvSpPr>
          <p:cNvPr id="76" name="object 76"/>
          <p:cNvSpPr txBox="1"/>
          <p:nvPr/>
        </p:nvSpPr>
        <p:spPr>
          <a:xfrm>
            <a:off x="10562590" y="3058414"/>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21,365</a:t>
            </a:r>
            <a:endParaRPr sz="900">
              <a:latin typeface="Calibri"/>
              <a:cs typeface="Calibri"/>
            </a:endParaRPr>
          </a:p>
        </p:txBody>
      </p:sp>
      <p:sp>
        <p:nvSpPr>
          <p:cNvPr id="77" name="object 77"/>
          <p:cNvSpPr txBox="1"/>
          <p:nvPr/>
        </p:nvSpPr>
        <p:spPr>
          <a:xfrm>
            <a:off x="2163572" y="4329176"/>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8,120</a:t>
            </a:r>
            <a:endParaRPr sz="900">
              <a:latin typeface="Calibri"/>
              <a:cs typeface="Calibri"/>
            </a:endParaRPr>
          </a:p>
        </p:txBody>
      </p:sp>
      <p:sp>
        <p:nvSpPr>
          <p:cNvPr id="78" name="object 78"/>
          <p:cNvSpPr txBox="1"/>
          <p:nvPr/>
        </p:nvSpPr>
        <p:spPr>
          <a:xfrm>
            <a:off x="2223516" y="4245609"/>
            <a:ext cx="1493520" cy="162560"/>
          </a:xfrm>
          <a:prstGeom prst="rect">
            <a:avLst/>
          </a:prstGeom>
        </p:spPr>
        <p:txBody>
          <a:bodyPr vert="horz" wrap="square" lIns="0" tIns="12700" rIns="0" bIns="0" rtlCol="0">
            <a:spAutoFit/>
          </a:bodyPr>
          <a:lstStyle/>
          <a:p>
            <a:pPr marL="912494">
              <a:lnSpc>
                <a:spcPct val="100000"/>
              </a:lnSpc>
              <a:spcBef>
                <a:spcPts val="100"/>
              </a:spcBef>
            </a:pPr>
            <a:r>
              <a:rPr sz="900" spc="-10" dirty="0">
                <a:solidFill>
                  <a:srgbClr val="404040"/>
                </a:solidFill>
                <a:latin typeface="Calibri"/>
                <a:cs typeface="Calibri"/>
              </a:rPr>
              <a:t>8,991</a:t>
            </a:r>
            <a:endParaRPr sz="900">
              <a:latin typeface="Calibri"/>
              <a:cs typeface="Calibri"/>
            </a:endParaRPr>
          </a:p>
        </p:txBody>
      </p:sp>
      <p:sp>
        <p:nvSpPr>
          <p:cNvPr id="79" name="object 79"/>
          <p:cNvSpPr txBox="1"/>
          <p:nvPr/>
        </p:nvSpPr>
        <p:spPr>
          <a:xfrm>
            <a:off x="3183635" y="4239514"/>
            <a:ext cx="1493520" cy="162560"/>
          </a:xfrm>
          <a:prstGeom prst="rect">
            <a:avLst/>
          </a:prstGeom>
        </p:spPr>
        <p:txBody>
          <a:bodyPr vert="horz" wrap="square" lIns="0" tIns="12700" rIns="0" bIns="0" rtlCol="0">
            <a:spAutoFit/>
          </a:bodyPr>
          <a:lstStyle/>
          <a:p>
            <a:pPr marL="912494">
              <a:lnSpc>
                <a:spcPct val="100000"/>
              </a:lnSpc>
              <a:spcBef>
                <a:spcPts val="100"/>
              </a:spcBef>
            </a:pPr>
            <a:r>
              <a:rPr sz="900" spc="-10" dirty="0">
                <a:solidFill>
                  <a:srgbClr val="404040"/>
                </a:solidFill>
                <a:latin typeface="Calibri"/>
                <a:cs typeface="Calibri"/>
              </a:rPr>
              <a:t>9,053</a:t>
            </a:r>
            <a:endParaRPr sz="900">
              <a:latin typeface="Calibri"/>
              <a:cs typeface="Calibri"/>
            </a:endParaRPr>
          </a:p>
        </p:txBody>
      </p:sp>
      <p:sp>
        <p:nvSpPr>
          <p:cNvPr id="80" name="object 80"/>
          <p:cNvSpPr txBox="1"/>
          <p:nvPr/>
        </p:nvSpPr>
        <p:spPr>
          <a:xfrm>
            <a:off x="4890515" y="3853942"/>
            <a:ext cx="746760" cy="162560"/>
          </a:xfrm>
          <a:prstGeom prst="rect">
            <a:avLst/>
          </a:prstGeom>
        </p:spPr>
        <p:txBody>
          <a:bodyPr vert="horz" wrap="square" lIns="0" tIns="12700" rIns="0" bIns="0" rtlCol="0">
            <a:spAutoFit/>
          </a:bodyPr>
          <a:lstStyle/>
          <a:p>
            <a:pPr marL="137160">
              <a:lnSpc>
                <a:spcPct val="100000"/>
              </a:lnSpc>
              <a:spcBef>
                <a:spcPts val="100"/>
              </a:spcBef>
            </a:pPr>
            <a:r>
              <a:rPr sz="900" spc="-10" dirty="0">
                <a:solidFill>
                  <a:srgbClr val="404040"/>
                </a:solidFill>
                <a:latin typeface="Calibri"/>
                <a:cs typeface="Calibri"/>
              </a:rPr>
              <a:t>13,073</a:t>
            </a:r>
            <a:endParaRPr sz="900">
              <a:latin typeface="Calibri"/>
              <a:cs typeface="Calibri"/>
            </a:endParaRPr>
          </a:p>
        </p:txBody>
      </p:sp>
      <p:sp>
        <p:nvSpPr>
          <p:cNvPr id="81" name="object 81"/>
          <p:cNvSpPr txBox="1"/>
          <p:nvPr/>
        </p:nvSpPr>
        <p:spPr>
          <a:xfrm>
            <a:off x="5850635" y="3608958"/>
            <a:ext cx="746760" cy="162560"/>
          </a:xfrm>
          <a:prstGeom prst="rect">
            <a:avLst/>
          </a:prstGeom>
        </p:spPr>
        <p:txBody>
          <a:bodyPr vert="horz" wrap="square" lIns="0" tIns="12700" rIns="0" bIns="0" rtlCol="0">
            <a:spAutoFit/>
          </a:bodyPr>
          <a:lstStyle/>
          <a:p>
            <a:pPr marL="137160">
              <a:lnSpc>
                <a:spcPct val="100000"/>
              </a:lnSpc>
              <a:spcBef>
                <a:spcPts val="100"/>
              </a:spcBef>
            </a:pPr>
            <a:r>
              <a:rPr sz="900" spc="-10" dirty="0">
                <a:solidFill>
                  <a:srgbClr val="404040"/>
                </a:solidFill>
                <a:latin typeface="Calibri"/>
                <a:cs typeface="Calibri"/>
              </a:rPr>
              <a:t>15,626</a:t>
            </a:r>
            <a:endParaRPr sz="900">
              <a:latin typeface="Calibri"/>
              <a:cs typeface="Calibri"/>
            </a:endParaRPr>
          </a:p>
        </p:txBody>
      </p:sp>
      <p:sp>
        <p:nvSpPr>
          <p:cNvPr id="82" name="object 82"/>
          <p:cNvSpPr txBox="1"/>
          <p:nvPr/>
        </p:nvSpPr>
        <p:spPr>
          <a:xfrm>
            <a:off x="6964171" y="4842764"/>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2,766</a:t>
            </a:r>
            <a:endParaRPr sz="900">
              <a:latin typeface="Calibri"/>
              <a:cs typeface="Calibri"/>
            </a:endParaRPr>
          </a:p>
        </p:txBody>
      </p:sp>
      <p:sp>
        <p:nvSpPr>
          <p:cNvPr id="83" name="object 83"/>
          <p:cNvSpPr txBox="1"/>
          <p:nvPr/>
        </p:nvSpPr>
        <p:spPr>
          <a:xfrm>
            <a:off x="8039100" y="5108194"/>
            <a:ext cx="71120" cy="162560"/>
          </a:xfrm>
          <a:prstGeom prst="rect">
            <a:avLst/>
          </a:prstGeom>
        </p:spPr>
        <p:txBody>
          <a:bodyPr vert="horz" wrap="square" lIns="0" tIns="12700" rIns="0" bIns="0" rtlCol="0">
            <a:spAutoFit/>
          </a:bodyPr>
          <a:lstStyle/>
          <a:p>
            <a:pPr>
              <a:lnSpc>
                <a:spcPct val="100000"/>
              </a:lnSpc>
              <a:spcBef>
                <a:spcPts val="100"/>
              </a:spcBef>
            </a:pPr>
            <a:r>
              <a:rPr sz="900" dirty="0">
                <a:solidFill>
                  <a:srgbClr val="404040"/>
                </a:solidFill>
                <a:latin typeface="Calibri"/>
                <a:cs typeface="Calibri"/>
              </a:rPr>
              <a:t>0</a:t>
            </a:r>
            <a:endParaRPr sz="900">
              <a:latin typeface="Calibri"/>
              <a:cs typeface="Calibri"/>
            </a:endParaRPr>
          </a:p>
        </p:txBody>
      </p:sp>
      <p:sp>
        <p:nvSpPr>
          <p:cNvPr id="84" name="object 84"/>
          <p:cNvSpPr txBox="1"/>
          <p:nvPr/>
        </p:nvSpPr>
        <p:spPr>
          <a:xfrm>
            <a:off x="8730995" y="3563239"/>
            <a:ext cx="914400" cy="162560"/>
          </a:xfrm>
          <a:prstGeom prst="rect">
            <a:avLst/>
          </a:prstGeom>
        </p:spPr>
        <p:txBody>
          <a:bodyPr vert="horz" wrap="square" lIns="0" tIns="12700" rIns="0" bIns="0" rtlCol="0">
            <a:spAutoFit/>
          </a:bodyPr>
          <a:lstStyle/>
          <a:p>
            <a:pPr marL="136525">
              <a:lnSpc>
                <a:spcPct val="100000"/>
              </a:lnSpc>
              <a:spcBef>
                <a:spcPts val="100"/>
              </a:spcBef>
            </a:pPr>
            <a:r>
              <a:rPr sz="900" spc="-10" dirty="0">
                <a:solidFill>
                  <a:srgbClr val="404040"/>
                </a:solidFill>
                <a:latin typeface="Calibri"/>
                <a:cs typeface="Calibri"/>
              </a:rPr>
              <a:t>16,103</a:t>
            </a:r>
            <a:endParaRPr sz="900">
              <a:latin typeface="Calibri"/>
              <a:cs typeface="Calibri"/>
            </a:endParaRPr>
          </a:p>
        </p:txBody>
      </p:sp>
      <p:sp>
        <p:nvSpPr>
          <p:cNvPr id="85" name="object 85"/>
          <p:cNvSpPr txBox="1"/>
          <p:nvPr/>
        </p:nvSpPr>
        <p:spPr>
          <a:xfrm>
            <a:off x="9815576" y="3954602"/>
            <a:ext cx="344805" cy="163195"/>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12,019</a:t>
            </a:r>
            <a:endParaRPr sz="900">
              <a:latin typeface="Calibri"/>
              <a:cs typeface="Calibri"/>
            </a:endParaRPr>
          </a:p>
        </p:txBody>
      </p:sp>
      <p:sp>
        <p:nvSpPr>
          <p:cNvPr id="86" name="object 86"/>
          <p:cNvSpPr txBox="1"/>
          <p:nvPr/>
        </p:nvSpPr>
        <p:spPr>
          <a:xfrm>
            <a:off x="10804652" y="4480305"/>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6,543</a:t>
            </a:r>
            <a:endParaRPr sz="900">
              <a:latin typeface="Calibri"/>
              <a:cs typeface="Calibri"/>
            </a:endParaRPr>
          </a:p>
        </p:txBody>
      </p:sp>
      <p:sp>
        <p:nvSpPr>
          <p:cNvPr id="87" name="object 87"/>
          <p:cNvSpPr txBox="1"/>
          <p:nvPr/>
        </p:nvSpPr>
        <p:spPr>
          <a:xfrm>
            <a:off x="1437894" y="5228590"/>
            <a:ext cx="83820" cy="162560"/>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585858"/>
                </a:solidFill>
                <a:latin typeface="Calibri"/>
                <a:cs typeface="Calibri"/>
              </a:rPr>
              <a:t>0</a:t>
            </a:r>
            <a:endParaRPr sz="900">
              <a:latin typeface="Calibri"/>
              <a:cs typeface="Calibri"/>
            </a:endParaRPr>
          </a:p>
        </p:txBody>
      </p:sp>
      <p:sp>
        <p:nvSpPr>
          <p:cNvPr id="88" name="object 88"/>
          <p:cNvSpPr txBox="1"/>
          <p:nvPr/>
        </p:nvSpPr>
        <p:spPr>
          <a:xfrm>
            <a:off x="1235455" y="4749165"/>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5,000</a:t>
            </a:r>
            <a:endParaRPr sz="900">
              <a:latin typeface="Calibri"/>
              <a:cs typeface="Calibri"/>
            </a:endParaRPr>
          </a:p>
        </p:txBody>
      </p:sp>
      <p:sp>
        <p:nvSpPr>
          <p:cNvPr id="89" name="object 89"/>
          <p:cNvSpPr txBox="1"/>
          <p:nvPr/>
        </p:nvSpPr>
        <p:spPr>
          <a:xfrm>
            <a:off x="1177544" y="4269485"/>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10,000</a:t>
            </a:r>
            <a:endParaRPr sz="900">
              <a:latin typeface="Calibri"/>
              <a:cs typeface="Calibri"/>
            </a:endParaRPr>
          </a:p>
        </p:txBody>
      </p:sp>
      <p:sp>
        <p:nvSpPr>
          <p:cNvPr id="90" name="object 90"/>
          <p:cNvSpPr txBox="1"/>
          <p:nvPr/>
        </p:nvSpPr>
        <p:spPr>
          <a:xfrm>
            <a:off x="1177544" y="3789679"/>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15,000</a:t>
            </a:r>
            <a:endParaRPr sz="900">
              <a:latin typeface="Calibri"/>
              <a:cs typeface="Calibri"/>
            </a:endParaRPr>
          </a:p>
        </p:txBody>
      </p:sp>
      <p:sp>
        <p:nvSpPr>
          <p:cNvPr id="91" name="object 91"/>
          <p:cNvSpPr txBox="1"/>
          <p:nvPr/>
        </p:nvSpPr>
        <p:spPr>
          <a:xfrm>
            <a:off x="1177544" y="3309873"/>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20,000</a:t>
            </a:r>
            <a:endParaRPr sz="900">
              <a:latin typeface="Calibri"/>
              <a:cs typeface="Calibri"/>
            </a:endParaRPr>
          </a:p>
        </p:txBody>
      </p:sp>
      <p:sp>
        <p:nvSpPr>
          <p:cNvPr id="92" name="object 92"/>
          <p:cNvSpPr txBox="1"/>
          <p:nvPr/>
        </p:nvSpPr>
        <p:spPr>
          <a:xfrm>
            <a:off x="1177544" y="2350770"/>
            <a:ext cx="344170" cy="641985"/>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30,000</a:t>
            </a:r>
            <a:endParaRPr sz="900">
              <a:latin typeface="Calibri"/>
              <a:cs typeface="Calibri"/>
            </a:endParaRPr>
          </a:p>
          <a:p>
            <a:pPr>
              <a:lnSpc>
                <a:spcPct val="100000"/>
              </a:lnSpc>
            </a:pPr>
            <a:endParaRPr sz="900">
              <a:latin typeface="Calibri"/>
              <a:cs typeface="Calibri"/>
            </a:endParaRPr>
          </a:p>
          <a:p>
            <a:pPr>
              <a:lnSpc>
                <a:spcPct val="100000"/>
              </a:lnSpc>
              <a:spcBef>
                <a:spcPts val="5"/>
              </a:spcBef>
            </a:pPr>
            <a:endParaRPr sz="1300">
              <a:latin typeface="Calibri"/>
              <a:cs typeface="Calibri"/>
            </a:endParaRPr>
          </a:p>
          <a:p>
            <a:pPr marL="12700">
              <a:lnSpc>
                <a:spcPct val="100000"/>
              </a:lnSpc>
              <a:spcBef>
                <a:spcPts val="5"/>
              </a:spcBef>
            </a:pPr>
            <a:r>
              <a:rPr sz="900" spc="-10" dirty="0">
                <a:solidFill>
                  <a:srgbClr val="585858"/>
                </a:solidFill>
                <a:latin typeface="Calibri"/>
                <a:cs typeface="Calibri"/>
              </a:rPr>
              <a:t>25,000</a:t>
            </a:r>
            <a:endParaRPr sz="900">
              <a:latin typeface="Calibri"/>
              <a:cs typeface="Calibri"/>
            </a:endParaRPr>
          </a:p>
        </p:txBody>
      </p:sp>
      <p:sp>
        <p:nvSpPr>
          <p:cNvPr id="93" name="object 93"/>
          <p:cNvSpPr txBox="1"/>
          <p:nvPr/>
        </p:nvSpPr>
        <p:spPr>
          <a:xfrm>
            <a:off x="1177544" y="1870964"/>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35,000</a:t>
            </a:r>
            <a:endParaRPr sz="900">
              <a:latin typeface="Calibri"/>
              <a:cs typeface="Calibri"/>
            </a:endParaRPr>
          </a:p>
        </p:txBody>
      </p:sp>
      <p:sp>
        <p:nvSpPr>
          <p:cNvPr id="94" name="object 94"/>
          <p:cNvSpPr txBox="1"/>
          <p:nvPr/>
        </p:nvSpPr>
        <p:spPr>
          <a:xfrm>
            <a:off x="1965705"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2013</a:t>
            </a:r>
            <a:endParaRPr sz="900">
              <a:latin typeface="Calibri"/>
              <a:cs typeface="Calibri"/>
            </a:endParaRPr>
          </a:p>
        </p:txBody>
      </p:sp>
      <p:sp>
        <p:nvSpPr>
          <p:cNvPr id="95" name="object 95"/>
          <p:cNvSpPr txBox="1"/>
          <p:nvPr/>
        </p:nvSpPr>
        <p:spPr>
          <a:xfrm>
            <a:off x="2925826"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2014</a:t>
            </a:r>
            <a:endParaRPr sz="900">
              <a:latin typeface="Calibri"/>
              <a:cs typeface="Calibri"/>
            </a:endParaRPr>
          </a:p>
        </p:txBody>
      </p:sp>
      <p:sp>
        <p:nvSpPr>
          <p:cNvPr id="96" name="object 96"/>
          <p:cNvSpPr txBox="1"/>
          <p:nvPr/>
        </p:nvSpPr>
        <p:spPr>
          <a:xfrm>
            <a:off x="3885946"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2015</a:t>
            </a:r>
            <a:endParaRPr sz="900">
              <a:latin typeface="Calibri"/>
              <a:cs typeface="Calibri"/>
            </a:endParaRPr>
          </a:p>
        </p:txBody>
      </p:sp>
      <p:sp>
        <p:nvSpPr>
          <p:cNvPr id="97" name="object 97"/>
          <p:cNvSpPr txBox="1"/>
          <p:nvPr/>
        </p:nvSpPr>
        <p:spPr>
          <a:xfrm>
            <a:off x="4846065"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2016</a:t>
            </a:r>
            <a:endParaRPr sz="900">
              <a:latin typeface="Calibri"/>
              <a:cs typeface="Calibri"/>
            </a:endParaRPr>
          </a:p>
        </p:txBody>
      </p:sp>
      <p:sp>
        <p:nvSpPr>
          <p:cNvPr id="98" name="object 98"/>
          <p:cNvSpPr txBox="1"/>
          <p:nvPr/>
        </p:nvSpPr>
        <p:spPr>
          <a:xfrm>
            <a:off x="5806185" y="5340848"/>
            <a:ext cx="1217295" cy="391795"/>
          </a:xfrm>
          <a:prstGeom prst="rect">
            <a:avLst/>
          </a:prstGeom>
        </p:spPr>
        <p:txBody>
          <a:bodyPr vert="horz" wrap="square" lIns="0" tIns="48895" rIns="0" bIns="0" rtlCol="0">
            <a:spAutoFit/>
          </a:bodyPr>
          <a:lstStyle/>
          <a:p>
            <a:pPr marL="12700">
              <a:lnSpc>
                <a:spcPct val="100000"/>
              </a:lnSpc>
              <a:spcBef>
                <a:spcPts val="385"/>
              </a:spcBef>
              <a:tabLst>
                <a:tab pos="972185" algn="l"/>
              </a:tabLst>
            </a:pPr>
            <a:r>
              <a:rPr sz="900" spc="-20" dirty="0">
                <a:solidFill>
                  <a:srgbClr val="585858"/>
                </a:solidFill>
                <a:latin typeface="Calibri"/>
                <a:cs typeface="Calibri"/>
              </a:rPr>
              <a:t>2017</a:t>
            </a:r>
            <a:r>
              <a:rPr sz="900" dirty="0">
                <a:solidFill>
                  <a:srgbClr val="585858"/>
                </a:solidFill>
                <a:latin typeface="Calibri"/>
                <a:cs typeface="Calibri"/>
              </a:rPr>
              <a:t>	</a:t>
            </a:r>
            <a:r>
              <a:rPr sz="900" spc="-20" dirty="0">
                <a:solidFill>
                  <a:srgbClr val="585858"/>
                </a:solidFill>
                <a:latin typeface="Calibri"/>
                <a:cs typeface="Calibri"/>
              </a:rPr>
              <a:t>2018</a:t>
            </a:r>
            <a:endParaRPr sz="900">
              <a:latin typeface="Calibri"/>
              <a:cs typeface="Calibri"/>
            </a:endParaRPr>
          </a:p>
          <a:p>
            <a:pPr marL="17145">
              <a:lnSpc>
                <a:spcPct val="100000"/>
              </a:lnSpc>
              <a:spcBef>
                <a:spcPts val="315"/>
              </a:spcBef>
            </a:pPr>
            <a:r>
              <a:rPr sz="1000" b="1" dirty="0">
                <a:solidFill>
                  <a:srgbClr val="585858"/>
                </a:solidFill>
                <a:latin typeface="Calibri"/>
                <a:cs typeface="Calibri"/>
              </a:rPr>
              <a:t>All</a:t>
            </a:r>
            <a:r>
              <a:rPr sz="1000" b="1" spc="-20" dirty="0">
                <a:solidFill>
                  <a:srgbClr val="585858"/>
                </a:solidFill>
                <a:latin typeface="Calibri"/>
                <a:cs typeface="Calibri"/>
              </a:rPr>
              <a:t> </a:t>
            </a:r>
            <a:r>
              <a:rPr sz="1000" b="1" dirty="0">
                <a:solidFill>
                  <a:srgbClr val="585858"/>
                </a:solidFill>
                <a:latin typeface="Calibri"/>
                <a:cs typeface="Calibri"/>
              </a:rPr>
              <a:t>Years</a:t>
            </a:r>
            <a:r>
              <a:rPr sz="1000" b="1" spc="-25" dirty="0">
                <a:solidFill>
                  <a:srgbClr val="585858"/>
                </a:solidFill>
                <a:latin typeface="Calibri"/>
                <a:cs typeface="Calibri"/>
              </a:rPr>
              <a:t> </a:t>
            </a:r>
            <a:r>
              <a:rPr sz="1000" b="1" dirty="0">
                <a:solidFill>
                  <a:srgbClr val="585858"/>
                </a:solidFill>
                <a:latin typeface="Calibri"/>
                <a:cs typeface="Calibri"/>
              </a:rPr>
              <a:t>are</a:t>
            </a:r>
            <a:r>
              <a:rPr sz="1000" b="1" spc="-25" dirty="0">
                <a:solidFill>
                  <a:srgbClr val="585858"/>
                </a:solidFill>
                <a:latin typeface="Calibri"/>
                <a:cs typeface="Calibri"/>
              </a:rPr>
              <a:t> </a:t>
            </a:r>
            <a:r>
              <a:rPr sz="1000" b="1" spc="-10" dirty="0">
                <a:solidFill>
                  <a:srgbClr val="585858"/>
                </a:solidFill>
                <a:latin typeface="Calibri"/>
                <a:cs typeface="Calibri"/>
              </a:rPr>
              <a:t>Reported</a:t>
            </a:r>
            <a:endParaRPr sz="1000">
              <a:latin typeface="Calibri"/>
              <a:cs typeface="Calibri"/>
            </a:endParaRPr>
          </a:p>
        </p:txBody>
      </p:sp>
      <p:sp>
        <p:nvSpPr>
          <p:cNvPr id="99" name="object 99"/>
          <p:cNvSpPr txBox="1"/>
          <p:nvPr/>
        </p:nvSpPr>
        <p:spPr>
          <a:xfrm>
            <a:off x="7726426"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2019</a:t>
            </a:r>
            <a:endParaRPr sz="900">
              <a:latin typeface="Calibri"/>
              <a:cs typeface="Calibri"/>
            </a:endParaRPr>
          </a:p>
        </p:txBody>
      </p:sp>
      <p:sp>
        <p:nvSpPr>
          <p:cNvPr id="100" name="object 100"/>
          <p:cNvSpPr txBox="1"/>
          <p:nvPr/>
        </p:nvSpPr>
        <p:spPr>
          <a:xfrm>
            <a:off x="8686545"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2020</a:t>
            </a:r>
            <a:endParaRPr sz="900">
              <a:latin typeface="Calibri"/>
              <a:cs typeface="Calibri"/>
            </a:endParaRPr>
          </a:p>
        </p:txBody>
      </p:sp>
      <p:sp>
        <p:nvSpPr>
          <p:cNvPr id="101" name="object 101"/>
          <p:cNvSpPr txBox="1"/>
          <p:nvPr/>
        </p:nvSpPr>
        <p:spPr>
          <a:xfrm>
            <a:off x="9646666"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2021</a:t>
            </a:r>
            <a:endParaRPr sz="900">
              <a:latin typeface="Calibri"/>
              <a:cs typeface="Calibri"/>
            </a:endParaRPr>
          </a:p>
        </p:txBody>
      </p:sp>
      <p:sp>
        <p:nvSpPr>
          <p:cNvPr id="102" name="object 102"/>
          <p:cNvSpPr txBox="1"/>
          <p:nvPr/>
        </p:nvSpPr>
        <p:spPr>
          <a:xfrm>
            <a:off x="10606785"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2022</a:t>
            </a:r>
            <a:endParaRPr sz="900">
              <a:latin typeface="Calibri"/>
              <a:cs typeface="Calibri"/>
            </a:endParaRPr>
          </a:p>
        </p:txBody>
      </p:sp>
      <p:sp>
        <p:nvSpPr>
          <p:cNvPr id="103" name="object 103"/>
          <p:cNvSpPr txBox="1"/>
          <p:nvPr/>
        </p:nvSpPr>
        <p:spPr>
          <a:xfrm>
            <a:off x="1009827" y="3491154"/>
            <a:ext cx="152400" cy="308610"/>
          </a:xfrm>
          <a:prstGeom prst="rect">
            <a:avLst/>
          </a:prstGeom>
        </p:spPr>
        <p:txBody>
          <a:bodyPr vert="vert270" wrap="square" lIns="0" tIns="0" rIns="0" bIns="0" rtlCol="0">
            <a:spAutoFit/>
          </a:bodyPr>
          <a:lstStyle/>
          <a:p>
            <a:pPr marL="12700">
              <a:lnSpc>
                <a:spcPts val="1045"/>
              </a:lnSpc>
            </a:pPr>
            <a:r>
              <a:rPr sz="1000" spc="-10" dirty="0">
                <a:solidFill>
                  <a:srgbClr val="585858"/>
                </a:solidFill>
                <a:latin typeface="Calibri"/>
                <a:cs typeface="Calibri"/>
              </a:rPr>
              <a:t>Acres</a:t>
            </a:r>
            <a:endParaRPr sz="1000">
              <a:latin typeface="Calibri"/>
              <a:cs typeface="Calibri"/>
            </a:endParaRPr>
          </a:p>
        </p:txBody>
      </p:sp>
      <p:sp>
        <p:nvSpPr>
          <p:cNvPr id="104" name="object 104"/>
          <p:cNvSpPr/>
          <p:nvPr/>
        </p:nvSpPr>
        <p:spPr>
          <a:xfrm>
            <a:off x="3832859" y="5961888"/>
            <a:ext cx="62865" cy="62865"/>
          </a:xfrm>
          <a:custGeom>
            <a:avLst/>
            <a:gdLst/>
            <a:ahLst/>
            <a:cxnLst/>
            <a:rect l="l" t="t" r="r" b="b"/>
            <a:pathLst>
              <a:path w="62864" h="62864">
                <a:moveTo>
                  <a:pt x="62484" y="0"/>
                </a:moveTo>
                <a:lnTo>
                  <a:pt x="0" y="0"/>
                </a:lnTo>
                <a:lnTo>
                  <a:pt x="0" y="62484"/>
                </a:lnTo>
                <a:lnTo>
                  <a:pt x="62484" y="62484"/>
                </a:lnTo>
                <a:lnTo>
                  <a:pt x="62484" y="0"/>
                </a:lnTo>
                <a:close/>
              </a:path>
            </a:pathLst>
          </a:custGeom>
          <a:solidFill>
            <a:srgbClr val="4471C4"/>
          </a:solidFill>
        </p:spPr>
        <p:txBody>
          <a:bodyPr wrap="square" lIns="0" tIns="0" rIns="0" bIns="0" rtlCol="0"/>
          <a:lstStyle/>
          <a:p>
            <a:endParaRPr/>
          </a:p>
        </p:txBody>
      </p:sp>
      <p:sp>
        <p:nvSpPr>
          <p:cNvPr id="105" name="object 105"/>
          <p:cNvSpPr txBox="1"/>
          <p:nvPr/>
        </p:nvSpPr>
        <p:spPr>
          <a:xfrm>
            <a:off x="3910329" y="5899810"/>
            <a:ext cx="1099820" cy="162560"/>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585858"/>
                </a:solidFill>
                <a:latin typeface="Calibri"/>
                <a:cs typeface="Calibri"/>
              </a:rPr>
              <a:t>Harvested</a:t>
            </a:r>
            <a:r>
              <a:rPr sz="900" spc="-15" dirty="0">
                <a:solidFill>
                  <a:srgbClr val="585858"/>
                </a:solidFill>
                <a:latin typeface="Calibri"/>
                <a:cs typeface="Calibri"/>
              </a:rPr>
              <a:t> </a:t>
            </a:r>
            <a:r>
              <a:rPr sz="900" dirty="0">
                <a:solidFill>
                  <a:srgbClr val="585858"/>
                </a:solidFill>
                <a:latin typeface="Calibri"/>
                <a:cs typeface="Calibri"/>
              </a:rPr>
              <a:t>Forest</a:t>
            </a:r>
            <a:r>
              <a:rPr sz="900" spc="-5" dirty="0">
                <a:solidFill>
                  <a:srgbClr val="585858"/>
                </a:solidFill>
                <a:latin typeface="Calibri"/>
                <a:cs typeface="Calibri"/>
              </a:rPr>
              <a:t> </a:t>
            </a:r>
            <a:r>
              <a:rPr sz="900" spc="-20" dirty="0">
                <a:solidFill>
                  <a:srgbClr val="585858"/>
                </a:solidFill>
                <a:latin typeface="Calibri"/>
                <a:cs typeface="Calibri"/>
              </a:rPr>
              <a:t>Acres</a:t>
            </a:r>
            <a:endParaRPr sz="900">
              <a:latin typeface="Calibri"/>
              <a:cs typeface="Calibri"/>
            </a:endParaRPr>
          </a:p>
        </p:txBody>
      </p:sp>
      <p:sp>
        <p:nvSpPr>
          <p:cNvPr id="106" name="object 106"/>
          <p:cNvSpPr/>
          <p:nvPr/>
        </p:nvSpPr>
        <p:spPr>
          <a:xfrm>
            <a:off x="5242559" y="5961888"/>
            <a:ext cx="62865" cy="62865"/>
          </a:xfrm>
          <a:custGeom>
            <a:avLst/>
            <a:gdLst/>
            <a:ahLst/>
            <a:cxnLst/>
            <a:rect l="l" t="t" r="r" b="b"/>
            <a:pathLst>
              <a:path w="62864" h="62864">
                <a:moveTo>
                  <a:pt x="62484" y="0"/>
                </a:moveTo>
                <a:lnTo>
                  <a:pt x="0" y="0"/>
                </a:lnTo>
                <a:lnTo>
                  <a:pt x="0" y="62484"/>
                </a:lnTo>
                <a:lnTo>
                  <a:pt x="62484" y="62484"/>
                </a:lnTo>
                <a:lnTo>
                  <a:pt x="62484" y="0"/>
                </a:lnTo>
                <a:close/>
              </a:path>
            </a:pathLst>
          </a:custGeom>
          <a:solidFill>
            <a:srgbClr val="EC7C30"/>
          </a:solidFill>
        </p:spPr>
        <p:txBody>
          <a:bodyPr wrap="square" lIns="0" tIns="0" rIns="0" bIns="0" rtlCol="0"/>
          <a:lstStyle/>
          <a:p>
            <a:endParaRPr/>
          </a:p>
        </p:txBody>
      </p:sp>
      <p:sp>
        <p:nvSpPr>
          <p:cNvPr id="107" name="object 107"/>
          <p:cNvSpPr/>
          <p:nvPr/>
        </p:nvSpPr>
        <p:spPr>
          <a:xfrm>
            <a:off x="6394703" y="5961888"/>
            <a:ext cx="62865" cy="62865"/>
          </a:xfrm>
          <a:custGeom>
            <a:avLst/>
            <a:gdLst/>
            <a:ahLst/>
            <a:cxnLst/>
            <a:rect l="l" t="t" r="r" b="b"/>
            <a:pathLst>
              <a:path w="62864" h="62864">
                <a:moveTo>
                  <a:pt x="62484" y="0"/>
                </a:moveTo>
                <a:lnTo>
                  <a:pt x="0" y="0"/>
                </a:lnTo>
                <a:lnTo>
                  <a:pt x="0" y="62484"/>
                </a:lnTo>
                <a:lnTo>
                  <a:pt x="62484" y="62484"/>
                </a:lnTo>
                <a:lnTo>
                  <a:pt x="62484" y="0"/>
                </a:lnTo>
                <a:close/>
              </a:path>
            </a:pathLst>
          </a:custGeom>
          <a:solidFill>
            <a:srgbClr val="A4A4A4"/>
          </a:solidFill>
        </p:spPr>
        <p:txBody>
          <a:bodyPr wrap="square" lIns="0" tIns="0" rIns="0" bIns="0" rtlCol="0"/>
          <a:lstStyle/>
          <a:p>
            <a:endParaRPr/>
          </a:p>
        </p:txBody>
      </p:sp>
      <p:sp>
        <p:nvSpPr>
          <p:cNvPr id="108" name="object 108"/>
          <p:cNvSpPr txBox="1"/>
          <p:nvPr/>
        </p:nvSpPr>
        <p:spPr>
          <a:xfrm>
            <a:off x="5320029" y="5899810"/>
            <a:ext cx="3098165" cy="162560"/>
          </a:xfrm>
          <a:prstGeom prst="rect">
            <a:avLst/>
          </a:prstGeom>
        </p:spPr>
        <p:txBody>
          <a:bodyPr vert="horz" wrap="square" lIns="0" tIns="12700" rIns="0" bIns="0" rtlCol="0">
            <a:spAutoFit/>
          </a:bodyPr>
          <a:lstStyle/>
          <a:p>
            <a:pPr marL="12700">
              <a:lnSpc>
                <a:spcPct val="100000"/>
              </a:lnSpc>
              <a:spcBef>
                <a:spcPts val="100"/>
              </a:spcBef>
              <a:tabLst>
                <a:tab pos="1164590" algn="l"/>
              </a:tabLst>
            </a:pPr>
            <a:r>
              <a:rPr sz="900" dirty="0">
                <a:solidFill>
                  <a:srgbClr val="585858"/>
                </a:solidFill>
                <a:latin typeface="Calibri"/>
                <a:cs typeface="Calibri"/>
              </a:rPr>
              <a:t>1%</a:t>
            </a:r>
            <a:r>
              <a:rPr sz="900" spc="-10" dirty="0">
                <a:solidFill>
                  <a:srgbClr val="585858"/>
                </a:solidFill>
                <a:latin typeface="Calibri"/>
                <a:cs typeface="Calibri"/>
              </a:rPr>
              <a:t> </a:t>
            </a:r>
            <a:r>
              <a:rPr sz="900" dirty="0">
                <a:solidFill>
                  <a:srgbClr val="585858"/>
                </a:solidFill>
                <a:latin typeface="Calibri"/>
                <a:cs typeface="Calibri"/>
              </a:rPr>
              <a:t>of</a:t>
            </a:r>
            <a:r>
              <a:rPr sz="900" spc="-10" dirty="0">
                <a:solidFill>
                  <a:srgbClr val="585858"/>
                </a:solidFill>
                <a:latin typeface="Calibri"/>
                <a:cs typeface="Calibri"/>
              </a:rPr>
              <a:t> </a:t>
            </a:r>
            <a:r>
              <a:rPr sz="900" dirty="0">
                <a:solidFill>
                  <a:srgbClr val="585858"/>
                </a:solidFill>
                <a:latin typeface="Calibri"/>
                <a:cs typeface="Calibri"/>
              </a:rPr>
              <a:t>True</a:t>
            </a:r>
            <a:r>
              <a:rPr sz="900" spc="-10" dirty="0">
                <a:solidFill>
                  <a:srgbClr val="585858"/>
                </a:solidFill>
                <a:latin typeface="Calibri"/>
                <a:cs typeface="Calibri"/>
              </a:rPr>
              <a:t> Forest</a:t>
            </a:r>
            <a:r>
              <a:rPr sz="900" dirty="0">
                <a:solidFill>
                  <a:srgbClr val="585858"/>
                </a:solidFill>
                <a:latin typeface="Calibri"/>
                <a:cs typeface="Calibri"/>
              </a:rPr>
              <a:t>	Credited</a:t>
            </a:r>
            <a:r>
              <a:rPr sz="900" spc="-20" dirty="0">
                <a:solidFill>
                  <a:srgbClr val="585858"/>
                </a:solidFill>
                <a:latin typeface="Calibri"/>
                <a:cs typeface="Calibri"/>
              </a:rPr>
              <a:t> </a:t>
            </a:r>
            <a:r>
              <a:rPr sz="900" dirty="0">
                <a:solidFill>
                  <a:srgbClr val="585858"/>
                </a:solidFill>
                <a:latin typeface="Calibri"/>
                <a:cs typeface="Calibri"/>
              </a:rPr>
              <a:t>Forest</a:t>
            </a:r>
            <a:r>
              <a:rPr sz="900" spc="-10" dirty="0">
                <a:solidFill>
                  <a:srgbClr val="585858"/>
                </a:solidFill>
                <a:latin typeface="Calibri"/>
                <a:cs typeface="Calibri"/>
              </a:rPr>
              <a:t> </a:t>
            </a:r>
            <a:r>
              <a:rPr sz="900" dirty="0">
                <a:solidFill>
                  <a:srgbClr val="585858"/>
                </a:solidFill>
                <a:latin typeface="Calibri"/>
                <a:cs typeface="Calibri"/>
              </a:rPr>
              <a:t>Harvesting</a:t>
            </a:r>
            <a:r>
              <a:rPr sz="900" spc="-5" dirty="0">
                <a:solidFill>
                  <a:srgbClr val="585858"/>
                </a:solidFill>
                <a:latin typeface="Calibri"/>
                <a:cs typeface="Calibri"/>
              </a:rPr>
              <a:t> </a:t>
            </a:r>
            <a:r>
              <a:rPr sz="900" dirty="0">
                <a:solidFill>
                  <a:srgbClr val="585858"/>
                </a:solidFill>
                <a:latin typeface="Calibri"/>
                <a:cs typeface="Calibri"/>
              </a:rPr>
              <a:t>Practice</a:t>
            </a:r>
            <a:r>
              <a:rPr sz="900" spc="-10" dirty="0">
                <a:solidFill>
                  <a:srgbClr val="585858"/>
                </a:solidFill>
                <a:latin typeface="Calibri"/>
                <a:cs typeface="Calibri"/>
              </a:rPr>
              <a:t> Acres</a:t>
            </a:r>
            <a:endParaRPr sz="900">
              <a:latin typeface="Calibri"/>
              <a:cs typeface="Calibri"/>
            </a:endParaRPr>
          </a:p>
        </p:txBody>
      </p:sp>
      <p:sp>
        <p:nvSpPr>
          <p:cNvPr id="109" name="object 109"/>
          <p:cNvSpPr txBox="1">
            <a:spLocks noGrp="1"/>
          </p:cNvSpPr>
          <p:nvPr>
            <p:ph type="dt" sz="half" idx="6"/>
          </p:nvPr>
        </p:nvSpPr>
        <p:spPr>
          <a:xfrm>
            <a:off x="5927852" y="6464680"/>
            <a:ext cx="336550" cy="178434"/>
          </a:xfrm>
          <a:prstGeom prst="rect">
            <a:avLst/>
          </a:prstGeom>
        </p:spPr>
        <p:txBody>
          <a:bodyPr vert="horz" wrap="square" lIns="0" tIns="0" rIns="0" bIns="0" rtlCol="0">
            <a:spAutoFit/>
          </a:bodyPr>
          <a:lstStyle>
            <a:defPPr>
              <a:defRPr kern="0"/>
            </a:defPPr>
            <a:lvl1pPr>
              <a:defRPr sz="1200" b="0" i="0">
                <a:solidFill>
                  <a:srgbClr val="888888"/>
                </a:solidFill>
                <a:latin typeface="Calibri"/>
                <a:cs typeface="Calibri"/>
              </a:defRPr>
            </a:lvl1pPr>
          </a:lstStyle>
          <a:p>
            <a:pPr marL="12700">
              <a:lnSpc>
                <a:spcPts val="1240"/>
              </a:lnSpc>
            </a:pPr>
            <a:r>
              <a:rPr lang="en-US" spc="-20"/>
              <a:t>2023</a:t>
            </a:r>
            <a:endParaRPr spc="-20" dirty="0"/>
          </a:p>
        </p:txBody>
      </p:sp>
      <p:sp>
        <p:nvSpPr>
          <p:cNvPr id="110" name="object 110"/>
          <p:cNvSpPr txBox="1">
            <a:spLocks noGrp="1"/>
          </p:cNvSpPr>
          <p:nvPr>
            <p:ph type="sldNum" sz="quarter" idx="7"/>
          </p:nvPr>
        </p:nvSpPr>
        <p:spPr>
          <a:xfrm>
            <a:off x="11068811" y="6464680"/>
            <a:ext cx="244475" cy="178434"/>
          </a:xfrm>
          <a:prstGeom prst="rect">
            <a:avLst/>
          </a:prstGeom>
        </p:spPr>
        <p:txBody>
          <a:bodyPr vert="horz" wrap="square" lIns="0" tIns="0" rIns="0" bIns="0" rtlCol="0">
            <a:spAutoFit/>
          </a:bodyPr>
          <a:lstStyle>
            <a:defPPr>
              <a:defRPr kern="0"/>
            </a:defPPr>
            <a:lvl1pPr>
              <a:defRPr sz="1200" b="0" i="0">
                <a:solidFill>
                  <a:srgbClr val="888888"/>
                </a:solidFill>
                <a:latin typeface="Calibri"/>
                <a:cs typeface="Calibri"/>
              </a:defRPr>
            </a:lvl1pPr>
          </a:lstStyle>
          <a:p>
            <a:pPr marL="38100">
              <a:lnSpc>
                <a:spcPts val="1240"/>
              </a:lnSpc>
            </a:pPr>
            <a:fld id="{81D60167-4931-47E6-BA6A-407CBD079E47}" type="slidenum">
              <a:rPr lang="en-US" spc="-25" smtClean="0"/>
              <a:pPr marL="38100">
                <a:lnSpc>
                  <a:spcPts val="1240"/>
                </a:lnSpc>
              </a:pPr>
              <a:t>7</a:t>
            </a:fld>
            <a:endParaRPr spc="-25"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3810" algn="ctr">
              <a:lnSpc>
                <a:spcPts val="3760"/>
              </a:lnSpc>
              <a:spcBef>
                <a:spcPts val="100"/>
              </a:spcBef>
            </a:pPr>
            <a:r>
              <a:rPr dirty="0"/>
              <a:t>New</a:t>
            </a:r>
            <a:r>
              <a:rPr spc="-160" dirty="0"/>
              <a:t> </a:t>
            </a:r>
            <a:r>
              <a:rPr spc="-20" dirty="0"/>
              <a:t>York</a:t>
            </a:r>
          </a:p>
          <a:p>
            <a:pPr marL="12700" marR="5080" algn="ctr">
              <a:lnSpc>
                <a:spcPts val="3560"/>
              </a:lnSpc>
              <a:spcBef>
                <a:spcPts val="254"/>
              </a:spcBef>
            </a:pPr>
            <a:r>
              <a:rPr dirty="0"/>
              <a:t>Harvested</a:t>
            </a:r>
            <a:r>
              <a:rPr spc="-135" dirty="0"/>
              <a:t> </a:t>
            </a:r>
            <a:r>
              <a:rPr dirty="0"/>
              <a:t>Forest,</a:t>
            </a:r>
            <a:r>
              <a:rPr spc="-90" dirty="0"/>
              <a:t> </a:t>
            </a:r>
            <a:r>
              <a:rPr dirty="0"/>
              <a:t>1%</a:t>
            </a:r>
            <a:r>
              <a:rPr spc="-95" dirty="0"/>
              <a:t> </a:t>
            </a:r>
            <a:r>
              <a:rPr spc="-20" dirty="0"/>
              <a:t>True</a:t>
            </a:r>
            <a:r>
              <a:rPr spc="-100" dirty="0"/>
              <a:t> </a:t>
            </a:r>
            <a:r>
              <a:rPr spc="-10" dirty="0"/>
              <a:t>Forest, </a:t>
            </a:r>
            <a:r>
              <a:rPr dirty="0"/>
              <a:t>&amp;</a:t>
            </a:r>
            <a:r>
              <a:rPr spc="-85" dirty="0"/>
              <a:t> </a:t>
            </a:r>
            <a:r>
              <a:rPr dirty="0"/>
              <a:t>Forest</a:t>
            </a:r>
            <a:r>
              <a:rPr spc="-90" dirty="0"/>
              <a:t> </a:t>
            </a:r>
            <a:r>
              <a:rPr dirty="0"/>
              <a:t>Harvesting</a:t>
            </a:r>
            <a:r>
              <a:rPr spc="-95" dirty="0"/>
              <a:t> </a:t>
            </a:r>
            <a:r>
              <a:rPr dirty="0"/>
              <a:t>Practice</a:t>
            </a:r>
            <a:r>
              <a:rPr spc="-80" dirty="0"/>
              <a:t> </a:t>
            </a:r>
            <a:r>
              <a:rPr spc="-10" dirty="0"/>
              <a:t>Acres</a:t>
            </a:r>
          </a:p>
        </p:txBody>
      </p:sp>
      <p:grpSp>
        <p:nvGrpSpPr>
          <p:cNvPr id="3" name="object 3"/>
          <p:cNvGrpSpPr/>
          <p:nvPr/>
        </p:nvGrpSpPr>
        <p:grpSpPr>
          <a:xfrm>
            <a:off x="1613916" y="2153411"/>
            <a:ext cx="9599930" cy="3173730"/>
            <a:chOff x="1613916" y="2153411"/>
            <a:chExt cx="9599930" cy="3173730"/>
          </a:xfrm>
        </p:grpSpPr>
        <p:sp>
          <p:nvSpPr>
            <p:cNvPr id="4" name="object 4"/>
            <p:cNvSpPr/>
            <p:nvPr/>
          </p:nvSpPr>
          <p:spPr>
            <a:xfrm>
              <a:off x="1613916" y="2385059"/>
              <a:ext cx="1143000" cy="2517775"/>
            </a:xfrm>
            <a:custGeom>
              <a:avLst/>
              <a:gdLst/>
              <a:ahLst/>
              <a:cxnLst/>
              <a:rect l="l" t="t" r="r" b="b"/>
              <a:pathLst>
                <a:path w="1143000" h="2517775">
                  <a:moveTo>
                    <a:pt x="0" y="2517647"/>
                  </a:moveTo>
                  <a:lnTo>
                    <a:pt x="184403" y="2517647"/>
                  </a:lnTo>
                </a:path>
                <a:path w="1143000" h="2517775">
                  <a:moveTo>
                    <a:pt x="350520" y="2517647"/>
                  </a:moveTo>
                  <a:lnTo>
                    <a:pt x="396240" y="2517647"/>
                  </a:lnTo>
                </a:path>
                <a:path w="1143000" h="2517775">
                  <a:moveTo>
                    <a:pt x="0" y="2098547"/>
                  </a:moveTo>
                  <a:lnTo>
                    <a:pt x="184403" y="2098547"/>
                  </a:lnTo>
                </a:path>
                <a:path w="1143000" h="2517775">
                  <a:moveTo>
                    <a:pt x="350520" y="2098547"/>
                  </a:moveTo>
                  <a:lnTo>
                    <a:pt x="396240" y="2098547"/>
                  </a:lnTo>
                </a:path>
                <a:path w="1143000" h="2517775">
                  <a:moveTo>
                    <a:pt x="0" y="1677923"/>
                  </a:moveTo>
                  <a:lnTo>
                    <a:pt x="184403" y="1677923"/>
                  </a:lnTo>
                </a:path>
                <a:path w="1143000" h="2517775">
                  <a:moveTo>
                    <a:pt x="350520" y="1677923"/>
                  </a:moveTo>
                  <a:lnTo>
                    <a:pt x="396240" y="1677923"/>
                  </a:lnTo>
                </a:path>
                <a:path w="1143000" h="2517775">
                  <a:moveTo>
                    <a:pt x="0" y="1258823"/>
                  </a:moveTo>
                  <a:lnTo>
                    <a:pt x="184403" y="1258823"/>
                  </a:lnTo>
                </a:path>
                <a:path w="1143000" h="2517775">
                  <a:moveTo>
                    <a:pt x="350520" y="1258823"/>
                  </a:moveTo>
                  <a:lnTo>
                    <a:pt x="396240" y="1258823"/>
                  </a:lnTo>
                </a:path>
                <a:path w="1143000" h="2517775">
                  <a:moveTo>
                    <a:pt x="0" y="839724"/>
                  </a:moveTo>
                  <a:lnTo>
                    <a:pt x="184403" y="839724"/>
                  </a:lnTo>
                </a:path>
                <a:path w="1143000" h="2517775">
                  <a:moveTo>
                    <a:pt x="350520" y="839724"/>
                  </a:moveTo>
                  <a:lnTo>
                    <a:pt x="1143000" y="839724"/>
                  </a:lnTo>
                </a:path>
                <a:path w="1143000" h="2517775">
                  <a:moveTo>
                    <a:pt x="0" y="419100"/>
                  </a:moveTo>
                  <a:lnTo>
                    <a:pt x="184403" y="419100"/>
                  </a:lnTo>
                </a:path>
                <a:path w="1143000" h="2517775">
                  <a:moveTo>
                    <a:pt x="350520" y="419100"/>
                  </a:moveTo>
                  <a:lnTo>
                    <a:pt x="1143000" y="419100"/>
                  </a:lnTo>
                </a:path>
                <a:path w="1143000" h="2517775">
                  <a:moveTo>
                    <a:pt x="0" y="0"/>
                  </a:moveTo>
                  <a:lnTo>
                    <a:pt x="184403" y="0"/>
                  </a:lnTo>
                </a:path>
                <a:path w="1143000" h="2517775">
                  <a:moveTo>
                    <a:pt x="350520" y="0"/>
                  </a:moveTo>
                  <a:lnTo>
                    <a:pt x="1143000" y="0"/>
                  </a:lnTo>
                </a:path>
              </a:pathLst>
            </a:custGeom>
            <a:ln w="9525">
              <a:solidFill>
                <a:srgbClr val="D9D9D9"/>
              </a:solidFill>
            </a:ln>
          </p:spPr>
          <p:txBody>
            <a:bodyPr wrap="square" lIns="0" tIns="0" rIns="0" bIns="0" rtlCol="0"/>
            <a:lstStyle/>
            <a:p>
              <a:endParaRPr/>
            </a:p>
          </p:txBody>
        </p:sp>
        <p:sp>
          <p:nvSpPr>
            <p:cNvPr id="5" name="object 5"/>
            <p:cNvSpPr/>
            <p:nvPr/>
          </p:nvSpPr>
          <p:spPr>
            <a:xfrm>
              <a:off x="1798320" y="2270759"/>
              <a:ext cx="166370" cy="3051175"/>
            </a:xfrm>
            <a:custGeom>
              <a:avLst/>
              <a:gdLst/>
              <a:ahLst/>
              <a:cxnLst/>
              <a:rect l="l" t="t" r="r" b="b"/>
              <a:pathLst>
                <a:path w="166369" h="3051175">
                  <a:moveTo>
                    <a:pt x="166116" y="0"/>
                  </a:moveTo>
                  <a:lnTo>
                    <a:pt x="0" y="0"/>
                  </a:lnTo>
                  <a:lnTo>
                    <a:pt x="0" y="3051048"/>
                  </a:lnTo>
                  <a:lnTo>
                    <a:pt x="166116" y="3051048"/>
                  </a:lnTo>
                  <a:lnTo>
                    <a:pt x="166116" y="0"/>
                  </a:lnTo>
                  <a:close/>
                </a:path>
              </a:pathLst>
            </a:custGeom>
            <a:solidFill>
              <a:srgbClr val="4471C4"/>
            </a:solidFill>
          </p:spPr>
          <p:txBody>
            <a:bodyPr wrap="square" lIns="0" tIns="0" rIns="0" bIns="0" rtlCol="0"/>
            <a:lstStyle/>
            <a:p>
              <a:endParaRPr/>
            </a:p>
          </p:txBody>
        </p:sp>
        <p:sp>
          <p:nvSpPr>
            <p:cNvPr id="6" name="object 6"/>
            <p:cNvSpPr/>
            <p:nvPr/>
          </p:nvSpPr>
          <p:spPr>
            <a:xfrm>
              <a:off x="2177796" y="2385059"/>
              <a:ext cx="1539240" cy="2517775"/>
            </a:xfrm>
            <a:custGeom>
              <a:avLst/>
              <a:gdLst/>
              <a:ahLst/>
              <a:cxnLst/>
              <a:rect l="l" t="t" r="r" b="b"/>
              <a:pathLst>
                <a:path w="1539239" h="2517775">
                  <a:moveTo>
                    <a:pt x="0" y="2517647"/>
                  </a:moveTo>
                  <a:lnTo>
                    <a:pt x="579120" y="2517647"/>
                  </a:lnTo>
                </a:path>
                <a:path w="1539239" h="2517775">
                  <a:moveTo>
                    <a:pt x="746760" y="2517647"/>
                  </a:moveTo>
                  <a:lnTo>
                    <a:pt x="792480" y="2517647"/>
                  </a:lnTo>
                </a:path>
                <a:path w="1539239" h="2517775">
                  <a:moveTo>
                    <a:pt x="0" y="2098547"/>
                  </a:moveTo>
                  <a:lnTo>
                    <a:pt x="579120" y="2098547"/>
                  </a:lnTo>
                </a:path>
                <a:path w="1539239" h="2517775">
                  <a:moveTo>
                    <a:pt x="746760" y="2098547"/>
                  </a:moveTo>
                  <a:lnTo>
                    <a:pt x="792480" y="2098547"/>
                  </a:lnTo>
                </a:path>
                <a:path w="1539239" h="2517775">
                  <a:moveTo>
                    <a:pt x="0" y="1677923"/>
                  </a:moveTo>
                  <a:lnTo>
                    <a:pt x="579120" y="1677923"/>
                  </a:lnTo>
                </a:path>
                <a:path w="1539239" h="2517775">
                  <a:moveTo>
                    <a:pt x="746760" y="1677923"/>
                  </a:moveTo>
                  <a:lnTo>
                    <a:pt x="792480" y="1677923"/>
                  </a:lnTo>
                </a:path>
                <a:path w="1539239" h="2517775">
                  <a:moveTo>
                    <a:pt x="0" y="1258823"/>
                  </a:moveTo>
                  <a:lnTo>
                    <a:pt x="579120" y="1258823"/>
                  </a:lnTo>
                </a:path>
                <a:path w="1539239" h="2517775">
                  <a:moveTo>
                    <a:pt x="746760" y="1258823"/>
                  </a:moveTo>
                  <a:lnTo>
                    <a:pt x="792480" y="1258823"/>
                  </a:lnTo>
                </a:path>
                <a:path w="1539239" h="2517775">
                  <a:moveTo>
                    <a:pt x="746760" y="839724"/>
                  </a:moveTo>
                  <a:lnTo>
                    <a:pt x="1539240" y="839724"/>
                  </a:lnTo>
                </a:path>
                <a:path w="1539239" h="2517775">
                  <a:moveTo>
                    <a:pt x="746760" y="419100"/>
                  </a:moveTo>
                  <a:lnTo>
                    <a:pt x="1539240" y="419100"/>
                  </a:lnTo>
                </a:path>
                <a:path w="1539239" h="2517775">
                  <a:moveTo>
                    <a:pt x="746760" y="0"/>
                  </a:moveTo>
                  <a:lnTo>
                    <a:pt x="1539240" y="0"/>
                  </a:lnTo>
                </a:path>
              </a:pathLst>
            </a:custGeom>
            <a:ln w="9525">
              <a:solidFill>
                <a:srgbClr val="D9D9D9"/>
              </a:solidFill>
            </a:ln>
          </p:spPr>
          <p:txBody>
            <a:bodyPr wrap="square" lIns="0" tIns="0" rIns="0" bIns="0" rtlCol="0"/>
            <a:lstStyle/>
            <a:p>
              <a:endParaRPr/>
            </a:p>
          </p:txBody>
        </p:sp>
        <p:sp>
          <p:nvSpPr>
            <p:cNvPr id="7" name="object 7"/>
            <p:cNvSpPr/>
            <p:nvPr/>
          </p:nvSpPr>
          <p:spPr>
            <a:xfrm>
              <a:off x="2756916" y="2189987"/>
              <a:ext cx="167640" cy="3131820"/>
            </a:xfrm>
            <a:custGeom>
              <a:avLst/>
              <a:gdLst/>
              <a:ahLst/>
              <a:cxnLst/>
              <a:rect l="l" t="t" r="r" b="b"/>
              <a:pathLst>
                <a:path w="167639" h="3131820">
                  <a:moveTo>
                    <a:pt x="167639" y="0"/>
                  </a:moveTo>
                  <a:lnTo>
                    <a:pt x="0" y="0"/>
                  </a:lnTo>
                  <a:lnTo>
                    <a:pt x="0" y="3131820"/>
                  </a:lnTo>
                  <a:lnTo>
                    <a:pt x="167639" y="3131820"/>
                  </a:lnTo>
                  <a:lnTo>
                    <a:pt x="167639" y="0"/>
                  </a:lnTo>
                  <a:close/>
                </a:path>
              </a:pathLst>
            </a:custGeom>
            <a:solidFill>
              <a:srgbClr val="4471C4"/>
            </a:solidFill>
          </p:spPr>
          <p:txBody>
            <a:bodyPr wrap="square" lIns="0" tIns="0" rIns="0" bIns="0" rtlCol="0"/>
            <a:lstStyle/>
            <a:p>
              <a:endParaRPr/>
            </a:p>
          </p:txBody>
        </p:sp>
        <p:sp>
          <p:nvSpPr>
            <p:cNvPr id="8" name="object 8"/>
            <p:cNvSpPr/>
            <p:nvPr/>
          </p:nvSpPr>
          <p:spPr>
            <a:xfrm>
              <a:off x="3137916" y="2385059"/>
              <a:ext cx="1539240" cy="2517775"/>
            </a:xfrm>
            <a:custGeom>
              <a:avLst/>
              <a:gdLst/>
              <a:ahLst/>
              <a:cxnLst/>
              <a:rect l="l" t="t" r="r" b="b"/>
              <a:pathLst>
                <a:path w="1539239" h="2517775">
                  <a:moveTo>
                    <a:pt x="0" y="2517647"/>
                  </a:moveTo>
                  <a:lnTo>
                    <a:pt x="579119" y="2517647"/>
                  </a:lnTo>
                </a:path>
                <a:path w="1539239" h="2517775">
                  <a:moveTo>
                    <a:pt x="746759" y="2517647"/>
                  </a:moveTo>
                  <a:lnTo>
                    <a:pt x="792480" y="2517647"/>
                  </a:lnTo>
                </a:path>
                <a:path w="1539239" h="2517775">
                  <a:moveTo>
                    <a:pt x="0" y="2098547"/>
                  </a:moveTo>
                  <a:lnTo>
                    <a:pt x="579119" y="2098547"/>
                  </a:lnTo>
                </a:path>
                <a:path w="1539239" h="2517775">
                  <a:moveTo>
                    <a:pt x="746759" y="2098547"/>
                  </a:moveTo>
                  <a:lnTo>
                    <a:pt x="792480" y="2098547"/>
                  </a:lnTo>
                </a:path>
                <a:path w="1539239" h="2517775">
                  <a:moveTo>
                    <a:pt x="0" y="1677923"/>
                  </a:moveTo>
                  <a:lnTo>
                    <a:pt x="579119" y="1677923"/>
                  </a:lnTo>
                </a:path>
                <a:path w="1539239" h="2517775">
                  <a:moveTo>
                    <a:pt x="746759" y="1677923"/>
                  </a:moveTo>
                  <a:lnTo>
                    <a:pt x="792480" y="1677923"/>
                  </a:lnTo>
                </a:path>
                <a:path w="1539239" h="2517775">
                  <a:moveTo>
                    <a:pt x="0" y="1258823"/>
                  </a:moveTo>
                  <a:lnTo>
                    <a:pt x="579119" y="1258823"/>
                  </a:lnTo>
                </a:path>
                <a:path w="1539239" h="2517775">
                  <a:moveTo>
                    <a:pt x="746759" y="1258823"/>
                  </a:moveTo>
                  <a:lnTo>
                    <a:pt x="792480" y="1258823"/>
                  </a:lnTo>
                </a:path>
                <a:path w="1539239" h="2517775">
                  <a:moveTo>
                    <a:pt x="746759" y="839724"/>
                  </a:moveTo>
                  <a:lnTo>
                    <a:pt x="1539239" y="839724"/>
                  </a:lnTo>
                </a:path>
                <a:path w="1539239" h="2517775">
                  <a:moveTo>
                    <a:pt x="746759" y="419100"/>
                  </a:moveTo>
                  <a:lnTo>
                    <a:pt x="1539239" y="419100"/>
                  </a:lnTo>
                </a:path>
                <a:path w="1539239" h="2517775">
                  <a:moveTo>
                    <a:pt x="746759" y="0"/>
                  </a:moveTo>
                  <a:lnTo>
                    <a:pt x="1539239" y="0"/>
                  </a:lnTo>
                </a:path>
              </a:pathLst>
            </a:custGeom>
            <a:ln w="9525">
              <a:solidFill>
                <a:srgbClr val="D9D9D9"/>
              </a:solidFill>
            </a:ln>
          </p:spPr>
          <p:txBody>
            <a:bodyPr wrap="square" lIns="0" tIns="0" rIns="0" bIns="0" rtlCol="0"/>
            <a:lstStyle/>
            <a:p>
              <a:endParaRPr/>
            </a:p>
          </p:txBody>
        </p:sp>
        <p:sp>
          <p:nvSpPr>
            <p:cNvPr id="9" name="object 9"/>
            <p:cNvSpPr/>
            <p:nvPr/>
          </p:nvSpPr>
          <p:spPr>
            <a:xfrm>
              <a:off x="3717036" y="2189987"/>
              <a:ext cx="167640" cy="3131820"/>
            </a:xfrm>
            <a:custGeom>
              <a:avLst/>
              <a:gdLst/>
              <a:ahLst/>
              <a:cxnLst/>
              <a:rect l="l" t="t" r="r" b="b"/>
              <a:pathLst>
                <a:path w="167639" h="3131820">
                  <a:moveTo>
                    <a:pt x="167639" y="0"/>
                  </a:moveTo>
                  <a:lnTo>
                    <a:pt x="0" y="0"/>
                  </a:lnTo>
                  <a:lnTo>
                    <a:pt x="0" y="3131820"/>
                  </a:lnTo>
                  <a:lnTo>
                    <a:pt x="167639" y="3131820"/>
                  </a:lnTo>
                  <a:lnTo>
                    <a:pt x="167639" y="0"/>
                  </a:lnTo>
                  <a:close/>
                </a:path>
              </a:pathLst>
            </a:custGeom>
            <a:solidFill>
              <a:srgbClr val="4471C4"/>
            </a:solidFill>
          </p:spPr>
          <p:txBody>
            <a:bodyPr wrap="square" lIns="0" tIns="0" rIns="0" bIns="0" rtlCol="0"/>
            <a:lstStyle/>
            <a:p>
              <a:endParaRPr/>
            </a:p>
          </p:txBody>
        </p:sp>
        <p:sp>
          <p:nvSpPr>
            <p:cNvPr id="10" name="object 10"/>
            <p:cNvSpPr/>
            <p:nvPr/>
          </p:nvSpPr>
          <p:spPr>
            <a:xfrm>
              <a:off x="4098036" y="2385059"/>
              <a:ext cx="1539240" cy="2517775"/>
            </a:xfrm>
            <a:custGeom>
              <a:avLst/>
              <a:gdLst/>
              <a:ahLst/>
              <a:cxnLst/>
              <a:rect l="l" t="t" r="r" b="b"/>
              <a:pathLst>
                <a:path w="1539239" h="2517775">
                  <a:moveTo>
                    <a:pt x="0" y="2517647"/>
                  </a:moveTo>
                  <a:lnTo>
                    <a:pt x="579119" y="2517647"/>
                  </a:lnTo>
                </a:path>
                <a:path w="1539239" h="2517775">
                  <a:moveTo>
                    <a:pt x="746760" y="2517647"/>
                  </a:moveTo>
                  <a:lnTo>
                    <a:pt x="792479" y="2517647"/>
                  </a:lnTo>
                </a:path>
                <a:path w="1539239" h="2517775">
                  <a:moveTo>
                    <a:pt x="0" y="2098547"/>
                  </a:moveTo>
                  <a:lnTo>
                    <a:pt x="579119" y="2098547"/>
                  </a:lnTo>
                </a:path>
                <a:path w="1539239" h="2517775">
                  <a:moveTo>
                    <a:pt x="746760" y="2098547"/>
                  </a:moveTo>
                  <a:lnTo>
                    <a:pt x="792479" y="2098547"/>
                  </a:lnTo>
                </a:path>
                <a:path w="1539239" h="2517775">
                  <a:moveTo>
                    <a:pt x="0" y="1677923"/>
                  </a:moveTo>
                  <a:lnTo>
                    <a:pt x="579119" y="1677923"/>
                  </a:lnTo>
                </a:path>
                <a:path w="1539239" h="2517775">
                  <a:moveTo>
                    <a:pt x="746760" y="1677923"/>
                  </a:moveTo>
                  <a:lnTo>
                    <a:pt x="792479" y="1677923"/>
                  </a:lnTo>
                </a:path>
                <a:path w="1539239" h="2517775">
                  <a:moveTo>
                    <a:pt x="0" y="1258823"/>
                  </a:moveTo>
                  <a:lnTo>
                    <a:pt x="579119" y="1258823"/>
                  </a:lnTo>
                </a:path>
                <a:path w="1539239" h="2517775">
                  <a:moveTo>
                    <a:pt x="746760" y="1258823"/>
                  </a:moveTo>
                  <a:lnTo>
                    <a:pt x="792479" y="1258823"/>
                  </a:lnTo>
                </a:path>
                <a:path w="1539239" h="2517775">
                  <a:moveTo>
                    <a:pt x="746760" y="839724"/>
                  </a:moveTo>
                  <a:lnTo>
                    <a:pt x="1539239" y="839724"/>
                  </a:lnTo>
                </a:path>
                <a:path w="1539239" h="2517775">
                  <a:moveTo>
                    <a:pt x="746760" y="419100"/>
                  </a:moveTo>
                  <a:lnTo>
                    <a:pt x="1539239" y="419100"/>
                  </a:lnTo>
                </a:path>
                <a:path w="1539239" h="2517775">
                  <a:moveTo>
                    <a:pt x="746760" y="0"/>
                  </a:moveTo>
                  <a:lnTo>
                    <a:pt x="1539239" y="0"/>
                  </a:lnTo>
                </a:path>
              </a:pathLst>
            </a:custGeom>
            <a:ln w="9525">
              <a:solidFill>
                <a:srgbClr val="D9D9D9"/>
              </a:solidFill>
            </a:ln>
          </p:spPr>
          <p:txBody>
            <a:bodyPr wrap="square" lIns="0" tIns="0" rIns="0" bIns="0" rtlCol="0"/>
            <a:lstStyle/>
            <a:p>
              <a:endParaRPr/>
            </a:p>
          </p:txBody>
        </p:sp>
        <p:sp>
          <p:nvSpPr>
            <p:cNvPr id="11" name="object 11"/>
            <p:cNvSpPr/>
            <p:nvPr/>
          </p:nvSpPr>
          <p:spPr>
            <a:xfrm>
              <a:off x="4677155" y="2188463"/>
              <a:ext cx="167640" cy="3133725"/>
            </a:xfrm>
            <a:custGeom>
              <a:avLst/>
              <a:gdLst/>
              <a:ahLst/>
              <a:cxnLst/>
              <a:rect l="l" t="t" r="r" b="b"/>
              <a:pathLst>
                <a:path w="167639" h="3133725">
                  <a:moveTo>
                    <a:pt x="167640" y="0"/>
                  </a:moveTo>
                  <a:lnTo>
                    <a:pt x="0" y="0"/>
                  </a:lnTo>
                  <a:lnTo>
                    <a:pt x="0" y="3133344"/>
                  </a:lnTo>
                  <a:lnTo>
                    <a:pt x="167640" y="3133344"/>
                  </a:lnTo>
                  <a:lnTo>
                    <a:pt x="167640" y="0"/>
                  </a:lnTo>
                  <a:close/>
                </a:path>
              </a:pathLst>
            </a:custGeom>
            <a:solidFill>
              <a:srgbClr val="4471C4"/>
            </a:solidFill>
          </p:spPr>
          <p:txBody>
            <a:bodyPr wrap="square" lIns="0" tIns="0" rIns="0" bIns="0" rtlCol="0"/>
            <a:lstStyle/>
            <a:p>
              <a:endParaRPr/>
            </a:p>
          </p:txBody>
        </p:sp>
        <p:sp>
          <p:nvSpPr>
            <p:cNvPr id="12" name="object 12"/>
            <p:cNvSpPr/>
            <p:nvPr/>
          </p:nvSpPr>
          <p:spPr>
            <a:xfrm>
              <a:off x="5058156" y="2385059"/>
              <a:ext cx="1539240" cy="2517775"/>
            </a:xfrm>
            <a:custGeom>
              <a:avLst/>
              <a:gdLst/>
              <a:ahLst/>
              <a:cxnLst/>
              <a:rect l="l" t="t" r="r" b="b"/>
              <a:pathLst>
                <a:path w="1539240" h="2517775">
                  <a:moveTo>
                    <a:pt x="0" y="2517647"/>
                  </a:moveTo>
                  <a:lnTo>
                    <a:pt x="579120" y="2517647"/>
                  </a:lnTo>
                </a:path>
                <a:path w="1539240" h="2517775">
                  <a:moveTo>
                    <a:pt x="746760" y="2517647"/>
                  </a:moveTo>
                  <a:lnTo>
                    <a:pt x="792480" y="2517647"/>
                  </a:lnTo>
                </a:path>
                <a:path w="1539240" h="2517775">
                  <a:moveTo>
                    <a:pt x="0" y="2098547"/>
                  </a:moveTo>
                  <a:lnTo>
                    <a:pt x="579120" y="2098547"/>
                  </a:lnTo>
                </a:path>
                <a:path w="1539240" h="2517775">
                  <a:moveTo>
                    <a:pt x="746760" y="2098547"/>
                  </a:moveTo>
                  <a:lnTo>
                    <a:pt x="792480" y="2098547"/>
                  </a:lnTo>
                </a:path>
                <a:path w="1539240" h="2517775">
                  <a:moveTo>
                    <a:pt x="0" y="1677923"/>
                  </a:moveTo>
                  <a:lnTo>
                    <a:pt x="579120" y="1677923"/>
                  </a:lnTo>
                </a:path>
                <a:path w="1539240" h="2517775">
                  <a:moveTo>
                    <a:pt x="746760" y="1677923"/>
                  </a:moveTo>
                  <a:lnTo>
                    <a:pt x="792480" y="1677923"/>
                  </a:lnTo>
                </a:path>
                <a:path w="1539240" h="2517775">
                  <a:moveTo>
                    <a:pt x="0" y="1258823"/>
                  </a:moveTo>
                  <a:lnTo>
                    <a:pt x="579120" y="1258823"/>
                  </a:lnTo>
                </a:path>
                <a:path w="1539240" h="2517775">
                  <a:moveTo>
                    <a:pt x="746760" y="1258823"/>
                  </a:moveTo>
                  <a:lnTo>
                    <a:pt x="792480" y="1258823"/>
                  </a:lnTo>
                </a:path>
                <a:path w="1539240" h="2517775">
                  <a:moveTo>
                    <a:pt x="746760" y="839724"/>
                  </a:moveTo>
                  <a:lnTo>
                    <a:pt x="1539240" y="839724"/>
                  </a:lnTo>
                </a:path>
                <a:path w="1539240" h="2517775">
                  <a:moveTo>
                    <a:pt x="746760" y="419100"/>
                  </a:moveTo>
                  <a:lnTo>
                    <a:pt x="1539240" y="419100"/>
                  </a:lnTo>
                </a:path>
                <a:path w="1539240" h="2517775">
                  <a:moveTo>
                    <a:pt x="746760" y="0"/>
                  </a:moveTo>
                  <a:lnTo>
                    <a:pt x="1539240" y="0"/>
                  </a:lnTo>
                </a:path>
              </a:pathLst>
            </a:custGeom>
            <a:ln w="9525">
              <a:solidFill>
                <a:srgbClr val="D9D9D9"/>
              </a:solidFill>
            </a:ln>
          </p:spPr>
          <p:txBody>
            <a:bodyPr wrap="square" lIns="0" tIns="0" rIns="0" bIns="0" rtlCol="0"/>
            <a:lstStyle/>
            <a:p>
              <a:endParaRPr/>
            </a:p>
          </p:txBody>
        </p:sp>
        <p:sp>
          <p:nvSpPr>
            <p:cNvPr id="13" name="object 13"/>
            <p:cNvSpPr/>
            <p:nvPr/>
          </p:nvSpPr>
          <p:spPr>
            <a:xfrm>
              <a:off x="5637275" y="2188463"/>
              <a:ext cx="167640" cy="3133725"/>
            </a:xfrm>
            <a:custGeom>
              <a:avLst/>
              <a:gdLst/>
              <a:ahLst/>
              <a:cxnLst/>
              <a:rect l="l" t="t" r="r" b="b"/>
              <a:pathLst>
                <a:path w="167639" h="3133725">
                  <a:moveTo>
                    <a:pt x="167639" y="0"/>
                  </a:moveTo>
                  <a:lnTo>
                    <a:pt x="0" y="0"/>
                  </a:lnTo>
                  <a:lnTo>
                    <a:pt x="0" y="3133344"/>
                  </a:lnTo>
                  <a:lnTo>
                    <a:pt x="167639" y="3133344"/>
                  </a:lnTo>
                  <a:lnTo>
                    <a:pt x="167639" y="0"/>
                  </a:lnTo>
                  <a:close/>
                </a:path>
              </a:pathLst>
            </a:custGeom>
            <a:solidFill>
              <a:srgbClr val="4471C4"/>
            </a:solidFill>
          </p:spPr>
          <p:txBody>
            <a:bodyPr wrap="square" lIns="0" tIns="0" rIns="0" bIns="0" rtlCol="0"/>
            <a:lstStyle/>
            <a:p>
              <a:endParaRPr/>
            </a:p>
          </p:txBody>
        </p:sp>
        <p:sp>
          <p:nvSpPr>
            <p:cNvPr id="14" name="object 14"/>
            <p:cNvSpPr/>
            <p:nvPr/>
          </p:nvSpPr>
          <p:spPr>
            <a:xfrm>
              <a:off x="6018275" y="2385059"/>
              <a:ext cx="1539240" cy="2517775"/>
            </a:xfrm>
            <a:custGeom>
              <a:avLst/>
              <a:gdLst/>
              <a:ahLst/>
              <a:cxnLst/>
              <a:rect l="l" t="t" r="r" b="b"/>
              <a:pathLst>
                <a:path w="1539240" h="2517775">
                  <a:moveTo>
                    <a:pt x="0" y="2517647"/>
                  </a:moveTo>
                  <a:lnTo>
                    <a:pt x="579120" y="2517647"/>
                  </a:lnTo>
                </a:path>
                <a:path w="1539240" h="2517775">
                  <a:moveTo>
                    <a:pt x="746759" y="2517647"/>
                  </a:moveTo>
                  <a:lnTo>
                    <a:pt x="792479" y="2517647"/>
                  </a:lnTo>
                </a:path>
                <a:path w="1539240" h="2517775">
                  <a:moveTo>
                    <a:pt x="0" y="2098547"/>
                  </a:moveTo>
                  <a:lnTo>
                    <a:pt x="579120" y="2098547"/>
                  </a:lnTo>
                </a:path>
                <a:path w="1539240" h="2517775">
                  <a:moveTo>
                    <a:pt x="746759" y="2098547"/>
                  </a:moveTo>
                  <a:lnTo>
                    <a:pt x="792479" y="2098547"/>
                  </a:lnTo>
                </a:path>
                <a:path w="1539240" h="2517775">
                  <a:moveTo>
                    <a:pt x="0" y="1677923"/>
                  </a:moveTo>
                  <a:lnTo>
                    <a:pt x="579120" y="1677923"/>
                  </a:lnTo>
                </a:path>
                <a:path w="1539240" h="2517775">
                  <a:moveTo>
                    <a:pt x="746759" y="1677923"/>
                  </a:moveTo>
                  <a:lnTo>
                    <a:pt x="792479" y="1677923"/>
                  </a:lnTo>
                </a:path>
                <a:path w="1539240" h="2517775">
                  <a:moveTo>
                    <a:pt x="0" y="1258823"/>
                  </a:moveTo>
                  <a:lnTo>
                    <a:pt x="579120" y="1258823"/>
                  </a:lnTo>
                </a:path>
                <a:path w="1539240" h="2517775">
                  <a:moveTo>
                    <a:pt x="746759" y="1258823"/>
                  </a:moveTo>
                  <a:lnTo>
                    <a:pt x="792479" y="1258823"/>
                  </a:lnTo>
                </a:path>
                <a:path w="1539240" h="2517775">
                  <a:moveTo>
                    <a:pt x="746759" y="839724"/>
                  </a:moveTo>
                  <a:lnTo>
                    <a:pt x="1539240" y="839724"/>
                  </a:lnTo>
                </a:path>
                <a:path w="1539240" h="2517775">
                  <a:moveTo>
                    <a:pt x="746759" y="419100"/>
                  </a:moveTo>
                  <a:lnTo>
                    <a:pt x="1539240" y="419100"/>
                  </a:lnTo>
                </a:path>
                <a:path w="1539240" h="2517775">
                  <a:moveTo>
                    <a:pt x="746759" y="0"/>
                  </a:moveTo>
                  <a:lnTo>
                    <a:pt x="1539240" y="0"/>
                  </a:lnTo>
                </a:path>
              </a:pathLst>
            </a:custGeom>
            <a:ln w="9525">
              <a:solidFill>
                <a:srgbClr val="D9D9D9"/>
              </a:solidFill>
            </a:ln>
          </p:spPr>
          <p:txBody>
            <a:bodyPr wrap="square" lIns="0" tIns="0" rIns="0" bIns="0" rtlCol="0"/>
            <a:lstStyle/>
            <a:p>
              <a:endParaRPr/>
            </a:p>
          </p:txBody>
        </p:sp>
        <p:sp>
          <p:nvSpPr>
            <p:cNvPr id="15" name="object 15"/>
            <p:cNvSpPr/>
            <p:nvPr/>
          </p:nvSpPr>
          <p:spPr>
            <a:xfrm>
              <a:off x="6597395" y="2180843"/>
              <a:ext cx="167640" cy="3141345"/>
            </a:xfrm>
            <a:custGeom>
              <a:avLst/>
              <a:gdLst/>
              <a:ahLst/>
              <a:cxnLst/>
              <a:rect l="l" t="t" r="r" b="b"/>
              <a:pathLst>
                <a:path w="167640" h="3141345">
                  <a:moveTo>
                    <a:pt x="167639" y="0"/>
                  </a:moveTo>
                  <a:lnTo>
                    <a:pt x="0" y="0"/>
                  </a:lnTo>
                  <a:lnTo>
                    <a:pt x="0" y="3140964"/>
                  </a:lnTo>
                  <a:lnTo>
                    <a:pt x="167639" y="3140964"/>
                  </a:lnTo>
                  <a:lnTo>
                    <a:pt x="167639" y="0"/>
                  </a:lnTo>
                  <a:close/>
                </a:path>
              </a:pathLst>
            </a:custGeom>
            <a:solidFill>
              <a:srgbClr val="4471C4"/>
            </a:solidFill>
          </p:spPr>
          <p:txBody>
            <a:bodyPr wrap="square" lIns="0" tIns="0" rIns="0" bIns="0" rtlCol="0"/>
            <a:lstStyle/>
            <a:p>
              <a:endParaRPr/>
            </a:p>
          </p:txBody>
        </p:sp>
        <p:sp>
          <p:nvSpPr>
            <p:cNvPr id="16" name="object 16"/>
            <p:cNvSpPr/>
            <p:nvPr/>
          </p:nvSpPr>
          <p:spPr>
            <a:xfrm>
              <a:off x="6978395" y="2385059"/>
              <a:ext cx="1539240" cy="2517775"/>
            </a:xfrm>
            <a:custGeom>
              <a:avLst/>
              <a:gdLst/>
              <a:ahLst/>
              <a:cxnLst/>
              <a:rect l="l" t="t" r="r" b="b"/>
              <a:pathLst>
                <a:path w="1539240" h="2517775">
                  <a:moveTo>
                    <a:pt x="0" y="2517647"/>
                  </a:moveTo>
                  <a:lnTo>
                    <a:pt x="579120" y="2517647"/>
                  </a:lnTo>
                </a:path>
                <a:path w="1539240" h="2517775">
                  <a:moveTo>
                    <a:pt x="746759" y="2517647"/>
                  </a:moveTo>
                  <a:lnTo>
                    <a:pt x="792479" y="2517647"/>
                  </a:lnTo>
                </a:path>
                <a:path w="1539240" h="2517775">
                  <a:moveTo>
                    <a:pt x="0" y="2098547"/>
                  </a:moveTo>
                  <a:lnTo>
                    <a:pt x="579120" y="2098547"/>
                  </a:lnTo>
                </a:path>
                <a:path w="1539240" h="2517775">
                  <a:moveTo>
                    <a:pt x="746759" y="2098547"/>
                  </a:moveTo>
                  <a:lnTo>
                    <a:pt x="792479" y="2098547"/>
                  </a:lnTo>
                </a:path>
                <a:path w="1539240" h="2517775">
                  <a:moveTo>
                    <a:pt x="0" y="1677923"/>
                  </a:moveTo>
                  <a:lnTo>
                    <a:pt x="579120" y="1677923"/>
                  </a:lnTo>
                </a:path>
                <a:path w="1539240" h="2517775">
                  <a:moveTo>
                    <a:pt x="746759" y="1677923"/>
                  </a:moveTo>
                  <a:lnTo>
                    <a:pt x="792479" y="1677923"/>
                  </a:lnTo>
                </a:path>
                <a:path w="1539240" h="2517775">
                  <a:moveTo>
                    <a:pt x="0" y="1258823"/>
                  </a:moveTo>
                  <a:lnTo>
                    <a:pt x="579120" y="1258823"/>
                  </a:lnTo>
                </a:path>
                <a:path w="1539240" h="2517775">
                  <a:moveTo>
                    <a:pt x="746759" y="1258823"/>
                  </a:moveTo>
                  <a:lnTo>
                    <a:pt x="792479" y="1258823"/>
                  </a:lnTo>
                </a:path>
                <a:path w="1539240" h="2517775">
                  <a:moveTo>
                    <a:pt x="746759" y="839724"/>
                  </a:moveTo>
                  <a:lnTo>
                    <a:pt x="1539239" y="839724"/>
                  </a:lnTo>
                </a:path>
                <a:path w="1539240" h="2517775">
                  <a:moveTo>
                    <a:pt x="746759" y="419100"/>
                  </a:moveTo>
                  <a:lnTo>
                    <a:pt x="1539239" y="419100"/>
                  </a:lnTo>
                </a:path>
                <a:path w="1539240" h="2517775">
                  <a:moveTo>
                    <a:pt x="746759" y="0"/>
                  </a:moveTo>
                  <a:lnTo>
                    <a:pt x="1539239" y="0"/>
                  </a:lnTo>
                </a:path>
              </a:pathLst>
            </a:custGeom>
            <a:ln w="9525">
              <a:solidFill>
                <a:srgbClr val="D9D9D9"/>
              </a:solidFill>
            </a:ln>
          </p:spPr>
          <p:txBody>
            <a:bodyPr wrap="square" lIns="0" tIns="0" rIns="0" bIns="0" rtlCol="0"/>
            <a:lstStyle/>
            <a:p>
              <a:endParaRPr/>
            </a:p>
          </p:txBody>
        </p:sp>
        <p:sp>
          <p:nvSpPr>
            <p:cNvPr id="17" name="object 17"/>
            <p:cNvSpPr/>
            <p:nvPr/>
          </p:nvSpPr>
          <p:spPr>
            <a:xfrm>
              <a:off x="7557516" y="2174747"/>
              <a:ext cx="167640" cy="3147060"/>
            </a:xfrm>
            <a:custGeom>
              <a:avLst/>
              <a:gdLst/>
              <a:ahLst/>
              <a:cxnLst/>
              <a:rect l="l" t="t" r="r" b="b"/>
              <a:pathLst>
                <a:path w="167640" h="3147060">
                  <a:moveTo>
                    <a:pt x="167639" y="0"/>
                  </a:moveTo>
                  <a:lnTo>
                    <a:pt x="0" y="0"/>
                  </a:lnTo>
                  <a:lnTo>
                    <a:pt x="0" y="3147060"/>
                  </a:lnTo>
                  <a:lnTo>
                    <a:pt x="167639" y="3147060"/>
                  </a:lnTo>
                  <a:lnTo>
                    <a:pt x="167639" y="0"/>
                  </a:lnTo>
                  <a:close/>
                </a:path>
              </a:pathLst>
            </a:custGeom>
            <a:solidFill>
              <a:srgbClr val="4471C4"/>
            </a:solidFill>
          </p:spPr>
          <p:txBody>
            <a:bodyPr wrap="square" lIns="0" tIns="0" rIns="0" bIns="0" rtlCol="0"/>
            <a:lstStyle/>
            <a:p>
              <a:endParaRPr/>
            </a:p>
          </p:txBody>
        </p:sp>
        <p:sp>
          <p:nvSpPr>
            <p:cNvPr id="18" name="object 18"/>
            <p:cNvSpPr/>
            <p:nvPr/>
          </p:nvSpPr>
          <p:spPr>
            <a:xfrm>
              <a:off x="7938516" y="2385059"/>
              <a:ext cx="1539240" cy="2517775"/>
            </a:xfrm>
            <a:custGeom>
              <a:avLst/>
              <a:gdLst/>
              <a:ahLst/>
              <a:cxnLst/>
              <a:rect l="l" t="t" r="r" b="b"/>
              <a:pathLst>
                <a:path w="1539240" h="2517775">
                  <a:moveTo>
                    <a:pt x="0" y="2517647"/>
                  </a:moveTo>
                  <a:lnTo>
                    <a:pt x="579119" y="2517647"/>
                  </a:lnTo>
                </a:path>
                <a:path w="1539240" h="2517775">
                  <a:moveTo>
                    <a:pt x="746759" y="2517647"/>
                  </a:moveTo>
                  <a:lnTo>
                    <a:pt x="792479" y="2517647"/>
                  </a:lnTo>
                </a:path>
                <a:path w="1539240" h="2517775">
                  <a:moveTo>
                    <a:pt x="0" y="2098547"/>
                  </a:moveTo>
                  <a:lnTo>
                    <a:pt x="579119" y="2098547"/>
                  </a:lnTo>
                </a:path>
                <a:path w="1539240" h="2517775">
                  <a:moveTo>
                    <a:pt x="746759" y="2098547"/>
                  </a:moveTo>
                  <a:lnTo>
                    <a:pt x="792479" y="2098547"/>
                  </a:lnTo>
                </a:path>
                <a:path w="1539240" h="2517775">
                  <a:moveTo>
                    <a:pt x="0" y="1677923"/>
                  </a:moveTo>
                  <a:lnTo>
                    <a:pt x="579119" y="1677923"/>
                  </a:lnTo>
                </a:path>
                <a:path w="1539240" h="2517775">
                  <a:moveTo>
                    <a:pt x="746759" y="1677923"/>
                  </a:moveTo>
                  <a:lnTo>
                    <a:pt x="792479" y="1677923"/>
                  </a:lnTo>
                </a:path>
                <a:path w="1539240" h="2517775">
                  <a:moveTo>
                    <a:pt x="0" y="1258823"/>
                  </a:moveTo>
                  <a:lnTo>
                    <a:pt x="579119" y="1258823"/>
                  </a:lnTo>
                </a:path>
                <a:path w="1539240" h="2517775">
                  <a:moveTo>
                    <a:pt x="746759" y="1258823"/>
                  </a:moveTo>
                  <a:lnTo>
                    <a:pt x="792479" y="1258823"/>
                  </a:lnTo>
                </a:path>
                <a:path w="1539240" h="2517775">
                  <a:moveTo>
                    <a:pt x="746759" y="839724"/>
                  </a:moveTo>
                  <a:lnTo>
                    <a:pt x="1539239" y="839724"/>
                  </a:lnTo>
                </a:path>
                <a:path w="1539240" h="2517775">
                  <a:moveTo>
                    <a:pt x="746759" y="419100"/>
                  </a:moveTo>
                  <a:lnTo>
                    <a:pt x="1539239" y="419100"/>
                  </a:lnTo>
                </a:path>
                <a:path w="1539240" h="2517775">
                  <a:moveTo>
                    <a:pt x="746759" y="0"/>
                  </a:moveTo>
                  <a:lnTo>
                    <a:pt x="1539239" y="0"/>
                  </a:lnTo>
                </a:path>
              </a:pathLst>
            </a:custGeom>
            <a:ln w="9525">
              <a:solidFill>
                <a:srgbClr val="D9D9D9"/>
              </a:solidFill>
            </a:ln>
          </p:spPr>
          <p:txBody>
            <a:bodyPr wrap="square" lIns="0" tIns="0" rIns="0" bIns="0" rtlCol="0"/>
            <a:lstStyle/>
            <a:p>
              <a:endParaRPr/>
            </a:p>
          </p:txBody>
        </p:sp>
        <p:sp>
          <p:nvSpPr>
            <p:cNvPr id="19" name="object 19"/>
            <p:cNvSpPr/>
            <p:nvPr/>
          </p:nvSpPr>
          <p:spPr>
            <a:xfrm>
              <a:off x="8517635" y="2167127"/>
              <a:ext cx="167640" cy="3154680"/>
            </a:xfrm>
            <a:custGeom>
              <a:avLst/>
              <a:gdLst/>
              <a:ahLst/>
              <a:cxnLst/>
              <a:rect l="l" t="t" r="r" b="b"/>
              <a:pathLst>
                <a:path w="167640" h="3154679">
                  <a:moveTo>
                    <a:pt x="167640" y="0"/>
                  </a:moveTo>
                  <a:lnTo>
                    <a:pt x="0" y="0"/>
                  </a:lnTo>
                  <a:lnTo>
                    <a:pt x="0" y="3154680"/>
                  </a:lnTo>
                  <a:lnTo>
                    <a:pt x="167640" y="3154680"/>
                  </a:lnTo>
                  <a:lnTo>
                    <a:pt x="167640" y="0"/>
                  </a:lnTo>
                  <a:close/>
                </a:path>
              </a:pathLst>
            </a:custGeom>
            <a:solidFill>
              <a:srgbClr val="4471C4"/>
            </a:solidFill>
          </p:spPr>
          <p:txBody>
            <a:bodyPr wrap="square" lIns="0" tIns="0" rIns="0" bIns="0" rtlCol="0"/>
            <a:lstStyle/>
            <a:p>
              <a:endParaRPr/>
            </a:p>
          </p:txBody>
        </p:sp>
        <p:sp>
          <p:nvSpPr>
            <p:cNvPr id="20" name="object 20"/>
            <p:cNvSpPr/>
            <p:nvPr/>
          </p:nvSpPr>
          <p:spPr>
            <a:xfrm>
              <a:off x="8898635" y="2385059"/>
              <a:ext cx="1539240" cy="2517775"/>
            </a:xfrm>
            <a:custGeom>
              <a:avLst/>
              <a:gdLst/>
              <a:ahLst/>
              <a:cxnLst/>
              <a:rect l="l" t="t" r="r" b="b"/>
              <a:pathLst>
                <a:path w="1539240" h="2517775">
                  <a:moveTo>
                    <a:pt x="0" y="2517647"/>
                  </a:moveTo>
                  <a:lnTo>
                    <a:pt x="579120" y="2517647"/>
                  </a:lnTo>
                </a:path>
                <a:path w="1539240" h="2517775">
                  <a:moveTo>
                    <a:pt x="746760" y="2517647"/>
                  </a:moveTo>
                  <a:lnTo>
                    <a:pt x="790956" y="2517647"/>
                  </a:lnTo>
                </a:path>
                <a:path w="1539240" h="2517775">
                  <a:moveTo>
                    <a:pt x="0" y="2098547"/>
                  </a:moveTo>
                  <a:lnTo>
                    <a:pt x="579120" y="2098547"/>
                  </a:lnTo>
                </a:path>
                <a:path w="1539240" h="2517775">
                  <a:moveTo>
                    <a:pt x="746760" y="2098547"/>
                  </a:moveTo>
                  <a:lnTo>
                    <a:pt x="790956" y="2098547"/>
                  </a:lnTo>
                </a:path>
                <a:path w="1539240" h="2517775">
                  <a:moveTo>
                    <a:pt x="0" y="1677923"/>
                  </a:moveTo>
                  <a:lnTo>
                    <a:pt x="579120" y="1677923"/>
                  </a:lnTo>
                </a:path>
                <a:path w="1539240" h="2517775">
                  <a:moveTo>
                    <a:pt x="746760" y="1677923"/>
                  </a:moveTo>
                  <a:lnTo>
                    <a:pt x="790956" y="1677923"/>
                  </a:lnTo>
                </a:path>
                <a:path w="1539240" h="2517775">
                  <a:moveTo>
                    <a:pt x="0" y="1258823"/>
                  </a:moveTo>
                  <a:lnTo>
                    <a:pt x="579120" y="1258823"/>
                  </a:lnTo>
                </a:path>
                <a:path w="1539240" h="2517775">
                  <a:moveTo>
                    <a:pt x="746760" y="1258823"/>
                  </a:moveTo>
                  <a:lnTo>
                    <a:pt x="790956" y="1258823"/>
                  </a:lnTo>
                </a:path>
                <a:path w="1539240" h="2517775">
                  <a:moveTo>
                    <a:pt x="746760" y="839724"/>
                  </a:moveTo>
                  <a:lnTo>
                    <a:pt x="1539240" y="839724"/>
                  </a:lnTo>
                </a:path>
                <a:path w="1539240" h="2517775">
                  <a:moveTo>
                    <a:pt x="746760" y="419100"/>
                  </a:moveTo>
                  <a:lnTo>
                    <a:pt x="1539240" y="419100"/>
                  </a:lnTo>
                </a:path>
                <a:path w="1539240" h="2517775">
                  <a:moveTo>
                    <a:pt x="746760" y="0"/>
                  </a:moveTo>
                  <a:lnTo>
                    <a:pt x="1539240" y="0"/>
                  </a:lnTo>
                </a:path>
              </a:pathLst>
            </a:custGeom>
            <a:ln w="9525">
              <a:solidFill>
                <a:srgbClr val="D9D9D9"/>
              </a:solidFill>
            </a:ln>
          </p:spPr>
          <p:txBody>
            <a:bodyPr wrap="square" lIns="0" tIns="0" rIns="0" bIns="0" rtlCol="0"/>
            <a:lstStyle/>
            <a:p>
              <a:endParaRPr/>
            </a:p>
          </p:txBody>
        </p:sp>
        <p:sp>
          <p:nvSpPr>
            <p:cNvPr id="21" name="object 21"/>
            <p:cNvSpPr/>
            <p:nvPr/>
          </p:nvSpPr>
          <p:spPr>
            <a:xfrm>
              <a:off x="9477756" y="2161031"/>
              <a:ext cx="167640" cy="3161030"/>
            </a:xfrm>
            <a:custGeom>
              <a:avLst/>
              <a:gdLst/>
              <a:ahLst/>
              <a:cxnLst/>
              <a:rect l="l" t="t" r="r" b="b"/>
              <a:pathLst>
                <a:path w="167640" h="3161029">
                  <a:moveTo>
                    <a:pt x="167640" y="0"/>
                  </a:moveTo>
                  <a:lnTo>
                    <a:pt x="0" y="0"/>
                  </a:lnTo>
                  <a:lnTo>
                    <a:pt x="0" y="3160776"/>
                  </a:lnTo>
                  <a:lnTo>
                    <a:pt x="167640" y="3160776"/>
                  </a:lnTo>
                  <a:lnTo>
                    <a:pt x="167640" y="0"/>
                  </a:lnTo>
                  <a:close/>
                </a:path>
              </a:pathLst>
            </a:custGeom>
            <a:solidFill>
              <a:srgbClr val="4471C4"/>
            </a:solidFill>
          </p:spPr>
          <p:txBody>
            <a:bodyPr wrap="square" lIns="0" tIns="0" rIns="0" bIns="0" rtlCol="0"/>
            <a:lstStyle/>
            <a:p>
              <a:endParaRPr/>
            </a:p>
          </p:txBody>
        </p:sp>
        <p:sp>
          <p:nvSpPr>
            <p:cNvPr id="22" name="object 22"/>
            <p:cNvSpPr/>
            <p:nvPr/>
          </p:nvSpPr>
          <p:spPr>
            <a:xfrm>
              <a:off x="9857232" y="2385059"/>
              <a:ext cx="1356360" cy="2517775"/>
            </a:xfrm>
            <a:custGeom>
              <a:avLst/>
              <a:gdLst/>
              <a:ahLst/>
              <a:cxnLst/>
              <a:rect l="l" t="t" r="r" b="b"/>
              <a:pathLst>
                <a:path w="1356359" h="2517775">
                  <a:moveTo>
                    <a:pt x="0" y="2517647"/>
                  </a:moveTo>
                  <a:lnTo>
                    <a:pt x="580644" y="2517647"/>
                  </a:lnTo>
                </a:path>
                <a:path w="1356359" h="2517775">
                  <a:moveTo>
                    <a:pt x="748284" y="2517647"/>
                  </a:moveTo>
                  <a:lnTo>
                    <a:pt x="792479" y="2517647"/>
                  </a:lnTo>
                </a:path>
                <a:path w="1356359" h="2517775">
                  <a:moveTo>
                    <a:pt x="0" y="2098547"/>
                  </a:moveTo>
                  <a:lnTo>
                    <a:pt x="580644" y="2098547"/>
                  </a:lnTo>
                </a:path>
                <a:path w="1356359" h="2517775">
                  <a:moveTo>
                    <a:pt x="748284" y="2098547"/>
                  </a:moveTo>
                  <a:lnTo>
                    <a:pt x="792479" y="2098547"/>
                  </a:lnTo>
                </a:path>
                <a:path w="1356359" h="2517775">
                  <a:moveTo>
                    <a:pt x="0" y="1677923"/>
                  </a:moveTo>
                  <a:lnTo>
                    <a:pt x="580644" y="1677923"/>
                  </a:lnTo>
                </a:path>
                <a:path w="1356359" h="2517775">
                  <a:moveTo>
                    <a:pt x="748284" y="1677923"/>
                  </a:moveTo>
                  <a:lnTo>
                    <a:pt x="792479" y="1677923"/>
                  </a:lnTo>
                </a:path>
                <a:path w="1356359" h="2517775">
                  <a:moveTo>
                    <a:pt x="0" y="1258823"/>
                  </a:moveTo>
                  <a:lnTo>
                    <a:pt x="580644" y="1258823"/>
                  </a:lnTo>
                </a:path>
                <a:path w="1356359" h="2517775">
                  <a:moveTo>
                    <a:pt x="748284" y="1258823"/>
                  </a:moveTo>
                  <a:lnTo>
                    <a:pt x="792479" y="1258823"/>
                  </a:lnTo>
                </a:path>
                <a:path w="1356359" h="2517775">
                  <a:moveTo>
                    <a:pt x="748284" y="839724"/>
                  </a:moveTo>
                  <a:lnTo>
                    <a:pt x="1356360" y="839724"/>
                  </a:lnTo>
                </a:path>
                <a:path w="1356359" h="2517775">
                  <a:moveTo>
                    <a:pt x="748284" y="419100"/>
                  </a:moveTo>
                  <a:lnTo>
                    <a:pt x="1356360" y="419100"/>
                  </a:lnTo>
                </a:path>
                <a:path w="1356359" h="2517775">
                  <a:moveTo>
                    <a:pt x="748284" y="0"/>
                  </a:moveTo>
                  <a:lnTo>
                    <a:pt x="1356360" y="0"/>
                  </a:lnTo>
                </a:path>
              </a:pathLst>
            </a:custGeom>
            <a:ln w="9525">
              <a:solidFill>
                <a:srgbClr val="D9D9D9"/>
              </a:solidFill>
            </a:ln>
          </p:spPr>
          <p:txBody>
            <a:bodyPr wrap="square" lIns="0" tIns="0" rIns="0" bIns="0" rtlCol="0"/>
            <a:lstStyle/>
            <a:p>
              <a:endParaRPr/>
            </a:p>
          </p:txBody>
        </p:sp>
        <p:sp>
          <p:nvSpPr>
            <p:cNvPr id="23" name="object 23"/>
            <p:cNvSpPr/>
            <p:nvPr/>
          </p:nvSpPr>
          <p:spPr>
            <a:xfrm>
              <a:off x="10437875" y="2153411"/>
              <a:ext cx="167640" cy="3168650"/>
            </a:xfrm>
            <a:custGeom>
              <a:avLst/>
              <a:gdLst/>
              <a:ahLst/>
              <a:cxnLst/>
              <a:rect l="l" t="t" r="r" b="b"/>
              <a:pathLst>
                <a:path w="167640" h="3168650">
                  <a:moveTo>
                    <a:pt x="167640" y="0"/>
                  </a:moveTo>
                  <a:lnTo>
                    <a:pt x="0" y="0"/>
                  </a:lnTo>
                  <a:lnTo>
                    <a:pt x="0" y="3168396"/>
                  </a:lnTo>
                  <a:lnTo>
                    <a:pt x="167640" y="3168396"/>
                  </a:lnTo>
                  <a:lnTo>
                    <a:pt x="167640" y="0"/>
                  </a:lnTo>
                  <a:close/>
                </a:path>
              </a:pathLst>
            </a:custGeom>
            <a:solidFill>
              <a:srgbClr val="4471C4"/>
            </a:solidFill>
          </p:spPr>
          <p:txBody>
            <a:bodyPr wrap="square" lIns="0" tIns="0" rIns="0" bIns="0" rtlCol="0"/>
            <a:lstStyle/>
            <a:p>
              <a:endParaRPr/>
            </a:p>
          </p:txBody>
        </p:sp>
        <p:sp>
          <p:nvSpPr>
            <p:cNvPr id="24" name="object 24"/>
            <p:cNvSpPr/>
            <p:nvPr/>
          </p:nvSpPr>
          <p:spPr>
            <a:xfrm>
              <a:off x="2010156" y="3244595"/>
              <a:ext cx="7847330" cy="2077720"/>
            </a:xfrm>
            <a:custGeom>
              <a:avLst/>
              <a:gdLst/>
              <a:ahLst/>
              <a:cxnLst/>
              <a:rect l="l" t="t" r="r" b="b"/>
              <a:pathLst>
                <a:path w="7847330" h="2077720">
                  <a:moveTo>
                    <a:pt x="167640" y="73152"/>
                  </a:moveTo>
                  <a:lnTo>
                    <a:pt x="0" y="73152"/>
                  </a:lnTo>
                  <a:lnTo>
                    <a:pt x="0" y="2077212"/>
                  </a:lnTo>
                  <a:lnTo>
                    <a:pt x="167640" y="2077224"/>
                  </a:lnTo>
                  <a:lnTo>
                    <a:pt x="167640" y="73152"/>
                  </a:lnTo>
                  <a:close/>
                </a:path>
                <a:path w="7847330" h="2077720">
                  <a:moveTo>
                    <a:pt x="1127760" y="19812"/>
                  </a:moveTo>
                  <a:lnTo>
                    <a:pt x="960120" y="19812"/>
                  </a:lnTo>
                  <a:lnTo>
                    <a:pt x="960120" y="2077212"/>
                  </a:lnTo>
                  <a:lnTo>
                    <a:pt x="1127760" y="2077224"/>
                  </a:lnTo>
                  <a:lnTo>
                    <a:pt x="1127760" y="19812"/>
                  </a:lnTo>
                  <a:close/>
                </a:path>
                <a:path w="7847330" h="2077720">
                  <a:moveTo>
                    <a:pt x="2087880" y="19812"/>
                  </a:moveTo>
                  <a:lnTo>
                    <a:pt x="1920240" y="19812"/>
                  </a:lnTo>
                  <a:lnTo>
                    <a:pt x="1920240" y="2077212"/>
                  </a:lnTo>
                  <a:lnTo>
                    <a:pt x="2087880" y="2077224"/>
                  </a:lnTo>
                  <a:lnTo>
                    <a:pt x="2087880" y="19812"/>
                  </a:lnTo>
                  <a:close/>
                </a:path>
                <a:path w="7847330" h="2077720">
                  <a:moveTo>
                    <a:pt x="3048000" y="19812"/>
                  </a:moveTo>
                  <a:lnTo>
                    <a:pt x="2880360" y="19812"/>
                  </a:lnTo>
                  <a:lnTo>
                    <a:pt x="2880360" y="2077212"/>
                  </a:lnTo>
                  <a:lnTo>
                    <a:pt x="3048000" y="2077224"/>
                  </a:lnTo>
                  <a:lnTo>
                    <a:pt x="3048000" y="19812"/>
                  </a:lnTo>
                  <a:close/>
                </a:path>
                <a:path w="7847330" h="2077720">
                  <a:moveTo>
                    <a:pt x="4008120" y="18288"/>
                  </a:moveTo>
                  <a:lnTo>
                    <a:pt x="3840480" y="18288"/>
                  </a:lnTo>
                  <a:lnTo>
                    <a:pt x="3840480" y="2077212"/>
                  </a:lnTo>
                  <a:lnTo>
                    <a:pt x="4008120" y="2077224"/>
                  </a:lnTo>
                  <a:lnTo>
                    <a:pt x="4008120" y="18288"/>
                  </a:lnTo>
                  <a:close/>
                </a:path>
                <a:path w="7847330" h="2077720">
                  <a:moveTo>
                    <a:pt x="4968240" y="13716"/>
                  </a:moveTo>
                  <a:lnTo>
                    <a:pt x="4800600" y="13716"/>
                  </a:lnTo>
                  <a:lnTo>
                    <a:pt x="4800600" y="2077212"/>
                  </a:lnTo>
                  <a:lnTo>
                    <a:pt x="4968240" y="2077224"/>
                  </a:lnTo>
                  <a:lnTo>
                    <a:pt x="4968240" y="13716"/>
                  </a:lnTo>
                  <a:close/>
                </a:path>
                <a:path w="7847330" h="2077720">
                  <a:moveTo>
                    <a:pt x="5928360" y="9144"/>
                  </a:moveTo>
                  <a:lnTo>
                    <a:pt x="5760720" y="9144"/>
                  </a:lnTo>
                  <a:lnTo>
                    <a:pt x="5760720" y="2077212"/>
                  </a:lnTo>
                  <a:lnTo>
                    <a:pt x="5928360" y="2077224"/>
                  </a:lnTo>
                  <a:lnTo>
                    <a:pt x="5928360" y="9144"/>
                  </a:lnTo>
                  <a:close/>
                </a:path>
                <a:path w="7847330" h="2077720">
                  <a:moveTo>
                    <a:pt x="6888480" y="4572"/>
                  </a:moveTo>
                  <a:lnTo>
                    <a:pt x="6720840" y="4572"/>
                  </a:lnTo>
                  <a:lnTo>
                    <a:pt x="6720840" y="2077212"/>
                  </a:lnTo>
                  <a:lnTo>
                    <a:pt x="6888480" y="2077224"/>
                  </a:lnTo>
                  <a:lnTo>
                    <a:pt x="6888480" y="4572"/>
                  </a:lnTo>
                  <a:close/>
                </a:path>
                <a:path w="7847330" h="2077720">
                  <a:moveTo>
                    <a:pt x="7847076" y="0"/>
                  </a:moveTo>
                  <a:lnTo>
                    <a:pt x="7679436" y="0"/>
                  </a:lnTo>
                  <a:lnTo>
                    <a:pt x="7679436" y="2077212"/>
                  </a:lnTo>
                  <a:lnTo>
                    <a:pt x="7847076" y="2077224"/>
                  </a:lnTo>
                  <a:lnTo>
                    <a:pt x="7847076" y="0"/>
                  </a:lnTo>
                  <a:close/>
                </a:path>
              </a:pathLst>
            </a:custGeom>
            <a:solidFill>
              <a:srgbClr val="EC7C30"/>
            </a:solidFill>
          </p:spPr>
          <p:txBody>
            <a:bodyPr wrap="square" lIns="0" tIns="0" rIns="0" bIns="0" rtlCol="0"/>
            <a:lstStyle/>
            <a:p>
              <a:endParaRPr/>
            </a:p>
          </p:txBody>
        </p:sp>
        <p:sp>
          <p:nvSpPr>
            <p:cNvPr id="25" name="object 25"/>
            <p:cNvSpPr/>
            <p:nvPr/>
          </p:nvSpPr>
          <p:spPr>
            <a:xfrm>
              <a:off x="10817351" y="3643883"/>
              <a:ext cx="396240" cy="1259205"/>
            </a:xfrm>
            <a:custGeom>
              <a:avLst/>
              <a:gdLst/>
              <a:ahLst/>
              <a:cxnLst/>
              <a:rect l="l" t="t" r="r" b="b"/>
              <a:pathLst>
                <a:path w="396240" h="1259204">
                  <a:moveTo>
                    <a:pt x="0" y="1258824"/>
                  </a:moveTo>
                  <a:lnTo>
                    <a:pt x="396240" y="1258824"/>
                  </a:lnTo>
                </a:path>
                <a:path w="396240" h="1259204">
                  <a:moveTo>
                    <a:pt x="0" y="839724"/>
                  </a:moveTo>
                  <a:lnTo>
                    <a:pt x="396240" y="839724"/>
                  </a:lnTo>
                </a:path>
                <a:path w="396240" h="1259204">
                  <a:moveTo>
                    <a:pt x="0" y="419100"/>
                  </a:moveTo>
                  <a:lnTo>
                    <a:pt x="396240" y="419100"/>
                  </a:lnTo>
                </a:path>
                <a:path w="396240" h="1259204">
                  <a:moveTo>
                    <a:pt x="0" y="0"/>
                  </a:moveTo>
                  <a:lnTo>
                    <a:pt x="396240" y="0"/>
                  </a:lnTo>
                </a:path>
              </a:pathLst>
            </a:custGeom>
            <a:ln w="9525">
              <a:solidFill>
                <a:srgbClr val="D9D9D9"/>
              </a:solidFill>
            </a:ln>
          </p:spPr>
          <p:txBody>
            <a:bodyPr wrap="square" lIns="0" tIns="0" rIns="0" bIns="0" rtlCol="0"/>
            <a:lstStyle/>
            <a:p>
              <a:endParaRPr/>
            </a:p>
          </p:txBody>
        </p:sp>
        <p:sp>
          <p:nvSpPr>
            <p:cNvPr id="26" name="object 26"/>
            <p:cNvSpPr/>
            <p:nvPr/>
          </p:nvSpPr>
          <p:spPr>
            <a:xfrm>
              <a:off x="10649711" y="3240023"/>
              <a:ext cx="167640" cy="2082164"/>
            </a:xfrm>
            <a:custGeom>
              <a:avLst/>
              <a:gdLst/>
              <a:ahLst/>
              <a:cxnLst/>
              <a:rect l="l" t="t" r="r" b="b"/>
              <a:pathLst>
                <a:path w="167640" h="2082164">
                  <a:moveTo>
                    <a:pt x="167640" y="0"/>
                  </a:moveTo>
                  <a:lnTo>
                    <a:pt x="0" y="0"/>
                  </a:lnTo>
                  <a:lnTo>
                    <a:pt x="0" y="2081784"/>
                  </a:lnTo>
                  <a:lnTo>
                    <a:pt x="167640" y="2081784"/>
                  </a:lnTo>
                  <a:lnTo>
                    <a:pt x="167640" y="0"/>
                  </a:lnTo>
                  <a:close/>
                </a:path>
              </a:pathLst>
            </a:custGeom>
            <a:solidFill>
              <a:srgbClr val="EC7C30"/>
            </a:solidFill>
          </p:spPr>
          <p:txBody>
            <a:bodyPr wrap="square" lIns="0" tIns="0" rIns="0" bIns="0" rtlCol="0"/>
            <a:lstStyle/>
            <a:p>
              <a:endParaRPr/>
            </a:p>
          </p:txBody>
        </p:sp>
        <p:sp>
          <p:nvSpPr>
            <p:cNvPr id="27" name="object 27"/>
            <p:cNvSpPr/>
            <p:nvPr/>
          </p:nvSpPr>
          <p:spPr>
            <a:xfrm>
              <a:off x="8942832" y="5202935"/>
              <a:ext cx="2087880" cy="119380"/>
            </a:xfrm>
            <a:custGeom>
              <a:avLst/>
              <a:gdLst/>
              <a:ahLst/>
              <a:cxnLst/>
              <a:rect l="l" t="t" r="r" b="b"/>
              <a:pathLst>
                <a:path w="2087879" h="119379">
                  <a:moveTo>
                    <a:pt x="167640" y="0"/>
                  </a:moveTo>
                  <a:lnTo>
                    <a:pt x="0" y="0"/>
                  </a:lnTo>
                  <a:lnTo>
                    <a:pt x="0" y="118872"/>
                  </a:lnTo>
                  <a:lnTo>
                    <a:pt x="167640" y="118872"/>
                  </a:lnTo>
                  <a:lnTo>
                    <a:pt x="167640" y="0"/>
                  </a:lnTo>
                  <a:close/>
                </a:path>
                <a:path w="2087879" h="119379">
                  <a:moveTo>
                    <a:pt x="1127760" y="57912"/>
                  </a:moveTo>
                  <a:lnTo>
                    <a:pt x="960120" y="57912"/>
                  </a:lnTo>
                  <a:lnTo>
                    <a:pt x="960120" y="118872"/>
                  </a:lnTo>
                  <a:lnTo>
                    <a:pt x="1127760" y="118872"/>
                  </a:lnTo>
                  <a:lnTo>
                    <a:pt x="1127760" y="57912"/>
                  </a:lnTo>
                  <a:close/>
                </a:path>
                <a:path w="2087879" h="119379">
                  <a:moveTo>
                    <a:pt x="2087880" y="6096"/>
                  </a:moveTo>
                  <a:lnTo>
                    <a:pt x="1920240" y="6096"/>
                  </a:lnTo>
                  <a:lnTo>
                    <a:pt x="1920240" y="118872"/>
                  </a:lnTo>
                  <a:lnTo>
                    <a:pt x="2087880" y="118872"/>
                  </a:lnTo>
                  <a:lnTo>
                    <a:pt x="2087880" y="6096"/>
                  </a:lnTo>
                  <a:close/>
                </a:path>
              </a:pathLst>
            </a:custGeom>
            <a:solidFill>
              <a:srgbClr val="A4A4A4"/>
            </a:solidFill>
          </p:spPr>
          <p:txBody>
            <a:bodyPr wrap="square" lIns="0" tIns="0" rIns="0" bIns="0" rtlCol="0"/>
            <a:lstStyle/>
            <a:p>
              <a:endParaRPr/>
            </a:p>
          </p:txBody>
        </p:sp>
        <p:sp>
          <p:nvSpPr>
            <p:cNvPr id="28" name="object 28"/>
            <p:cNvSpPr/>
            <p:nvPr/>
          </p:nvSpPr>
          <p:spPr>
            <a:xfrm>
              <a:off x="1613916" y="5321807"/>
              <a:ext cx="9599930" cy="0"/>
            </a:xfrm>
            <a:custGeom>
              <a:avLst/>
              <a:gdLst/>
              <a:ahLst/>
              <a:cxnLst/>
              <a:rect l="l" t="t" r="r" b="b"/>
              <a:pathLst>
                <a:path w="9599930">
                  <a:moveTo>
                    <a:pt x="0" y="0"/>
                  </a:moveTo>
                  <a:lnTo>
                    <a:pt x="9599676" y="0"/>
                  </a:lnTo>
                </a:path>
              </a:pathLst>
            </a:custGeom>
            <a:ln w="9525">
              <a:solidFill>
                <a:srgbClr val="D9D9D9"/>
              </a:solidFill>
            </a:ln>
          </p:spPr>
          <p:txBody>
            <a:bodyPr wrap="square" lIns="0" tIns="0" rIns="0" bIns="0" rtlCol="0"/>
            <a:lstStyle/>
            <a:p>
              <a:endParaRPr/>
            </a:p>
          </p:txBody>
        </p:sp>
      </p:grpSp>
      <p:sp>
        <p:nvSpPr>
          <p:cNvPr id="29" name="object 29"/>
          <p:cNvSpPr/>
          <p:nvPr/>
        </p:nvSpPr>
        <p:spPr>
          <a:xfrm>
            <a:off x="1613916" y="1965960"/>
            <a:ext cx="9599930" cy="0"/>
          </a:xfrm>
          <a:custGeom>
            <a:avLst/>
            <a:gdLst/>
            <a:ahLst/>
            <a:cxnLst/>
            <a:rect l="l" t="t" r="r" b="b"/>
            <a:pathLst>
              <a:path w="9599930">
                <a:moveTo>
                  <a:pt x="0" y="0"/>
                </a:moveTo>
                <a:lnTo>
                  <a:pt x="9599676" y="0"/>
                </a:lnTo>
              </a:path>
            </a:pathLst>
          </a:custGeom>
          <a:ln w="9525">
            <a:solidFill>
              <a:srgbClr val="D9D9D9"/>
            </a:solidFill>
          </a:ln>
        </p:spPr>
        <p:txBody>
          <a:bodyPr wrap="square" lIns="0" tIns="0" rIns="0" bIns="0" rtlCol="0"/>
          <a:lstStyle/>
          <a:p>
            <a:endParaRPr/>
          </a:p>
        </p:txBody>
      </p:sp>
      <p:sp>
        <p:nvSpPr>
          <p:cNvPr id="30" name="object 30"/>
          <p:cNvSpPr txBox="1"/>
          <p:nvPr/>
        </p:nvSpPr>
        <p:spPr>
          <a:xfrm>
            <a:off x="1708785" y="2055367"/>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36,365</a:t>
            </a:r>
            <a:endParaRPr sz="900">
              <a:latin typeface="Calibri"/>
              <a:cs typeface="Calibri"/>
            </a:endParaRPr>
          </a:p>
        </p:txBody>
      </p:sp>
      <p:sp>
        <p:nvSpPr>
          <p:cNvPr id="31" name="object 31"/>
          <p:cNvSpPr txBox="1"/>
          <p:nvPr/>
        </p:nvSpPr>
        <p:spPr>
          <a:xfrm>
            <a:off x="2668904" y="1975230"/>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37,319</a:t>
            </a:r>
            <a:endParaRPr sz="900">
              <a:latin typeface="Calibri"/>
              <a:cs typeface="Calibri"/>
            </a:endParaRPr>
          </a:p>
        </p:txBody>
      </p:sp>
      <p:sp>
        <p:nvSpPr>
          <p:cNvPr id="32" name="object 32"/>
          <p:cNvSpPr txBox="1"/>
          <p:nvPr/>
        </p:nvSpPr>
        <p:spPr>
          <a:xfrm>
            <a:off x="3629025" y="1974291"/>
            <a:ext cx="344805" cy="163195"/>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37,326</a:t>
            </a:r>
            <a:endParaRPr sz="900">
              <a:latin typeface="Calibri"/>
              <a:cs typeface="Calibri"/>
            </a:endParaRPr>
          </a:p>
        </p:txBody>
      </p:sp>
      <p:sp>
        <p:nvSpPr>
          <p:cNvPr id="33" name="object 33"/>
          <p:cNvSpPr txBox="1"/>
          <p:nvPr/>
        </p:nvSpPr>
        <p:spPr>
          <a:xfrm>
            <a:off x="4589145" y="1973960"/>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37,335</a:t>
            </a:r>
            <a:endParaRPr sz="900">
              <a:latin typeface="Calibri"/>
              <a:cs typeface="Calibri"/>
            </a:endParaRPr>
          </a:p>
        </p:txBody>
      </p:sp>
      <p:sp>
        <p:nvSpPr>
          <p:cNvPr id="34" name="object 34"/>
          <p:cNvSpPr txBox="1"/>
          <p:nvPr/>
        </p:nvSpPr>
        <p:spPr>
          <a:xfrm>
            <a:off x="5549265" y="1973071"/>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37,347</a:t>
            </a:r>
            <a:endParaRPr sz="900">
              <a:latin typeface="Calibri"/>
              <a:cs typeface="Calibri"/>
            </a:endParaRPr>
          </a:p>
        </p:txBody>
      </p:sp>
      <p:sp>
        <p:nvSpPr>
          <p:cNvPr id="35" name="object 35"/>
          <p:cNvSpPr txBox="1"/>
          <p:nvPr/>
        </p:nvSpPr>
        <p:spPr>
          <a:xfrm>
            <a:off x="6509384" y="1966340"/>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37,427</a:t>
            </a:r>
            <a:endParaRPr sz="900">
              <a:latin typeface="Calibri"/>
              <a:cs typeface="Calibri"/>
            </a:endParaRPr>
          </a:p>
        </p:txBody>
      </p:sp>
      <p:sp>
        <p:nvSpPr>
          <p:cNvPr id="36" name="object 36"/>
          <p:cNvSpPr txBox="1"/>
          <p:nvPr/>
        </p:nvSpPr>
        <p:spPr>
          <a:xfrm>
            <a:off x="7469505" y="1959609"/>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37,506</a:t>
            </a:r>
            <a:endParaRPr sz="900">
              <a:latin typeface="Calibri"/>
              <a:cs typeface="Calibri"/>
            </a:endParaRPr>
          </a:p>
        </p:txBody>
      </p:sp>
      <p:sp>
        <p:nvSpPr>
          <p:cNvPr id="37" name="object 37"/>
          <p:cNvSpPr txBox="1"/>
          <p:nvPr/>
        </p:nvSpPr>
        <p:spPr>
          <a:xfrm>
            <a:off x="8429625" y="1952625"/>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37,589</a:t>
            </a:r>
            <a:endParaRPr sz="900">
              <a:latin typeface="Calibri"/>
              <a:cs typeface="Calibri"/>
            </a:endParaRPr>
          </a:p>
        </p:txBody>
      </p:sp>
      <p:sp>
        <p:nvSpPr>
          <p:cNvPr id="38" name="object 38"/>
          <p:cNvSpPr txBox="1"/>
          <p:nvPr/>
        </p:nvSpPr>
        <p:spPr>
          <a:xfrm>
            <a:off x="9389744" y="1945640"/>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37,674</a:t>
            </a:r>
            <a:endParaRPr sz="900">
              <a:latin typeface="Calibri"/>
              <a:cs typeface="Calibri"/>
            </a:endParaRPr>
          </a:p>
        </p:txBody>
      </p:sp>
      <p:sp>
        <p:nvSpPr>
          <p:cNvPr id="39" name="object 39"/>
          <p:cNvSpPr txBox="1"/>
          <p:nvPr/>
        </p:nvSpPr>
        <p:spPr>
          <a:xfrm>
            <a:off x="10349865" y="1938654"/>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37,757</a:t>
            </a:r>
            <a:endParaRPr sz="900">
              <a:latin typeface="Calibri"/>
              <a:cs typeface="Calibri"/>
            </a:endParaRPr>
          </a:p>
        </p:txBody>
      </p:sp>
      <p:sp>
        <p:nvSpPr>
          <p:cNvPr id="40" name="object 40"/>
          <p:cNvSpPr txBox="1"/>
          <p:nvPr/>
        </p:nvSpPr>
        <p:spPr>
          <a:xfrm>
            <a:off x="1798320" y="3102305"/>
            <a:ext cx="467995" cy="163195"/>
          </a:xfrm>
          <a:prstGeom prst="rect">
            <a:avLst/>
          </a:prstGeom>
        </p:spPr>
        <p:txBody>
          <a:bodyPr vert="horz" wrap="square" lIns="0" tIns="12700" rIns="0" bIns="0" rtlCol="0">
            <a:spAutoFit/>
          </a:bodyPr>
          <a:lstStyle/>
          <a:p>
            <a:pPr marL="135890">
              <a:lnSpc>
                <a:spcPct val="100000"/>
              </a:lnSpc>
              <a:spcBef>
                <a:spcPts val="100"/>
              </a:spcBef>
            </a:pPr>
            <a:r>
              <a:rPr sz="900" spc="-10" dirty="0">
                <a:solidFill>
                  <a:srgbClr val="404040"/>
                </a:solidFill>
                <a:latin typeface="Calibri"/>
                <a:cs typeface="Calibri"/>
              </a:rPr>
              <a:t>23,888</a:t>
            </a:r>
            <a:endParaRPr sz="900">
              <a:latin typeface="Calibri"/>
              <a:cs typeface="Calibri"/>
            </a:endParaRPr>
          </a:p>
        </p:txBody>
      </p:sp>
      <p:sp>
        <p:nvSpPr>
          <p:cNvPr id="41" name="object 41"/>
          <p:cNvSpPr txBox="1"/>
          <p:nvPr/>
        </p:nvSpPr>
        <p:spPr>
          <a:xfrm>
            <a:off x="2894710" y="3050285"/>
            <a:ext cx="331470" cy="162560"/>
          </a:xfrm>
          <a:prstGeom prst="rect">
            <a:avLst/>
          </a:prstGeom>
        </p:spPr>
        <p:txBody>
          <a:bodyPr vert="horz" wrap="square" lIns="0" tIns="12700" rIns="0" bIns="0" rtlCol="0">
            <a:spAutoFit/>
          </a:bodyPr>
          <a:lstStyle/>
          <a:p>
            <a:pPr>
              <a:lnSpc>
                <a:spcPct val="100000"/>
              </a:lnSpc>
              <a:spcBef>
                <a:spcPts val="100"/>
              </a:spcBef>
            </a:pPr>
            <a:r>
              <a:rPr sz="900" spc="-10" dirty="0">
                <a:solidFill>
                  <a:srgbClr val="404040"/>
                </a:solidFill>
                <a:latin typeface="Calibri"/>
                <a:cs typeface="Calibri"/>
              </a:rPr>
              <a:t>24,515</a:t>
            </a:r>
            <a:endParaRPr sz="900">
              <a:latin typeface="Calibri"/>
              <a:cs typeface="Calibri"/>
            </a:endParaRPr>
          </a:p>
        </p:txBody>
      </p:sp>
      <p:sp>
        <p:nvSpPr>
          <p:cNvPr id="42" name="object 42"/>
          <p:cNvSpPr txBox="1"/>
          <p:nvPr/>
        </p:nvSpPr>
        <p:spPr>
          <a:xfrm>
            <a:off x="2970276" y="3049904"/>
            <a:ext cx="1706880" cy="162560"/>
          </a:xfrm>
          <a:prstGeom prst="rect">
            <a:avLst/>
          </a:prstGeom>
        </p:spPr>
        <p:txBody>
          <a:bodyPr vert="horz" wrap="square" lIns="0" tIns="12700" rIns="0" bIns="0" rtlCol="0">
            <a:spAutoFit/>
          </a:bodyPr>
          <a:lstStyle/>
          <a:p>
            <a:pPr marL="883919">
              <a:lnSpc>
                <a:spcPct val="100000"/>
              </a:lnSpc>
              <a:spcBef>
                <a:spcPts val="100"/>
              </a:spcBef>
            </a:pPr>
            <a:r>
              <a:rPr sz="900" spc="-10" dirty="0">
                <a:solidFill>
                  <a:srgbClr val="404040"/>
                </a:solidFill>
                <a:latin typeface="Calibri"/>
                <a:cs typeface="Calibri"/>
              </a:rPr>
              <a:t>24,519</a:t>
            </a:r>
            <a:endParaRPr sz="900">
              <a:latin typeface="Calibri"/>
              <a:cs typeface="Calibri"/>
            </a:endParaRPr>
          </a:p>
        </p:txBody>
      </p:sp>
      <p:sp>
        <p:nvSpPr>
          <p:cNvPr id="43" name="object 43"/>
          <p:cNvSpPr txBox="1"/>
          <p:nvPr/>
        </p:nvSpPr>
        <p:spPr>
          <a:xfrm>
            <a:off x="3930396" y="3049270"/>
            <a:ext cx="1706880" cy="162560"/>
          </a:xfrm>
          <a:prstGeom prst="rect">
            <a:avLst/>
          </a:prstGeom>
        </p:spPr>
        <p:txBody>
          <a:bodyPr vert="horz" wrap="square" lIns="0" tIns="12700" rIns="0" bIns="0" rtlCol="0">
            <a:spAutoFit/>
          </a:bodyPr>
          <a:lstStyle/>
          <a:p>
            <a:pPr marL="883919">
              <a:lnSpc>
                <a:spcPct val="100000"/>
              </a:lnSpc>
              <a:spcBef>
                <a:spcPts val="100"/>
              </a:spcBef>
            </a:pPr>
            <a:r>
              <a:rPr sz="900" spc="-10" dirty="0">
                <a:solidFill>
                  <a:srgbClr val="404040"/>
                </a:solidFill>
                <a:latin typeface="Calibri"/>
                <a:cs typeface="Calibri"/>
              </a:rPr>
              <a:t>24,525</a:t>
            </a:r>
            <a:endParaRPr sz="900">
              <a:latin typeface="Calibri"/>
              <a:cs typeface="Calibri"/>
            </a:endParaRPr>
          </a:p>
        </p:txBody>
      </p:sp>
      <p:sp>
        <p:nvSpPr>
          <p:cNvPr id="44" name="object 44"/>
          <p:cNvSpPr txBox="1"/>
          <p:nvPr/>
        </p:nvSpPr>
        <p:spPr>
          <a:xfrm>
            <a:off x="4890515" y="3048761"/>
            <a:ext cx="1706880" cy="162560"/>
          </a:xfrm>
          <a:prstGeom prst="rect">
            <a:avLst/>
          </a:prstGeom>
        </p:spPr>
        <p:txBody>
          <a:bodyPr vert="horz" wrap="square" lIns="0" tIns="12700" rIns="0" bIns="0" rtlCol="0">
            <a:spAutoFit/>
          </a:bodyPr>
          <a:lstStyle/>
          <a:p>
            <a:pPr marL="884555">
              <a:lnSpc>
                <a:spcPct val="100000"/>
              </a:lnSpc>
              <a:spcBef>
                <a:spcPts val="100"/>
              </a:spcBef>
            </a:pPr>
            <a:r>
              <a:rPr sz="900" spc="-10" dirty="0">
                <a:solidFill>
                  <a:srgbClr val="404040"/>
                </a:solidFill>
                <a:latin typeface="Calibri"/>
                <a:cs typeface="Calibri"/>
              </a:rPr>
              <a:t>24,533</a:t>
            </a:r>
            <a:endParaRPr sz="900">
              <a:latin typeface="Calibri"/>
              <a:cs typeface="Calibri"/>
            </a:endParaRPr>
          </a:p>
        </p:txBody>
      </p:sp>
      <p:sp>
        <p:nvSpPr>
          <p:cNvPr id="45" name="object 45"/>
          <p:cNvSpPr txBox="1"/>
          <p:nvPr/>
        </p:nvSpPr>
        <p:spPr>
          <a:xfrm>
            <a:off x="5850635" y="3044190"/>
            <a:ext cx="1706880" cy="162560"/>
          </a:xfrm>
          <a:prstGeom prst="rect">
            <a:avLst/>
          </a:prstGeom>
        </p:spPr>
        <p:txBody>
          <a:bodyPr vert="horz" wrap="square" lIns="0" tIns="12700" rIns="0" bIns="0" rtlCol="0">
            <a:spAutoFit/>
          </a:bodyPr>
          <a:lstStyle/>
          <a:p>
            <a:pPr marL="884555">
              <a:lnSpc>
                <a:spcPct val="100000"/>
              </a:lnSpc>
              <a:spcBef>
                <a:spcPts val="100"/>
              </a:spcBef>
            </a:pPr>
            <a:r>
              <a:rPr sz="900" spc="-10" dirty="0">
                <a:solidFill>
                  <a:srgbClr val="404040"/>
                </a:solidFill>
                <a:latin typeface="Calibri"/>
                <a:cs typeface="Calibri"/>
              </a:rPr>
              <a:t>24,587</a:t>
            </a:r>
            <a:endParaRPr sz="900">
              <a:latin typeface="Calibri"/>
              <a:cs typeface="Calibri"/>
            </a:endParaRPr>
          </a:p>
        </p:txBody>
      </p:sp>
      <p:sp>
        <p:nvSpPr>
          <p:cNvPr id="46" name="object 46"/>
          <p:cNvSpPr txBox="1"/>
          <p:nvPr/>
        </p:nvSpPr>
        <p:spPr>
          <a:xfrm>
            <a:off x="6810756" y="3039617"/>
            <a:ext cx="1706880" cy="162560"/>
          </a:xfrm>
          <a:prstGeom prst="rect">
            <a:avLst/>
          </a:prstGeom>
        </p:spPr>
        <p:txBody>
          <a:bodyPr vert="horz" wrap="square" lIns="0" tIns="12700" rIns="0" bIns="0" rtlCol="0">
            <a:spAutoFit/>
          </a:bodyPr>
          <a:lstStyle/>
          <a:p>
            <a:pPr marL="883919">
              <a:lnSpc>
                <a:spcPct val="100000"/>
              </a:lnSpc>
              <a:spcBef>
                <a:spcPts val="100"/>
              </a:spcBef>
            </a:pPr>
            <a:r>
              <a:rPr sz="900" spc="-10" dirty="0">
                <a:solidFill>
                  <a:srgbClr val="404040"/>
                </a:solidFill>
                <a:latin typeface="Calibri"/>
                <a:cs typeface="Calibri"/>
              </a:rPr>
              <a:t>24,640</a:t>
            </a:r>
            <a:endParaRPr sz="900">
              <a:latin typeface="Calibri"/>
              <a:cs typeface="Calibri"/>
            </a:endParaRPr>
          </a:p>
        </p:txBody>
      </p:sp>
      <p:sp>
        <p:nvSpPr>
          <p:cNvPr id="47" name="object 47"/>
          <p:cNvSpPr txBox="1"/>
          <p:nvPr/>
        </p:nvSpPr>
        <p:spPr>
          <a:xfrm>
            <a:off x="7770876" y="3035046"/>
            <a:ext cx="1706880" cy="162560"/>
          </a:xfrm>
          <a:prstGeom prst="rect">
            <a:avLst/>
          </a:prstGeom>
        </p:spPr>
        <p:txBody>
          <a:bodyPr vert="horz" wrap="square" lIns="0" tIns="12700" rIns="0" bIns="0" rtlCol="0">
            <a:spAutoFit/>
          </a:bodyPr>
          <a:lstStyle/>
          <a:p>
            <a:pPr marL="883919">
              <a:lnSpc>
                <a:spcPct val="100000"/>
              </a:lnSpc>
              <a:spcBef>
                <a:spcPts val="100"/>
              </a:spcBef>
            </a:pPr>
            <a:r>
              <a:rPr sz="900" spc="-10" dirty="0">
                <a:solidFill>
                  <a:srgbClr val="404040"/>
                </a:solidFill>
                <a:latin typeface="Calibri"/>
                <a:cs typeface="Calibri"/>
              </a:rPr>
              <a:t>24,696</a:t>
            </a:r>
            <a:endParaRPr sz="900">
              <a:latin typeface="Calibri"/>
              <a:cs typeface="Calibri"/>
            </a:endParaRPr>
          </a:p>
        </p:txBody>
      </p:sp>
      <p:sp>
        <p:nvSpPr>
          <p:cNvPr id="48" name="object 48"/>
          <p:cNvSpPr txBox="1"/>
          <p:nvPr/>
        </p:nvSpPr>
        <p:spPr>
          <a:xfrm>
            <a:off x="8730995" y="3029839"/>
            <a:ext cx="1706880" cy="162560"/>
          </a:xfrm>
          <a:prstGeom prst="rect">
            <a:avLst/>
          </a:prstGeom>
        </p:spPr>
        <p:txBody>
          <a:bodyPr vert="horz" wrap="square" lIns="0" tIns="12700" rIns="0" bIns="0" rtlCol="0">
            <a:spAutoFit/>
          </a:bodyPr>
          <a:lstStyle/>
          <a:p>
            <a:pPr marL="883919">
              <a:lnSpc>
                <a:spcPct val="100000"/>
              </a:lnSpc>
              <a:spcBef>
                <a:spcPts val="100"/>
              </a:spcBef>
            </a:pPr>
            <a:r>
              <a:rPr sz="900" spc="-10" dirty="0">
                <a:solidFill>
                  <a:srgbClr val="404040"/>
                </a:solidFill>
                <a:latin typeface="Calibri"/>
                <a:cs typeface="Calibri"/>
              </a:rPr>
              <a:t>24,759</a:t>
            </a:r>
            <a:endParaRPr sz="900">
              <a:latin typeface="Calibri"/>
              <a:cs typeface="Calibri"/>
            </a:endParaRPr>
          </a:p>
        </p:txBody>
      </p:sp>
      <p:sp>
        <p:nvSpPr>
          <p:cNvPr id="49" name="object 49"/>
          <p:cNvSpPr txBox="1"/>
          <p:nvPr/>
        </p:nvSpPr>
        <p:spPr>
          <a:xfrm>
            <a:off x="10575290" y="3025521"/>
            <a:ext cx="331470" cy="162560"/>
          </a:xfrm>
          <a:prstGeom prst="rect">
            <a:avLst/>
          </a:prstGeom>
        </p:spPr>
        <p:txBody>
          <a:bodyPr vert="horz" wrap="square" lIns="0" tIns="12700" rIns="0" bIns="0" rtlCol="0">
            <a:spAutoFit/>
          </a:bodyPr>
          <a:lstStyle/>
          <a:p>
            <a:pPr>
              <a:lnSpc>
                <a:spcPct val="100000"/>
              </a:lnSpc>
              <a:spcBef>
                <a:spcPts val="100"/>
              </a:spcBef>
            </a:pPr>
            <a:r>
              <a:rPr sz="900" spc="-10" dirty="0">
                <a:solidFill>
                  <a:srgbClr val="404040"/>
                </a:solidFill>
                <a:latin typeface="Calibri"/>
                <a:cs typeface="Calibri"/>
              </a:rPr>
              <a:t>24,808</a:t>
            </a:r>
            <a:endParaRPr sz="900">
              <a:latin typeface="Calibri"/>
              <a:cs typeface="Calibri"/>
            </a:endParaRPr>
          </a:p>
        </p:txBody>
      </p:sp>
      <p:sp>
        <p:nvSpPr>
          <p:cNvPr id="50" name="object 50"/>
          <p:cNvSpPr txBox="1"/>
          <p:nvPr/>
        </p:nvSpPr>
        <p:spPr>
          <a:xfrm>
            <a:off x="2278379" y="5108194"/>
            <a:ext cx="71120" cy="162560"/>
          </a:xfrm>
          <a:prstGeom prst="rect">
            <a:avLst/>
          </a:prstGeom>
        </p:spPr>
        <p:txBody>
          <a:bodyPr vert="horz" wrap="square" lIns="0" tIns="12700" rIns="0" bIns="0" rtlCol="0">
            <a:spAutoFit/>
          </a:bodyPr>
          <a:lstStyle/>
          <a:p>
            <a:pPr>
              <a:lnSpc>
                <a:spcPct val="100000"/>
              </a:lnSpc>
              <a:spcBef>
                <a:spcPts val="100"/>
              </a:spcBef>
            </a:pPr>
            <a:r>
              <a:rPr sz="900" dirty="0">
                <a:solidFill>
                  <a:srgbClr val="404040"/>
                </a:solidFill>
                <a:latin typeface="Calibri"/>
                <a:cs typeface="Calibri"/>
              </a:rPr>
              <a:t>0</a:t>
            </a:r>
            <a:endParaRPr sz="900">
              <a:latin typeface="Calibri"/>
              <a:cs typeface="Calibri"/>
            </a:endParaRPr>
          </a:p>
        </p:txBody>
      </p:sp>
      <p:sp>
        <p:nvSpPr>
          <p:cNvPr id="51" name="object 51"/>
          <p:cNvSpPr txBox="1"/>
          <p:nvPr/>
        </p:nvSpPr>
        <p:spPr>
          <a:xfrm>
            <a:off x="3238500" y="5108194"/>
            <a:ext cx="71120" cy="162560"/>
          </a:xfrm>
          <a:prstGeom prst="rect">
            <a:avLst/>
          </a:prstGeom>
        </p:spPr>
        <p:txBody>
          <a:bodyPr vert="horz" wrap="square" lIns="0" tIns="12700" rIns="0" bIns="0" rtlCol="0">
            <a:spAutoFit/>
          </a:bodyPr>
          <a:lstStyle/>
          <a:p>
            <a:pPr>
              <a:lnSpc>
                <a:spcPct val="100000"/>
              </a:lnSpc>
              <a:spcBef>
                <a:spcPts val="100"/>
              </a:spcBef>
            </a:pPr>
            <a:r>
              <a:rPr sz="900" dirty="0">
                <a:solidFill>
                  <a:srgbClr val="404040"/>
                </a:solidFill>
                <a:latin typeface="Calibri"/>
                <a:cs typeface="Calibri"/>
              </a:rPr>
              <a:t>0</a:t>
            </a:r>
            <a:endParaRPr sz="900">
              <a:latin typeface="Calibri"/>
              <a:cs typeface="Calibri"/>
            </a:endParaRPr>
          </a:p>
        </p:txBody>
      </p:sp>
      <p:sp>
        <p:nvSpPr>
          <p:cNvPr id="52" name="object 52"/>
          <p:cNvSpPr txBox="1"/>
          <p:nvPr/>
        </p:nvSpPr>
        <p:spPr>
          <a:xfrm>
            <a:off x="4198620" y="5108194"/>
            <a:ext cx="71120" cy="162560"/>
          </a:xfrm>
          <a:prstGeom prst="rect">
            <a:avLst/>
          </a:prstGeom>
        </p:spPr>
        <p:txBody>
          <a:bodyPr vert="horz" wrap="square" lIns="0" tIns="12700" rIns="0" bIns="0" rtlCol="0">
            <a:spAutoFit/>
          </a:bodyPr>
          <a:lstStyle/>
          <a:p>
            <a:pPr>
              <a:lnSpc>
                <a:spcPct val="100000"/>
              </a:lnSpc>
              <a:spcBef>
                <a:spcPts val="100"/>
              </a:spcBef>
            </a:pPr>
            <a:r>
              <a:rPr sz="900" dirty="0">
                <a:solidFill>
                  <a:srgbClr val="404040"/>
                </a:solidFill>
                <a:latin typeface="Calibri"/>
                <a:cs typeface="Calibri"/>
              </a:rPr>
              <a:t>0</a:t>
            </a:r>
            <a:endParaRPr sz="900">
              <a:latin typeface="Calibri"/>
              <a:cs typeface="Calibri"/>
            </a:endParaRPr>
          </a:p>
        </p:txBody>
      </p:sp>
      <p:sp>
        <p:nvSpPr>
          <p:cNvPr id="53" name="object 53"/>
          <p:cNvSpPr txBox="1"/>
          <p:nvPr/>
        </p:nvSpPr>
        <p:spPr>
          <a:xfrm>
            <a:off x="5158740" y="5108194"/>
            <a:ext cx="71120" cy="162560"/>
          </a:xfrm>
          <a:prstGeom prst="rect">
            <a:avLst/>
          </a:prstGeom>
        </p:spPr>
        <p:txBody>
          <a:bodyPr vert="horz" wrap="square" lIns="0" tIns="12700" rIns="0" bIns="0" rtlCol="0">
            <a:spAutoFit/>
          </a:bodyPr>
          <a:lstStyle/>
          <a:p>
            <a:pPr>
              <a:lnSpc>
                <a:spcPct val="100000"/>
              </a:lnSpc>
              <a:spcBef>
                <a:spcPts val="100"/>
              </a:spcBef>
            </a:pPr>
            <a:r>
              <a:rPr sz="900" dirty="0">
                <a:solidFill>
                  <a:srgbClr val="404040"/>
                </a:solidFill>
                <a:latin typeface="Calibri"/>
                <a:cs typeface="Calibri"/>
              </a:rPr>
              <a:t>0</a:t>
            </a:r>
            <a:endParaRPr sz="900">
              <a:latin typeface="Calibri"/>
              <a:cs typeface="Calibri"/>
            </a:endParaRPr>
          </a:p>
        </p:txBody>
      </p:sp>
      <p:sp>
        <p:nvSpPr>
          <p:cNvPr id="54" name="object 54"/>
          <p:cNvSpPr txBox="1"/>
          <p:nvPr/>
        </p:nvSpPr>
        <p:spPr>
          <a:xfrm>
            <a:off x="6118859" y="5108194"/>
            <a:ext cx="71120" cy="162560"/>
          </a:xfrm>
          <a:prstGeom prst="rect">
            <a:avLst/>
          </a:prstGeom>
        </p:spPr>
        <p:txBody>
          <a:bodyPr vert="horz" wrap="square" lIns="0" tIns="12700" rIns="0" bIns="0" rtlCol="0">
            <a:spAutoFit/>
          </a:bodyPr>
          <a:lstStyle/>
          <a:p>
            <a:pPr>
              <a:lnSpc>
                <a:spcPct val="100000"/>
              </a:lnSpc>
              <a:spcBef>
                <a:spcPts val="100"/>
              </a:spcBef>
            </a:pPr>
            <a:r>
              <a:rPr sz="900" dirty="0">
                <a:solidFill>
                  <a:srgbClr val="404040"/>
                </a:solidFill>
                <a:latin typeface="Calibri"/>
                <a:cs typeface="Calibri"/>
              </a:rPr>
              <a:t>0</a:t>
            </a:r>
            <a:endParaRPr sz="900">
              <a:latin typeface="Calibri"/>
              <a:cs typeface="Calibri"/>
            </a:endParaRPr>
          </a:p>
        </p:txBody>
      </p:sp>
      <p:sp>
        <p:nvSpPr>
          <p:cNvPr id="55" name="object 55"/>
          <p:cNvSpPr txBox="1"/>
          <p:nvPr/>
        </p:nvSpPr>
        <p:spPr>
          <a:xfrm>
            <a:off x="7078980" y="5108194"/>
            <a:ext cx="71120" cy="162560"/>
          </a:xfrm>
          <a:prstGeom prst="rect">
            <a:avLst/>
          </a:prstGeom>
        </p:spPr>
        <p:txBody>
          <a:bodyPr vert="horz" wrap="square" lIns="0" tIns="12700" rIns="0" bIns="0" rtlCol="0">
            <a:spAutoFit/>
          </a:bodyPr>
          <a:lstStyle/>
          <a:p>
            <a:pPr>
              <a:lnSpc>
                <a:spcPct val="100000"/>
              </a:lnSpc>
              <a:spcBef>
                <a:spcPts val="100"/>
              </a:spcBef>
            </a:pPr>
            <a:r>
              <a:rPr sz="900" dirty="0">
                <a:solidFill>
                  <a:srgbClr val="404040"/>
                </a:solidFill>
                <a:latin typeface="Calibri"/>
                <a:cs typeface="Calibri"/>
              </a:rPr>
              <a:t>0</a:t>
            </a:r>
            <a:endParaRPr sz="900">
              <a:latin typeface="Calibri"/>
              <a:cs typeface="Calibri"/>
            </a:endParaRPr>
          </a:p>
        </p:txBody>
      </p:sp>
      <p:sp>
        <p:nvSpPr>
          <p:cNvPr id="56" name="object 56"/>
          <p:cNvSpPr txBox="1"/>
          <p:nvPr/>
        </p:nvSpPr>
        <p:spPr>
          <a:xfrm>
            <a:off x="8039100" y="5108194"/>
            <a:ext cx="71120" cy="162560"/>
          </a:xfrm>
          <a:prstGeom prst="rect">
            <a:avLst/>
          </a:prstGeom>
        </p:spPr>
        <p:txBody>
          <a:bodyPr vert="horz" wrap="square" lIns="0" tIns="12700" rIns="0" bIns="0" rtlCol="0">
            <a:spAutoFit/>
          </a:bodyPr>
          <a:lstStyle/>
          <a:p>
            <a:pPr>
              <a:lnSpc>
                <a:spcPct val="100000"/>
              </a:lnSpc>
              <a:spcBef>
                <a:spcPts val="100"/>
              </a:spcBef>
            </a:pPr>
            <a:r>
              <a:rPr sz="900" dirty="0">
                <a:solidFill>
                  <a:srgbClr val="404040"/>
                </a:solidFill>
                <a:latin typeface="Calibri"/>
                <a:cs typeface="Calibri"/>
              </a:rPr>
              <a:t>0</a:t>
            </a:r>
            <a:endParaRPr sz="900">
              <a:latin typeface="Calibri"/>
              <a:cs typeface="Calibri"/>
            </a:endParaRPr>
          </a:p>
        </p:txBody>
      </p:sp>
      <p:sp>
        <p:nvSpPr>
          <p:cNvPr id="57" name="object 57"/>
          <p:cNvSpPr txBox="1"/>
          <p:nvPr/>
        </p:nvSpPr>
        <p:spPr>
          <a:xfrm>
            <a:off x="8884411" y="4987797"/>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1,431</a:t>
            </a:r>
            <a:endParaRPr sz="900">
              <a:latin typeface="Calibri"/>
              <a:cs typeface="Calibri"/>
            </a:endParaRPr>
          </a:p>
        </p:txBody>
      </p:sp>
      <p:sp>
        <p:nvSpPr>
          <p:cNvPr id="58" name="object 58"/>
          <p:cNvSpPr txBox="1"/>
          <p:nvPr/>
        </p:nvSpPr>
        <p:spPr>
          <a:xfrm>
            <a:off x="9857231" y="5046726"/>
            <a:ext cx="581025" cy="162560"/>
          </a:xfrm>
          <a:prstGeom prst="rect">
            <a:avLst/>
          </a:prstGeom>
        </p:spPr>
        <p:txBody>
          <a:bodyPr vert="horz" wrap="square" lIns="0" tIns="12700" rIns="0" bIns="0" rtlCol="0">
            <a:spAutoFit/>
          </a:bodyPr>
          <a:lstStyle/>
          <a:p>
            <a:pPr marL="43815">
              <a:lnSpc>
                <a:spcPct val="100000"/>
              </a:lnSpc>
              <a:spcBef>
                <a:spcPts val="100"/>
              </a:spcBef>
            </a:pPr>
            <a:r>
              <a:rPr sz="900" spc="-25" dirty="0">
                <a:solidFill>
                  <a:srgbClr val="404040"/>
                </a:solidFill>
                <a:latin typeface="Calibri"/>
                <a:cs typeface="Calibri"/>
              </a:rPr>
              <a:t>732</a:t>
            </a:r>
            <a:endParaRPr sz="900">
              <a:latin typeface="Calibri"/>
              <a:cs typeface="Calibri"/>
            </a:endParaRPr>
          </a:p>
        </p:txBody>
      </p:sp>
      <p:sp>
        <p:nvSpPr>
          <p:cNvPr id="59" name="object 59"/>
          <p:cNvSpPr txBox="1"/>
          <p:nvPr/>
        </p:nvSpPr>
        <p:spPr>
          <a:xfrm>
            <a:off x="10804652" y="4994529"/>
            <a:ext cx="28575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1,353</a:t>
            </a:r>
            <a:endParaRPr sz="900">
              <a:latin typeface="Calibri"/>
              <a:cs typeface="Calibri"/>
            </a:endParaRPr>
          </a:p>
        </p:txBody>
      </p:sp>
      <p:sp>
        <p:nvSpPr>
          <p:cNvPr id="60" name="object 60"/>
          <p:cNvSpPr txBox="1"/>
          <p:nvPr/>
        </p:nvSpPr>
        <p:spPr>
          <a:xfrm>
            <a:off x="1437894" y="5228590"/>
            <a:ext cx="83820" cy="162560"/>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585858"/>
                </a:solidFill>
                <a:latin typeface="Calibri"/>
                <a:cs typeface="Calibri"/>
              </a:rPr>
              <a:t>0</a:t>
            </a:r>
            <a:endParaRPr sz="900">
              <a:latin typeface="Calibri"/>
              <a:cs typeface="Calibri"/>
            </a:endParaRPr>
          </a:p>
        </p:txBody>
      </p:sp>
      <p:sp>
        <p:nvSpPr>
          <p:cNvPr id="61" name="object 61"/>
          <p:cNvSpPr txBox="1"/>
          <p:nvPr/>
        </p:nvSpPr>
        <p:spPr>
          <a:xfrm>
            <a:off x="1177544" y="3549777"/>
            <a:ext cx="344170" cy="1421765"/>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20,000</a:t>
            </a:r>
            <a:endParaRPr sz="900">
              <a:latin typeface="Calibri"/>
              <a:cs typeface="Calibri"/>
            </a:endParaRPr>
          </a:p>
          <a:p>
            <a:pPr>
              <a:lnSpc>
                <a:spcPct val="100000"/>
              </a:lnSpc>
            </a:pPr>
            <a:endParaRPr sz="900">
              <a:latin typeface="Calibri"/>
              <a:cs typeface="Calibri"/>
            </a:endParaRPr>
          </a:p>
          <a:p>
            <a:pPr>
              <a:lnSpc>
                <a:spcPct val="100000"/>
              </a:lnSpc>
              <a:spcBef>
                <a:spcPts val="25"/>
              </a:spcBef>
            </a:pPr>
            <a:endParaRPr sz="900">
              <a:latin typeface="Calibri"/>
              <a:cs typeface="Calibri"/>
            </a:endParaRPr>
          </a:p>
          <a:p>
            <a:pPr marL="12700">
              <a:lnSpc>
                <a:spcPct val="100000"/>
              </a:lnSpc>
            </a:pPr>
            <a:r>
              <a:rPr sz="900" spc="-10" dirty="0">
                <a:solidFill>
                  <a:srgbClr val="585858"/>
                </a:solidFill>
                <a:latin typeface="Calibri"/>
                <a:cs typeface="Calibri"/>
              </a:rPr>
              <a:t>15,000</a:t>
            </a:r>
            <a:endParaRPr sz="900">
              <a:latin typeface="Calibri"/>
              <a:cs typeface="Calibri"/>
            </a:endParaRPr>
          </a:p>
          <a:p>
            <a:pPr>
              <a:lnSpc>
                <a:spcPct val="100000"/>
              </a:lnSpc>
            </a:pPr>
            <a:endParaRPr sz="900">
              <a:latin typeface="Calibri"/>
              <a:cs typeface="Calibri"/>
            </a:endParaRPr>
          </a:p>
          <a:p>
            <a:pPr>
              <a:lnSpc>
                <a:spcPct val="100000"/>
              </a:lnSpc>
              <a:spcBef>
                <a:spcPts val="30"/>
              </a:spcBef>
            </a:pPr>
            <a:endParaRPr sz="900">
              <a:latin typeface="Calibri"/>
              <a:cs typeface="Calibri"/>
            </a:endParaRPr>
          </a:p>
          <a:p>
            <a:pPr marL="12700">
              <a:lnSpc>
                <a:spcPct val="100000"/>
              </a:lnSpc>
            </a:pPr>
            <a:r>
              <a:rPr sz="900" spc="-10" dirty="0">
                <a:solidFill>
                  <a:srgbClr val="585858"/>
                </a:solidFill>
                <a:latin typeface="Calibri"/>
                <a:cs typeface="Calibri"/>
              </a:rPr>
              <a:t>10,000</a:t>
            </a:r>
            <a:endParaRPr sz="900">
              <a:latin typeface="Calibri"/>
              <a:cs typeface="Calibri"/>
            </a:endParaRPr>
          </a:p>
          <a:p>
            <a:pPr>
              <a:lnSpc>
                <a:spcPct val="100000"/>
              </a:lnSpc>
            </a:pPr>
            <a:endParaRPr sz="900">
              <a:latin typeface="Calibri"/>
              <a:cs typeface="Calibri"/>
            </a:endParaRPr>
          </a:p>
          <a:p>
            <a:pPr>
              <a:lnSpc>
                <a:spcPct val="100000"/>
              </a:lnSpc>
              <a:spcBef>
                <a:spcPts val="25"/>
              </a:spcBef>
            </a:pPr>
            <a:endParaRPr sz="900">
              <a:latin typeface="Calibri"/>
              <a:cs typeface="Calibri"/>
            </a:endParaRPr>
          </a:p>
          <a:p>
            <a:pPr marL="70485">
              <a:lnSpc>
                <a:spcPct val="100000"/>
              </a:lnSpc>
            </a:pPr>
            <a:r>
              <a:rPr sz="900" spc="-10" dirty="0">
                <a:solidFill>
                  <a:srgbClr val="585858"/>
                </a:solidFill>
                <a:latin typeface="Calibri"/>
                <a:cs typeface="Calibri"/>
              </a:rPr>
              <a:t>5,000</a:t>
            </a:r>
            <a:endParaRPr sz="900">
              <a:latin typeface="Calibri"/>
              <a:cs typeface="Calibri"/>
            </a:endParaRPr>
          </a:p>
        </p:txBody>
      </p:sp>
      <p:sp>
        <p:nvSpPr>
          <p:cNvPr id="62" name="object 62"/>
          <p:cNvSpPr txBox="1"/>
          <p:nvPr/>
        </p:nvSpPr>
        <p:spPr>
          <a:xfrm>
            <a:off x="1177544" y="3130041"/>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25,000</a:t>
            </a:r>
            <a:endParaRPr sz="900">
              <a:latin typeface="Calibri"/>
              <a:cs typeface="Calibri"/>
            </a:endParaRPr>
          </a:p>
        </p:txBody>
      </p:sp>
      <p:sp>
        <p:nvSpPr>
          <p:cNvPr id="63" name="object 63"/>
          <p:cNvSpPr txBox="1"/>
          <p:nvPr/>
        </p:nvSpPr>
        <p:spPr>
          <a:xfrm>
            <a:off x="1177544" y="2290698"/>
            <a:ext cx="344170" cy="582295"/>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35,000</a:t>
            </a:r>
            <a:endParaRPr sz="900">
              <a:latin typeface="Calibri"/>
              <a:cs typeface="Calibri"/>
            </a:endParaRPr>
          </a:p>
          <a:p>
            <a:pPr>
              <a:lnSpc>
                <a:spcPct val="100000"/>
              </a:lnSpc>
            </a:pPr>
            <a:endParaRPr sz="900">
              <a:latin typeface="Calibri"/>
              <a:cs typeface="Calibri"/>
            </a:endParaRPr>
          </a:p>
          <a:p>
            <a:pPr>
              <a:lnSpc>
                <a:spcPct val="100000"/>
              </a:lnSpc>
              <a:spcBef>
                <a:spcPts val="25"/>
              </a:spcBef>
            </a:pPr>
            <a:endParaRPr sz="900">
              <a:latin typeface="Calibri"/>
              <a:cs typeface="Calibri"/>
            </a:endParaRPr>
          </a:p>
          <a:p>
            <a:pPr marL="12700">
              <a:lnSpc>
                <a:spcPct val="100000"/>
              </a:lnSpc>
            </a:pPr>
            <a:r>
              <a:rPr sz="900" spc="-10" dirty="0">
                <a:solidFill>
                  <a:srgbClr val="585858"/>
                </a:solidFill>
                <a:latin typeface="Calibri"/>
                <a:cs typeface="Calibri"/>
              </a:rPr>
              <a:t>30,000</a:t>
            </a:r>
            <a:endParaRPr sz="900">
              <a:latin typeface="Calibri"/>
              <a:cs typeface="Calibri"/>
            </a:endParaRPr>
          </a:p>
        </p:txBody>
      </p:sp>
      <p:sp>
        <p:nvSpPr>
          <p:cNvPr id="64" name="object 64"/>
          <p:cNvSpPr txBox="1"/>
          <p:nvPr/>
        </p:nvSpPr>
        <p:spPr>
          <a:xfrm>
            <a:off x="1177544" y="1870964"/>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40,000</a:t>
            </a:r>
            <a:endParaRPr sz="900">
              <a:latin typeface="Calibri"/>
              <a:cs typeface="Calibri"/>
            </a:endParaRPr>
          </a:p>
        </p:txBody>
      </p:sp>
      <p:sp>
        <p:nvSpPr>
          <p:cNvPr id="65" name="object 65"/>
          <p:cNvSpPr txBox="1"/>
          <p:nvPr/>
        </p:nvSpPr>
        <p:spPr>
          <a:xfrm>
            <a:off x="1965705"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2013</a:t>
            </a:r>
            <a:endParaRPr sz="900">
              <a:latin typeface="Calibri"/>
              <a:cs typeface="Calibri"/>
            </a:endParaRPr>
          </a:p>
        </p:txBody>
      </p:sp>
      <p:sp>
        <p:nvSpPr>
          <p:cNvPr id="66" name="object 66"/>
          <p:cNvSpPr txBox="1"/>
          <p:nvPr/>
        </p:nvSpPr>
        <p:spPr>
          <a:xfrm>
            <a:off x="2925826"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2014</a:t>
            </a:r>
            <a:endParaRPr sz="900">
              <a:latin typeface="Calibri"/>
              <a:cs typeface="Calibri"/>
            </a:endParaRPr>
          </a:p>
        </p:txBody>
      </p:sp>
      <p:sp>
        <p:nvSpPr>
          <p:cNvPr id="67" name="object 67"/>
          <p:cNvSpPr txBox="1"/>
          <p:nvPr/>
        </p:nvSpPr>
        <p:spPr>
          <a:xfrm>
            <a:off x="3885946"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2015</a:t>
            </a:r>
            <a:endParaRPr sz="900">
              <a:latin typeface="Calibri"/>
              <a:cs typeface="Calibri"/>
            </a:endParaRPr>
          </a:p>
        </p:txBody>
      </p:sp>
      <p:sp>
        <p:nvSpPr>
          <p:cNvPr id="68" name="object 68"/>
          <p:cNvSpPr txBox="1"/>
          <p:nvPr/>
        </p:nvSpPr>
        <p:spPr>
          <a:xfrm>
            <a:off x="4846065"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2016</a:t>
            </a:r>
            <a:endParaRPr sz="900">
              <a:latin typeface="Calibri"/>
              <a:cs typeface="Calibri"/>
            </a:endParaRPr>
          </a:p>
        </p:txBody>
      </p:sp>
      <p:sp>
        <p:nvSpPr>
          <p:cNvPr id="69" name="object 69"/>
          <p:cNvSpPr txBox="1"/>
          <p:nvPr/>
        </p:nvSpPr>
        <p:spPr>
          <a:xfrm>
            <a:off x="5806185" y="5377433"/>
            <a:ext cx="1217295" cy="162560"/>
          </a:xfrm>
          <a:prstGeom prst="rect">
            <a:avLst/>
          </a:prstGeom>
        </p:spPr>
        <p:txBody>
          <a:bodyPr vert="horz" wrap="square" lIns="0" tIns="12700" rIns="0" bIns="0" rtlCol="0">
            <a:spAutoFit/>
          </a:bodyPr>
          <a:lstStyle/>
          <a:p>
            <a:pPr marL="12700">
              <a:lnSpc>
                <a:spcPct val="100000"/>
              </a:lnSpc>
              <a:spcBef>
                <a:spcPts val="100"/>
              </a:spcBef>
              <a:tabLst>
                <a:tab pos="972185" algn="l"/>
              </a:tabLst>
            </a:pPr>
            <a:r>
              <a:rPr sz="900" spc="-20" dirty="0">
                <a:solidFill>
                  <a:srgbClr val="585858"/>
                </a:solidFill>
                <a:latin typeface="Calibri"/>
                <a:cs typeface="Calibri"/>
              </a:rPr>
              <a:t>2017</a:t>
            </a:r>
            <a:r>
              <a:rPr sz="900" dirty="0">
                <a:solidFill>
                  <a:srgbClr val="585858"/>
                </a:solidFill>
                <a:latin typeface="Calibri"/>
                <a:cs typeface="Calibri"/>
              </a:rPr>
              <a:t>	</a:t>
            </a:r>
            <a:r>
              <a:rPr sz="900" spc="-20" dirty="0">
                <a:solidFill>
                  <a:srgbClr val="585858"/>
                </a:solidFill>
                <a:latin typeface="Calibri"/>
                <a:cs typeface="Calibri"/>
              </a:rPr>
              <a:t>2018</a:t>
            </a:r>
            <a:endParaRPr sz="900">
              <a:latin typeface="Calibri"/>
              <a:cs typeface="Calibri"/>
            </a:endParaRPr>
          </a:p>
        </p:txBody>
      </p:sp>
      <p:sp>
        <p:nvSpPr>
          <p:cNvPr id="70" name="object 70"/>
          <p:cNvSpPr txBox="1"/>
          <p:nvPr/>
        </p:nvSpPr>
        <p:spPr>
          <a:xfrm>
            <a:off x="7726426"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2019</a:t>
            </a:r>
            <a:endParaRPr sz="900">
              <a:latin typeface="Calibri"/>
              <a:cs typeface="Calibri"/>
            </a:endParaRPr>
          </a:p>
        </p:txBody>
      </p:sp>
      <p:sp>
        <p:nvSpPr>
          <p:cNvPr id="71" name="object 71"/>
          <p:cNvSpPr txBox="1"/>
          <p:nvPr/>
        </p:nvSpPr>
        <p:spPr>
          <a:xfrm>
            <a:off x="8686545"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2020</a:t>
            </a:r>
            <a:endParaRPr sz="900">
              <a:latin typeface="Calibri"/>
              <a:cs typeface="Calibri"/>
            </a:endParaRPr>
          </a:p>
        </p:txBody>
      </p:sp>
      <p:sp>
        <p:nvSpPr>
          <p:cNvPr id="72" name="object 72"/>
          <p:cNvSpPr txBox="1"/>
          <p:nvPr/>
        </p:nvSpPr>
        <p:spPr>
          <a:xfrm>
            <a:off x="9646666"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2021</a:t>
            </a:r>
            <a:endParaRPr sz="900">
              <a:latin typeface="Calibri"/>
              <a:cs typeface="Calibri"/>
            </a:endParaRPr>
          </a:p>
        </p:txBody>
      </p:sp>
      <p:sp>
        <p:nvSpPr>
          <p:cNvPr id="73" name="object 73"/>
          <p:cNvSpPr txBox="1"/>
          <p:nvPr/>
        </p:nvSpPr>
        <p:spPr>
          <a:xfrm>
            <a:off x="10606785"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2022</a:t>
            </a:r>
            <a:endParaRPr sz="900">
              <a:latin typeface="Calibri"/>
              <a:cs typeface="Calibri"/>
            </a:endParaRPr>
          </a:p>
        </p:txBody>
      </p:sp>
      <p:sp>
        <p:nvSpPr>
          <p:cNvPr id="74" name="object 74"/>
          <p:cNvSpPr txBox="1"/>
          <p:nvPr/>
        </p:nvSpPr>
        <p:spPr>
          <a:xfrm>
            <a:off x="1009827" y="3491154"/>
            <a:ext cx="152400" cy="308610"/>
          </a:xfrm>
          <a:prstGeom prst="rect">
            <a:avLst/>
          </a:prstGeom>
        </p:spPr>
        <p:txBody>
          <a:bodyPr vert="vert270" wrap="square" lIns="0" tIns="0" rIns="0" bIns="0" rtlCol="0">
            <a:spAutoFit/>
          </a:bodyPr>
          <a:lstStyle/>
          <a:p>
            <a:pPr marL="12700">
              <a:lnSpc>
                <a:spcPts val="1045"/>
              </a:lnSpc>
            </a:pPr>
            <a:r>
              <a:rPr sz="1000" spc="-10" dirty="0">
                <a:solidFill>
                  <a:srgbClr val="585858"/>
                </a:solidFill>
                <a:latin typeface="Calibri"/>
                <a:cs typeface="Calibri"/>
              </a:rPr>
              <a:t>Acres</a:t>
            </a:r>
            <a:endParaRPr sz="1000">
              <a:latin typeface="Calibri"/>
              <a:cs typeface="Calibri"/>
            </a:endParaRPr>
          </a:p>
        </p:txBody>
      </p:sp>
      <p:sp>
        <p:nvSpPr>
          <p:cNvPr id="75" name="object 75"/>
          <p:cNvSpPr txBox="1"/>
          <p:nvPr/>
        </p:nvSpPr>
        <p:spPr>
          <a:xfrm>
            <a:off x="5876163" y="5572696"/>
            <a:ext cx="1074420" cy="154305"/>
          </a:xfrm>
          <a:prstGeom prst="rect">
            <a:avLst/>
          </a:prstGeom>
          <a:solidFill>
            <a:srgbClr val="FFFF00"/>
          </a:solidFill>
        </p:spPr>
        <p:txBody>
          <a:bodyPr vert="horz" wrap="square" lIns="0" tIns="0" rIns="0" bIns="0" rtlCol="0">
            <a:spAutoFit/>
          </a:bodyPr>
          <a:lstStyle/>
          <a:p>
            <a:pPr marL="635">
              <a:lnSpc>
                <a:spcPts val="1155"/>
              </a:lnSpc>
            </a:pPr>
            <a:r>
              <a:rPr sz="1000" b="1" dirty="0">
                <a:solidFill>
                  <a:srgbClr val="585858"/>
                </a:solidFill>
                <a:latin typeface="Calibri"/>
                <a:cs typeface="Calibri"/>
              </a:rPr>
              <a:t>All</a:t>
            </a:r>
            <a:r>
              <a:rPr sz="1000" b="1" spc="-20" dirty="0">
                <a:solidFill>
                  <a:srgbClr val="585858"/>
                </a:solidFill>
                <a:latin typeface="Calibri"/>
                <a:cs typeface="Calibri"/>
              </a:rPr>
              <a:t> </a:t>
            </a:r>
            <a:r>
              <a:rPr sz="1000" b="1" dirty="0">
                <a:solidFill>
                  <a:srgbClr val="585858"/>
                </a:solidFill>
                <a:latin typeface="Calibri"/>
                <a:cs typeface="Calibri"/>
              </a:rPr>
              <a:t>Years</a:t>
            </a:r>
            <a:r>
              <a:rPr sz="1000" b="1" spc="-25" dirty="0">
                <a:solidFill>
                  <a:srgbClr val="585858"/>
                </a:solidFill>
                <a:latin typeface="Calibri"/>
                <a:cs typeface="Calibri"/>
              </a:rPr>
              <a:t> </a:t>
            </a:r>
            <a:r>
              <a:rPr sz="1000" b="1" dirty="0">
                <a:solidFill>
                  <a:srgbClr val="585858"/>
                </a:solidFill>
                <a:latin typeface="Calibri"/>
                <a:cs typeface="Calibri"/>
              </a:rPr>
              <a:t>are</a:t>
            </a:r>
            <a:r>
              <a:rPr sz="1000" b="1" spc="-25" dirty="0">
                <a:solidFill>
                  <a:srgbClr val="585858"/>
                </a:solidFill>
                <a:latin typeface="Calibri"/>
                <a:cs typeface="Calibri"/>
              </a:rPr>
              <a:t> </a:t>
            </a:r>
            <a:r>
              <a:rPr sz="1000" b="1" spc="-10" dirty="0">
                <a:solidFill>
                  <a:srgbClr val="585858"/>
                </a:solidFill>
                <a:latin typeface="Calibri"/>
                <a:cs typeface="Calibri"/>
              </a:rPr>
              <a:t>Default</a:t>
            </a:r>
            <a:endParaRPr sz="1000">
              <a:latin typeface="Calibri"/>
              <a:cs typeface="Calibri"/>
            </a:endParaRPr>
          </a:p>
        </p:txBody>
      </p:sp>
      <p:sp>
        <p:nvSpPr>
          <p:cNvPr id="76" name="object 76"/>
          <p:cNvSpPr/>
          <p:nvPr/>
        </p:nvSpPr>
        <p:spPr>
          <a:xfrm>
            <a:off x="3832859" y="5961888"/>
            <a:ext cx="62865" cy="62865"/>
          </a:xfrm>
          <a:custGeom>
            <a:avLst/>
            <a:gdLst/>
            <a:ahLst/>
            <a:cxnLst/>
            <a:rect l="l" t="t" r="r" b="b"/>
            <a:pathLst>
              <a:path w="62864" h="62864">
                <a:moveTo>
                  <a:pt x="62484" y="0"/>
                </a:moveTo>
                <a:lnTo>
                  <a:pt x="0" y="0"/>
                </a:lnTo>
                <a:lnTo>
                  <a:pt x="0" y="62484"/>
                </a:lnTo>
                <a:lnTo>
                  <a:pt x="62484" y="62484"/>
                </a:lnTo>
                <a:lnTo>
                  <a:pt x="62484" y="0"/>
                </a:lnTo>
                <a:close/>
              </a:path>
            </a:pathLst>
          </a:custGeom>
          <a:solidFill>
            <a:srgbClr val="4471C4"/>
          </a:solidFill>
        </p:spPr>
        <p:txBody>
          <a:bodyPr wrap="square" lIns="0" tIns="0" rIns="0" bIns="0" rtlCol="0"/>
          <a:lstStyle/>
          <a:p>
            <a:endParaRPr/>
          </a:p>
        </p:txBody>
      </p:sp>
      <p:sp>
        <p:nvSpPr>
          <p:cNvPr id="77" name="object 77"/>
          <p:cNvSpPr txBox="1"/>
          <p:nvPr/>
        </p:nvSpPr>
        <p:spPr>
          <a:xfrm>
            <a:off x="3910329" y="5899810"/>
            <a:ext cx="1099820" cy="162560"/>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585858"/>
                </a:solidFill>
                <a:latin typeface="Calibri"/>
                <a:cs typeface="Calibri"/>
              </a:rPr>
              <a:t>Harvested</a:t>
            </a:r>
            <a:r>
              <a:rPr sz="900" spc="-15" dirty="0">
                <a:solidFill>
                  <a:srgbClr val="585858"/>
                </a:solidFill>
                <a:latin typeface="Calibri"/>
                <a:cs typeface="Calibri"/>
              </a:rPr>
              <a:t> </a:t>
            </a:r>
            <a:r>
              <a:rPr sz="900" dirty="0">
                <a:solidFill>
                  <a:srgbClr val="585858"/>
                </a:solidFill>
                <a:latin typeface="Calibri"/>
                <a:cs typeface="Calibri"/>
              </a:rPr>
              <a:t>Forest</a:t>
            </a:r>
            <a:r>
              <a:rPr sz="900" spc="-5" dirty="0">
                <a:solidFill>
                  <a:srgbClr val="585858"/>
                </a:solidFill>
                <a:latin typeface="Calibri"/>
                <a:cs typeface="Calibri"/>
              </a:rPr>
              <a:t> </a:t>
            </a:r>
            <a:r>
              <a:rPr sz="900" spc="-20" dirty="0">
                <a:solidFill>
                  <a:srgbClr val="585858"/>
                </a:solidFill>
                <a:latin typeface="Calibri"/>
                <a:cs typeface="Calibri"/>
              </a:rPr>
              <a:t>Acres</a:t>
            </a:r>
            <a:endParaRPr sz="900">
              <a:latin typeface="Calibri"/>
              <a:cs typeface="Calibri"/>
            </a:endParaRPr>
          </a:p>
        </p:txBody>
      </p:sp>
      <p:sp>
        <p:nvSpPr>
          <p:cNvPr id="78" name="object 78"/>
          <p:cNvSpPr/>
          <p:nvPr/>
        </p:nvSpPr>
        <p:spPr>
          <a:xfrm>
            <a:off x="5242559" y="5961888"/>
            <a:ext cx="62865" cy="62865"/>
          </a:xfrm>
          <a:custGeom>
            <a:avLst/>
            <a:gdLst/>
            <a:ahLst/>
            <a:cxnLst/>
            <a:rect l="l" t="t" r="r" b="b"/>
            <a:pathLst>
              <a:path w="62864" h="62864">
                <a:moveTo>
                  <a:pt x="62484" y="0"/>
                </a:moveTo>
                <a:lnTo>
                  <a:pt x="0" y="0"/>
                </a:lnTo>
                <a:lnTo>
                  <a:pt x="0" y="62484"/>
                </a:lnTo>
                <a:lnTo>
                  <a:pt x="62484" y="62484"/>
                </a:lnTo>
                <a:lnTo>
                  <a:pt x="62484" y="0"/>
                </a:lnTo>
                <a:close/>
              </a:path>
            </a:pathLst>
          </a:custGeom>
          <a:solidFill>
            <a:srgbClr val="EC7C30"/>
          </a:solidFill>
        </p:spPr>
        <p:txBody>
          <a:bodyPr wrap="square" lIns="0" tIns="0" rIns="0" bIns="0" rtlCol="0"/>
          <a:lstStyle/>
          <a:p>
            <a:endParaRPr/>
          </a:p>
        </p:txBody>
      </p:sp>
      <p:sp>
        <p:nvSpPr>
          <p:cNvPr id="79" name="object 79"/>
          <p:cNvSpPr/>
          <p:nvPr/>
        </p:nvSpPr>
        <p:spPr>
          <a:xfrm>
            <a:off x="6394703" y="5961888"/>
            <a:ext cx="62865" cy="62865"/>
          </a:xfrm>
          <a:custGeom>
            <a:avLst/>
            <a:gdLst/>
            <a:ahLst/>
            <a:cxnLst/>
            <a:rect l="l" t="t" r="r" b="b"/>
            <a:pathLst>
              <a:path w="62864" h="62864">
                <a:moveTo>
                  <a:pt x="62484" y="0"/>
                </a:moveTo>
                <a:lnTo>
                  <a:pt x="0" y="0"/>
                </a:lnTo>
                <a:lnTo>
                  <a:pt x="0" y="62484"/>
                </a:lnTo>
                <a:lnTo>
                  <a:pt x="62484" y="62484"/>
                </a:lnTo>
                <a:lnTo>
                  <a:pt x="62484" y="0"/>
                </a:lnTo>
                <a:close/>
              </a:path>
            </a:pathLst>
          </a:custGeom>
          <a:solidFill>
            <a:srgbClr val="A4A4A4"/>
          </a:solidFill>
        </p:spPr>
        <p:txBody>
          <a:bodyPr wrap="square" lIns="0" tIns="0" rIns="0" bIns="0" rtlCol="0"/>
          <a:lstStyle/>
          <a:p>
            <a:endParaRPr/>
          </a:p>
        </p:txBody>
      </p:sp>
      <p:sp>
        <p:nvSpPr>
          <p:cNvPr id="80" name="object 80"/>
          <p:cNvSpPr txBox="1"/>
          <p:nvPr/>
        </p:nvSpPr>
        <p:spPr>
          <a:xfrm>
            <a:off x="5320029" y="5899810"/>
            <a:ext cx="3098165" cy="162560"/>
          </a:xfrm>
          <a:prstGeom prst="rect">
            <a:avLst/>
          </a:prstGeom>
        </p:spPr>
        <p:txBody>
          <a:bodyPr vert="horz" wrap="square" lIns="0" tIns="12700" rIns="0" bIns="0" rtlCol="0">
            <a:spAutoFit/>
          </a:bodyPr>
          <a:lstStyle/>
          <a:p>
            <a:pPr marL="12700">
              <a:lnSpc>
                <a:spcPct val="100000"/>
              </a:lnSpc>
              <a:spcBef>
                <a:spcPts val="100"/>
              </a:spcBef>
              <a:tabLst>
                <a:tab pos="1164590" algn="l"/>
              </a:tabLst>
            </a:pPr>
            <a:r>
              <a:rPr sz="900" dirty="0">
                <a:solidFill>
                  <a:srgbClr val="585858"/>
                </a:solidFill>
                <a:latin typeface="Calibri"/>
                <a:cs typeface="Calibri"/>
              </a:rPr>
              <a:t>1%</a:t>
            </a:r>
            <a:r>
              <a:rPr sz="900" spc="-10" dirty="0">
                <a:solidFill>
                  <a:srgbClr val="585858"/>
                </a:solidFill>
                <a:latin typeface="Calibri"/>
                <a:cs typeface="Calibri"/>
              </a:rPr>
              <a:t> </a:t>
            </a:r>
            <a:r>
              <a:rPr sz="900" dirty="0">
                <a:solidFill>
                  <a:srgbClr val="585858"/>
                </a:solidFill>
                <a:latin typeface="Calibri"/>
                <a:cs typeface="Calibri"/>
              </a:rPr>
              <a:t>of</a:t>
            </a:r>
            <a:r>
              <a:rPr sz="900" spc="-10" dirty="0">
                <a:solidFill>
                  <a:srgbClr val="585858"/>
                </a:solidFill>
                <a:latin typeface="Calibri"/>
                <a:cs typeface="Calibri"/>
              </a:rPr>
              <a:t> </a:t>
            </a:r>
            <a:r>
              <a:rPr sz="900" dirty="0">
                <a:solidFill>
                  <a:srgbClr val="585858"/>
                </a:solidFill>
                <a:latin typeface="Calibri"/>
                <a:cs typeface="Calibri"/>
              </a:rPr>
              <a:t>True</a:t>
            </a:r>
            <a:r>
              <a:rPr sz="900" spc="-10" dirty="0">
                <a:solidFill>
                  <a:srgbClr val="585858"/>
                </a:solidFill>
                <a:latin typeface="Calibri"/>
                <a:cs typeface="Calibri"/>
              </a:rPr>
              <a:t> Forest</a:t>
            </a:r>
            <a:r>
              <a:rPr sz="900" dirty="0">
                <a:solidFill>
                  <a:srgbClr val="585858"/>
                </a:solidFill>
                <a:latin typeface="Calibri"/>
                <a:cs typeface="Calibri"/>
              </a:rPr>
              <a:t>	Credited</a:t>
            </a:r>
            <a:r>
              <a:rPr sz="900" spc="-20" dirty="0">
                <a:solidFill>
                  <a:srgbClr val="585858"/>
                </a:solidFill>
                <a:latin typeface="Calibri"/>
                <a:cs typeface="Calibri"/>
              </a:rPr>
              <a:t> </a:t>
            </a:r>
            <a:r>
              <a:rPr sz="900" dirty="0">
                <a:solidFill>
                  <a:srgbClr val="585858"/>
                </a:solidFill>
                <a:latin typeface="Calibri"/>
                <a:cs typeface="Calibri"/>
              </a:rPr>
              <a:t>Forest</a:t>
            </a:r>
            <a:r>
              <a:rPr sz="900" spc="-10" dirty="0">
                <a:solidFill>
                  <a:srgbClr val="585858"/>
                </a:solidFill>
                <a:latin typeface="Calibri"/>
                <a:cs typeface="Calibri"/>
              </a:rPr>
              <a:t> </a:t>
            </a:r>
            <a:r>
              <a:rPr sz="900" dirty="0">
                <a:solidFill>
                  <a:srgbClr val="585858"/>
                </a:solidFill>
                <a:latin typeface="Calibri"/>
                <a:cs typeface="Calibri"/>
              </a:rPr>
              <a:t>Harvesting</a:t>
            </a:r>
            <a:r>
              <a:rPr sz="900" spc="-5" dirty="0">
                <a:solidFill>
                  <a:srgbClr val="585858"/>
                </a:solidFill>
                <a:latin typeface="Calibri"/>
                <a:cs typeface="Calibri"/>
              </a:rPr>
              <a:t> </a:t>
            </a:r>
            <a:r>
              <a:rPr sz="900" dirty="0">
                <a:solidFill>
                  <a:srgbClr val="585858"/>
                </a:solidFill>
                <a:latin typeface="Calibri"/>
                <a:cs typeface="Calibri"/>
              </a:rPr>
              <a:t>Practice</a:t>
            </a:r>
            <a:r>
              <a:rPr sz="900" spc="-10" dirty="0">
                <a:solidFill>
                  <a:srgbClr val="585858"/>
                </a:solidFill>
                <a:latin typeface="Calibri"/>
                <a:cs typeface="Calibri"/>
              </a:rPr>
              <a:t> Acres</a:t>
            </a:r>
            <a:endParaRPr sz="900">
              <a:latin typeface="Calibri"/>
              <a:cs typeface="Calibri"/>
            </a:endParaRPr>
          </a:p>
        </p:txBody>
      </p:sp>
      <p:sp>
        <p:nvSpPr>
          <p:cNvPr id="81" name="object 81"/>
          <p:cNvSpPr txBox="1">
            <a:spLocks noGrp="1"/>
          </p:cNvSpPr>
          <p:nvPr>
            <p:ph type="dt" sz="half" idx="6"/>
          </p:nvPr>
        </p:nvSpPr>
        <p:spPr>
          <a:xfrm>
            <a:off x="5927852" y="6464680"/>
            <a:ext cx="336550" cy="178434"/>
          </a:xfrm>
          <a:prstGeom prst="rect">
            <a:avLst/>
          </a:prstGeom>
        </p:spPr>
        <p:txBody>
          <a:bodyPr vert="horz" wrap="square" lIns="0" tIns="0" rIns="0" bIns="0" rtlCol="0">
            <a:spAutoFit/>
          </a:bodyPr>
          <a:lstStyle>
            <a:defPPr>
              <a:defRPr kern="0"/>
            </a:defPPr>
            <a:lvl1pPr>
              <a:defRPr sz="1200" b="0" i="0">
                <a:solidFill>
                  <a:srgbClr val="888888"/>
                </a:solidFill>
                <a:latin typeface="Calibri"/>
                <a:cs typeface="Calibri"/>
              </a:defRPr>
            </a:lvl1pPr>
          </a:lstStyle>
          <a:p>
            <a:pPr marL="12700">
              <a:lnSpc>
                <a:spcPts val="1240"/>
              </a:lnSpc>
            </a:pPr>
            <a:r>
              <a:rPr lang="en-US" spc="-20"/>
              <a:t>2023</a:t>
            </a:r>
            <a:endParaRPr spc="-20" dirty="0"/>
          </a:p>
        </p:txBody>
      </p:sp>
      <p:sp>
        <p:nvSpPr>
          <p:cNvPr id="82" name="object 82"/>
          <p:cNvSpPr txBox="1">
            <a:spLocks noGrp="1"/>
          </p:cNvSpPr>
          <p:nvPr>
            <p:ph type="sldNum" sz="quarter" idx="7"/>
          </p:nvPr>
        </p:nvSpPr>
        <p:spPr>
          <a:xfrm>
            <a:off x="11068811" y="6464680"/>
            <a:ext cx="244475" cy="178434"/>
          </a:xfrm>
          <a:prstGeom prst="rect">
            <a:avLst/>
          </a:prstGeom>
        </p:spPr>
        <p:txBody>
          <a:bodyPr vert="horz" wrap="square" lIns="0" tIns="0" rIns="0" bIns="0" rtlCol="0">
            <a:spAutoFit/>
          </a:bodyPr>
          <a:lstStyle>
            <a:defPPr>
              <a:defRPr kern="0"/>
            </a:defPPr>
            <a:lvl1pPr>
              <a:defRPr sz="1200" b="0" i="0">
                <a:solidFill>
                  <a:srgbClr val="888888"/>
                </a:solidFill>
                <a:latin typeface="Calibri"/>
                <a:cs typeface="Calibri"/>
              </a:defRPr>
            </a:lvl1pPr>
          </a:lstStyle>
          <a:p>
            <a:pPr marL="38100">
              <a:lnSpc>
                <a:spcPts val="1240"/>
              </a:lnSpc>
            </a:pPr>
            <a:fld id="{81D60167-4931-47E6-BA6A-407CBD079E47}" type="slidenum">
              <a:rPr lang="en-US" spc="-25" smtClean="0"/>
              <a:pPr marL="38100">
                <a:lnSpc>
                  <a:spcPts val="1240"/>
                </a:lnSpc>
              </a:pPr>
              <a:t>8</a:t>
            </a:fld>
            <a:endParaRPr spc="-25"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9850" rIns="0" bIns="0" rtlCol="0">
            <a:spAutoFit/>
          </a:bodyPr>
          <a:lstStyle/>
          <a:p>
            <a:pPr marL="73660" marR="65405" indent="1754505">
              <a:lnSpc>
                <a:spcPts val="3560"/>
              </a:lnSpc>
              <a:spcBef>
                <a:spcPts val="550"/>
              </a:spcBef>
            </a:pPr>
            <a:r>
              <a:rPr spc="-10" dirty="0"/>
              <a:t>Pennsylvania </a:t>
            </a:r>
            <a:r>
              <a:rPr dirty="0"/>
              <a:t>Harvested</a:t>
            </a:r>
            <a:r>
              <a:rPr spc="-135" dirty="0"/>
              <a:t> </a:t>
            </a:r>
            <a:r>
              <a:rPr dirty="0"/>
              <a:t>Forest,</a:t>
            </a:r>
            <a:r>
              <a:rPr spc="-90" dirty="0"/>
              <a:t> </a:t>
            </a:r>
            <a:r>
              <a:rPr dirty="0"/>
              <a:t>1%</a:t>
            </a:r>
            <a:r>
              <a:rPr spc="-95" dirty="0"/>
              <a:t> </a:t>
            </a:r>
            <a:r>
              <a:rPr spc="-20" dirty="0"/>
              <a:t>True</a:t>
            </a:r>
            <a:r>
              <a:rPr spc="-100" dirty="0"/>
              <a:t> </a:t>
            </a:r>
            <a:r>
              <a:rPr spc="-25" dirty="0"/>
              <a:t>Forest,</a:t>
            </a:r>
          </a:p>
          <a:p>
            <a:pPr marL="12700">
              <a:lnSpc>
                <a:spcPts val="3515"/>
              </a:lnSpc>
            </a:pPr>
            <a:r>
              <a:rPr dirty="0"/>
              <a:t>&amp;</a:t>
            </a:r>
            <a:r>
              <a:rPr spc="-85" dirty="0"/>
              <a:t> </a:t>
            </a:r>
            <a:r>
              <a:rPr dirty="0"/>
              <a:t>Forest</a:t>
            </a:r>
            <a:r>
              <a:rPr spc="-90" dirty="0"/>
              <a:t> </a:t>
            </a:r>
            <a:r>
              <a:rPr dirty="0"/>
              <a:t>Harvesting</a:t>
            </a:r>
            <a:r>
              <a:rPr spc="-95" dirty="0"/>
              <a:t> </a:t>
            </a:r>
            <a:r>
              <a:rPr dirty="0"/>
              <a:t>Practice</a:t>
            </a:r>
            <a:r>
              <a:rPr spc="-80" dirty="0"/>
              <a:t> </a:t>
            </a:r>
            <a:r>
              <a:rPr spc="-10" dirty="0"/>
              <a:t>Acres</a:t>
            </a:r>
          </a:p>
        </p:txBody>
      </p:sp>
      <p:grpSp>
        <p:nvGrpSpPr>
          <p:cNvPr id="3" name="object 3"/>
          <p:cNvGrpSpPr/>
          <p:nvPr/>
        </p:nvGrpSpPr>
        <p:grpSpPr>
          <a:xfrm>
            <a:off x="1671827" y="2276855"/>
            <a:ext cx="9542145" cy="3049905"/>
            <a:chOff x="1671827" y="2276855"/>
            <a:chExt cx="9542145" cy="3049905"/>
          </a:xfrm>
        </p:grpSpPr>
        <p:sp>
          <p:nvSpPr>
            <p:cNvPr id="4" name="object 4"/>
            <p:cNvSpPr/>
            <p:nvPr/>
          </p:nvSpPr>
          <p:spPr>
            <a:xfrm>
              <a:off x="1671827" y="2444495"/>
              <a:ext cx="1137285" cy="2399030"/>
            </a:xfrm>
            <a:custGeom>
              <a:avLst/>
              <a:gdLst/>
              <a:ahLst/>
              <a:cxnLst/>
              <a:rect l="l" t="t" r="r" b="b"/>
              <a:pathLst>
                <a:path w="1137285" h="2399029">
                  <a:moveTo>
                    <a:pt x="0" y="2398776"/>
                  </a:moveTo>
                  <a:lnTo>
                    <a:pt x="182880" y="2398776"/>
                  </a:lnTo>
                </a:path>
                <a:path w="1137285" h="2399029">
                  <a:moveTo>
                    <a:pt x="348996" y="2398776"/>
                  </a:moveTo>
                  <a:lnTo>
                    <a:pt x="394716" y="2398776"/>
                  </a:lnTo>
                </a:path>
                <a:path w="1137285" h="2399029">
                  <a:moveTo>
                    <a:pt x="0" y="1918715"/>
                  </a:moveTo>
                  <a:lnTo>
                    <a:pt x="182880" y="1918715"/>
                  </a:lnTo>
                </a:path>
                <a:path w="1137285" h="2399029">
                  <a:moveTo>
                    <a:pt x="348996" y="1918715"/>
                  </a:moveTo>
                  <a:lnTo>
                    <a:pt x="394716" y="1918715"/>
                  </a:lnTo>
                </a:path>
                <a:path w="1137285" h="2399029">
                  <a:moveTo>
                    <a:pt x="0" y="1438655"/>
                  </a:moveTo>
                  <a:lnTo>
                    <a:pt x="182880" y="1438655"/>
                  </a:lnTo>
                </a:path>
                <a:path w="1137285" h="2399029">
                  <a:moveTo>
                    <a:pt x="348996" y="1438655"/>
                  </a:moveTo>
                  <a:lnTo>
                    <a:pt x="394716" y="1438655"/>
                  </a:lnTo>
                </a:path>
                <a:path w="1137285" h="2399029">
                  <a:moveTo>
                    <a:pt x="0" y="960119"/>
                  </a:moveTo>
                  <a:lnTo>
                    <a:pt x="182880" y="960119"/>
                  </a:lnTo>
                </a:path>
                <a:path w="1137285" h="2399029">
                  <a:moveTo>
                    <a:pt x="348996" y="960119"/>
                  </a:moveTo>
                  <a:lnTo>
                    <a:pt x="394716" y="960119"/>
                  </a:lnTo>
                </a:path>
                <a:path w="1137285" h="2399029">
                  <a:moveTo>
                    <a:pt x="0" y="480059"/>
                  </a:moveTo>
                  <a:lnTo>
                    <a:pt x="182880" y="480059"/>
                  </a:lnTo>
                </a:path>
                <a:path w="1137285" h="2399029">
                  <a:moveTo>
                    <a:pt x="348996" y="480059"/>
                  </a:moveTo>
                  <a:lnTo>
                    <a:pt x="1136904" y="480059"/>
                  </a:lnTo>
                </a:path>
                <a:path w="1137285" h="2399029">
                  <a:moveTo>
                    <a:pt x="0" y="0"/>
                  </a:moveTo>
                  <a:lnTo>
                    <a:pt x="182880" y="0"/>
                  </a:lnTo>
                </a:path>
                <a:path w="1137285" h="2399029">
                  <a:moveTo>
                    <a:pt x="348996" y="0"/>
                  </a:moveTo>
                  <a:lnTo>
                    <a:pt x="1136904" y="0"/>
                  </a:lnTo>
                </a:path>
              </a:pathLst>
            </a:custGeom>
            <a:ln w="9525">
              <a:solidFill>
                <a:srgbClr val="D9D9D9"/>
              </a:solidFill>
            </a:ln>
          </p:spPr>
          <p:txBody>
            <a:bodyPr wrap="square" lIns="0" tIns="0" rIns="0" bIns="0" rtlCol="0"/>
            <a:lstStyle/>
            <a:p>
              <a:endParaRPr/>
            </a:p>
          </p:txBody>
        </p:sp>
        <p:sp>
          <p:nvSpPr>
            <p:cNvPr id="5" name="object 5"/>
            <p:cNvSpPr/>
            <p:nvPr/>
          </p:nvSpPr>
          <p:spPr>
            <a:xfrm>
              <a:off x="1854707" y="2287523"/>
              <a:ext cx="166370" cy="3034665"/>
            </a:xfrm>
            <a:custGeom>
              <a:avLst/>
              <a:gdLst/>
              <a:ahLst/>
              <a:cxnLst/>
              <a:rect l="l" t="t" r="r" b="b"/>
              <a:pathLst>
                <a:path w="166369" h="3034665">
                  <a:moveTo>
                    <a:pt x="166116" y="0"/>
                  </a:moveTo>
                  <a:lnTo>
                    <a:pt x="0" y="0"/>
                  </a:lnTo>
                  <a:lnTo>
                    <a:pt x="0" y="3034284"/>
                  </a:lnTo>
                  <a:lnTo>
                    <a:pt x="166116" y="3034284"/>
                  </a:lnTo>
                  <a:lnTo>
                    <a:pt x="166116" y="0"/>
                  </a:lnTo>
                  <a:close/>
                </a:path>
              </a:pathLst>
            </a:custGeom>
            <a:solidFill>
              <a:srgbClr val="4471C4"/>
            </a:solidFill>
          </p:spPr>
          <p:txBody>
            <a:bodyPr wrap="square" lIns="0" tIns="0" rIns="0" bIns="0" rtlCol="0"/>
            <a:lstStyle/>
            <a:p>
              <a:endParaRPr/>
            </a:p>
          </p:txBody>
        </p:sp>
        <p:sp>
          <p:nvSpPr>
            <p:cNvPr id="6" name="object 6"/>
            <p:cNvSpPr/>
            <p:nvPr/>
          </p:nvSpPr>
          <p:spPr>
            <a:xfrm>
              <a:off x="2232659" y="2444495"/>
              <a:ext cx="1530350" cy="2399030"/>
            </a:xfrm>
            <a:custGeom>
              <a:avLst/>
              <a:gdLst/>
              <a:ahLst/>
              <a:cxnLst/>
              <a:rect l="l" t="t" r="r" b="b"/>
              <a:pathLst>
                <a:path w="1530350" h="2399029">
                  <a:moveTo>
                    <a:pt x="0" y="2398776"/>
                  </a:moveTo>
                  <a:lnTo>
                    <a:pt x="576071" y="2398776"/>
                  </a:lnTo>
                </a:path>
                <a:path w="1530350" h="2399029">
                  <a:moveTo>
                    <a:pt x="742188" y="2398776"/>
                  </a:moveTo>
                  <a:lnTo>
                    <a:pt x="787907" y="2398776"/>
                  </a:lnTo>
                </a:path>
                <a:path w="1530350" h="2399029">
                  <a:moveTo>
                    <a:pt x="0" y="1918715"/>
                  </a:moveTo>
                  <a:lnTo>
                    <a:pt x="576071" y="1918715"/>
                  </a:lnTo>
                </a:path>
                <a:path w="1530350" h="2399029">
                  <a:moveTo>
                    <a:pt x="742188" y="1918715"/>
                  </a:moveTo>
                  <a:lnTo>
                    <a:pt x="787907" y="1918715"/>
                  </a:lnTo>
                </a:path>
                <a:path w="1530350" h="2399029">
                  <a:moveTo>
                    <a:pt x="0" y="1438655"/>
                  </a:moveTo>
                  <a:lnTo>
                    <a:pt x="576071" y="1438655"/>
                  </a:lnTo>
                </a:path>
                <a:path w="1530350" h="2399029">
                  <a:moveTo>
                    <a:pt x="742188" y="1438655"/>
                  </a:moveTo>
                  <a:lnTo>
                    <a:pt x="787907" y="1438655"/>
                  </a:lnTo>
                </a:path>
                <a:path w="1530350" h="2399029">
                  <a:moveTo>
                    <a:pt x="0" y="960119"/>
                  </a:moveTo>
                  <a:lnTo>
                    <a:pt x="576071" y="960119"/>
                  </a:lnTo>
                </a:path>
                <a:path w="1530350" h="2399029">
                  <a:moveTo>
                    <a:pt x="742188" y="960119"/>
                  </a:moveTo>
                  <a:lnTo>
                    <a:pt x="787907" y="960119"/>
                  </a:lnTo>
                </a:path>
                <a:path w="1530350" h="2399029">
                  <a:moveTo>
                    <a:pt x="742188" y="480059"/>
                  </a:moveTo>
                  <a:lnTo>
                    <a:pt x="1530095" y="480059"/>
                  </a:lnTo>
                </a:path>
                <a:path w="1530350" h="2399029">
                  <a:moveTo>
                    <a:pt x="742188" y="0"/>
                  </a:moveTo>
                  <a:lnTo>
                    <a:pt x="1530095" y="0"/>
                  </a:lnTo>
                </a:path>
              </a:pathLst>
            </a:custGeom>
            <a:ln w="9525">
              <a:solidFill>
                <a:srgbClr val="D9D9D9"/>
              </a:solidFill>
            </a:ln>
          </p:spPr>
          <p:txBody>
            <a:bodyPr wrap="square" lIns="0" tIns="0" rIns="0" bIns="0" rtlCol="0"/>
            <a:lstStyle/>
            <a:p>
              <a:endParaRPr/>
            </a:p>
          </p:txBody>
        </p:sp>
        <p:sp>
          <p:nvSpPr>
            <p:cNvPr id="7" name="object 7"/>
            <p:cNvSpPr/>
            <p:nvPr/>
          </p:nvSpPr>
          <p:spPr>
            <a:xfrm>
              <a:off x="2808731" y="2278379"/>
              <a:ext cx="166370" cy="3043555"/>
            </a:xfrm>
            <a:custGeom>
              <a:avLst/>
              <a:gdLst/>
              <a:ahLst/>
              <a:cxnLst/>
              <a:rect l="l" t="t" r="r" b="b"/>
              <a:pathLst>
                <a:path w="166369" h="3043554">
                  <a:moveTo>
                    <a:pt x="166116" y="0"/>
                  </a:moveTo>
                  <a:lnTo>
                    <a:pt x="0" y="0"/>
                  </a:lnTo>
                  <a:lnTo>
                    <a:pt x="0" y="3043428"/>
                  </a:lnTo>
                  <a:lnTo>
                    <a:pt x="166116" y="3043428"/>
                  </a:lnTo>
                  <a:lnTo>
                    <a:pt x="166116" y="0"/>
                  </a:lnTo>
                  <a:close/>
                </a:path>
              </a:pathLst>
            </a:custGeom>
            <a:solidFill>
              <a:srgbClr val="4471C4"/>
            </a:solidFill>
          </p:spPr>
          <p:txBody>
            <a:bodyPr wrap="square" lIns="0" tIns="0" rIns="0" bIns="0" rtlCol="0"/>
            <a:lstStyle/>
            <a:p>
              <a:endParaRPr/>
            </a:p>
          </p:txBody>
        </p:sp>
        <p:sp>
          <p:nvSpPr>
            <p:cNvPr id="8" name="object 8"/>
            <p:cNvSpPr/>
            <p:nvPr/>
          </p:nvSpPr>
          <p:spPr>
            <a:xfrm>
              <a:off x="3186683" y="2444495"/>
              <a:ext cx="1530350" cy="2399030"/>
            </a:xfrm>
            <a:custGeom>
              <a:avLst/>
              <a:gdLst/>
              <a:ahLst/>
              <a:cxnLst/>
              <a:rect l="l" t="t" r="r" b="b"/>
              <a:pathLst>
                <a:path w="1530350" h="2399029">
                  <a:moveTo>
                    <a:pt x="0" y="2398776"/>
                  </a:moveTo>
                  <a:lnTo>
                    <a:pt x="576071" y="2398776"/>
                  </a:lnTo>
                </a:path>
                <a:path w="1530350" h="2399029">
                  <a:moveTo>
                    <a:pt x="742188" y="2398776"/>
                  </a:moveTo>
                  <a:lnTo>
                    <a:pt x="787907" y="2398776"/>
                  </a:lnTo>
                </a:path>
                <a:path w="1530350" h="2399029">
                  <a:moveTo>
                    <a:pt x="0" y="1918715"/>
                  </a:moveTo>
                  <a:lnTo>
                    <a:pt x="576071" y="1918715"/>
                  </a:lnTo>
                </a:path>
                <a:path w="1530350" h="2399029">
                  <a:moveTo>
                    <a:pt x="742188" y="1918715"/>
                  </a:moveTo>
                  <a:lnTo>
                    <a:pt x="787907" y="1918715"/>
                  </a:lnTo>
                </a:path>
                <a:path w="1530350" h="2399029">
                  <a:moveTo>
                    <a:pt x="0" y="1438655"/>
                  </a:moveTo>
                  <a:lnTo>
                    <a:pt x="576071" y="1438655"/>
                  </a:lnTo>
                </a:path>
                <a:path w="1530350" h="2399029">
                  <a:moveTo>
                    <a:pt x="742188" y="1438655"/>
                  </a:moveTo>
                  <a:lnTo>
                    <a:pt x="787907" y="1438655"/>
                  </a:lnTo>
                </a:path>
                <a:path w="1530350" h="2399029">
                  <a:moveTo>
                    <a:pt x="0" y="960119"/>
                  </a:moveTo>
                  <a:lnTo>
                    <a:pt x="576071" y="960119"/>
                  </a:lnTo>
                </a:path>
                <a:path w="1530350" h="2399029">
                  <a:moveTo>
                    <a:pt x="742188" y="960119"/>
                  </a:moveTo>
                  <a:lnTo>
                    <a:pt x="787907" y="960119"/>
                  </a:lnTo>
                </a:path>
                <a:path w="1530350" h="2399029">
                  <a:moveTo>
                    <a:pt x="742188" y="480059"/>
                  </a:moveTo>
                  <a:lnTo>
                    <a:pt x="1530095" y="480059"/>
                  </a:lnTo>
                </a:path>
                <a:path w="1530350" h="2399029">
                  <a:moveTo>
                    <a:pt x="742188" y="0"/>
                  </a:moveTo>
                  <a:lnTo>
                    <a:pt x="1530095" y="0"/>
                  </a:lnTo>
                </a:path>
              </a:pathLst>
            </a:custGeom>
            <a:ln w="9525">
              <a:solidFill>
                <a:srgbClr val="D9D9D9"/>
              </a:solidFill>
            </a:ln>
          </p:spPr>
          <p:txBody>
            <a:bodyPr wrap="square" lIns="0" tIns="0" rIns="0" bIns="0" rtlCol="0"/>
            <a:lstStyle/>
            <a:p>
              <a:endParaRPr/>
            </a:p>
          </p:txBody>
        </p:sp>
        <p:sp>
          <p:nvSpPr>
            <p:cNvPr id="9" name="object 9"/>
            <p:cNvSpPr/>
            <p:nvPr/>
          </p:nvSpPr>
          <p:spPr>
            <a:xfrm>
              <a:off x="3762755" y="2279903"/>
              <a:ext cx="166370" cy="3042285"/>
            </a:xfrm>
            <a:custGeom>
              <a:avLst/>
              <a:gdLst/>
              <a:ahLst/>
              <a:cxnLst/>
              <a:rect l="l" t="t" r="r" b="b"/>
              <a:pathLst>
                <a:path w="166370" h="3042285">
                  <a:moveTo>
                    <a:pt x="166116" y="0"/>
                  </a:moveTo>
                  <a:lnTo>
                    <a:pt x="0" y="0"/>
                  </a:lnTo>
                  <a:lnTo>
                    <a:pt x="0" y="3041904"/>
                  </a:lnTo>
                  <a:lnTo>
                    <a:pt x="166116" y="3041904"/>
                  </a:lnTo>
                  <a:lnTo>
                    <a:pt x="166116" y="0"/>
                  </a:lnTo>
                  <a:close/>
                </a:path>
              </a:pathLst>
            </a:custGeom>
            <a:solidFill>
              <a:srgbClr val="4471C4"/>
            </a:solidFill>
          </p:spPr>
          <p:txBody>
            <a:bodyPr wrap="square" lIns="0" tIns="0" rIns="0" bIns="0" rtlCol="0"/>
            <a:lstStyle/>
            <a:p>
              <a:endParaRPr/>
            </a:p>
          </p:txBody>
        </p:sp>
        <p:sp>
          <p:nvSpPr>
            <p:cNvPr id="10" name="object 10"/>
            <p:cNvSpPr/>
            <p:nvPr/>
          </p:nvSpPr>
          <p:spPr>
            <a:xfrm>
              <a:off x="4140707" y="2444495"/>
              <a:ext cx="1530350" cy="2399030"/>
            </a:xfrm>
            <a:custGeom>
              <a:avLst/>
              <a:gdLst/>
              <a:ahLst/>
              <a:cxnLst/>
              <a:rect l="l" t="t" r="r" b="b"/>
              <a:pathLst>
                <a:path w="1530350" h="2399029">
                  <a:moveTo>
                    <a:pt x="0" y="2398776"/>
                  </a:moveTo>
                  <a:lnTo>
                    <a:pt x="576071" y="2398776"/>
                  </a:lnTo>
                </a:path>
                <a:path w="1530350" h="2399029">
                  <a:moveTo>
                    <a:pt x="742188" y="2398776"/>
                  </a:moveTo>
                  <a:lnTo>
                    <a:pt x="787907" y="2398776"/>
                  </a:lnTo>
                </a:path>
                <a:path w="1530350" h="2399029">
                  <a:moveTo>
                    <a:pt x="0" y="1918715"/>
                  </a:moveTo>
                  <a:lnTo>
                    <a:pt x="576071" y="1918715"/>
                  </a:lnTo>
                </a:path>
                <a:path w="1530350" h="2399029">
                  <a:moveTo>
                    <a:pt x="742188" y="1918715"/>
                  </a:moveTo>
                  <a:lnTo>
                    <a:pt x="787907" y="1918715"/>
                  </a:lnTo>
                </a:path>
                <a:path w="1530350" h="2399029">
                  <a:moveTo>
                    <a:pt x="0" y="1438655"/>
                  </a:moveTo>
                  <a:lnTo>
                    <a:pt x="576071" y="1438655"/>
                  </a:lnTo>
                </a:path>
                <a:path w="1530350" h="2399029">
                  <a:moveTo>
                    <a:pt x="742188" y="1438655"/>
                  </a:moveTo>
                  <a:lnTo>
                    <a:pt x="787907" y="1438655"/>
                  </a:lnTo>
                </a:path>
                <a:path w="1530350" h="2399029">
                  <a:moveTo>
                    <a:pt x="0" y="960119"/>
                  </a:moveTo>
                  <a:lnTo>
                    <a:pt x="576071" y="960119"/>
                  </a:lnTo>
                </a:path>
                <a:path w="1530350" h="2399029">
                  <a:moveTo>
                    <a:pt x="742188" y="960119"/>
                  </a:moveTo>
                  <a:lnTo>
                    <a:pt x="787907" y="960119"/>
                  </a:lnTo>
                </a:path>
                <a:path w="1530350" h="2399029">
                  <a:moveTo>
                    <a:pt x="742188" y="480059"/>
                  </a:moveTo>
                  <a:lnTo>
                    <a:pt x="1530095" y="480059"/>
                  </a:lnTo>
                </a:path>
                <a:path w="1530350" h="2399029">
                  <a:moveTo>
                    <a:pt x="742188" y="0"/>
                  </a:moveTo>
                  <a:lnTo>
                    <a:pt x="1530095" y="0"/>
                  </a:lnTo>
                </a:path>
              </a:pathLst>
            </a:custGeom>
            <a:ln w="9525">
              <a:solidFill>
                <a:srgbClr val="D9D9D9"/>
              </a:solidFill>
            </a:ln>
          </p:spPr>
          <p:txBody>
            <a:bodyPr wrap="square" lIns="0" tIns="0" rIns="0" bIns="0" rtlCol="0"/>
            <a:lstStyle/>
            <a:p>
              <a:endParaRPr/>
            </a:p>
          </p:txBody>
        </p:sp>
        <p:sp>
          <p:nvSpPr>
            <p:cNvPr id="11" name="object 11"/>
            <p:cNvSpPr/>
            <p:nvPr/>
          </p:nvSpPr>
          <p:spPr>
            <a:xfrm>
              <a:off x="4716779" y="2279903"/>
              <a:ext cx="166370" cy="3042285"/>
            </a:xfrm>
            <a:custGeom>
              <a:avLst/>
              <a:gdLst/>
              <a:ahLst/>
              <a:cxnLst/>
              <a:rect l="l" t="t" r="r" b="b"/>
              <a:pathLst>
                <a:path w="166370" h="3042285">
                  <a:moveTo>
                    <a:pt x="166116" y="0"/>
                  </a:moveTo>
                  <a:lnTo>
                    <a:pt x="0" y="0"/>
                  </a:lnTo>
                  <a:lnTo>
                    <a:pt x="0" y="3041904"/>
                  </a:lnTo>
                  <a:lnTo>
                    <a:pt x="166116" y="3041904"/>
                  </a:lnTo>
                  <a:lnTo>
                    <a:pt x="166116" y="0"/>
                  </a:lnTo>
                  <a:close/>
                </a:path>
              </a:pathLst>
            </a:custGeom>
            <a:solidFill>
              <a:srgbClr val="4471C4"/>
            </a:solidFill>
          </p:spPr>
          <p:txBody>
            <a:bodyPr wrap="square" lIns="0" tIns="0" rIns="0" bIns="0" rtlCol="0"/>
            <a:lstStyle/>
            <a:p>
              <a:endParaRPr/>
            </a:p>
          </p:txBody>
        </p:sp>
        <p:sp>
          <p:nvSpPr>
            <p:cNvPr id="12" name="object 12"/>
            <p:cNvSpPr/>
            <p:nvPr/>
          </p:nvSpPr>
          <p:spPr>
            <a:xfrm>
              <a:off x="5094731" y="2444495"/>
              <a:ext cx="1530350" cy="2399030"/>
            </a:xfrm>
            <a:custGeom>
              <a:avLst/>
              <a:gdLst/>
              <a:ahLst/>
              <a:cxnLst/>
              <a:rect l="l" t="t" r="r" b="b"/>
              <a:pathLst>
                <a:path w="1530350" h="2399029">
                  <a:moveTo>
                    <a:pt x="0" y="2398776"/>
                  </a:moveTo>
                  <a:lnTo>
                    <a:pt x="576071" y="2398776"/>
                  </a:lnTo>
                </a:path>
                <a:path w="1530350" h="2399029">
                  <a:moveTo>
                    <a:pt x="743712" y="2398776"/>
                  </a:moveTo>
                  <a:lnTo>
                    <a:pt x="787907" y="2398776"/>
                  </a:lnTo>
                </a:path>
                <a:path w="1530350" h="2399029">
                  <a:moveTo>
                    <a:pt x="0" y="1918715"/>
                  </a:moveTo>
                  <a:lnTo>
                    <a:pt x="576071" y="1918715"/>
                  </a:lnTo>
                </a:path>
                <a:path w="1530350" h="2399029">
                  <a:moveTo>
                    <a:pt x="743712" y="1918715"/>
                  </a:moveTo>
                  <a:lnTo>
                    <a:pt x="787907" y="1918715"/>
                  </a:lnTo>
                </a:path>
                <a:path w="1530350" h="2399029">
                  <a:moveTo>
                    <a:pt x="0" y="1438655"/>
                  </a:moveTo>
                  <a:lnTo>
                    <a:pt x="576071" y="1438655"/>
                  </a:lnTo>
                </a:path>
                <a:path w="1530350" h="2399029">
                  <a:moveTo>
                    <a:pt x="743712" y="1438655"/>
                  </a:moveTo>
                  <a:lnTo>
                    <a:pt x="787907" y="1438655"/>
                  </a:lnTo>
                </a:path>
                <a:path w="1530350" h="2399029">
                  <a:moveTo>
                    <a:pt x="0" y="960119"/>
                  </a:moveTo>
                  <a:lnTo>
                    <a:pt x="576071" y="960119"/>
                  </a:lnTo>
                </a:path>
                <a:path w="1530350" h="2399029">
                  <a:moveTo>
                    <a:pt x="743712" y="960119"/>
                  </a:moveTo>
                  <a:lnTo>
                    <a:pt x="787907" y="960119"/>
                  </a:lnTo>
                </a:path>
                <a:path w="1530350" h="2399029">
                  <a:moveTo>
                    <a:pt x="743712" y="480059"/>
                  </a:moveTo>
                  <a:lnTo>
                    <a:pt x="1530095" y="480059"/>
                  </a:lnTo>
                </a:path>
                <a:path w="1530350" h="2399029">
                  <a:moveTo>
                    <a:pt x="743712" y="0"/>
                  </a:moveTo>
                  <a:lnTo>
                    <a:pt x="1530095" y="0"/>
                  </a:lnTo>
                </a:path>
              </a:pathLst>
            </a:custGeom>
            <a:ln w="9525">
              <a:solidFill>
                <a:srgbClr val="D9D9D9"/>
              </a:solidFill>
            </a:ln>
          </p:spPr>
          <p:txBody>
            <a:bodyPr wrap="square" lIns="0" tIns="0" rIns="0" bIns="0" rtlCol="0"/>
            <a:lstStyle/>
            <a:p>
              <a:endParaRPr/>
            </a:p>
          </p:txBody>
        </p:sp>
        <p:sp>
          <p:nvSpPr>
            <p:cNvPr id="13" name="object 13"/>
            <p:cNvSpPr/>
            <p:nvPr/>
          </p:nvSpPr>
          <p:spPr>
            <a:xfrm>
              <a:off x="5670804" y="2279903"/>
              <a:ext cx="167640" cy="3042285"/>
            </a:xfrm>
            <a:custGeom>
              <a:avLst/>
              <a:gdLst/>
              <a:ahLst/>
              <a:cxnLst/>
              <a:rect l="l" t="t" r="r" b="b"/>
              <a:pathLst>
                <a:path w="167639" h="3042285">
                  <a:moveTo>
                    <a:pt x="167640" y="0"/>
                  </a:moveTo>
                  <a:lnTo>
                    <a:pt x="0" y="0"/>
                  </a:lnTo>
                  <a:lnTo>
                    <a:pt x="0" y="3041904"/>
                  </a:lnTo>
                  <a:lnTo>
                    <a:pt x="167640" y="3041904"/>
                  </a:lnTo>
                  <a:lnTo>
                    <a:pt x="167640" y="0"/>
                  </a:lnTo>
                  <a:close/>
                </a:path>
              </a:pathLst>
            </a:custGeom>
            <a:solidFill>
              <a:srgbClr val="4471C4"/>
            </a:solidFill>
          </p:spPr>
          <p:txBody>
            <a:bodyPr wrap="square" lIns="0" tIns="0" rIns="0" bIns="0" rtlCol="0"/>
            <a:lstStyle/>
            <a:p>
              <a:endParaRPr/>
            </a:p>
          </p:txBody>
        </p:sp>
        <p:sp>
          <p:nvSpPr>
            <p:cNvPr id="14" name="object 14"/>
            <p:cNvSpPr/>
            <p:nvPr/>
          </p:nvSpPr>
          <p:spPr>
            <a:xfrm>
              <a:off x="6048756" y="2444495"/>
              <a:ext cx="1531620" cy="2399030"/>
            </a:xfrm>
            <a:custGeom>
              <a:avLst/>
              <a:gdLst/>
              <a:ahLst/>
              <a:cxnLst/>
              <a:rect l="l" t="t" r="r" b="b"/>
              <a:pathLst>
                <a:path w="1531620" h="2399029">
                  <a:moveTo>
                    <a:pt x="0" y="2398776"/>
                  </a:moveTo>
                  <a:lnTo>
                    <a:pt x="576072" y="2398776"/>
                  </a:lnTo>
                </a:path>
                <a:path w="1531620" h="2399029">
                  <a:moveTo>
                    <a:pt x="743712" y="2398776"/>
                  </a:moveTo>
                  <a:lnTo>
                    <a:pt x="787908" y="2398776"/>
                  </a:lnTo>
                </a:path>
                <a:path w="1531620" h="2399029">
                  <a:moveTo>
                    <a:pt x="0" y="1918715"/>
                  </a:moveTo>
                  <a:lnTo>
                    <a:pt x="576072" y="1918715"/>
                  </a:lnTo>
                </a:path>
                <a:path w="1531620" h="2399029">
                  <a:moveTo>
                    <a:pt x="743712" y="1918715"/>
                  </a:moveTo>
                  <a:lnTo>
                    <a:pt x="787908" y="1918715"/>
                  </a:lnTo>
                </a:path>
                <a:path w="1531620" h="2399029">
                  <a:moveTo>
                    <a:pt x="0" y="1438655"/>
                  </a:moveTo>
                  <a:lnTo>
                    <a:pt x="576072" y="1438655"/>
                  </a:lnTo>
                </a:path>
                <a:path w="1531620" h="2399029">
                  <a:moveTo>
                    <a:pt x="743712" y="1438655"/>
                  </a:moveTo>
                  <a:lnTo>
                    <a:pt x="787908" y="1438655"/>
                  </a:lnTo>
                </a:path>
                <a:path w="1531620" h="2399029">
                  <a:moveTo>
                    <a:pt x="0" y="960119"/>
                  </a:moveTo>
                  <a:lnTo>
                    <a:pt x="576072" y="960119"/>
                  </a:lnTo>
                </a:path>
                <a:path w="1531620" h="2399029">
                  <a:moveTo>
                    <a:pt x="743712" y="960119"/>
                  </a:moveTo>
                  <a:lnTo>
                    <a:pt x="787908" y="960119"/>
                  </a:lnTo>
                </a:path>
                <a:path w="1531620" h="2399029">
                  <a:moveTo>
                    <a:pt x="743712" y="480059"/>
                  </a:moveTo>
                  <a:lnTo>
                    <a:pt x="1531620" y="480059"/>
                  </a:lnTo>
                </a:path>
                <a:path w="1531620" h="2399029">
                  <a:moveTo>
                    <a:pt x="743712" y="0"/>
                  </a:moveTo>
                  <a:lnTo>
                    <a:pt x="1531620" y="0"/>
                  </a:lnTo>
                </a:path>
              </a:pathLst>
            </a:custGeom>
            <a:ln w="9525">
              <a:solidFill>
                <a:srgbClr val="D9D9D9"/>
              </a:solidFill>
            </a:ln>
          </p:spPr>
          <p:txBody>
            <a:bodyPr wrap="square" lIns="0" tIns="0" rIns="0" bIns="0" rtlCol="0"/>
            <a:lstStyle/>
            <a:p>
              <a:endParaRPr/>
            </a:p>
          </p:txBody>
        </p:sp>
        <p:sp>
          <p:nvSpPr>
            <p:cNvPr id="15" name="object 15"/>
            <p:cNvSpPr/>
            <p:nvPr/>
          </p:nvSpPr>
          <p:spPr>
            <a:xfrm>
              <a:off x="6624827" y="2279903"/>
              <a:ext cx="167640" cy="3042285"/>
            </a:xfrm>
            <a:custGeom>
              <a:avLst/>
              <a:gdLst/>
              <a:ahLst/>
              <a:cxnLst/>
              <a:rect l="l" t="t" r="r" b="b"/>
              <a:pathLst>
                <a:path w="167640" h="3042285">
                  <a:moveTo>
                    <a:pt x="167640" y="0"/>
                  </a:moveTo>
                  <a:lnTo>
                    <a:pt x="0" y="0"/>
                  </a:lnTo>
                  <a:lnTo>
                    <a:pt x="0" y="3041904"/>
                  </a:lnTo>
                  <a:lnTo>
                    <a:pt x="167640" y="3041904"/>
                  </a:lnTo>
                  <a:lnTo>
                    <a:pt x="167640" y="0"/>
                  </a:lnTo>
                  <a:close/>
                </a:path>
              </a:pathLst>
            </a:custGeom>
            <a:solidFill>
              <a:srgbClr val="4471C4"/>
            </a:solidFill>
          </p:spPr>
          <p:txBody>
            <a:bodyPr wrap="square" lIns="0" tIns="0" rIns="0" bIns="0" rtlCol="0"/>
            <a:lstStyle/>
            <a:p>
              <a:endParaRPr/>
            </a:p>
          </p:txBody>
        </p:sp>
        <p:sp>
          <p:nvSpPr>
            <p:cNvPr id="16" name="object 16"/>
            <p:cNvSpPr/>
            <p:nvPr/>
          </p:nvSpPr>
          <p:spPr>
            <a:xfrm>
              <a:off x="7002780" y="2444495"/>
              <a:ext cx="1531620" cy="2399030"/>
            </a:xfrm>
            <a:custGeom>
              <a:avLst/>
              <a:gdLst/>
              <a:ahLst/>
              <a:cxnLst/>
              <a:rect l="l" t="t" r="r" b="b"/>
              <a:pathLst>
                <a:path w="1531620" h="2399029">
                  <a:moveTo>
                    <a:pt x="0" y="2398776"/>
                  </a:moveTo>
                  <a:lnTo>
                    <a:pt x="577596" y="2398776"/>
                  </a:lnTo>
                </a:path>
                <a:path w="1531620" h="2399029">
                  <a:moveTo>
                    <a:pt x="743712" y="2398776"/>
                  </a:moveTo>
                  <a:lnTo>
                    <a:pt x="787908" y="2398776"/>
                  </a:lnTo>
                </a:path>
                <a:path w="1531620" h="2399029">
                  <a:moveTo>
                    <a:pt x="0" y="1918715"/>
                  </a:moveTo>
                  <a:lnTo>
                    <a:pt x="577596" y="1918715"/>
                  </a:lnTo>
                </a:path>
                <a:path w="1531620" h="2399029">
                  <a:moveTo>
                    <a:pt x="743712" y="1918715"/>
                  </a:moveTo>
                  <a:lnTo>
                    <a:pt x="787908" y="1918715"/>
                  </a:lnTo>
                </a:path>
                <a:path w="1531620" h="2399029">
                  <a:moveTo>
                    <a:pt x="0" y="1438655"/>
                  </a:moveTo>
                  <a:lnTo>
                    <a:pt x="577596" y="1438655"/>
                  </a:lnTo>
                </a:path>
                <a:path w="1531620" h="2399029">
                  <a:moveTo>
                    <a:pt x="743712" y="1438655"/>
                  </a:moveTo>
                  <a:lnTo>
                    <a:pt x="787908" y="1438655"/>
                  </a:lnTo>
                </a:path>
                <a:path w="1531620" h="2399029">
                  <a:moveTo>
                    <a:pt x="0" y="960119"/>
                  </a:moveTo>
                  <a:lnTo>
                    <a:pt x="577596" y="960119"/>
                  </a:lnTo>
                </a:path>
                <a:path w="1531620" h="2399029">
                  <a:moveTo>
                    <a:pt x="743712" y="960119"/>
                  </a:moveTo>
                  <a:lnTo>
                    <a:pt x="787908" y="960119"/>
                  </a:lnTo>
                </a:path>
                <a:path w="1531620" h="2399029">
                  <a:moveTo>
                    <a:pt x="743712" y="480059"/>
                  </a:moveTo>
                  <a:lnTo>
                    <a:pt x="1531620" y="480059"/>
                  </a:lnTo>
                </a:path>
                <a:path w="1531620" h="2399029">
                  <a:moveTo>
                    <a:pt x="743712" y="0"/>
                  </a:moveTo>
                  <a:lnTo>
                    <a:pt x="1531620" y="0"/>
                  </a:lnTo>
                </a:path>
              </a:pathLst>
            </a:custGeom>
            <a:ln w="9525">
              <a:solidFill>
                <a:srgbClr val="D9D9D9"/>
              </a:solidFill>
            </a:ln>
          </p:spPr>
          <p:txBody>
            <a:bodyPr wrap="square" lIns="0" tIns="0" rIns="0" bIns="0" rtlCol="0"/>
            <a:lstStyle/>
            <a:p>
              <a:endParaRPr/>
            </a:p>
          </p:txBody>
        </p:sp>
        <p:sp>
          <p:nvSpPr>
            <p:cNvPr id="17" name="object 17"/>
            <p:cNvSpPr/>
            <p:nvPr/>
          </p:nvSpPr>
          <p:spPr>
            <a:xfrm>
              <a:off x="7580375" y="2278379"/>
              <a:ext cx="166370" cy="3043555"/>
            </a:xfrm>
            <a:custGeom>
              <a:avLst/>
              <a:gdLst/>
              <a:ahLst/>
              <a:cxnLst/>
              <a:rect l="l" t="t" r="r" b="b"/>
              <a:pathLst>
                <a:path w="166370" h="3043554">
                  <a:moveTo>
                    <a:pt x="166116" y="0"/>
                  </a:moveTo>
                  <a:lnTo>
                    <a:pt x="0" y="0"/>
                  </a:lnTo>
                  <a:lnTo>
                    <a:pt x="0" y="3043428"/>
                  </a:lnTo>
                  <a:lnTo>
                    <a:pt x="166116" y="3043428"/>
                  </a:lnTo>
                  <a:lnTo>
                    <a:pt x="166116" y="0"/>
                  </a:lnTo>
                  <a:close/>
                </a:path>
              </a:pathLst>
            </a:custGeom>
            <a:solidFill>
              <a:srgbClr val="4471C4"/>
            </a:solidFill>
          </p:spPr>
          <p:txBody>
            <a:bodyPr wrap="square" lIns="0" tIns="0" rIns="0" bIns="0" rtlCol="0"/>
            <a:lstStyle/>
            <a:p>
              <a:endParaRPr/>
            </a:p>
          </p:txBody>
        </p:sp>
        <p:sp>
          <p:nvSpPr>
            <p:cNvPr id="18" name="object 18"/>
            <p:cNvSpPr/>
            <p:nvPr/>
          </p:nvSpPr>
          <p:spPr>
            <a:xfrm>
              <a:off x="7958327" y="2444495"/>
              <a:ext cx="1530350" cy="2399030"/>
            </a:xfrm>
            <a:custGeom>
              <a:avLst/>
              <a:gdLst/>
              <a:ahLst/>
              <a:cxnLst/>
              <a:rect l="l" t="t" r="r" b="b"/>
              <a:pathLst>
                <a:path w="1530350" h="2399029">
                  <a:moveTo>
                    <a:pt x="0" y="2398776"/>
                  </a:moveTo>
                  <a:lnTo>
                    <a:pt x="576072" y="2398776"/>
                  </a:lnTo>
                </a:path>
                <a:path w="1530350" h="2399029">
                  <a:moveTo>
                    <a:pt x="742188" y="2398776"/>
                  </a:moveTo>
                  <a:lnTo>
                    <a:pt x="786383" y="2398776"/>
                  </a:lnTo>
                </a:path>
                <a:path w="1530350" h="2399029">
                  <a:moveTo>
                    <a:pt x="0" y="1918715"/>
                  </a:moveTo>
                  <a:lnTo>
                    <a:pt x="576072" y="1918715"/>
                  </a:lnTo>
                </a:path>
                <a:path w="1530350" h="2399029">
                  <a:moveTo>
                    <a:pt x="742188" y="1918715"/>
                  </a:moveTo>
                  <a:lnTo>
                    <a:pt x="786383" y="1918715"/>
                  </a:lnTo>
                </a:path>
                <a:path w="1530350" h="2399029">
                  <a:moveTo>
                    <a:pt x="0" y="1438655"/>
                  </a:moveTo>
                  <a:lnTo>
                    <a:pt x="576072" y="1438655"/>
                  </a:lnTo>
                </a:path>
                <a:path w="1530350" h="2399029">
                  <a:moveTo>
                    <a:pt x="742188" y="1438655"/>
                  </a:moveTo>
                  <a:lnTo>
                    <a:pt x="786383" y="1438655"/>
                  </a:lnTo>
                </a:path>
                <a:path w="1530350" h="2399029">
                  <a:moveTo>
                    <a:pt x="0" y="960119"/>
                  </a:moveTo>
                  <a:lnTo>
                    <a:pt x="576072" y="960119"/>
                  </a:lnTo>
                </a:path>
                <a:path w="1530350" h="2399029">
                  <a:moveTo>
                    <a:pt x="742188" y="960119"/>
                  </a:moveTo>
                  <a:lnTo>
                    <a:pt x="786383" y="960119"/>
                  </a:lnTo>
                </a:path>
                <a:path w="1530350" h="2399029">
                  <a:moveTo>
                    <a:pt x="742188" y="480059"/>
                  </a:moveTo>
                  <a:lnTo>
                    <a:pt x="1530096" y="480059"/>
                  </a:lnTo>
                </a:path>
                <a:path w="1530350" h="2399029">
                  <a:moveTo>
                    <a:pt x="742188" y="0"/>
                  </a:moveTo>
                  <a:lnTo>
                    <a:pt x="1530096" y="0"/>
                  </a:lnTo>
                </a:path>
              </a:pathLst>
            </a:custGeom>
            <a:ln w="9525">
              <a:solidFill>
                <a:srgbClr val="D9D9D9"/>
              </a:solidFill>
            </a:ln>
          </p:spPr>
          <p:txBody>
            <a:bodyPr wrap="square" lIns="0" tIns="0" rIns="0" bIns="0" rtlCol="0"/>
            <a:lstStyle/>
            <a:p>
              <a:endParaRPr/>
            </a:p>
          </p:txBody>
        </p:sp>
        <p:sp>
          <p:nvSpPr>
            <p:cNvPr id="19" name="object 19"/>
            <p:cNvSpPr/>
            <p:nvPr/>
          </p:nvSpPr>
          <p:spPr>
            <a:xfrm>
              <a:off x="8534399" y="2278379"/>
              <a:ext cx="166370" cy="3043555"/>
            </a:xfrm>
            <a:custGeom>
              <a:avLst/>
              <a:gdLst/>
              <a:ahLst/>
              <a:cxnLst/>
              <a:rect l="l" t="t" r="r" b="b"/>
              <a:pathLst>
                <a:path w="166370" h="3043554">
                  <a:moveTo>
                    <a:pt x="166116" y="0"/>
                  </a:moveTo>
                  <a:lnTo>
                    <a:pt x="0" y="0"/>
                  </a:lnTo>
                  <a:lnTo>
                    <a:pt x="0" y="3043428"/>
                  </a:lnTo>
                  <a:lnTo>
                    <a:pt x="166116" y="3043428"/>
                  </a:lnTo>
                  <a:lnTo>
                    <a:pt x="166116" y="0"/>
                  </a:lnTo>
                  <a:close/>
                </a:path>
              </a:pathLst>
            </a:custGeom>
            <a:solidFill>
              <a:srgbClr val="4471C4"/>
            </a:solidFill>
          </p:spPr>
          <p:txBody>
            <a:bodyPr wrap="square" lIns="0" tIns="0" rIns="0" bIns="0" rtlCol="0"/>
            <a:lstStyle/>
            <a:p>
              <a:endParaRPr/>
            </a:p>
          </p:txBody>
        </p:sp>
        <p:sp>
          <p:nvSpPr>
            <p:cNvPr id="20" name="object 20"/>
            <p:cNvSpPr/>
            <p:nvPr/>
          </p:nvSpPr>
          <p:spPr>
            <a:xfrm>
              <a:off x="8912351" y="2444495"/>
              <a:ext cx="1530350" cy="2399030"/>
            </a:xfrm>
            <a:custGeom>
              <a:avLst/>
              <a:gdLst/>
              <a:ahLst/>
              <a:cxnLst/>
              <a:rect l="l" t="t" r="r" b="b"/>
              <a:pathLst>
                <a:path w="1530350" h="2399029">
                  <a:moveTo>
                    <a:pt x="0" y="2398776"/>
                  </a:moveTo>
                  <a:lnTo>
                    <a:pt x="576072" y="2398776"/>
                  </a:lnTo>
                </a:path>
                <a:path w="1530350" h="2399029">
                  <a:moveTo>
                    <a:pt x="742188" y="2398776"/>
                  </a:moveTo>
                  <a:lnTo>
                    <a:pt x="787907" y="2398776"/>
                  </a:lnTo>
                </a:path>
                <a:path w="1530350" h="2399029">
                  <a:moveTo>
                    <a:pt x="0" y="1918715"/>
                  </a:moveTo>
                  <a:lnTo>
                    <a:pt x="576072" y="1918715"/>
                  </a:lnTo>
                </a:path>
                <a:path w="1530350" h="2399029">
                  <a:moveTo>
                    <a:pt x="742188" y="1918715"/>
                  </a:moveTo>
                  <a:lnTo>
                    <a:pt x="787907" y="1918715"/>
                  </a:lnTo>
                </a:path>
                <a:path w="1530350" h="2399029">
                  <a:moveTo>
                    <a:pt x="0" y="1438655"/>
                  </a:moveTo>
                  <a:lnTo>
                    <a:pt x="576072" y="1438655"/>
                  </a:lnTo>
                </a:path>
                <a:path w="1530350" h="2399029">
                  <a:moveTo>
                    <a:pt x="742188" y="1438655"/>
                  </a:moveTo>
                  <a:lnTo>
                    <a:pt x="787907" y="1438655"/>
                  </a:lnTo>
                </a:path>
                <a:path w="1530350" h="2399029">
                  <a:moveTo>
                    <a:pt x="0" y="960119"/>
                  </a:moveTo>
                  <a:lnTo>
                    <a:pt x="576072" y="960119"/>
                  </a:lnTo>
                </a:path>
                <a:path w="1530350" h="2399029">
                  <a:moveTo>
                    <a:pt x="742188" y="960119"/>
                  </a:moveTo>
                  <a:lnTo>
                    <a:pt x="787907" y="960119"/>
                  </a:lnTo>
                </a:path>
                <a:path w="1530350" h="2399029">
                  <a:moveTo>
                    <a:pt x="742188" y="480059"/>
                  </a:moveTo>
                  <a:lnTo>
                    <a:pt x="1530096" y="480059"/>
                  </a:lnTo>
                </a:path>
                <a:path w="1530350" h="2399029">
                  <a:moveTo>
                    <a:pt x="742188" y="0"/>
                  </a:moveTo>
                  <a:lnTo>
                    <a:pt x="1530096" y="0"/>
                  </a:lnTo>
                </a:path>
              </a:pathLst>
            </a:custGeom>
            <a:ln w="9525">
              <a:solidFill>
                <a:srgbClr val="D9D9D9"/>
              </a:solidFill>
            </a:ln>
          </p:spPr>
          <p:txBody>
            <a:bodyPr wrap="square" lIns="0" tIns="0" rIns="0" bIns="0" rtlCol="0"/>
            <a:lstStyle/>
            <a:p>
              <a:endParaRPr/>
            </a:p>
          </p:txBody>
        </p:sp>
        <p:sp>
          <p:nvSpPr>
            <p:cNvPr id="21" name="object 21"/>
            <p:cNvSpPr/>
            <p:nvPr/>
          </p:nvSpPr>
          <p:spPr>
            <a:xfrm>
              <a:off x="9488423" y="2276855"/>
              <a:ext cx="166370" cy="3045460"/>
            </a:xfrm>
            <a:custGeom>
              <a:avLst/>
              <a:gdLst/>
              <a:ahLst/>
              <a:cxnLst/>
              <a:rect l="l" t="t" r="r" b="b"/>
              <a:pathLst>
                <a:path w="166370" h="3045460">
                  <a:moveTo>
                    <a:pt x="166116" y="0"/>
                  </a:moveTo>
                  <a:lnTo>
                    <a:pt x="0" y="0"/>
                  </a:lnTo>
                  <a:lnTo>
                    <a:pt x="0" y="3044952"/>
                  </a:lnTo>
                  <a:lnTo>
                    <a:pt x="166116" y="3044952"/>
                  </a:lnTo>
                  <a:lnTo>
                    <a:pt x="166116" y="0"/>
                  </a:lnTo>
                  <a:close/>
                </a:path>
              </a:pathLst>
            </a:custGeom>
            <a:solidFill>
              <a:srgbClr val="4471C4"/>
            </a:solidFill>
          </p:spPr>
          <p:txBody>
            <a:bodyPr wrap="square" lIns="0" tIns="0" rIns="0" bIns="0" rtlCol="0"/>
            <a:lstStyle/>
            <a:p>
              <a:endParaRPr/>
            </a:p>
          </p:txBody>
        </p:sp>
        <p:sp>
          <p:nvSpPr>
            <p:cNvPr id="22" name="object 22"/>
            <p:cNvSpPr/>
            <p:nvPr/>
          </p:nvSpPr>
          <p:spPr>
            <a:xfrm>
              <a:off x="9866375" y="2444495"/>
              <a:ext cx="1347470" cy="2399030"/>
            </a:xfrm>
            <a:custGeom>
              <a:avLst/>
              <a:gdLst/>
              <a:ahLst/>
              <a:cxnLst/>
              <a:rect l="l" t="t" r="r" b="b"/>
              <a:pathLst>
                <a:path w="1347470" h="2399029">
                  <a:moveTo>
                    <a:pt x="211835" y="2398776"/>
                  </a:moveTo>
                  <a:lnTo>
                    <a:pt x="576072" y="2398776"/>
                  </a:lnTo>
                </a:path>
                <a:path w="1347470" h="2399029">
                  <a:moveTo>
                    <a:pt x="742188" y="2398776"/>
                  </a:moveTo>
                  <a:lnTo>
                    <a:pt x="787907" y="2398776"/>
                  </a:lnTo>
                </a:path>
                <a:path w="1347470" h="2399029">
                  <a:moveTo>
                    <a:pt x="0" y="1918715"/>
                  </a:moveTo>
                  <a:lnTo>
                    <a:pt x="576072" y="1918715"/>
                  </a:lnTo>
                </a:path>
                <a:path w="1347470" h="2399029">
                  <a:moveTo>
                    <a:pt x="742188" y="1918715"/>
                  </a:moveTo>
                  <a:lnTo>
                    <a:pt x="787907" y="1918715"/>
                  </a:lnTo>
                </a:path>
                <a:path w="1347470" h="2399029">
                  <a:moveTo>
                    <a:pt x="0" y="1438655"/>
                  </a:moveTo>
                  <a:lnTo>
                    <a:pt x="576072" y="1438655"/>
                  </a:lnTo>
                </a:path>
                <a:path w="1347470" h="2399029">
                  <a:moveTo>
                    <a:pt x="742188" y="1438655"/>
                  </a:moveTo>
                  <a:lnTo>
                    <a:pt x="787907" y="1438655"/>
                  </a:lnTo>
                </a:path>
                <a:path w="1347470" h="2399029">
                  <a:moveTo>
                    <a:pt x="0" y="960119"/>
                  </a:moveTo>
                  <a:lnTo>
                    <a:pt x="576072" y="960119"/>
                  </a:lnTo>
                </a:path>
                <a:path w="1347470" h="2399029">
                  <a:moveTo>
                    <a:pt x="742188" y="960119"/>
                  </a:moveTo>
                  <a:lnTo>
                    <a:pt x="787907" y="960119"/>
                  </a:lnTo>
                </a:path>
                <a:path w="1347470" h="2399029">
                  <a:moveTo>
                    <a:pt x="742188" y="480059"/>
                  </a:moveTo>
                  <a:lnTo>
                    <a:pt x="1347216" y="480059"/>
                  </a:lnTo>
                </a:path>
                <a:path w="1347470" h="2399029">
                  <a:moveTo>
                    <a:pt x="742188" y="0"/>
                  </a:moveTo>
                  <a:lnTo>
                    <a:pt x="1347216" y="0"/>
                  </a:lnTo>
                </a:path>
              </a:pathLst>
            </a:custGeom>
            <a:ln w="9525">
              <a:solidFill>
                <a:srgbClr val="D9D9D9"/>
              </a:solidFill>
            </a:ln>
          </p:spPr>
          <p:txBody>
            <a:bodyPr wrap="square" lIns="0" tIns="0" rIns="0" bIns="0" rtlCol="0"/>
            <a:lstStyle/>
            <a:p>
              <a:endParaRPr/>
            </a:p>
          </p:txBody>
        </p:sp>
        <p:sp>
          <p:nvSpPr>
            <p:cNvPr id="23" name="object 23"/>
            <p:cNvSpPr/>
            <p:nvPr/>
          </p:nvSpPr>
          <p:spPr>
            <a:xfrm>
              <a:off x="10442447" y="2276855"/>
              <a:ext cx="166370" cy="3045460"/>
            </a:xfrm>
            <a:custGeom>
              <a:avLst/>
              <a:gdLst/>
              <a:ahLst/>
              <a:cxnLst/>
              <a:rect l="l" t="t" r="r" b="b"/>
              <a:pathLst>
                <a:path w="166370" h="3045460">
                  <a:moveTo>
                    <a:pt x="166116" y="0"/>
                  </a:moveTo>
                  <a:lnTo>
                    <a:pt x="0" y="0"/>
                  </a:lnTo>
                  <a:lnTo>
                    <a:pt x="0" y="3044952"/>
                  </a:lnTo>
                  <a:lnTo>
                    <a:pt x="166116" y="3044952"/>
                  </a:lnTo>
                  <a:lnTo>
                    <a:pt x="166116" y="0"/>
                  </a:lnTo>
                  <a:close/>
                </a:path>
              </a:pathLst>
            </a:custGeom>
            <a:solidFill>
              <a:srgbClr val="4471C4"/>
            </a:solidFill>
          </p:spPr>
          <p:txBody>
            <a:bodyPr wrap="square" lIns="0" tIns="0" rIns="0" bIns="0" rtlCol="0"/>
            <a:lstStyle/>
            <a:p>
              <a:endParaRPr/>
            </a:p>
          </p:txBody>
        </p:sp>
        <p:sp>
          <p:nvSpPr>
            <p:cNvPr id="24" name="object 24"/>
            <p:cNvSpPr/>
            <p:nvPr/>
          </p:nvSpPr>
          <p:spPr>
            <a:xfrm>
              <a:off x="2066544" y="3310127"/>
              <a:ext cx="6845934" cy="2012314"/>
            </a:xfrm>
            <a:custGeom>
              <a:avLst/>
              <a:gdLst/>
              <a:ahLst/>
              <a:cxnLst/>
              <a:rect l="l" t="t" r="r" b="b"/>
              <a:pathLst>
                <a:path w="6845934" h="2012314">
                  <a:moveTo>
                    <a:pt x="166116" y="6096"/>
                  </a:moveTo>
                  <a:lnTo>
                    <a:pt x="0" y="6096"/>
                  </a:lnTo>
                  <a:lnTo>
                    <a:pt x="0" y="2011680"/>
                  </a:lnTo>
                  <a:lnTo>
                    <a:pt x="166116" y="2011692"/>
                  </a:lnTo>
                  <a:lnTo>
                    <a:pt x="166116" y="6096"/>
                  </a:lnTo>
                  <a:close/>
                </a:path>
                <a:path w="6845934" h="2012314">
                  <a:moveTo>
                    <a:pt x="1120140" y="0"/>
                  </a:moveTo>
                  <a:lnTo>
                    <a:pt x="954024" y="0"/>
                  </a:lnTo>
                  <a:lnTo>
                    <a:pt x="954024" y="2011680"/>
                  </a:lnTo>
                  <a:lnTo>
                    <a:pt x="1120140" y="2011692"/>
                  </a:lnTo>
                  <a:lnTo>
                    <a:pt x="1120140" y="0"/>
                  </a:lnTo>
                  <a:close/>
                </a:path>
                <a:path w="6845934" h="2012314">
                  <a:moveTo>
                    <a:pt x="2074164" y="0"/>
                  </a:moveTo>
                  <a:lnTo>
                    <a:pt x="1908048" y="0"/>
                  </a:lnTo>
                  <a:lnTo>
                    <a:pt x="1908048" y="2011680"/>
                  </a:lnTo>
                  <a:lnTo>
                    <a:pt x="2074164" y="2011692"/>
                  </a:lnTo>
                  <a:lnTo>
                    <a:pt x="2074164" y="0"/>
                  </a:lnTo>
                  <a:close/>
                </a:path>
                <a:path w="6845934" h="2012314">
                  <a:moveTo>
                    <a:pt x="3028188" y="1524"/>
                  </a:moveTo>
                  <a:lnTo>
                    <a:pt x="2862072" y="1524"/>
                  </a:lnTo>
                  <a:lnTo>
                    <a:pt x="2862072" y="2011680"/>
                  </a:lnTo>
                  <a:lnTo>
                    <a:pt x="3028188" y="2011692"/>
                  </a:lnTo>
                  <a:lnTo>
                    <a:pt x="3028188" y="1524"/>
                  </a:lnTo>
                  <a:close/>
                </a:path>
                <a:path w="6845934" h="2012314">
                  <a:moveTo>
                    <a:pt x="3982212" y="1524"/>
                  </a:moveTo>
                  <a:lnTo>
                    <a:pt x="3816096" y="1524"/>
                  </a:lnTo>
                  <a:lnTo>
                    <a:pt x="3816096" y="2011680"/>
                  </a:lnTo>
                  <a:lnTo>
                    <a:pt x="3982212" y="2011692"/>
                  </a:lnTo>
                  <a:lnTo>
                    <a:pt x="3982212" y="1524"/>
                  </a:lnTo>
                  <a:close/>
                </a:path>
                <a:path w="6845934" h="2012314">
                  <a:moveTo>
                    <a:pt x="4936236" y="1524"/>
                  </a:moveTo>
                  <a:lnTo>
                    <a:pt x="4770120" y="1524"/>
                  </a:lnTo>
                  <a:lnTo>
                    <a:pt x="4770120" y="2011680"/>
                  </a:lnTo>
                  <a:lnTo>
                    <a:pt x="4936236" y="2011692"/>
                  </a:lnTo>
                  <a:lnTo>
                    <a:pt x="4936236" y="1524"/>
                  </a:lnTo>
                  <a:close/>
                </a:path>
                <a:path w="6845934" h="2012314">
                  <a:moveTo>
                    <a:pt x="5891784" y="0"/>
                  </a:moveTo>
                  <a:lnTo>
                    <a:pt x="5724144" y="0"/>
                  </a:lnTo>
                  <a:lnTo>
                    <a:pt x="5724144" y="2011680"/>
                  </a:lnTo>
                  <a:lnTo>
                    <a:pt x="5891784" y="2011692"/>
                  </a:lnTo>
                  <a:lnTo>
                    <a:pt x="5891784" y="0"/>
                  </a:lnTo>
                  <a:close/>
                </a:path>
                <a:path w="6845934" h="2012314">
                  <a:moveTo>
                    <a:pt x="6845808" y="0"/>
                  </a:moveTo>
                  <a:lnTo>
                    <a:pt x="6678168" y="0"/>
                  </a:lnTo>
                  <a:lnTo>
                    <a:pt x="6678168" y="2011680"/>
                  </a:lnTo>
                  <a:lnTo>
                    <a:pt x="6845808" y="2011692"/>
                  </a:lnTo>
                  <a:lnTo>
                    <a:pt x="6845808" y="0"/>
                  </a:lnTo>
                  <a:close/>
                </a:path>
              </a:pathLst>
            </a:custGeom>
            <a:solidFill>
              <a:srgbClr val="EC7C30"/>
            </a:solidFill>
          </p:spPr>
          <p:txBody>
            <a:bodyPr wrap="square" lIns="0" tIns="0" rIns="0" bIns="0" rtlCol="0"/>
            <a:lstStyle/>
            <a:p>
              <a:endParaRPr/>
            </a:p>
          </p:txBody>
        </p:sp>
        <p:sp>
          <p:nvSpPr>
            <p:cNvPr id="25" name="object 25"/>
            <p:cNvSpPr/>
            <p:nvPr/>
          </p:nvSpPr>
          <p:spPr>
            <a:xfrm>
              <a:off x="9866375" y="4843272"/>
              <a:ext cx="44450" cy="0"/>
            </a:xfrm>
            <a:custGeom>
              <a:avLst/>
              <a:gdLst/>
              <a:ahLst/>
              <a:cxnLst/>
              <a:rect l="l" t="t" r="r" b="b"/>
              <a:pathLst>
                <a:path w="44450">
                  <a:moveTo>
                    <a:pt x="0" y="0"/>
                  </a:moveTo>
                  <a:lnTo>
                    <a:pt x="44196" y="0"/>
                  </a:lnTo>
                </a:path>
              </a:pathLst>
            </a:custGeom>
            <a:ln w="9525">
              <a:solidFill>
                <a:srgbClr val="D9D9D9"/>
              </a:solidFill>
            </a:ln>
          </p:spPr>
          <p:txBody>
            <a:bodyPr wrap="square" lIns="0" tIns="0" rIns="0" bIns="0" rtlCol="0"/>
            <a:lstStyle/>
            <a:p>
              <a:endParaRPr/>
            </a:p>
          </p:txBody>
        </p:sp>
        <p:sp>
          <p:nvSpPr>
            <p:cNvPr id="26" name="object 26"/>
            <p:cNvSpPr/>
            <p:nvPr/>
          </p:nvSpPr>
          <p:spPr>
            <a:xfrm>
              <a:off x="9700259" y="3308603"/>
              <a:ext cx="166370" cy="2013585"/>
            </a:xfrm>
            <a:custGeom>
              <a:avLst/>
              <a:gdLst/>
              <a:ahLst/>
              <a:cxnLst/>
              <a:rect l="l" t="t" r="r" b="b"/>
              <a:pathLst>
                <a:path w="166370" h="2013585">
                  <a:moveTo>
                    <a:pt x="166116" y="0"/>
                  </a:moveTo>
                  <a:lnTo>
                    <a:pt x="0" y="0"/>
                  </a:lnTo>
                  <a:lnTo>
                    <a:pt x="0" y="2013204"/>
                  </a:lnTo>
                  <a:lnTo>
                    <a:pt x="166116" y="2013204"/>
                  </a:lnTo>
                  <a:lnTo>
                    <a:pt x="166116" y="0"/>
                  </a:lnTo>
                  <a:close/>
                </a:path>
              </a:pathLst>
            </a:custGeom>
            <a:solidFill>
              <a:srgbClr val="EC7C30"/>
            </a:solidFill>
          </p:spPr>
          <p:txBody>
            <a:bodyPr wrap="square" lIns="0" tIns="0" rIns="0" bIns="0" rtlCol="0"/>
            <a:lstStyle/>
            <a:p>
              <a:endParaRPr/>
            </a:p>
          </p:txBody>
        </p:sp>
        <p:sp>
          <p:nvSpPr>
            <p:cNvPr id="27" name="object 27"/>
            <p:cNvSpPr/>
            <p:nvPr/>
          </p:nvSpPr>
          <p:spPr>
            <a:xfrm>
              <a:off x="10820399" y="3404616"/>
              <a:ext cx="393700" cy="1438910"/>
            </a:xfrm>
            <a:custGeom>
              <a:avLst/>
              <a:gdLst/>
              <a:ahLst/>
              <a:cxnLst/>
              <a:rect l="l" t="t" r="r" b="b"/>
              <a:pathLst>
                <a:path w="393700" h="1438910">
                  <a:moveTo>
                    <a:pt x="0" y="1438656"/>
                  </a:moveTo>
                  <a:lnTo>
                    <a:pt x="393192" y="1438656"/>
                  </a:lnTo>
                </a:path>
                <a:path w="393700" h="1438910">
                  <a:moveTo>
                    <a:pt x="0" y="958596"/>
                  </a:moveTo>
                  <a:lnTo>
                    <a:pt x="393192" y="958596"/>
                  </a:lnTo>
                </a:path>
                <a:path w="393700" h="1438910">
                  <a:moveTo>
                    <a:pt x="0" y="478536"/>
                  </a:moveTo>
                  <a:lnTo>
                    <a:pt x="393192" y="478536"/>
                  </a:lnTo>
                </a:path>
                <a:path w="393700" h="1438910">
                  <a:moveTo>
                    <a:pt x="0" y="0"/>
                  </a:moveTo>
                  <a:lnTo>
                    <a:pt x="393192" y="0"/>
                  </a:lnTo>
                </a:path>
              </a:pathLst>
            </a:custGeom>
            <a:ln w="9525">
              <a:solidFill>
                <a:srgbClr val="D9D9D9"/>
              </a:solidFill>
            </a:ln>
          </p:spPr>
          <p:txBody>
            <a:bodyPr wrap="square" lIns="0" tIns="0" rIns="0" bIns="0" rtlCol="0"/>
            <a:lstStyle/>
            <a:p>
              <a:endParaRPr/>
            </a:p>
          </p:txBody>
        </p:sp>
        <p:sp>
          <p:nvSpPr>
            <p:cNvPr id="28" name="object 28"/>
            <p:cNvSpPr/>
            <p:nvPr/>
          </p:nvSpPr>
          <p:spPr>
            <a:xfrm>
              <a:off x="10654284" y="3307080"/>
              <a:ext cx="166370" cy="2014855"/>
            </a:xfrm>
            <a:custGeom>
              <a:avLst/>
              <a:gdLst/>
              <a:ahLst/>
              <a:cxnLst/>
              <a:rect l="l" t="t" r="r" b="b"/>
              <a:pathLst>
                <a:path w="166370" h="2014854">
                  <a:moveTo>
                    <a:pt x="166116" y="0"/>
                  </a:moveTo>
                  <a:lnTo>
                    <a:pt x="0" y="0"/>
                  </a:lnTo>
                  <a:lnTo>
                    <a:pt x="0" y="2014728"/>
                  </a:lnTo>
                  <a:lnTo>
                    <a:pt x="166116" y="2014728"/>
                  </a:lnTo>
                  <a:lnTo>
                    <a:pt x="166116" y="0"/>
                  </a:lnTo>
                  <a:close/>
                </a:path>
              </a:pathLst>
            </a:custGeom>
            <a:solidFill>
              <a:srgbClr val="EC7C30"/>
            </a:solidFill>
          </p:spPr>
          <p:txBody>
            <a:bodyPr wrap="square" lIns="0" tIns="0" rIns="0" bIns="0" rtlCol="0"/>
            <a:lstStyle/>
            <a:p>
              <a:endParaRPr/>
            </a:p>
          </p:txBody>
        </p:sp>
        <p:sp>
          <p:nvSpPr>
            <p:cNvPr id="29" name="object 29"/>
            <p:cNvSpPr/>
            <p:nvPr/>
          </p:nvSpPr>
          <p:spPr>
            <a:xfrm>
              <a:off x="2276856" y="4802123"/>
              <a:ext cx="8755380" cy="520065"/>
            </a:xfrm>
            <a:custGeom>
              <a:avLst/>
              <a:gdLst/>
              <a:ahLst/>
              <a:cxnLst/>
              <a:rect l="l" t="t" r="r" b="b"/>
              <a:pathLst>
                <a:path w="8755380" h="520064">
                  <a:moveTo>
                    <a:pt x="167640" y="193548"/>
                  </a:moveTo>
                  <a:lnTo>
                    <a:pt x="0" y="193548"/>
                  </a:lnTo>
                  <a:lnTo>
                    <a:pt x="0" y="519684"/>
                  </a:lnTo>
                  <a:lnTo>
                    <a:pt x="167640" y="519684"/>
                  </a:lnTo>
                  <a:lnTo>
                    <a:pt x="167640" y="193548"/>
                  </a:lnTo>
                  <a:close/>
                </a:path>
                <a:path w="8755380" h="520064">
                  <a:moveTo>
                    <a:pt x="1121664" y="187452"/>
                  </a:moveTo>
                  <a:lnTo>
                    <a:pt x="954024" y="187452"/>
                  </a:lnTo>
                  <a:lnTo>
                    <a:pt x="954024" y="519684"/>
                  </a:lnTo>
                  <a:lnTo>
                    <a:pt x="1121664" y="519684"/>
                  </a:lnTo>
                  <a:lnTo>
                    <a:pt x="1121664" y="187452"/>
                  </a:lnTo>
                  <a:close/>
                </a:path>
                <a:path w="8755380" h="520064">
                  <a:moveTo>
                    <a:pt x="2075688" y="155448"/>
                  </a:moveTo>
                  <a:lnTo>
                    <a:pt x="1909572" y="155448"/>
                  </a:lnTo>
                  <a:lnTo>
                    <a:pt x="1909572" y="519684"/>
                  </a:lnTo>
                  <a:lnTo>
                    <a:pt x="2075688" y="519684"/>
                  </a:lnTo>
                  <a:lnTo>
                    <a:pt x="2075688" y="155448"/>
                  </a:lnTo>
                  <a:close/>
                </a:path>
                <a:path w="8755380" h="520064">
                  <a:moveTo>
                    <a:pt x="3029712" y="128016"/>
                  </a:moveTo>
                  <a:lnTo>
                    <a:pt x="2863596" y="128016"/>
                  </a:lnTo>
                  <a:lnTo>
                    <a:pt x="2863596" y="519684"/>
                  </a:lnTo>
                  <a:lnTo>
                    <a:pt x="3029712" y="519684"/>
                  </a:lnTo>
                  <a:lnTo>
                    <a:pt x="3029712" y="128016"/>
                  </a:lnTo>
                  <a:close/>
                </a:path>
                <a:path w="8755380" h="520064">
                  <a:moveTo>
                    <a:pt x="3983736" y="132588"/>
                  </a:moveTo>
                  <a:lnTo>
                    <a:pt x="3817620" y="132588"/>
                  </a:lnTo>
                  <a:lnTo>
                    <a:pt x="3817620" y="519684"/>
                  </a:lnTo>
                  <a:lnTo>
                    <a:pt x="3983736" y="519684"/>
                  </a:lnTo>
                  <a:lnTo>
                    <a:pt x="3983736" y="132588"/>
                  </a:lnTo>
                  <a:close/>
                </a:path>
                <a:path w="8755380" h="520064">
                  <a:moveTo>
                    <a:pt x="4937760" y="502920"/>
                  </a:moveTo>
                  <a:lnTo>
                    <a:pt x="4771644" y="502920"/>
                  </a:lnTo>
                  <a:lnTo>
                    <a:pt x="4771644" y="519684"/>
                  </a:lnTo>
                  <a:lnTo>
                    <a:pt x="4937760" y="519684"/>
                  </a:lnTo>
                  <a:lnTo>
                    <a:pt x="4937760" y="502920"/>
                  </a:lnTo>
                  <a:close/>
                </a:path>
                <a:path w="8755380" h="520064">
                  <a:moveTo>
                    <a:pt x="5891784" y="118872"/>
                  </a:moveTo>
                  <a:lnTo>
                    <a:pt x="5725668" y="118872"/>
                  </a:lnTo>
                  <a:lnTo>
                    <a:pt x="5725668" y="519684"/>
                  </a:lnTo>
                  <a:lnTo>
                    <a:pt x="5891784" y="519684"/>
                  </a:lnTo>
                  <a:lnTo>
                    <a:pt x="5891784" y="118872"/>
                  </a:lnTo>
                  <a:close/>
                </a:path>
                <a:path w="8755380" h="520064">
                  <a:moveTo>
                    <a:pt x="6845808" y="131064"/>
                  </a:moveTo>
                  <a:lnTo>
                    <a:pt x="6679692" y="131064"/>
                  </a:lnTo>
                  <a:lnTo>
                    <a:pt x="6679692" y="519684"/>
                  </a:lnTo>
                  <a:lnTo>
                    <a:pt x="6845808" y="519684"/>
                  </a:lnTo>
                  <a:lnTo>
                    <a:pt x="6845808" y="131064"/>
                  </a:lnTo>
                  <a:close/>
                </a:path>
                <a:path w="8755380" h="520064">
                  <a:moveTo>
                    <a:pt x="7801356" y="0"/>
                  </a:moveTo>
                  <a:lnTo>
                    <a:pt x="7633716" y="0"/>
                  </a:lnTo>
                  <a:lnTo>
                    <a:pt x="7633716" y="519684"/>
                  </a:lnTo>
                  <a:lnTo>
                    <a:pt x="7801356" y="519684"/>
                  </a:lnTo>
                  <a:lnTo>
                    <a:pt x="7801356" y="0"/>
                  </a:lnTo>
                  <a:close/>
                </a:path>
                <a:path w="8755380" h="520064">
                  <a:moveTo>
                    <a:pt x="8755380" y="181356"/>
                  </a:moveTo>
                  <a:lnTo>
                    <a:pt x="8587740" y="181356"/>
                  </a:lnTo>
                  <a:lnTo>
                    <a:pt x="8587740" y="519684"/>
                  </a:lnTo>
                  <a:lnTo>
                    <a:pt x="8755380" y="519684"/>
                  </a:lnTo>
                  <a:lnTo>
                    <a:pt x="8755380" y="181356"/>
                  </a:lnTo>
                  <a:close/>
                </a:path>
              </a:pathLst>
            </a:custGeom>
            <a:solidFill>
              <a:srgbClr val="A4A4A4"/>
            </a:solidFill>
          </p:spPr>
          <p:txBody>
            <a:bodyPr wrap="square" lIns="0" tIns="0" rIns="0" bIns="0" rtlCol="0"/>
            <a:lstStyle/>
            <a:p>
              <a:endParaRPr/>
            </a:p>
          </p:txBody>
        </p:sp>
        <p:sp>
          <p:nvSpPr>
            <p:cNvPr id="30" name="object 30"/>
            <p:cNvSpPr/>
            <p:nvPr/>
          </p:nvSpPr>
          <p:spPr>
            <a:xfrm>
              <a:off x="1671827" y="5321807"/>
              <a:ext cx="9542145" cy="0"/>
            </a:xfrm>
            <a:custGeom>
              <a:avLst/>
              <a:gdLst/>
              <a:ahLst/>
              <a:cxnLst/>
              <a:rect l="l" t="t" r="r" b="b"/>
              <a:pathLst>
                <a:path w="9542145">
                  <a:moveTo>
                    <a:pt x="0" y="0"/>
                  </a:moveTo>
                  <a:lnTo>
                    <a:pt x="9541764" y="0"/>
                  </a:lnTo>
                </a:path>
              </a:pathLst>
            </a:custGeom>
            <a:ln w="9525">
              <a:solidFill>
                <a:srgbClr val="D9D9D9"/>
              </a:solidFill>
            </a:ln>
          </p:spPr>
          <p:txBody>
            <a:bodyPr wrap="square" lIns="0" tIns="0" rIns="0" bIns="0" rtlCol="0"/>
            <a:lstStyle/>
            <a:p>
              <a:endParaRPr/>
            </a:p>
          </p:txBody>
        </p:sp>
      </p:grpSp>
      <p:sp>
        <p:nvSpPr>
          <p:cNvPr id="31" name="object 31"/>
          <p:cNvSpPr/>
          <p:nvPr/>
        </p:nvSpPr>
        <p:spPr>
          <a:xfrm>
            <a:off x="1671827" y="1965960"/>
            <a:ext cx="9542145" cy="0"/>
          </a:xfrm>
          <a:custGeom>
            <a:avLst/>
            <a:gdLst/>
            <a:ahLst/>
            <a:cxnLst/>
            <a:rect l="l" t="t" r="r" b="b"/>
            <a:pathLst>
              <a:path w="9542145">
                <a:moveTo>
                  <a:pt x="0" y="0"/>
                </a:moveTo>
                <a:lnTo>
                  <a:pt x="9541764" y="0"/>
                </a:lnTo>
              </a:path>
            </a:pathLst>
          </a:custGeom>
          <a:ln w="9525">
            <a:solidFill>
              <a:srgbClr val="D9D9D9"/>
            </a:solidFill>
          </a:ln>
        </p:spPr>
        <p:txBody>
          <a:bodyPr wrap="square" lIns="0" tIns="0" rIns="0" bIns="0" rtlCol="0"/>
          <a:lstStyle/>
          <a:p>
            <a:endParaRPr/>
          </a:p>
        </p:txBody>
      </p:sp>
      <p:sp>
        <p:nvSpPr>
          <p:cNvPr id="32" name="object 32"/>
          <p:cNvSpPr txBox="1"/>
          <p:nvPr/>
        </p:nvSpPr>
        <p:spPr>
          <a:xfrm>
            <a:off x="1736217" y="2072766"/>
            <a:ext cx="401955"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126,556</a:t>
            </a:r>
            <a:endParaRPr sz="900">
              <a:latin typeface="Calibri"/>
              <a:cs typeface="Calibri"/>
            </a:endParaRPr>
          </a:p>
        </p:txBody>
      </p:sp>
      <p:sp>
        <p:nvSpPr>
          <p:cNvPr id="33" name="object 33"/>
          <p:cNvSpPr txBox="1"/>
          <p:nvPr/>
        </p:nvSpPr>
        <p:spPr>
          <a:xfrm>
            <a:off x="2690622" y="2063622"/>
            <a:ext cx="401955"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126,938</a:t>
            </a:r>
            <a:endParaRPr sz="900">
              <a:latin typeface="Calibri"/>
              <a:cs typeface="Calibri"/>
            </a:endParaRPr>
          </a:p>
        </p:txBody>
      </p:sp>
      <p:sp>
        <p:nvSpPr>
          <p:cNvPr id="34" name="object 34"/>
          <p:cNvSpPr txBox="1"/>
          <p:nvPr/>
        </p:nvSpPr>
        <p:spPr>
          <a:xfrm>
            <a:off x="3644900" y="2064258"/>
            <a:ext cx="401955"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126,912</a:t>
            </a:r>
            <a:endParaRPr sz="900">
              <a:latin typeface="Calibri"/>
              <a:cs typeface="Calibri"/>
            </a:endParaRPr>
          </a:p>
        </p:txBody>
      </p:sp>
      <p:sp>
        <p:nvSpPr>
          <p:cNvPr id="35" name="object 35"/>
          <p:cNvSpPr txBox="1"/>
          <p:nvPr/>
        </p:nvSpPr>
        <p:spPr>
          <a:xfrm>
            <a:off x="4599178" y="2064765"/>
            <a:ext cx="401955"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126,889</a:t>
            </a:r>
            <a:endParaRPr sz="900">
              <a:latin typeface="Calibri"/>
              <a:cs typeface="Calibri"/>
            </a:endParaRPr>
          </a:p>
        </p:txBody>
      </p:sp>
      <p:sp>
        <p:nvSpPr>
          <p:cNvPr id="36" name="object 36"/>
          <p:cNvSpPr txBox="1"/>
          <p:nvPr/>
        </p:nvSpPr>
        <p:spPr>
          <a:xfrm>
            <a:off x="5553583" y="2065146"/>
            <a:ext cx="401955"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126,867</a:t>
            </a:r>
            <a:endParaRPr sz="900">
              <a:latin typeface="Calibri"/>
              <a:cs typeface="Calibri"/>
            </a:endParaRPr>
          </a:p>
        </p:txBody>
      </p:sp>
      <p:sp>
        <p:nvSpPr>
          <p:cNvPr id="37" name="object 37"/>
          <p:cNvSpPr txBox="1"/>
          <p:nvPr/>
        </p:nvSpPr>
        <p:spPr>
          <a:xfrm>
            <a:off x="6507860" y="2064511"/>
            <a:ext cx="401955"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126,898</a:t>
            </a:r>
            <a:endParaRPr sz="900">
              <a:latin typeface="Calibri"/>
              <a:cs typeface="Calibri"/>
            </a:endParaRPr>
          </a:p>
        </p:txBody>
      </p:sp>
      <p:sp>
        <p:nvSpPr>
          <p:cNvPr id="38" name="object 38"/>
          <p:cNvSpPr txBox="1"/>
          <p:nvPr/>
        </p:nvSpPr>
        <p:spPr>
          <a:xfrm>
            <a:off x="7462266" y="2063622"/>
            <a:ext cx="401955"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126,930</a:t>
            </a:r>
            <a:endParaRPr sz="900">
              <a:latin typeface="Calibri"/>
              <a:cs typeface="Calibri"/>
            </a:endParaRPr>
          </a:p>
        </p:txBody>
      </p:sp>
      <p:sp>
        <p:nvSpPr>
          <p:cNvPr id="39" name="object 39"/>
          <p:cNvSpPr txBox="1"/>
          <p:nvPr/>
        </p:nvSpPr>
        <p:spPr>
          <a:xfrm>
            <a:off x="8416543" y="2062988"/>
            <a:ext cx="401955"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126,965</a:t>
            </a:r>
            <a:endParaRPr sz="900">
              <a:latin typeface="Calibri"/>
              <a:cs typeface="Calibri"/>
            </a:endParaRPr>
          </a:p>
        </p:txBody>
      </p:sp>
      <p:sp>
        <p:nvSpPr>
          <p:cNvPr id="40" name="object 40"/>
          <p:cNvSpPr txBox="1"/>
          <p:nvPr/>
        </p:nvSpPr>
        <p:spPr>
          <a:xfrm>
            <a:off x="9370821" y="2062098"/>
            <a:ext cx="401955"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127,001</a:t>
            </a:r>
            <a:endParaRPr sz="900">
              <a:latin typeface="Calibri"/>
              <a:cs typeface="Calibri"/>
            </a:endParaRPr>
          </a:p>
        </p:txBody>
      </p:sp>
      <p:sp>
        <p:nvSpPr>
          <p:cNvPr id="41" name="object 41"/>
          <p:cNvSpPr txBox="1"/>
          <p:nvPr/>
        </p:nvSpPr>
        <p:spPr>
          <a:xfrm>
            <a:off x="10325227" y="2061209"/>
            <a:ext cx="401955"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404040"/>
                </a:solidFill>
                <a:latin typeface="Calibri"/>
                <a:cs typeface="Calibri"/>
              </a:rPr>
              <a:t>127,038</a:t>
            </a:r>
            <a:endParaRPr sz="900">
              <a:latin typeface="Calibri"/>
              <a:cs typeface="Calibri"/>
            </a:endParaRPr>
          </a:p>
        </p:txBody>
      </p:sp>
      <p:sp>
        <p:nvSpPr>
          <p:cNvPr id="42" name="object 42"/>
          <p:cNvSpPr txBox="1"/>
          <p:nvPr/>
        </p:nvSpPr>
        <p:spPr>
          <a:xfrm>
            <a:off x="1854707" y="3102102"/>
            <a:ext cx="466090" cy="162560"/>
          </a:xfrm>
          <a:prstGeom prst="rect">
            <a:avLst/>
          </a:prstGeom>
        </p:spPr>
        <p:txBody>
          <a:bodyPr vert="horz" wrap="square" lIns="0" tIns="12700" rIns="0" bIns="0" rtlCol="0">
            <a:spAutoFit/>
          </a:bodyPr>
          <a:lstStyle/>
          <a:p>
            <a:pPr marL="134620">
              <a:lnSpc>
                <a:spcPct val="100000"/>
              </a:lnSpc>
              <a:spcBef>
                <a:spcPts val="100"/>
              </a:spcBef>
            </a:pPr>
            <a:r>
              <a:rPr sz="900" spc="-10" dirty="0">
                <a:solidFill>
                  <a:srgbClr val="404040"/>
                </a:solidFill>
                <a:latin typeface="Calibri"/>
                <a:cs typeface="Calibri"/>
              </a:rPr>
              <a:t>83,636</a:t>
            </a:r>
            <a:endParaRPr sz="900">
              <a:latin typeface="Calibri"/>
              <a:cs typeface="Calibri"/>
            </a:endParaRPr>
          </a:p>
        </p:txBody>
      </p:sp>
      <p:sp>
        <p:nvSpPr>
          <p:cNvPr id="43" name="object 43"/>
          <p:cNvSpPr txBox="1"/>
          <p:nvPr/>
        </p:nvSpPr>
        <p:spPr>
          <a:xfrm>
            <a:off x="2808732" y="3095066"/>
            <a:ext cx="466725" cy="163195"/>
          </a:xfrm>
          <a:prstGeom prst="rect">
            <a:avLst/>
          </a:prstGeom>
        </p:spPr>
        <p:txBody>
          <a:bodyPr vert="horz" wrap="square" lIns="0" tIns="12700" rIns="0" bIns="0" rtlCol="0">
            <a:spAutoFit/>
          </a:bodyPr>
          <a:lstStyle/>
          <a:p>
            <a:pPr marL="134620">
              <a:lnSpc>
                <a:spcPct val="100000"/>
              </a:lnSpc>
              <a:spcBef>
                <a:spcPts val="100"/>
              </a:spcBef>
            </a:pPr>
            <a:r>
              <a:rPr sz="900" spc="-10" dirty="0">
                <a:solidFill>
                  <a:srgbClr val="404040"/>
                </a:solidFill>
                <a:latin typeface="Calibri"/>
                <a:cs typeface="Calibri"/>
              </a:rPr>
              <a:t>83,912</a:t>
            </a:r>
            <a:endParaRPr sz="900">
              <a:latin typeface="Calibri"/>
              <a:cs typeface="Calibri"/>
            </a:endParaRPr>
          </a:p>
        </p:txBody>
      </p:sp>
      <p:sp>
        <p:nvSpPr>
          <p:cNvPr id="44" name="object 44"/>
          <p:cNvSpPr txBox="1"/>
          <p:nvPr/>
        </p:nvSpPr>
        <p:spPr>
          <a:xfrm>
            <a:off x="3020567" y="3096005"/>
            <a:ext cx="1696720" cy="162560"/>
          </a:xfrm>
          <a:prstGeom prst="rect">
            <a:avLst/>
          </a:prstGeom>
        </p:spPr>
        <p:txBody>
          <a:bodyPr vert="horz" wrap="square" lIns="0" tIns="12700" rIns="0" bIns="0" rtlCol="0">
            <a:spAutoFit/>
          </a:bodyPr>
          <a:lstStyle/>
          <a:p>
            <a:pPr marL="876935">
              <a:lnSpc>
                <a:spcPct val="100000"/>
              </a:lnSpc>
              <a:spcBef>
                <a:spcPts val="100"/>
              </a:spcBef>
            </a:pPr>
            <a:r>
              <a:rPr sz="900" spc="-10" dirty="0">
                <a:solidFill>
                  <a:srgbClr val="404040"/>
                </a:solidFill>
                <a:latin typeface="Calibri"/>
                <a:cs typeface="Calibri"/>
              </a:rPr>
              <a:t>83,895</a:t>
            </a:r>
            <a:endParaRPr sz="900">
              <a:latin typeface="Calibri"/>
              <a:cs typeface="Calibri"/>
            </a:endParaRPr>
          </a:p>
        </p:txBody>
      </p:sp>
      <p:sp>
        <p:nvSpPr>
          <p:cNvPr id="45" name="object 45"/>
          <p:cNvSpPr txBox="1"/>
          <p:nvPr/>
        </p:nvSpPr>
        <p:spPr>
          <a:xfrm>
            <a:off x="3974591" y="3096259"/>
            <a:ext cx="1696720" cy="162560"/>
          </a:xfrm>
          <a:prstGeom prst="rect">
            <a:avLst/>
          </a:prstGeom>
        </p:spPr>
        <p:txBody>
          <a:bodyPr vert="horz" wrap="square" lIns="0" tIns="12700" rIns="0" bIns="0" rtlCol="0">
            <a:spAutoFit/>
          </a:bodyPr>
          <a:lstStyle/>
          <a:p>
            <a:pPr marL="877569">
              <a:lnSpc>
                <a:spcPct val="100000"/>
              </a:lnSpc>
              <a:spcBef>
                <a:spcPts val="100"/>
              </a:spcBef>
            </a:pPr>
            <a:r>
              <a:rPr sz="900" spc="-10" dirty="0">
                <a:solidFill>
                  <a:srgbClr val="404040"/>
                </a:solidFill>
                <a:latin typeface="Calibri"/>
                <a:cs typeface="Calibri"/>
              </a:rPr>
              <a:t>83,880</a:t>
            </a:r>
            <a:endParaRPr sz="900">
              <a:latin typeface="Calibri"/>
              <a:cs typeface="Calibri"/>
            </a:endParaRPr>
          </a:p>
        </p:txBody>
      </p:sp>
      <p:sp>
        <p:nvSpPr>
          <p:cNvPr id="46" name="object 46"/>
          <p:cNvSpPr txBox="1"/>
          <p:nvPr/>
        </p:nvSpPr>
        <p:spPr>
          <a:xfrm>
            <a:off x="4928615" y="3096514"/>
            <a:ext cx="1696720" cy="162560"/>
          </a:xfrm>
          <a:prstGeom prst="rect">
            <a:avLst/>
          </a:prstGeom>
        </p:spPr>
        <p:txBody>
          <a:bodyPr vert="horz" wrap="square" lIns="0" tIns="12700" rIns="0" bIns="0" rtlCol="0">
            <a:spAutoFit/>
          </a:bodyPr>
          <a:lstStyle/>
          <a:p>
            <a:pPr marL="877569">
              <a:lnSpc>
                <a:spcPct val="100000"/>
              </a:lnSpc>
              <a:spcBef>
                <a:spcPts val="100"/>
              </a:spcBef>
            </a:pPr>
            <a:r>
              <a:rPr sz="900" spc="-10" dirty="0">
                <a:solidFill>
                  <a:srgbClr val="404040"/>
                </a:solidFill>
                <a:latin typeface="Calibri"/>
                <a:cs typeface="Calibri"/>
              </a:rPr>
              <a:t>83,866</a:t>
            </a:r>
            <a:endParaRPr sz="900">
              <a:latin typeface="Calibri"/>
              <a:cs typeface="Calibri"/>
            </a:endParaRPr>
          </a:p>
        </p:txBody>
      </p:sp>
      <p:sp>
        <p:nvSpPr>
          <p:cNvPr id="47" name="object 47"/>
          <p:cNvSpPr txBox="1"/>
          <p:nvPr/>
        </p:nvSpPr>
        <p:spPr>
          <a:xfrm>
            <a:off x="5882640" y="3096259"/>
            <a:ext cx="1697989" cy="162560"/>
          </a:xfrm>
          <a:prstGeom prst="rect">
            <a:avLst/>
          </a:prstGeom>
        </p:spPr>
        <p:txBody>
          <a:bodyPr vert="horz" wrap="square" lIns="0" tIns="12700" rIns="0" bIns="0" rtlCol="0">
            <a:spAutoFit/>
          </a:bodyPr>
          <a:lstStyle/>
          <a:p>
            <a:pPr marL="878205">
              <a:lnSpc>
                <a:spcPct val="100000"/>
              </a:lnSpc>
              <a:spcBef>
                <a:spcPts val="100"/>
              </a:spcBef>
            </a:pPr>
            <a:r>
              <a:rPr sz="900" spc="-10" dirty="0">
                <a:solidFill>
                  <a:srgbClr val="404040"/>
                </a:solidFill>
                <a:latin typeface="Calibri"/>
                <a:cs typeface="Calibri"/>
              </a:rPr>
              <a:t>83,886</a:t>
            </a:r>
            <a:endParaRPr sz="900">
              <a:latin typeface="Calibri"/>
              <a:cs typeface="Calibri"/>
            </a:endParaRPr>
          </a:p>
        </p:txBody>
      </p:sp>
      <p:sp>
        <p:nvSpPr>
          <p:cNvPr id="48" name="object 48"/>
          <p:cNvSpPr txBox="1"/>
          <p:nvPr/>
        </p:nvSpPr>
        <p:spPr>
          <a:xfrm>
            <a:off x="6836664" y="3095625"/>
            <a:ext cx="1697989" cy="162560"/>
          </a:xfrm>
          <a:prstGeom prst="rect">
            <a:avLst/>
          </a:prstGeom>
        </p:spPr>
        <p:txBody>
          <a:bodyPr vert="horz" wrap="square" lIns="0" tIns="12700" rIns="0" bIns="0" rtlCol="0">
            <a:spAutoFit/>
          </a:bodyPr>
          <a:lstStyle/>
          <a:p>
            <a:pPr marL="878205">
              <a:lnSpc>
                <a:spcPct val="100000"/>
              </a:lnSpc>
              <a:spcBef>
                <a:spcPts val="100"/>
              </a:spcBef>
            </a:pPr>
            <a:r>
              <a:rPr sz="900" spc="-10" dirty="0">
                <a:solidFill>
                  <a:srgbClr val="404040"/>
                </a:solidFill>
                <a:latin typeface="Calibri"/>
                <a:cs typeface="Calibri"/>
              </a:rPr>
              <a:t>83,907</a:t>
            </a:r>
            <a:endParaRPr sz="900">
              <a:latin typeface="Calibri"/>
              <a:cs typeface="Calibri"/>
            </a:endParaRPr>
          </a:p>
        </p:txBody>
      </p:sp>
      <p:sp>
        <p:nvSpPr>
          <p:cNvPr id="49" name="object 49"/>
          <p:cNvSpPr txBox="1"/>
          <p:nvPr/>
        </p:nvSpPr>
        <p:spPr>
          <a:xfrm>
            <a:off x="7790688" y="3094735"/>
            <a:ext cx="1697989" cy="162560"/>
          </a:xfrm>
          <a:prstGeom prst="rect">
            <a:avLst/>
          </a:prstGeom>
        </p:spPr>
        <p:txBody>
          <a:bodyPr vert="horz" wrap="square" lIns="0" tIns="12700" rIns="0" bIns="0" rtlCol="0">
            <a:spAutoFit/>
          </a:bodyPr>
          <a:lstStyle/>
          <a:p>
            <a:pPr marL="878840">
              <a:lnSpc>
                <a:spcPct val="100000"/>
              </a:lnSpc>
              <a:spcBef>
                <a:spcPts val="100"/>
              </a:spcBef>
            </a:pPr>
            <a:r>
              <a:rPr sz="900" spc="-10" dirty="0">
                <a:solidFill>
                  <a:srgbClr val="404040"/>
                </a:solidFill>
                <a:latin typeface="Calibri"/>
                <a:cs typeface="Calibri"/>
              </a:rPr>
              <a:t>83,944</a:t>
            </a:r>
            <a:endParaRPr sz="900">
              <a:latin typeface="Calibri"/>
              <a:cs typeface="Calibri"/>
            </a:endParaRPr>
          </a:p>
        </p:txBody>
      </p:sp>
      <p:sp>
        <p:nvSpPr>
          <p:cNvPr id="50" name="object 50"/>
          <p:cNvSpPr txBox="1"/>
          <p:nvPr/>
        </p:nvSpPr>
        <p:spPr>
          <a:xfrm>
            <a:off x="8744711" y="3093465"/>
            <a:ext cx="1697989" cy="162560"/>
          </a:xfrm>
          <a:prstGeom prst="rect">
            <a:avLst/>
          </a:prstGeom>
        </p:spPr>
        <p:txBody>
          <a:bodyPr vert="horz" wrap="square" lIns="0" tIns="12700" rIns="0" bIns="0" rtlCol="0">
            <a:spAutoFit/>
          </a:bodyPr>
          <a:lstStyle/>
          <a:p>
            <a:pPr marL="878840">
              <a:lnSpc>
                <a:spcPct val="100000"/>
              </a:lnSpc>
              <a:spcBef>
                <a:spcPts val="100"/>
              </a:spcBef>
            </a:pPr>
            <a:r>
              <a:rPr sz="900" spc="-10" dirty="0">
                <a:solidFill>
                  <a:srgbClr val="404040"/>
                </a:solidFill>
                <a:latin typeface="Calibri"/>
                <a:cs typeface="Calibri"/>
              </a:rPr>
              <a:t>83,992</a:t>
            </a:r>
            <a:endParaRPr sz="900">
              <a:latin typeface="Calibri"/>
              <a:cs typeface="Calibri"/>
            </a:endParaRPr>
          </a:p>
        </p:txBody>
      </p:sp>
      <p:sp>
        <p:nvSpPr>
          <p:cNvPr id="51" name="object 51"/>
          <p:cNvSpPr txBox="1"/>
          <p:nvPr/>
        </p:nvSpPr>
        <p:spPr>
          <a:xfrm>
            <a:off x="10442447" y="3092577"/>
            <a:ext cx="467359" cy="162560"/>
          </a:xfrm>
          <a:prstGeom prst="rect">
            <a:avLst/>
          </a:prstGeom>
        </p:spPr>
        <p:txBody>
          <a:bodyPr vert="horz" wrap="square" lIns="0" tIns="12700" rIns="0" bIns="0" rtlCol="0">
            <a:spAutoFit/>
          </a:bodyPr>
          <a:lstStyle/>
          <a:p>
            <a:pPr marL="135890">
              <a:lnSpc>
                <a:spcPct val="100000"/>
              </a:lnSpc>
              <a:spcBef>
                <a:spcPts val="100"/>
              </a:spcBef>
            </a:pPr>
            <a:r>
              <a:rPr sz="900" spc="-10" dirty="0">
                <a:solidFill>
                  <a:srgbClr val="404040"/>
                </a:solidFill>
                <a:latin typeface="Calibri"/>
                <a:cs typeface="Calibri"/>
              </a:rPr>
              <a:t>84,038</a:t>
            </a:r>
            <a:endParaRPr sz="900">
              <a:latin typeface="Calibri"/>
              <a:cs typeface="Calibri"/>
            </a:endParaRPr>
          </a:p>
        </p:txBody>
      </p:sp>
      <p:sp>
        <p:nvSpPr>
          <p:cNvPr id="52" name="object 52"/>
          <p:cNvSpPr txBox="1"/>
          <p:nvPr/>
        </p:nvSpPr>
        <p:spPr>
          <a:xfrm>
            <a:off x="2066544" y="4781169"/>
            <a:ext cx="465455" cy="162560"/>
          </a:xfrm>
          <a:prstGeom prst="rect">
            <a:avLst/>
          </a:prstGeom>
        </p:spPr>
        <p:txBody>
          <a:bodyPr vert="horz" wrap="square" lIns="0" tIns="12700" rIns="0" bIns="0" rtlCol="0">
            <a:spAutoFit/>
          </a:bodyPr>
          <a:lstStyle/>
          <a:p>
            <a:pPr marL="133985">
              <a:lnSpc>
                <a:spcPct val="100000"/>
              </a:lnSpc>
              <a:spcBef>
                <a:spcPts val="100"/>
              </a:spcBef>
            </a:pPr>
            <a:r>
              <a:rPr sz="900" spc="-10" dirty="0">
                <a:solidFill>
                  <a:srgbClr val="404040"/>
                </a:solidFill>
                <a:latin typeface="Calibri"/>
                <a:cs typeface="Calibri"/>
              </a:rPr>
              <a:t>13,631</a:t>
            </a:r>
            <a:endParaRPr sz="900">
              <a:latin typeface="Calibri"/>
              <a:cs typeface="Calibri"/>
            </a:endParaRPr>
          </a:p>
        </p:txBody>
      </p:sp>
      <p:sp>
        <p:nvSpPr>
          <p:cNvPr id="53" name="object 53"/>
          <p:cNvSpPr txBox="1"/>
          <p:nvPr/>
        </p:nvSpPr>
        <p:spPr>
          <a:xfrm>
            <a:off x="3020567" y="4774819"/>
            <a:ext cx="466090" cy="162560"/>
          </a:xfrm>
          <a:prstGeom prst="rect">
            <a:avLst/>
          </a:prstGeom>
        </p:spPr>
        <p:txBody>
          <a:bodyPr vert="horz" wrap="square" lIns="0" tIns="12700" rIns="0" bIns="0" rtlCol="0">
            <a:spAutoFit/>
          </a:bodyPr>
          <a:lstStyle/>
          <a:p>
            <a:pPr marL="134620">
              <a:lnSpc>
                <a:spcPct val="100000"/>
              </a:lnSpc>
              <a:spcBef>
                <a:spcPts val="100"/>
              </a:spcBef>
            </a:pPr>
            <a:r>
              <a:rPr sz="900" spc="-10" dirty="0">
                <a:solidFill>
                  <a:srgbClr val="404040"/>
                </a:solidFill>
                <a:latin typeface="Calibri"/>
                <a:cs typeface="Calibri"/>
              </a:rPr>
              <a:t>13,893</a:t>
            </a:r>
            <a:endParaRPr sz="900">
              <a:latin typeface="Calibri"/>
              <a:cs typeface="Calibri"/>
            </a:endParaRPr>
          </a:p>
        </p:txBody>
      </p:sp>
      <p:sp>
        <p:nvSpPr>
          <p:cNvPr id="54" name="object 54"/>
          <p:cNvSpPr txBox="1"/>
          <p:nvPr/>
        </p:nvSpPr>
        <p:spPr>
          <a:xfrm>
            <a:off x="3974591" y="4742433"/>
            <a:ext cx="466090" cy="162560"/>
          </a:xfrm>
          <a:prstGeom prst="rect">
            <a:avLst/>
          </a:prstGeom>
        </p:spPr>
        <p:txBody>
          <a:bodyPr vert="horz" wrap="square" lIns="0" tIns="12700" rIns="0" bIns="0" rtlCol="0">
            <a:spAutoFit/>
          </a:bodyPr>
          <a:lstStyle/>
          <a:p>
            <a:pPr marL="134620">
              <a:lnSpc>
                <a:spcPct val="100000"/>
              </a:lnSpc>
              <a:spcBef>
                <a:spcPts val="100"/>
              </a:spcBef>
            </a:pPr>
            <a:r>
              <a:rPr sz="900" spc="-10" dirty="0">
                <a:solidFill>
                  <a:srgbClr val="404040"/>
                </a:solidFill>
                <a:latin typeface="Calibri"/>
                <a:cs typeface="Calibri"/>
              </a:rPr>
              <a:t>15,239</a:t>
            </a:r>
            <a:endParaRPr sz="900">
              <a:latin typeface="Calibri"/>
              <a:cs typeface="Calibri"/>
            </a:endParaRPr>
          </a:p>
        </p:txBody>
      </p:sp>
      <p:sp>
        <p:nvSpPr>
          <p:cNvPr id="55" name="object 55"/>
          <p:cNvSpPr txBox="1"/>
          <p:nvPr/>
        </p:nvSpPr>
        <p:spPr>
          <a:xfrm>
            <a:off x="4928615" y="4716017"/>
            <a:ext cx="466725" cy="162560"/>
          </a:xfrm>
          <a:prstGeom prst="rect">
            <a:avLst/>
          </a:prstGeom>
        </p:spPr>
        <p:txBody>
          <a:bodyPr vert="horz" wrap="square" lIns="0" tIns="12700" rIns="0" bIns="0" rtlCol="0">
            <a:spAutoFit/>
          </a:bodyPr>
          <a:lstStyle/>
          <a:p>
            <a:pPr marL="135255">
              <a:lnSpc>
                <a:spcPct val="100000"/>
              </a:lnSpc>
              <a:spcBef>
                <a:spcPts val="100"/>
              </a:spcBef>
            </a:pPr>
            <a:r>
              <a:rPr sz="900" spc="-10" dirty="0">
                <a:solidFill>
                  <a:srgbClr val="404040"/>
                </a:solidFill>
                <a:latin typeface="Calibri"/>
                <a:cs typeface="Calibri"/>
              </a:rPr>
              <a:t>16,346</a:t>
            </a:r>
            <a:endParaRPr sz="900">
              <a:latin typeface="Calibri"/>
              <a:cs typeface="Calibri"/>
            </a:endParaRPr>
          </a:p>
        </p:txBody>
      </p:sp>
      <p:sp>
        <p:nvSpPr>
          <p:cNvPr id="56" name="object 56"/>
          <p:cNvSpPr txBox="1"/>
          <p:nvPr/>
        </p:nvSpPr>
        <p:spPr>
          <a:xfrm>
            <a:off x="5140452" y="4719954"/>
            <a:ext cx="1484630" cy="162560"/>
          </a:xfrm>
          <a:prstGeom prst="rect">
            <a:avLst/>
          </a:prstGeom>
        </p:spPr>
        <p:txBody>
          <a:bodyPr vert="horz" wrap="square" lIns="0" tIns="12700" rIns="0" bIns="0" rtlCol="0">
            <a:spAutoFit/>
          </a:bodyPr>
          <a:lstStyle/>
          <a:p>
            <a:pPr marL="877569">
              <a:lnSpc>
                <a:spcPct val="100000"/>
              </a:lnSpc>
              <a:spcBef>
                <a:spcPts val="100"/>
              </a:spcBef>
            </a:pPr>
            <a:r>
              <a:rPr sz="900" spc="-10" dirty="0">
                <a:solidFill>
                  <a:srgbClr val="404040"/>
                </a:solidFill>
                <a:latin typeface="Calibri"/>
                <a:cs typeface="Calibri"/>
              </a:rPr>
              <a:t>16,183</a:t>
            </a:r>
            <a:endParaRPr sz="900">
              <a:latin typeface="Calibri"/>
              <a:cs typeface="Calibri"/>
            </a:endParaRPr>
          </a:p>
        </p:txBody>
      </p:sp>
      <p:sp>
        <p:nvSpPr>
          <p:cNvPr id="57" name="object 57"/>
          <p:cNvSpPr txBox="1"/>
          <p:nvPr/>
        </p:nvSpPr>
        <p:spPr>
          <a:xfrm>
            <a:off x="7002780" y="5091176"/>
            <a:ext cx="577850" cy="162560"/>
          </a:xfrm>
          <a:prstGeom prst="rect">
            <a:avLst/>
          </a:prstGeom>
        </p:spPr>
        <p:txBody>
          <a:bodyPr vert="horz" wrap="square" lIns="0" tIns="12700" rIns="0" bIns="0" rtlCol="0">
            <a:spAutoFit/>
          </a:bodyPr>
          <a:lstStyle/>
          <a:p>
            <a:pPr marL="42545">
              <a:lnSpc>
                <a:spcPct val="100000"/>
              </a:lnSpc>
              <a:spcBef>
                <a:spcPts val="100"/>
              </a:spcBef>
            </a:pPr>
            <a:r>
              <a:rPr sz="900" spc="-25" dirty="0">
                <a:solidFill>
                  <a:srgbClr val="404040"/>
                </a:solidFill>
                <a:latin typeface="Calibri"/>
                <a:cs typeface="Calibri"/>
              </a:rPr>
              <a:t>712</a:t>
            </a:r>
            <a:endParaRPr sz="900">
              <a:latin typeface="Calibri"/>
              <a:cs typeface="Calibri"/>
            </a:endParaRPr>
          </a:p>
        </p:txBody>
      </p:sp>
      <p:sp>
        <p:nvSpPr>
          <p:cNvPr id="58" name="object 58"/>
          <p:cNvSpPr txBox="1"/>
          <p:nvPr/>
        </p:nvSpPr>
        <p:spPr>
          <a:xfrm>
            <a:off x="7002780" y="4707128"/>
            <a:ext cx="1531620" cy="162560"/>
          </a:xfrm>
          <a:prstGeom prst="rect">
            <a:avLst/>
          </a:prstGeom>
        </p:spPr>
        <p:txBody>
          <a:bodyPr vert="horz" wrap="square" lIns="0" tIns="12700" rIns="0" bIns="0" rtlCol="0">
            <a:spAutoFit/>
          </a:bodyPr>
          <a:lstStyle/>
          <a:p>
            <a:pPr marL="923925">
              <a:lnSpc>
                <a:spcPct val="100000"/>
              </a:lnSpc>
              <a:spcBef>
                <a:spcPts val="100"/>
              </a:spcBef>
            </a:pPr>
            <a:r>
              <a:rPr sz="900" spc="-10" dirty="0">
                <a:solidFill>
                  <a:srgbClr val="404040"/>
                </a:solidFill>
                <a:latin typeface="Calibri"/>
                <a:cs typeface="Calibri"/>
              </a:rPr>
              <a:t>16,713</a:t>
            </a:r>
            <a:endParaRPr sz="900">
              <a:latin typeface="Calibri"/>
              <a:cs typeface="Calibri"/>
            </a:endParaRPr>
          </a:p>
        </p:txBody>
      </p:sp>
      <p:sp>
        <p:nvSpPr>
          <p:cNvPr id="59" name="object 59"/>
          <p:cNvSpPr txBox="1"/>
          <p:nvPr/>
        </p:nvSpPr>
        <p:spPr>
          <a:xfrm>
            <a:off x="8002523" y="4718430"/>
            <a:ext cx="1485900" cy="162560"/>
          </a:xfrm>
          <a:prstGeom prst="rect">
            <a:avLst/>
          </a:prstGeom>
        </p:spPr>
        <p:txBody>
          <a:bodyPr vert="horz" wrap="square" lIns="0" tIns="12700" rIns="0" bIns="0" rtlCol="0">
            <a:spAutoFit/>
          </a:bodyPr>
          <a:lstStyle/>
          <a:p>
            <a:pPr marL="878205">
              <a:lnSpc>
                <a:spcPct val="100000"/>
              </a:lnSpc>
              <a:spcBef>
                <a:spcPts val="100"/>
              </a:spcBef>
            </a:pPr>
            <a:r>
              <a:rPr sz="900" spc="-10" dirty="0">
                <a:solidFill>
                  <a:srgbClr val="404040"/>
                </a:solidFill>
                <a:latin typeface="Calibri"/>
                <a:cs typeface="Calibri"/>
              </a:rPr>
              <a:t>16,245</a:t>
            </a:r>
            <a:endParaRPr sz="900">
              <a:latin typeface="Calibri"/>
              <a:cs typeface="Calibri"/>
            </a:endParaRPr>
          </a:p>
        </p:txBody>
      </p:sp>
      <p:sp>
        <p:nvSpPr>
          <p:cNvPr id="60" name="object 60"/>
          <p:cNvSpPr txBox="1"/>
          <p:nvPr/>
        </p:nvSpPr>
        <p:spPr>
          <a:xfrm>
            <a:off x="8956547" y="4586985"/>
            <a:ext cx="1485900" cy="162560"/>
          </a:xfrm>
          <a:prstGeom prst="rect">
            <a:avLst/>
          </a:prstGeom>
        </p:spPr>
        <p:txBody>
          <a:bodyPr vert="horz" wrap="square" lIns="0" tIns="12700" rIns="0" bIns="0" rtlCol="0">
            <a:spAutoFit/>
          </a:bodyPr>
          <a:lstStyle/>
          <a:p>
            <a:pPr marL="878840">
              <a:lnSpc>
                <a:spcPct val="100000"/>
              </a:lnSpc>
              <a:spcBef>
                <a:spcPts val="100"/>
              </a:spcBef>
            </a:pPr>
            <a:r>
              <a:rPr sz="900" spc="-10" dirty="0">
                <a:solidFill>
                  <a:srgbClr val="404040"/>
                </a:solidFill>
                <a:latin typeface="Calibri"/>
                <a:cs typeface="Calibri"/>
              </a:rPr>
              <a:t>21,731</a:t>
            </a:r>
            <a:endParaRPr sz="900">
              <a:latin typeface="Calibri"/>
              <a:cs typeface="Calibri"/>
            </a:endParaRPr>
          </a:p>
        </p:txBody>
      </p:sp>
      <p:sp>
        <p:nvSpPr>
          <p:cNvPr id="61" name="object 61"/>
          <p:cNvSpPr txBox="1"/>
          <p:nvPr/>
        </p:nvSpPr>
        <p:spPr>
          <a:xfrm>
            <a:off x="10654283" y="4769611"/>
            <a:ext cx="466725" cy="162560"/>
          </a:xfrm>
          <a:prstGeom prst="rect">
            <a:avLst/>
          </a:prstGeom>
        </p:spPr>
        <p:txBody>
          <a:bodyPr vert="horz" wrap="square" lIns="0" tIns="12700" rIns="0" bIns="0" rtlCol="0">
            <a:spAutoFit/>
          </a:bodyPr>
          <a:lstStyle/>
          <a:p>
            <a:pPr marL="135255">
              <a:lnSpc>
                <a:spcPct val="100000"/>
              </a:lnSpc>
              <a:spcBef>
                <a:spcPts val="100"/>
              </a:spcBef>
            </a:pPr>
            <a:r>
              <a:rPr sz="900" spc="-10" dirty="0">
                <a:solidFill>
                  <a:srgbClr val="404040"/>
                </a:solidFill>
                <a:latin typeface="Calibri"/>
                <a:cs typeface="Calibri"/>
              </a:rPr>
              <a:t>14,113</a:t>
            </a:r>
            <a:endParaRPr sz="900">
              <a:latin typeface="Calibri"/>
              <a:cs typeface="Calibri"/>
            </a:endParaRPr>
          </a:p>
        </p:txBody>
      </p:sp>
      <p:sp>
        <p:nvSpPr>
          <p:cNvPr id="62" name="object 62"/>
          <p:cNvSpPr txBox="1"/>
          <p:nvPr/>
        </p:nvSpPr>
        <p:spPr>
          <a:xfrm>
            <a:off x="1495805" y="5228590"/>
            <a:ext cx="83820" cy="162560"/>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585858"/>
                </a:solidFill>
                <a:latin typeface="Calibri"/>
                <a:cs typeface="Calibri"/>
              </a:rPr>
              <a:t>0</a:t>
            </a:r>
            <a:endParaRPr sz="900">
              <a:latin typeface="Calibri"/>
              <a:cs typeface="Calibri"/>
            </a:endParaRPr>
          </a:p>
        </p:txBody>
      </p:sp>
      <p:sp>
        <p:nvSpPr>
          <p:cNvPr id="63" name="object 63"/>
          <p:cNvSpPr txBox="1"/>
          <p:nvPr/>
        </p:nvSpPr>
        <p:spPr>
          <a:xfrm>
            <a:off x="1235455" y="4749165"/>
            <a:ext cx="344170"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20,000</a:t>
            </a:r>
            <a:endParaRPr sz="900">
              <a:latin typeface="Calibri"/>
              <a:cs typeface="Calibri"/>
            </a:endParaRPr>
          </a:p>
        </p:txBody>
      </p:sp>
      <p:sp>
        <p:nvSpPr>
          <p:cNvPr id="64" name="object 64"/>
          <p:cNvSpPr txBox="1"/>
          <p:nvPr/>
        </p:nvSpPr>
        <p:spPr>
          <a:xfrm>
            <a:off x="1235455" y="3309873"/>
            <a:ext cx="344170" cy="112268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80,000</a:t>
            </a:r>
            <a:endParaRPr sz="900">
              <a:latin typeface="Calibri"/>
              <a:cs typeface="Calibri"/>
            </a:endParaRPr>
          </a:p>
          <a:p>
            <a:pPr>
              <a:lnSpc>
                <a:spcPct val="100000"/>
              </a:lnSpc>
            </a:pPr>
            <a:endParaRPr sz="900">
              <a:latin typeface="Calibri"/>
              <a:cs typeface="Calibri"/>
            </a:endParaRPr>
          </a:p>
          <a:p>
            <a:pPr>
              <a:lnSpc>
                <a:spcPct val="100000"/>
              </a:lnSpc>
              <a:spcBef>
                <a:spcPts val="10"/>
              </a:spcBef>
            </a:pPr>
            <a:endParaRPr sz="1300">
              <a:latin typeface="Calibri"/>
              <a:cs typeface="Calibri"/>
            </a:endParaRPr>
          </a:p>
          <a:p>
            <a:pPr marL="12700">
              <a:lnSpc>
                <a:spcPct val="100000"/>
              </a:lnSpc>
            </a:pPr>
            <a:r>
              <a:rPr sz="900" spc="-10" dirty="0">
                <a:solidFill>
                  <a:srgbClr val="585858"/>
                </a:solidFill>
                <a:latin typeface="Calibri"/>
                <a:cs typeface="Calibri"/>
              </a:rPr>
              <a:t>60,000</a:t>
            </a:r>
            <a:endParaRPr sz="900">
              <a:latin typeface="Calibri"/>
              <a:cs typeface="Calibri"/>
            </a:endParaRPr>
          </a:p>
          <a:p>
            <a:pPr>
              <a:lnSpc>
                <a:spcPct val="100000"/>
              </a:lnSpc>
            </a:pPr>
            <a:endParaRPr sz="900">
              <a:latin typeface="Calibri"/>
              <a:cs typeface="Calibri"/>
            </a:endParaRPr>
          </a:p>
          <a:p>
            <a:pPr>
              <a:lnSpc>
                <a:spcPct val="100000"/>
              </a:lnSpc>
              <a:spcBef>
                <a:spcPts val="10"/>
              </a:spcBef>
            </a:pPr>
            <a:endParaRPr sz="1300">
              <a:latin typeface="Calibri"/>
              <a:cs typeface="Calibri"/>
            </a:endParaRPr>
          </a:p>
          <a:p>
            <a:pPr marL="12700">
              <a:lnSpc>
                <a:spcPct val="100000"/>
              </a:lnSpc>
              <a:spcBef>
                <a:spcPts val="5"/>
              </a:spcBef>
            </a:pPr>
            <a:r>
              <a:rPr sz="900" spc="-10" dirty="0">
                <a:solidFill>
                  <a:srgbClr val="585858"/>
                </a:solidFill>
                <a:latin typeface="Calibri"/>
                <a:cs typeface="Calibri"/>
              </a:rPr>
              <a:t>40,000</a:t>
            </a:r>
            <a:endParaRPr sz="900">
              <a:latin typeface="Calibri"/>
              <a:cs typeface="Calibri"/>
            </a:endParaRPr>
          </a:p>
        </p:txBody>
      </p:sp>
      <p:sp>
        <p:nvSpPr>
          <p:cNvPr id="65" name="object 65"/>
          <p:cNvSpPr txBox="1"/>
          <p:nvPr/>
        </p:nvSpPr>
        <p:spPr>
          <a:xfrm>
            <a:off x="1177544" y="2350770"/>
            <a:ext cx="401955" cy="641985"/>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120,000</a:t>
            </a:r>
            <a:endParaRPr sz="900">
              <a:latin typeface="Calibri"/>
              <a:cs typeface="Calibri"/>
            </a:endParaRPr>
          </a:p>
          <a:p>
            <a:pPr>
              <a:lnSpc>
                <a:spcPct val="100000"/>
              </a:lnSpc>
            </a:pPr>
            <a:endParaRPr sz="900">
              <a:latin typeface="Calibri"/>
              <a:cs typeface="Calibri"/>
            </a:endParaRPr>
          </a:p>
          <a:p>
            <a:pPr>
              <a:lnSpc>
                <a:spcPct val="100000"/>
              </a:lnSpc>
              <a:spcBef>
                <a:spcPts val="5"/>
              </a:spcBef>
            </a:pPr>
            <a:endParaRPr sz="1300">
              <a:latin typeface="Calibri"/>
              <a:cs typeface="Calibri"/>
            </a:endParaRPr>
          </a:p>
          <a:p>
            <a:pPr marL="12700">
              <a:lnSpc>
                <a:spcPct val="100000"/>
              </a:lnSpc>
              <a:spcBef>
                <a:spcPts val="5"/>
              </a:spcBef>
            </a:pPr>
            <a:r>
              <a:rPr sz="900" spc="-10" dirty="0">
                <a:solidFill>
                  <a:srgbClr val="585858"/>
                </a:solidFill>
                <a:latin typeface="Calibri"/>
                <a:cs typeface="Calibri"/>
              </a:rPr>
              <a:t>100,000</a:t>
            </a:r>
            <a:endParaRPr sz="900">
              <a:latin typeface="Calibri"/>
              <a:cs typeface="Calibri"/>
            </a:endParaRPr>
          </a:p>
        </p:txBody>
      </p:sp>
      <p:sp>
        <p:nvSpPr>
          <p:cNvPr id="66" name="object 66"/>
          <p:cNvSpPr txBox="1"/>
          <p:nvPr/>
        </p:nvSpPr>
        <p:spPr>
          <a:xfrm>
            <a:off x="1177544" y="1870964"/>
            <a:ext cx="401955" cy="162560"/>
          </a:xfrm>
          <a:prstGeom prst="rect">
            <a:avLst/>
          </a:prstGeom>
        </p:spPr>
        <p:txBody>
          <a:bodyPr vert="horz" wrap="square" lIns="0" tIns="12700" rIns="0" bIns="0" rtlCol="0">
            <a:spAutoFit/>
          </a:bodyPr>
          <a:lstStyle/>
          <a:p>
            <a:pPr marL="12700">
              <a:lnSpc>
                <a:spcPct val="100000"/>
              </a:lnSpc>
              <a:spcBef>
                <a:spcPts val="100"/>
              </a:spcBef>
            </a:pPr>
            <a:r>
              <a:rPr sz="900" spc="-10" dirty="0">
                <a:solidFill>
                  <a:srgbClr val="585858"/>
                </a:solidFill>
                <a:latin typeface="Calibri"/>
                <a:cs typeface="Calibri"/>
              </a:rPr>
              <a:t>140,000</a:t>
            </a:r>
            <a:endParaRPr sz="900">
              <a:latin typeface="Calibri"/>
              <a:cs typeface="Calibri"/>
            </a:endParaRPr>
          </a:p>
        </p:txBody>
      </p:sp>
      <p:sp>
        <p:nvSpPr>
          <p:cNvPr id="67" name="object 67"/>
          <p:cNvSpPr txBox="1"/>
          <p:nvPr/>
        </p:nvSpPr>
        <p:spPr>
          <a:xfrm>
            <a:off x="2020951"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2013</a:t>
            </a:r>
            <a:endParaRPr sz="900">
              <a:latin typeface="Calibri"/>
              <a:cs typeface="Calibri"/>
            </a:endParaRPr>
          </a:p>
        </p:txBody>
      </p:sp>
      <p:sp>
        <p:nvSpPr>
          <p:cNvPr id="68" name="object 68"/>
          <p:cNvSpPr txBox="1"/>
          <p:nvPr/>
        </p:nvSpPr>
        <p:spPr>
          <a:xfrm>
            <a:off x="2975229"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2014</a:t>
            </a:r>
            <a:endParaRPr sz="900">
              <a:latin typeface="Calibri"/>
              <a:cs typeface="Calibri"/>
            </a:endParaRPr>
          </a:p>
        </p:txBody>
      </p:sp>
      <p:sp>
        <p:nvSpPr>
          <p:cNvPr id="69" name="object 69"/>
          <p:cNvSpPr txBox="1"/>
          <p:nvPr/>
        </p:nvSpPr>
        <p:spPr>
          <a:xfrm>
            <a:off x="3929634"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2015</a:t>
            </a:r>
            <a:endParaRPr sz="900">
              <a:latin typeface="Calibri"/>
              <a:cs typeface="Calibri"/>
            </a:endParaRPr>
          </a:p>
        </p:txBody>
      </p:sp>
      <p:sp>
        <p:nvSpPr>
          <p:cNvPr id="70" name="object 70"/>
          <p:cNvSpPr txBox="1"/>
          <p:nvPr/>
        </p:nvSpPr>
        <p:spPr>
          <a:xfrm>
            <a:off x="4883911"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2016</a:t>
            </a:r>
            <a:endParaRPr sz="900">
              <a:latin typeface="Calibri"/>
              <a:cs typeface="Calibri"/>
            </a:endParaRPr>
          </a:p>
        </p:txBody>
      </p:sp>
      <p:sp>
        <p:nvSpPr>
          <p:cNvPr id="71" name="object 71"/>
          <p:cNvSpPr txBox="1"/>
          <p:nvPr/>
        </p:nvSpPr>
        <p:spPr>
          <a:xfrm>
            <a:off x="5838190" y="5377433"/>
            <a:ext cx="1211580" cy="162560"/>
          </a:xfrm>
          <a:prstGeom prst="rect">
            <a:avLst/>
          </a:prstGeom>
        </p:spPr>
        <p:txBody>
          <a:bodyPr vert="horz" wrap="square" lIns="0" tIns="12700" rIns="0" bIns="0" rtlCol="0">
            <a:spAutoFit/>
          </a:bodyPr>
          <a:lstStyle/>
          <a:p>
            <a:pPr marL="12700">
              <a:lnSpc>
                <a:spcPct val="100000"/>
              </a:lnSpc>
              <a:spcBef>
                <a:spcPts val="100"/>
              </a:spcBef>
              <a:tabLst>
                <a:tab pos="966469" algn="l"/>
              </a:tabLst>
            </a:pPr>
            <a:r>
              <a:rPr sz="900" spc="-20" dirty="0">
                <a:solidFill>
                  <a:srgbClr val="585858"/>
                </a:solidFill>
                <a:latin typeface="Calibri"/>
                <a:cs typeface="Calibri"/>
              </a:rPr>
              <a:t>2017</a:t>
            </a:r>
            <a:r>
              <a:rPr sz="900" dirty="0">
                <a:solidFill>
                  <a:srgbClr val="585858"/>
                </a:solidFill>
                <a:latin typeface="Calibri"/>
                <a:cs typeface="Calibri"/>
              </a:rPr>
              <a:t>	</a:t>
            </a:r>
            <a:r>
              <a:rPr sz="900" spc="-20" dirty="0">
                <a:solidFill>
                  <a:srgbClr val="585858"/>
                </a:solidFill>
                <a:latin typeface="Calibri"/>
                <a:cs typeface="Calibri"/>
              </a:rPr>
              <a:t>2018</a:t>
            </a:r>
            <a:endParaRPr sz="900">
              <a:latin typeface="Calibri"/>
              <a:cs typeface="Calibri"/>
            </a:endParaRPr>
          </a:p>
        </p:txBody>
      </p:sp>
      <p:sp>
        <p:nvSpPr>
          <p:cNvPr id="72" name="object 72"/>
          <p:cNvSpPr txBox="1"/>
          <p:nvPr/>
        </p:nvSpPr>
        <p:spPr>
          <a:xfrm>
            <a:off x="7746872"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2019</a:t>
            </a:r>
            <a:endParaRPr sz="900">
              <a:latin typeface="Calibri"/>
              <a:cs typeface="Calibri"/>
            </a:endParaRPr>
          </a:p>
        </p:txBody>
      </p:sp>
      <p:sp>
        <p:nvSpPr>
          <p:cNvPr id="73" name="object 73"/>
          <p:cNvSpPr txBox="1"/>
          <p:nvPr/>
        </p:nvSpPr>
        <p:spPr>
          <a:xfrm>
            <a:off x="8701278"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2020</a:t>
            </a:r>
            <a:endParaRPr sz="900">
              <a:latin typeface="Calibri"/>
              <a:cs typeface="Calibri"/>
            </a:endParaRPr>
          </a:p>
        </p:txBody>
      </p:sp>
      <p:sp>
        <p:nvSpPr>
          <p:cNvPr id="74" name="object 74"/>
          <p:cNvSpPr txBox="1"/>
          <p:nvPr/>
        </p:nvSpPr>
        <p:spPr>
          <a:xfrm>
            <a:off x="9655556"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2021</a:t>
            </a:r>
            <a:endParaRPr sz="900">
              <a:latin typeface="Calibri"/>
              <a:cs typeface="Calibri"/>
            </a:endParaRPr>
          </a:p>
        </p:txBody>
      </p:sp>
      <p:sp>
        <p:nvSpPr>
          <p:cNvPr id="75" name="object 75"/>
          <p:cNvSpPr txBox="1"/>
          <p:nvPr/>
        </p:nvSpPr>
        <p:spPr>
          <a:xfrm>
            <a:off x="10609833" y="5377433"/>
            <a:ext cx="257175" cy="162560"/>
          </a:xfrm>
          <a:prstGeom prst="rect">
            <a:avLst/>
          </a:prstGeom>
        </p:spPr>
        <p:txBody>
          <a:bodyPr vert="horz" wrap="square" lIns="0" tIns="12700" rIns="0" bIns="0" rtlCol="0">
            <a:spAutoFit/>
          </a:bodyPr>
          <a:lstStyle/>
          <a:p>
            <a:pPr marL="12700">
              <a:lnSpc>
                <a:spcPct val="100000"/>
              </a:lnSpc>
              <a:spcBef>
                <a:spcPts val="100"/>
              </a:spcBef>
            </a:pPr>
            <a:r>
              <a:rPr sz="900" spc="-20" dirty="0">
                <a:solidFill>
                  <a:srgbClr val="585858"/>
                </a:solidFill>
                <a:latin typeface="Calibri"/>
                <a:cs typeface="Calibri"/>
              </a:rPr>
              <a:t>2022</a:t>
            </a:r>
            <a:endParaRPr sz="900">
              <a:latin typeface="Calibri"/>
              <a:cs typeface="Calibri"/>
            </a:endParaRPr>
          </a:p>
        </p:txBody>
      </p:sp>
      <p:sp>
        <p:nvSpPr>
          <p:cNvPr id="76" name="object 76"/>
          <p:cNvSpPr txBox="1"/>
          <p:nvPr/>
        </p:nvSpPr>
        <p:spPr>
          <a:xfrm>
            <a:off x="1009827" y="3491154"/>
            <a:ext cx="152400" cy="308610"/>
          </a:xfrm>
          <a:prstGeom prst="rect">
            <a:avLst/>
          </a:prstGeom>
        </p:spPr>
        <p:txBody>
          <a:bodyPr vert="vert270" wrap="square" lIns="0" tIns="0" rIns="0" bIns="0" rtlCol="0">
            <a:spAutoFit/>
          </a:bodyPr>
          <a:lstStyle/>
          <a:p>
            <a:pPr marL="12700">
              <a:lnSpc>
                <a:spcPts val="1045"/>
              </a:lnSpc>
            </a:pPr>
            <a:r>
              <a:rPr sz="1000" spc="-10" dirty="0">
                <a:solidFill>
                  <a:srgbClr val="585858"/>
                </a:solidFill>
                <a:latin typeface="Calibri"/>
                <a:cs typeface="Calibri"/>
              </a:rPr>
              <a:t>Acres</a:t>
            </a:r>
            <a:endParaRPr sz="1000">
              <a:latin typeface="Calibri"/>
              <a:cs typeface="Calibri"/>
            </a:endParaRPr>
          </a:p>
        </p:txBody>
      </p:sp>
      <p:sp>
        <p:nvSpPr>
          <p:cNvPr id="77" name="object 77"/>
          <p:cNvSpPr txBox="1"/>
          <p:nvPr/>
        </p:nvSpPr>
        <p:spPr>
          <a:xfrm>
            <a:off x="5905119" y="5572696"/>
            <a:ext cx="1074420" cy="154305"/>
          </a:xfrm>
          <a:prstGeom prst="rect">
            <a:avLst/>
          </a:prstGeom>
          <a:solidFill>
            <a:srgbClr val="FFFF00"/>
          </a:solidFill>
        </p:spPr>
        <p:txBody>
          <a:bodyPr vert="horz" wrap="square" lIns="0" tIns="0" rIns="0" bIns="0" rtlCol="0">
            <a:spAutoFit/>
          </a:bodyPr>
          <a:lstStyle/>
          <a:p>
            <a:pPr>
              <a:lnSpc>
                <a:spcPts val="1155"/>
              </a:lnSpc>
            </a:pPr>
            <a:r>
              <a:rPr sz="1000" b="1" dirty="0">
                <a:solidFill>
                  <a:srgbClr val="585858"/>
                </a:solidFill>
                <a:latin typeface="Calibri"/>
                <a:cs typeface="Calibri"/>
              </a:rPr>
              <a:t>All</a:t>
            </a:r>
            <a:r>
              <a:rPr sz="1000" b="1" spc="-20" dirty="0">
                <a:solidFill>
                  <a:srgbClr val="585858"/>
                </a:solidFill>
                <a:latin typeface="Calibri"/>
                <a:cs typeface="Calibri"/>
              </a:rPr>
              <a:t> </a:t>
            </a:r>
            <a:r>
              <a:rPr sz="1000" b="1" dirty="0">
                <a:solidFill>
                  <a:srgbClr val="585858"/>
                </a:solidFill>
                <a:latin typeface="Calibri"/>
                <a:cs typeface="Calibri"/>
              </a:rPr>
              <a:t>Years</a:t>
            </a:r>
            <a:r>
              <a:rPr sz="1000" b="1" spc="-25" dirty="0">
                <a:solidFill>
                  <a:srgbClr val="585858"/>
                </a:solidFill>
                <a:latin typeface="Calibri"/>
                <a:cs typeface="Calibri"/>
              </a:rPr>
              <a:t> </a:t>
            </a:r>
            <a:r>
              <a:rPr sz="1000" b="1" dirty="0">
                <a:solidFill>
                  <a:srgbClr val="585858"/>
                </a:solidFill>
                <a:latin typeface="Calibri"/>
                <a:cs typeface="Calibri"/>
              </a:rPr>
              <a:t>are</a:t>
            </a:r>
            <a:r>
              <a:rPr sz="1000" b="1" spc="-25" dirty="0">
                <a:solidFill>
                  <a:srgbClr val="585858"/>
                </a:solidFill>
                <a:latin typeface="Calibri"/>
                <a:cs typeface="Calibri"/>
              </a:rPr>
              <a:t> </a:t>
            </a:r>
            <a:r>
              <a:rPr sz="1000" b="1" spc="-10" dirty="0">
                <a:solidFill>
                  <a:srgbClr val="585858"/>
                </a:solidFill>
                <a:latin typeface="Calibri"/>
                <a:cs typeface="Calibri"/>
              </a:rPr>
              <a:t>Default</a:t>
            </a:r>
            <a:endParaRPr sz="1000">
              <a:latin typeface="Calibri"/>
              <a:cs typeface="Calibri"/>
            </a:endParaRPr>
          </a:p>
        </p:txBody>
      </p:sp>
      <p:sp>
        <p:nvSpPr>
          <p:cNvPr id="78" name="object 78"/>
          <p:cNvSpPr/>
          <p:nvPr/>
        </p:nvSpPr>
        <p:spPr>
          <a:xfrm>
            <a:off x="3832859" y="5961888"/>
            <a:ext cx="62865" cy="62865"/>
          </a:xfrm>
          <a:custGeom>
            <a:avLst/>
            <a:gdLst/>
            <a:ahLst/>
            <a:cxnLst/>
            <a:rect l="l" t="t" r="r" b="b"/>
            <a:pathLst>
              <a:path w="62864" h="62864">
                <a:moveTo>
                  <a:pt x="62484" y="0"/>
                </a:moveTo>
                <a:lnTo>
                  <a:pt x="0" y="0"/>
                </a:lnTo>
                <a:lnTo>
                  <a:pt x="0" y="62484"/>
                </a:lnTo>
                <a:lnTo>
                  <a:pt x="62484" y="62484"/>
                </a:lnTo>
                <a:lnTo>
                  <a:pt x="62484" y="0"/>
                </a:lnTo>
                <a:close/>
              </a:path>
            </a:pathLst>
          </a:custGeom>
          <a:solidFill>
            <a:srgbClr val="4471C4"/>
          </a:solidFill>
        </p:spPr>
        <p:txBody>
          <a:bodyPr wrap="square" lIns="0" tIns="0" rIns="0" bIns="0" rtlCol="0"/>
          <a:lstStyle/>
          <a:p>
            <a:endParaRPr/>
          </a:p>
        </p:txBody>
      </p:sp>
      <p:sp>
        <p:nvSpPr>
          <p:cNvPr id="79" name="object 79"/>
          <p:cNvSpPr txBox="1"/>
          <p:nvPr/>
        </p:nvSpPr>
        <p:spPr>
          <a:xfrm>
            <a:off x="3910329" y="5899810"/>
            <a:ext cx="1099820" cy="162560"/>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585858"/>
                </a:solidFill>
                <a:latin typeface="Calibri"/>
                <a:cs typeface="Calibri"/>
              </a:rPr>
              <a:t>Harvested</a:t>
            </a:r>
            <a:r>
              <a:rPr sz="900" spc="-15" dirty="0">
                <a:solidFill>
                  <a:srgbClr val="585858"/>
                </a:solidFill>
                <a:latin typeface="Calibri"/>
                <a:cs typeface="Calibri"/>
              </a:rPr>
              <a:t> </a:t>
            </a:r>
            <a:r>
              <a:rPr sz="900" dirty="0">
                <a:solidFill>
                  <a:srgbClr val="585858"/>
                </a:solidFill>
                <a:latin typeface="Calibri"/>
                <a:cs typeface="Calibri"/>
              </a:rPr>
              <a:t>Forest</a:t>
            </a:r>
            <a:r>
              <a:rPr sz="900" spc="-5" dirty="0">
                <a:solidFill>
                  <a:srgbClr val="585858"/>
                </a:solidFill>
                <a:latin typeface="Calibri"/>
                <a:cs typeface="Calibri"/>
              </a:rPr>
              <a:t> </a:t>
            </a:r>
            <a:r>
              <a:rPr sz="900" spc="-20" dirty="0">
                <a:solidFill>
                  <a:srgbClr val="585858"/>
                </a:solidFill>
                <a:latin typeface="Calibri"/>
                <a:cs typeface="Calibri"/>
              </a:rPr>
              <a:t>Acres</a:t>
            </a:r>
            <a:endParaRPr sz="900">
              <a:latin typeface="Calibri"/>
              <a:cs typeface="Calibri"/>
            </a:endParaRPr>
          </a:p>
        </p:txBody>
      </p:sp>
      <p:sp>
        <p:nvSpPr>
          <p:cNvPr id="80" name="object 80"/>
          <p:cNvSpPr/>
          <p:nvPr/>
        </p:nvSpPr>
        <p:spPr>
          <a:xfrm>
            <a:off x="5242559" y="5961888"/>
            <a:ext cx="62865" cy="62865"/>
          </a:xfrm>
          <a:custGeom>
            <a:avLst/>
            <a:gdLst/>
            <a:ahLst/>
            <a:cxnLst/>
            <a:rect l="l" t="t" r="r" b="b"/>
            <a:pathLst>
              <a:path w="62864" h="62864">
                <a:moveTo>
                  <a:pt x="62484" y="0"/>
                </a:moveTo>
                <a:lnTo>
                  <a:pt x="0" y="0"/>
                </a:lnTo>
                <a:lnTo>
                  <a:pt x="0" y="62484"/>
                </a:lnTo>
                <a:lnTo>
                  <a:pt x="62484" y="62484"/>
                </a:lnTo>
                <a:lnTo>
                  <a:pt x="62484" y="0"/>
                </a:lnTo>
                <a:close/>
              </a:path>
            </a:pathLst>
          </a:custGeom>
          <a:solidFill>
            <a:srgbClr val="EC7C30"/>
          </a:solidFill>
        </p:spPr>
        <p:txBody>
          <a:bodyPr wrap="square" lIns="0" tIns="0" rIns="0" bIns="0" rtlCol="0"/>
          <a:lstStyle/>
          <a:p>
            <a:endParaRPr/>
          </a:p>
        </p:txBody>
      </p:sp>
      <p:sp>
        <p:nvSpPr>
          <p:cNvPr id="81" name="object 81"/>
          <p:cNvSpPr/>
          <p:nvPr/>
        </p:nvSpPr>
        <p:spPr>
          <a:xfrm>
            <a:off x="6394703" y="5961888"/>
            <a:ext cx="62865" cy="62865"/>
          </a:xfrm>
          <a:custGeom>
            <a:avLst/>
            <a:gdLst/>
            <a:ahLst/>
            <a:cxnLst/>
            <a:rect l="l" t="t" r="r" b="b"/>
            <a:pathLst>
              <a:path w="62864" h="62864">
                <a:moveTo>
                  <a:pt x="62484" y="0"/>
                </a:moveTo>
                <a:lnTo>
                  <a:pt x="0" y="0"/>
                </a:lnTo>
                <a:lnTo>
                  <a:pt x="0" y="62484"/>
                </a:lnTo>
                <a:lnTo>
                  <a:pt x="62484" y="62484"/>
                </a:lnTo>
                <a:lnTo>
                  <a:pt x="62484" y="0"/>
                </a:lnTo>
                <a:close/>
              </a:path>
            </a:pathLst>
          </a:custGeom>
          <a:solidFill>
            <a:srgbClr val="A4A4A4"/>
          </a:solidFill>
        </p:spPr>
        <p:txBody>
          <a:bodyPr wrap="square" lIns="0" tIns="0" rIns="0" bIns="0" rtlCol="0"/>
          <a:lstStyle/>
          <a:p>
            <a:endParaRPr/>
          </a:p>
        </p:txBody>
      </p:sp>
      <p:sp>
        <p:nvSpPr>
          <p:cNvPr id="82" name="object 82"/>
          <p:cNvSpPr txBox="1"/>
          <p:nvPr/>
        </p:nvSpPr>
        <p:spPr>
          <a:xfrm>
            <a:off x="5320029" y="5899810"/>
            <a:ext cx="3098165" cy="162560"/>
          </a:xfrm>
          <a:prstGeom prst="rect">
            <a:avLst/>
          </a:prstGeom>
        </p:spPr>
        <p:txBody>
          <a:bodyPr vert="horz" wrap="square" lIns="0" tIns="12700" rIns="0" bIns="0" rtlCol="0">
            <a:spAutoFit/>
          </a:bodyPr>
          <a:lstStyle/>
          <a:p>
            <a:pPr marL="12700">
              <a:lnSpc>
                <a:spcPct val="100000"/>
              </a:lnSpc>
              <a:spcBef>
                <a:spcPts val="100"/>
              </a:spcBef>
              <a:tabLst>
                <a:tab pos="1164590" algn="l"/>
              </a:tabLst>
            </a:pPr>
            <a:r>
              <a:rPr sz="900" dirty="0">
                <a:solidFill>
                  <a:srgbClr val="585858"/>
                </a:solidFill>
                <a:latin typeface="Calibri"/>
                <a:cs typeface="Calibri"/>
              </a:rPr>
              <a:t>1%</a:t>
            </a:r>
            <a:r>
              <a:rPr sz="900" spc="-10" dirty="0">
                <a:solidFill>
                  <a:srgbClr val="585858"/>
                </a:solidFill>
                <a:latin typeface="Calibri"/>
                <a:cs typeface="Calibri"/>
              </a:rPr>
              <a:t> </a:t>
            </a:r>
            <a:r>
              <a:rPr sz="900" dirty="0">
                <a:solidFill>
                  <a:srgbClr val="585858"/>
                </a:solidFill>
                <a:latin typeface="Calibri"/>
                <a:cs typeface="Calibri"/>
              </a:rPr>
              <a:t>of</a:t>
            </a:r>
            <a:r>
              <a:rPr sz="900" spc="-10" dirty="0">
                <a:solidFill>
                  <a:srgbClr val="585858"/>
                </a:solidFill>
                <a:latin typeface="Calibri"/>
                <a:cs typeface="Calibri"/>
              </a:rPr>
              <a:t> </a:t>
            </a:r>
            <a:r>
              <a:rPr sz="900" dirty="0">
                <a:solidFill>
                  <a:srgbClr val="585858"/>
                </a:solidFill>
                <a:latin typeface="Calibri"/>
                <a:cs typeface="Calibri"/>
              </a:rPr>
              <a:t>True</a:t>
            </a:r>
            <a:r>
              <a:rPr sz="900" spc="-10" dirty="0">
                <a:solidFill>
                  <a:srgbClr val="585858"/>
                </a:solidFill>
                <a:latin typeface="Calibri"/>
                <a:cs typeface="Calibri"/>
              </a:rPr>
              <a:t> Forest</a:t>
            </a:r>
            <a:r>
              <a:rPr sz="900" dirty="0">
                <a:solidFill>
                  <a:srgbClr val="585858"/>
                </a:solidFill>
                <a:latin typeface="Calibri"/>
                <a:cs typeface="Calibri"/>
              </a:rPr>
              <a:t>	Credited</a:t>
            </a:r>
            <a:r>
              <a:rPr sz="900" spc="-20" dirty="0">
                <a:solidFill>
                  <a:srgbClr val="585858"/>
                </a:solidFill>
                <a:latin typeface="Calibri"/>
                <a:cs typeface="Calibri"/>
              </a:rPr>
              <a:t> </a:t>
            </a:r>
            <a:r>
              <a:rPr sz="900" dirty="0">
                <a:solidFill>
                  <a:srgbClr val="585858"/>
                </a:solidFill>
                <a:latin typeface="Calibri"/>
                <a:cs typeface="Calibri"/>
              </a:rPr>
              <a:t>Forest</a:t>
            </a:r>
            <a:r>
              <a:rPr sz="900" spc="-10" dirty="0">
                <a:solidFill>
                  <a:srgbClr val="585858"/>
                </a:solidFill>
                <a:latin typeface="Calibri"/>
                <a:cs typeface="Calibri"/>
              </a:rPr>
              <a:t> </a:t>
            </a:r>
            <a:r>
              <a:rPr sz="900" dirty="0">
                <a:solidFill>
                  <a:srgbClr val="585858"/>
                </a:solidFill>
                <a:latin typeface="Calibri"/>
                <a:cs typeface="Calibri"/>
              </a:rPr>
              <a:t>Harvesting</a:t>
            </a:r>
            <a:r>
              <a:rPr sz="900" spc="-5" dirty="0">
                <a:solidFill>
                  <a:srgbClr val="585858"/>
                </a:solidFill>
                <a:latin typeface="Calibri"/>
                <a:cs typeface="Calibri"/>
              </a:rPr>
              <a:t> </a:t>
            </a:r>
            <a:r>
              <a:rPr sz="900" dirty="0">
                <a:solidFill>
                  <a:srgbClr val="585858"/>
                </a:solidFill>
                <a:latin typeface="Calibri"/>
                <a:cs typeface="Calibri"/>
              </a:rPr>
              <a:t>Practice</a:t>
            </a:r>
            <a:r>
              <a:rPr sz="900" spc="-10" dirty="0">
                <a:solidFill>
                  <a:srgbClr val="585858"/>
                </a:solidFill>
                <a:latin typeface="Calibri"/>
                <a:cs typeface="Calibri"/>
              </a:rPr>
              <a:t> Acres</a:t>
            </a:r>
            <a:endParaRPr sz="900">
              <a:latin typeface="Calibri"/>
              <a:cs typeface="Calibri"/>
            </a:endParaRPr>
          </a:p>
        </p:txBody>
      </p:sp>
      <p:sp>
        <p:nvSpPr>
          <p:cNvPr id="83" name="object 83"/>
          <p:cNvSpPr txBox="1">
            <a:spLocks noGrp="1"/>
          </p:cNvSpPr>
          <p:nvPr>
            <p:ph type="dt" sz="half" idx="6"/>
          </p:nvPr>
        </p:nvSpPr>
        <p:spPr>
          <a:xfrm>
            <a:off x="5927852" y="6464680"/>
            <a:ext cx="336550" cy="178434"/>
          </a:xfrm>
          <a:prstGeom prst="rect">
            <a:avLst/>
          </a:prstGeom>
        </p:spPr>
        <p:txBody>
          <a:bodyPr vert="horz" wrap="square" lIns="0" tIns="0" rIns="0" bIns="0" rtlCol="0">
            <a:spAutoFit/>
          </a:bodyPr>
          <a:lstStyle>
            <a:defPPr>
              <a:defRPr kern="0"/>
            </a:defPPr>
            <a:lvl1pPr>
              <a:defRPr sz="1200" b="0" i="0">
                <a:solidFill>
                  <a:srgbClr val="888888"/>
                </a:solidFill>
                <a:latin typeface="Calibri"/>
                <a:cs typeface="Calibri"/>
              </a:defRPr>
            </a:lvl1pPr>
          </a:lstStyle>
          <a:p>
            <a:pPr marL="12700">
              <a:lnSpc>
                <a:spcPts val="1240"/>
              </a:lnSpc>
            </a:pPr>
            <a:r>
              <a:rPr lang="en-US" spc="-20"/>
              <a:t>2023</a:t>
            </a:r>
            <a:endParaRPr spc="-20" dirty="0"/>
          </a:p>
        </p:txBody>
      </p:sp>
      <p:sp>
        <p:nvSpPr>
          <p:cNvPr id="84" name="object 84"/>
          <p:cNvSpPr txBox="1">
            <a:spLocks noGrp="1"/>
          </p:cNvSpPr>
          <p:nvPr>
            <p:ph type="sldNum" sz="quarter" idx="7"/>
          </p:nvPr>
        </p:nvSpPr>
        <p:spPr>
          <a:xfrm>
            <a:off x="11068811" y="6464680"/>
            <a:ext cx="244475" cy="178434"/>
          </a:xfrm>
          <a:prstGeom prst="rect">
            <a:avLst/>
          </a:prstGeom>
        </p:spPr>
        <p:txBody>
          <a:bodyPr vert="horz" wrap="square" lIns="0" tIns="0" rIns="0" bIns="0" rtlCol="0">
            <a:spAutoFit/>
          </a:bodyPr>
          <a:lstStyle>
            <a:defPPr>
              <a:defRPr kern="0"/>
            </a:defPPr>
            <a:lvl1pPr>
              <a:defRPr sz="1200" b="0" i="0">
                <a:solidFill>
                  <a:srgbClr val="888888"/>
                </a:solidFill>
                <a:latin typeface="Calibri"/>
                <a:cs typeface="Calibri"/>
              </a:defRPr>
            </a:lvl1pPr>
          </a:lstStyle>
          <a:p>
            <a:pPr marL="38100">
              <a:lnSpc>
                <a:spcPts val="1240"/>
              </a:lnSpc>
            </a:pPr>
            <a:fld id="{81D60167-4931-47E6-BA6A-407CBD079E47}" type="slidenum">
              <a:rPr lang="en-US" spc="-25" smtClean="0"/>
              <a:pPr marL="38100">
                <a:lnSpc>
                  <a:spcPts val="1240"/>
                </a:lnSpc>
              </a:pPr>
              <a:t>9</a:t>
            </a:fld>
            <a:endParaRPr spc="-25"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DFF0DA"/>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15926</TotalTime>
  <Words>1553</Words>
  <Application>Microsoft Office PowerPoint</Application>
  <PresentationFormat>Widescreen</PresentationFormat>
  <Paragraphs>483</Paragraphs>
  <Slides>12</Slides>
  <Notes>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Times New Roman</vt:lpstr>
      <vt:lpstr>Office Theme</vt:lpstr>
      <vt:lpstr>1_Office Theme</vt:lpstr>
      <vt:lpstr>Revisiting the Default Rate for Harvested Forest Acres in CAST</vt:lpstr>
      <vt:lpstr>Harvested Forest Land Use</vt:lpstr>
      <vt:lpstr>State</vt:lpstr>
      <vt:lpstr>FIA Timber Harvest data</vt:lpstr>
      <vt:lpstr>Revisiting the default harvest rate (FIA)</vt:lpstr>
      <vt:lpstr>Delaware Harvested Forest, 1% True Forest, &amp; Forest Harvesting Practice Acres</vt:lpstr>
      <vt:lpstr>Maryland Harvested Forest, 1% True Forest, &amp; Forest Harvesting Practice Acres</vt:lpstr>
      <vt:lpstr>New York Harvested Forest, 1% True Forest, &amp; Forest Harvesting Practice Acres</vt:lpstr>
      <vt:lpstr>Pennsylvania Harvested Forest, 1% True Forest, &amp; Forest Harvesting Practice Acres</vt:lpstr>
      <vt:lpstr>Virginia Harvested Forest, 1% True Forest, &amp; Forest Harvesting Practice Acres</vt:lpstr>
      <vt:lpstr>West Virginia Harvested Forest, 1% True Forest, &amp; Forest Harvesting Practice Acres</vt:lpstr>
      <vt:lpstr>Questions for the Group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Timber Harvest Data Review</dc:title>
  <dc:creator>Brownson, Katherine - FS, MD</dc:creator>
  <cp:lastModifiedBy>Brownson, Katherine - FS</cp:lastModifiedBy>
  <cp:revision>12</cp:revision>
  <dcterms:created xsi:type="dcterms:W3CDTF">2023-07-24T14:33:13Z</dcterms:created>
  <dcterms:modified xsi:type="dcterms:W3CDTF">2023-11-07T18:35:36Z</dcterms:modified>
</cp:coreProperties>
</file>