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4"/>
  </p:sldMasterIdLst>
  <p:notesMasterIdLst>
    <p:notesMasterId r:id="rId14"/>
  </p:notesMasterIdLst>
  <p:handoutMasterIdLst>
    <p:handoutMasterId r:id="rId15"/>
  </p:handoutMasterIdLst>
  <p:sldIdLst>
    <p:sldId id="438" r:id="rId5"/>
    <p:sldId id="437" r:id="rId6"/>
    <p:sldId id="441" r:id="rId7"/>
    <p:sldId id="448" r:id="rId8"/>
    <p:sldId id="450" r:id="rId9"/>
    <p:sldId id="449" r:id="rId10"/>
    <p:sldId id="442" r:id="rId11"/>
    <p:sldId id="445" r:id="rId12"/>
    <p:sldId id="43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AA5"/>
    <a:srgbClr val="5243F7"/>
    <a:srgbClr val="F7C1C1"/>
    <a:srgbClr val="A5E5E2"/>
    <a:srgbClr val="BDEDFF"/>
    <a:srgbClr val="FFE28A"/>
    <a:srgbClr val="FCF3C0"/>
    <a:srgbClr val="418187"/>
    <a:srgbClr val="0C4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DAE6C9-5B3C-3FA6-033A-AE2326382FF2}" v="619" dt="2024-07-30T21:26:51.502"/>
    <p1510:client id="{C6DCCF27-C7DA-29D0-64EC-3D691FE26A90}" v="28" dt="2024-07-31T18:13:43.322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4D2272-D660-A337-AEF3-BE066BD545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E5A70-71C2-F335-270C-B94537340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369-CA0E-4FC6-90EE-5FA969A08EF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E1B03-0F86-16E7-11BE-81F9F4CD66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24B8-3914-99B2-2620-0F2A88D335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10F9-8331-407C-A034-F95DCB30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0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B06A-EEDC-421C-B5A0-5E9E5241A8E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9438-3EEF-4192-9815-F6F44770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5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3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09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Protected Lands -- </a:t>
            </a:r>
          </a:p>
          <a:p>
            <a:r>
              <a:rPr lang="en-US" b="1"/>
              <a:t>Land protection: </a:t>
            </a:r>
            <a:endParaRPr lang="en-US"/>
          </a:p>
          <a:p>
            <a:pPr marL="228600"/>
            <a:r>
              <a:rPr lang="en-US"/>
              <a:t>2M acres by 2025</a:t>
            </a:r>
          </a:p>
          <a:p>
            <a:pPr marL="228600"/>
            <a:r>
              <a:rPr lang="en-US"/>
              <a:t>Including 225K ac wetlands, 659K ac forest</a:t>
            </a:r>
          </a:p>
          <a:p>
            <a:endParaRPr lang="en-US"/>
          </a:p>
          <a:p>
            <a:r>
              <a:rPr lang="en-US"/>
              <a:t>Public Access -- </a:t>
            </a:r>
          </a:p>
          <a:p>
            <a:r>
              <a:rPr lang="en-US" b="1"/>
              <a:t>Access to waterways:</a:t>
            </a:r>
            <a:endParaRPr lang="en-US"/>
          </a:p>
          <a:p>
            <a:pPr marL="228600"/>
            <a:r>
              <a:rPr lang="en-US"/>
              <a:t>300 new access sites by 2025</a:t>
            </a:r>
          </a:p>
          <a:p>
            <a:endParaRPr lang="en-US"/>
          </a:p>
          <a:p>
            <a:r>
              <a:rPr lang="en-US"/>
              <a:t>National Park Service (NPS) -- </a:t>
            </a:r>
          </a:p>
          <a:p>
            <a:r>
              <a:rPr lang="en-US" b="1"/>
              <a:t>Chesapeake Gateways and </a:t>
            </a:r>
            <a:r>
              <a:rPr lang="en-US" b="1" err="1"/>
              <a:t>Watertrails</a:t>
            </a:r>
            <a:r>
              <a:rPr lang="en-US" b="1"/>
              <a:t> Network</a:t>
            </a:r>
            <a:r>
              <a:rPr lang="en-US"/>
              <a:t> - network of water routes and land resources/sites and connections (parks, historic, natural, recreational sites, etc.) across the watershed.</a:t>
            </a:r>
          </a:p>
          <a:p>
            <a:pPr marL="257175"/>
            <a:r>
              <a:rPr lang="en-US"/>
              <a:t>NPS provides </a:t>
            </a:r>
            <a:r>
              <a:rPr lang="en-US" b="1"/>
              <a:t>technical and financial assistance</a:t>
            </a:r>
            <a:r>
              <a:rPr lang="en-US"/>
              <a:t>; resource conservation and interpretation; public education and access; aims to link Gateways sites with trails, scenic byways, etc.</a:t>
            </a:r>
          </a:p>
          <a:p>
            <a:endParaRPr lang="en-US"/>
          </a:p>
          <a:p>
            <a:r>
              <a:rPr lang="en-US"/>
              <a:t>Forestry Workgroup / US Forest Service (FS) -- </a:t>
            </a:r>
          </a:p>
          <a:p>
            <a:r>
              <a:rPr lang="en-US" b="1"/>
              <a:t>Forest restoration, stewardship, conservation:</a:t>
            </a:r>
            <a:endParaRPr lang="en-US"/>
          </a:p>
          <a:p>
            <a:pPr marL="228600"/>
            <a:r>
              <a:rPr lang="en-US"/>
              <a:t>Riparian Forest Buffers – restore 900 miles/</a:t>
            </a:r>
            <a:r>
              <a:rPr lang="en-US" err="1"/>
              <a:t>yr</a:t>
            </a:r>
            <a:r>
              <a:rPr lang="en-US"/>
              <a:t> and conserve 70%; </a:t>
            </a:r>
          </a:p>
          <a:p>
            <a:pPr marL="228600"/>
            <a:r>
              <a:rPr lang="en-US"/>
              <a:t>Tree Canopy – expand by 2400 ac by 2025 (net gain)</a:t>
            </a:r>
          </a:p>
          <a:p>
            <a:endParaRPr lang="en-US"/>
          </a:p>
          <a:p>
            <a:r>
              <a:rPr lang="en-US"/>
              <a:t>Healthy Watersheds Goal Team -- </a:t>
            </a:r>
          </a:p>
          <a:p>
            <a:r>
              <a:rPr lang="en-US" b="1"/>
              <a:t>Protecting/ maintaining intact natural watershed lands</a:t>
            </a:r>
            <a:r>
              <a:rPr lang="en-US"/>
              <a:t>, and supporting the </a:t>
            </a:r>
            <a:r>
              <a:rPr lang="en-US" b="1"/>
              <a:t>conservation targeting </a:t>
            </a:r>
            <a:r>
              <a:rPr lang="en-US"/>
              <a:t>efforts at the Bay Program</a:t>
            </a:r>
          </a:p>
          <a:p>
            <a:endParaRPr lang="en-US"/>
          </a:p>
          <a:p>
            <a:r>
              <a:rPr lang="en-US"/>
              <a:t>Stewardship Goal Team -- </a:t>
            </a:r>
          </a:p>
          <a:p>
            <a:r>
              <a:rPr lang="en-US"/>
              <a:t>“</a:t>
            </a:r>
            <a:r>
              <a:rPr lang="en-US" b="1"/>
              <a:t>People</a:t>
            </a:r>
            <a:r>
              <a:rPr lang="en-US"/>
              <a:t>" - stewardship, education, diversity, access, land conservation</a:t>
            </a:r>
          </a:p>
          <a:p>
            <a:endParaRPr lang="en-US"/>
          </a:p>
          <a:p>
            <a:r>
              <a:rPr lang="en-US"/>
              <a:t>CBP GIS Team (STAR) -- </a:t>
            </a:r>
          </a:p>
          <a:p>
            <a:r>
              <a:rPr lang="en-US"/>
              <a:t>GIS support for CBWA activities</a:t>
            </a:r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3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37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02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3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6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315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67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3328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BA2562-20F9-9DC8-81EB-6ED26B24D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099"/>
            <a:ext cx="12192000" cy="87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369E878B-C75C-98DC-B694-2C40507C4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75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DC03A063-67E0-718E-206C-6C807C20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5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30">
            <a:extLst>
              <a:ext uri="{FF2B5EF4-FFF2-40B4-BE49-F238E27FC236}">
                <a16:creationId xmlns:a16="http://schemas.microsoft.com/office/drawing/2014/main" id="{6D86FEEF-2721-A616-B636-7C6F8B1B5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AC20A76-77DC-62F7-C0E5-66C03853B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1478396"/>
            <a:ext cx="3710355" cy="344529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F99A149-DEF4-9E0F-D0DE-E859DB6CA5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60465" y="1477963"/>
            <a:ext cx="5536135" cy="34464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5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">
            <a:extLst>
              <a:ext uri="{FF2B5EF4-FFF2-40B4-BE49-F238E27FC236}">
                <a16:creationId xmlns:a16="http://schemas.microsoft.com/office/drawing/2014/main" id="{A18D9F31-445F-F144-A393-66C1BDE8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57002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24F2F994-08EA-D901-82B7-02E175B2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3EE949-1BE5-CFA7-69CC-5235FFE07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1415562"/>
            <a:ext cx="5750171" cy="40092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A2B2C17F-12DD-A683-5602-F16A1C9647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7908" y="1"/>
            <a:ext cx="4314092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1463040" tIns="822960" rIns="146304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71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10C35C-5361-BD30-EB79-01BD72158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948A7171-32A3-1CAC-DDFD-7C44DDAF0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47">
            <a:extLst>
              <a:ext uri="{FF2B5EF4-FFF2-40B4-BE49-F238E27FC236}">
                <a16:creationId xmlns:a16="http://schemas.microsoft.com/office/drawing/2014/main" id="{06FD5EAC-FAC4-CDB4-6AB8-809E940F0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DA13352-25BC-FD28-A34C-DD204D5BF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48" y="246183"/>
            <a:ext cx="9525000" cy="191952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34108AC-4ED2-99E6-0212-0AC0802C553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1600" y="2274033"/>
            <a:ext cx="9525000" cy="33178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1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6B6590-E6B3-B91C-752E-88256804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3A11B3D3-2DE9-50B1-D34F-653D4669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1493" y="365768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5EEBEB28-1DE8-01FC-1208-CE71F445D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836BB78A-11DB-CCF3-7F2E-C0243B409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220F55-A7D0-A330-0E21-94E0D5ECA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0734" y="835269"/>
            <a:ext cx="8690533" cy="282118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B5AC1-38AD-9D8D-25F1-F8E10DE48A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45739" y="3858233"/>
            <a:ext cx="8700522" cy="195348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</a:defRPr>
            </a:lvl3pPr>
            <a:lvl4pPr marL="1371600" indent="0" algn="ctr">
              <a:buNone/>
              <a:defRPr sz="1200">
                <a:solidFill>
                  <a:schemeClr val="bg2"/>
                </a:solidFill>
              </a:defRPr>
            </a:lvl4pPr>
            <a:lvl5pPr marL="18288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7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FFEEC7-A0A7-27CB-3F2D-796281DCD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2DCCFF86-2471-421E-E5FF-E38943252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8300B484-623C-071D-E849-138F76141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9A6249F-0E28-0ABF-FE63-7ECC0E1062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805" y="344399"/>
            <a:ext cx="9599008" cy="172954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CC29225-33B5-6D19-F0BA-DE3F864F64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0867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FB67020D-DF60-17C1-8DEC-EDECF65354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8375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5812651-A64E-FA0C-7D84-B20BA7C67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68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8">
            <a:extLst>
              <a:ext uri="{FF2B5EF4-FFF2-40B4-BE49-F238E27FC236}">
                <a16:creationId xmlns:a16="http://schemas.microsoft.com/office/drawing/2014/main" id="{D8A19A74-FE0D-4975-5657-5362CEB4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6117263" y="5090690"/>
            <a:ext cx="1807536" cy="17770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8CCA9-A930-4217-FC4B-419AD08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6913" y="2996911"/>
            <a:ext cx="6867747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A5202170-963D-8D6D-EF61-11B291827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A71B5EB-558B-B072-1FF1-CDA55B10C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57" y="328860"/>
            <a:ext cx="6136643" cy="17770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B84F4814-519C-86D2-1886-90E0A98968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71204" y="2282999"/>
            <a:ext cx="6136643" cy="368550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5A36A3E-F1BF-A2FC-E9BF-616718E65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4800" y="0"/>
            <a:ext cx="4267200" cy="6858000"/>
          </a:xfrm>
          <a:solidFill>
            <a:schemeClr val="accent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69D9C9-E3F7-6719-75F2-AA70DF83E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4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37D82C4C-B372-8DAD-C78B-5A707999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E543C86-04BB-A7E0-26E4-1A793E98C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2052" y="345441"/>
            <a:ext cx="10202248" cy="176691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D1D15020-88F7-93D5-282B-0C23CB7578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71205" y="2282826"/>
            <a:ext cx="3180475" cy="36512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675AC522-525C-4C6F-8F28-3B2FC909B3FF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940300" y="2282825"/>
            <a:ext cx="5880100" cy="365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0D9D4E-52D5-4BAF-8096-D301073D3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3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181407F-D7F6-56CB-135C-01868BC19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7" y="1088211"/>
            <a:ext cx="4602483" cy="4896019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517585-E867-BB06-B195-272DA0F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8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D9EBD-88FB-A2C3-7EC2-46DD7B53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CB417425-9078-B6E8-97F7-BAA1536BA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D7F56B38-71B8-A745-8D9C-BBEA278F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905999" y="4572027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E5C644-63C0-D8A4-7EF1-1681AFB1F4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24599" y="1088210"/>
            <a:ext cx="4373564" cy="489489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2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chemeClr val="bg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2266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632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215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74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4176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553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65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7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7" r:id="rId12"/>
    <p:sldLayoutId id="2147483868" r:id="rId13"/>
    <p:sldLayoutId id="2147483870" r:id="rId14"/>
    <p:sldLayoutId id="2147483871" r:id="rId15"/>
    <p:sldLayoutId id="2147483872" r:id="rId16"/>
    <p:sldLayoutId id="2147483874" r:id="rId17"/>
    <p:sldLayoutId id="2147483875" r:id="rId18"/>
    <p:sldLayoutId id="2147483878" r:id="rId19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alexandro@chesapeakeconservation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mailto:cdouglas@chesapeakeconservancy.or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395AF624-421E-ABA7-EF4A-E062820B4A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9015" r="29015"/>
          <a:stretch>
            <a:fillRect/>
          </a:stretch>
        </p:blipFill>
        <p:spPr>
          <a:xfrm>
            <a:off x="7877908" y="-8792"/>
            <a:ext cx="4314092" cy="6858000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B282789-4F8B-D647-09EB-50D8FF68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46" y="1415562"/>
            <a:ext cx="6089923" cy="4009292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Protected Lands Workgroup</a:t>
            </a:r>
            <a:br>
              <a:rPr lang="en-US" sz="4400">
                <a:solidFill>
                  <a:schemeClr val="tx1"/>
                </a:solidFill>
              </a:rPr>
            </a:br>
            <a:r>
              <a:rPr lang="en-US" sz="4400">
                <a:solidFill>
                  <a:schemeClr val="tx1"/>
                </a:solidFill>
              </a:rPr>
              <a:t>Quarterly Meeting </a:t>
            </a:r>
            <a:br>
              <a:rPr lang="en-US" sz="4400">
                <a:solidFill>
                  <a:schemeClr val="tx1"/>
                </a:solidFill>
              </a:rPr>
            </a:br>
            <a:r>
              <a:rPr lang="en-US" sz="4400">
                <a:solidFill>
                  <a:schemeClr val="tx1"/>
                </a:solidFill>
              </a:rPr>
              <a:t>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ECD88-7563-0E2D-38D6-262477CFE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858FA-092D-9989-4C18-9DBDC64E20F3}"/>
              </a:ext>
            </a:extLst>
          </p:cNvPr>
          <p:cNvSpPr txBox="1"/>
          <p:nvPr/>
        </p:nvSpPr>
        <p:spPr>
          <a:xfrm>
            <a:off x="8028265" y="6500775"/>
            <a:ext cx="3263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Photo Credit: Chesapeake Bay Program</a:t>
            </a:r>
          </a:p>
        </p:txBody>
      </p:sp>
    </p:spTree>
    <p:extLst>
      <p:ext uri="{BB962C8B-B14F-4D97-AF65-F5344CB8AC3E}">
        <p14:creationId xmlns:p14="http://schemas.microsoft.com/office/powerpoint/2010/main" val="312417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504103-6319-C1BA-994F-97D3A9F1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927D6-AFA7-348E-8C32-400C1E6F32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Review of 2024 Action 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GIS Community of Practice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Coordination Among Conservation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Trust for Public Land’s Community Assessment Tool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Chesapeake Conservation Partnership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DBFA3-4929-EF34-6EC0-62D2B6817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1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C2EC19-A157-8389-07DB-65065908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733" y="463815"/>
            <a:ext cx="8690533" cy="66636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PLWG 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6390D-BFD6-DF07-2067-06D2785D58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2962" y="1315902"/>
            <a:ext cx="3547714" cy="42261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noProof="1">
                <a:solidFill>
                  <a:schemeClr val="tx1"/>
                </a:solidFill>
              </a:rPr>
              <a:t>1.1 Develop or improve communication materials and resources for public outreach. </a:t>
            </a:r>
          </a:p>
          <a:p>
            <a:pPr algn="l"/>
            <a:r>
              <a:rPr lang="en-US" noProof="1">
                <a:solidFill>
                  <a:schemeClr val="tx1"/>
                </a:solidFill>
              </a:rPr>
              <a:t>1.1.a Create a map or language outlining excosystem services. </a:t>
            </a:r>
            <a:endParaRPr lang="en-US" noProof="1">
              <a:solidFill>
                <a:schemeClr val="tx1"/>
              </a:solidFill>
              <a:cs typeface="Calibri Light"/>
            </a:endParaRPr>
          </a:p>
          <a:p>
            <a:pPr algn="l"/>
            <a:r>
              <a:rPr lang="en-US" noProof="1">
                <a:solidFill>
                  <a:schemeClr val="tx1"/>
                </a:solidFill>
              </a:rPr>
              <a:t>1.1.a.i Coordinate with WG members to compile outreach communication tools. </a:t>
            </a:r>
            <a:endParaRPr lang="en-US" noProof="1">
              <a:solidFill>
                <a:schemeClr val="tx1"/>
              </a:solidFill>
              <a:cs typeface="Calibri Light"/>
            </a:endParaRPr>
          </a:p>
          <a:p>
            <a:pPr algn="l"/>
            <a:r>
              <a:rPr lang="en-US" noProof="1">
                <a:solidFill>
                  <a:schemeClr val="tx1"/>
                </a:solidFill>
              </a:rPr>
              <a:t>1.1.b. Spread awareness for CCP Narrative Toolkit. </a:t>
            </a:r>
            <a:endParaRPr lang="en-US" noProof="1">
              <a:solidFill>
                <a:schemeClr val="tx1"/>
              </a:solidFill>
              <a:cs typeface="Calibri Light"/>
            </a:endParaRPr>
          </a:p>
          <a:p>
            <a:pPr algn="l"/>
            <a:r>
              <a:rPr lang="en-US" noProof="1">
                <a:solidFill>
                  <a:schemeClr val="tx1"/>
                </a:solidFill>
              </a:rPr>
              <a:t>1.1.b.i Utilize one jurisdiction as an example for CCP Narrative Toolkit.</a:t>
            </a:r>
            <a:endParaRPr lang="en-US" noProof="1">
              <a:solidFill>
                <a:schemeClr val="tx1"/>
              </a:solidFill>
              <a:cs typeface="Calibri Light"/>
            </a:endParaRPr>
          </a:p>
          <a:p>
            <a:pPr algn="l"/>
            <a:r>
              <a:rPr lang="en-US" noProof="1">
                <a:solidFill>
                  <a:schemeClr val="tx1"/>
                </a:solidFill>
              </a:rPr>
              <a:t>1.1.b.ii Consult CBP Strategic Engagement Team to gain an understand of what themes would be most effective with landowners.  </a:t>
            </a:r>
            <a:endParaRPr lang="en-US" noProof="1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E2532-F4A7-30E2-0525-1FF82D28A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3D2B9EB-C705-316A-3D8C-70ABA983D6AA}"/>
              </a:ext>
            </a:extLst>
          </p:cNvPr>
          <p:cNvSpPr txBox="1">
            <a:spLocks/>
          </p:cNvSpPr>
          <p:nvPr/>
        </p:nvSpPr>
        <p:spPr>
          <a:xfrm>
            <a:off x="3963577" y="1315902"/>
            <a:ext cx="3875585" cy="4428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4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noProof="1">
                <a:solidFill>
                  <a:schemeClr val="tx1"/>
                </a:solidFill>
              </a:rPr>
              <a:t>2.1 Collaborate with WG members to increase awareness for conservation programs and policies.</a:t>
            </a:r>
          </a:p>
          <a:p>
            <a:pPr algn="l"/>
            <a:r>
              <a:rPr lang="en-US" noProof="1">
                <a:solidFill>
                  <a:schemeClr val="tx1"/>
                </a:solidFill>
              </a:rPr>
              <a:t>2.1.a Develop a shared doc to share information on programs and policies.</a:t>
            </a:r>
            <a:endParaRPr lang="en-US" noProof="1">
              <a:solidFill>
                <a:schemeClr val="tx1"/>
              </a:solidFill>
              <a:cs typeface="Calibri Light"/>
            </a:endParaRPr>
          </a:p>
          <a:p>
            <a:pPr algn="l"/>
            <a:r>
              <a:rPr lang="en-US" noProof="1">
                <a:solidFill>
                  <a:schemeClr val="tx1"/>
                </a:solidFill>
              </a:rPr>
              <a:t>2.1.b Present on a specific land conservation program that exists within the Chesapeake Watershed. </a:t>
            </a:r>
            <a:endParaRPr lang="en-US" noProof="1">
              <a:solidFill>
                <a:schemeClr val="tx1"/>
              </a:solidFill>
              <a:cs typeface="Calibri Light"/>
            </a:endParaRPr>
          </a:p>
          <a:p>
            <a:pPr algn="l"/>
            <a:endParaRPr lang="en-US" noProof="1">
              <a:solidFill>
                <a:schemeClr val="tx1"/>
              </a:solidFill>
              <a:cs typeface="Calibri Light"/>
            </a:endParaRPr>
          </a:p>
          <a:p>
            <a:pPr algn="l"/>
            <a:r>
              <a:rPr lang="en-US" noProof="1">
                <a:solidFill>
                  <a:schemeClr val="tx1"/>
                </a:solidFill>
              </a:rPr>
              <a:t>3.1.a.i Coordinate presentations that will increase awareness for diversity, equity, and land conservation. </a:t>
            </a:r>
            <a:endParaRPr lang="en-US" noProof="1">
              <a:solidFill>
                <a:schemeClr val="tx1"/>
              </a:solidFill>
              <a:cs typeface="Calibri Light"/>
            </a:endParaRPr>
          </a:p>
          <a:p>
            <a:pPr algn="l"/>
            <a:endParaRPr lang="en-US" noProof="1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D2904FA-5A5E-7EA8-BDAD-3C96C97E393B}"/>
              </a:ext>
            </a:extLst>
          </p:cNvPr>
          <p:cNvSpPr txBox="1">
            <a:spLocks/>
          </p:cNvSpPr>
          <p:nvPr/>
        </p:nvSpPr>
        <p:spPr>
          <a:xfrm>
            <a:off x="7952064" y="1315902"/>
            <a:ext cx="3875585" cy="44203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4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noProof="1">
                <a:solidFill>
                  <a:schemeClr val="tx1"/>
                </a:solidFill>
              </a:rPr>
              <a:t>4.1 Coordinate data collection among jurisdictions and acquire missing numbers. </a:t>
            </a:r>
          </a:p>
          <a:p>
            <a:pPr algn="l"/>
            <a:r>
              <a:rPr lang="en-US" noProof="1">
                <a:solidFill>
                  <a:schemeClr val="tx1"/>
                </a:solidFill>
              </a:rPr>
              <a:t>4.1.a Convene GIS experts from each jurisdiction. </a:t>
            </a:r>
            <a:endParaRPr lang="en-US" noProof="1">
              <a:solidFill>
                <a:schemeClr val="tx1"/>
              </a:solidFill>
              <a:cs typeface="Calibri Light"/>
            </a:endParaRPr>
          </a:p>
          <a:p>
            <a:pPr algn="l"/>
            <a:r>
              <a:rPr lang="en-US" noProof="1">
                <a:solidFill>
                  <a:schemeClr val="tx1"/>
                </a:solidFill>
              </a:rPr>
              <a:t>4.1.b Identify and engage key stakeholders representing local land trusts, agencies, orgs. </a:t>
            </a:r>
          </a:p>
          <a:p>
            <a:pPr algn="l"/>
            <a:r>
              <a:rPr lang="en-US" noProof="1">
                <a:solidFill>
                  <a:schemeClr val="tx1"/>
                </a:solidFill>
              </a:rPr>
              <a:t>4.1.c Consolidate new acquired numbers to update the number of protected lands. </a:t>
            </a:r>
            <a:endParaRPr lang="en-US" noProof="1">
              <a:solidFill>
                <a:schemeClr val="tx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034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EDEBB9-8437-4875-ABEA-0AEDE2C9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594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3AAEC5E-1903-897F-3899-D104894E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855" y="2101365"/>
            <a:ext cx="3740270" cy="16736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Presentation from </a:t>
            </a:r>
            <a:br>
              <a:rPr lang="en-US"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GIS Community of Practice </a:t>
            </a:r>
          </a:p>
        </p:txBody>
      </p:sp>
      <p:pic>
        <p:nvPicPr>
          <p:cNvPr id="6" name="Picture Placeholder 5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476674A8-B894-98FB-3327-F7CBE2F5BD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0325" r="16167" b="-1"/>
          <a:stretch/>
        </p:blipFill>
        <p:spPr>
          <a:xfrm>
            <a:off x="-10287" y="10"/>
            <a:ext cx="7552267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270016-E0B6-DAC7-B6DA-CC7F3A15D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9500" smtClean="0">
                <a:solidFill>
                  <a:srgbClr val="FFFFFF">
                    <a:alpha val="25000"/>
                  </a:srgbClr>
                </a:solidFill>
              </a:rPr>
              <a:pPr algn="r" defTabSz="91440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9500">
              <a:solidFill>
                <a:srgbClr val="FFFFFF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59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0027CB-3C27-FC4C-AEF9-685A21EA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48" y="89947"/>
            <a:ext cx="9510623" cy="594036"/>
          </a:xfrm>
        </p:spPr>
        <p:txBody>
          <a:bodyPr/>
          <a:lstStyle/>
          <a:p>
            <a:r>
              <a:rPr lang="en-US" b="1"/>
              <a:t>Coordination Among Conservation Groups</a:t>
            </a:r>
            <a:endParaRPr lang="en-US" sz="3200" b="1"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5569D-4B51-26CD-C967-65D3F4059D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6126" y="601535"/>
            <a:ext cx="10303658" cy="905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/>
              <a:t>What can more strategic coordination look like across land conservation related groups in the Chesapeake Bay Program? </a:t>
            </a:r>
            <a:endParaRPr lang="en-US">
              <a:cs typeface="Calibri Light" panose="020F03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6BFA23-AB5B-BA88-E233-DE14DED5A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D04F0C8-9615-250C-F2F6-BC86A52608A5}"/>
              </a:ext>
            </a:extLst>
          </p:cNvPr>
          <p:cNvSpPr txBox="1">
            <a:spLocks/>
          </p:cNvSpPr>
          <p:nvPr/>
        </p:nvSpPr>
        <p:spPr>
          <a:xfrm>
            <a:off x="4324497" y="1721782"/>
            <a:ext cx="7703410" cy="4680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 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 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 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WHY?</a:t>
            </a:r>
            <a:endParaRPr lang="en-US" dirty="0"/>
          </a:p>
          <a:p>
            <a:pPr marL="347345"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Wingdings" pitchFamily="34" charset="0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/>
                <a:cs typeface="Calibri Light"/>
              </a:rPr>
              <a:t>Shared vision for </a:t>
            </a: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conservation on equal par w/ restoration</a:t>
            </a:r>
          </a:p>
          <a:p>
            <a:pPr marL="347345"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Wingdings" pitchFamily="34" charset="0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Use data/maps on multiple benefits to drive decisions – more strategic, targeted, multidisciplinary approach to conservation</a:t>
            </a:r>
            <a:endParaRPr lang="en-US">
              <a:solidFill>
                <a:schemeClr val="tx1"/>
              </a:solidFill>
            </a:endParaRPr>
          </a:p>
          <a:p>
            <a:pPr marL="347345"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Wingdings" pitchFamily="34" charset="0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Incorporate "people interests" into conservation (public access, health, equity, stewardship; local level concerns)</a:t>
            </a:r>
          </a:p>
          <a:p>
            <a:pPr marL="347345"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Wingdings" pitchFamily="34" charset="0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/>
                <a:cs typeface="Calibri Light"/>
              </a:rPr>
              <a:t>Identify potential for alignment/ collaboration/ collective impact</a:t>
            </a:r>
          </a:p>
          <a:p>
            <a:pPr marL="347345"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Wingdings" pitchFamily="34" charset="0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/>
                <a:cs typeface="Calibri Light"/>
              </a:rPr>
              <a:t>Protect investments long term (</a:t>
            </a:r>
            <a:r>
              <a:rPr lang="en-US" sz="1800" b="1" dirty="0" err="1">
                <a:solidFill>
                  <a:schemeClr val="tx1"/>
                </a:solidFill>
                <a:latin typeface="Arial"/>
                <a:cs typeface="Calibri Light"/>
              </a:rPr>
              <a:t>eg</a:t>
            </a:r>
            <a:r>
              <a:rPr lang="en-US" sz="1800" b="1" dirty="0">
                <a:solidFill>
                  <a:schemeClr val="tx1"/>
                </a:solidFill>
                <a:latin typeface="Arial"/>
                <a:cs typeface="Calibri Light"/>
              </a:rPr>
              <a:t>, healthy watersheds, forests)</a:t>
            </a:r>
          </a:p>
          <a:p>
            <a:pPr marL="347345"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Wingdings" pitchFamily="34" charset="0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/>
                <a:cs typeface="Calibri Light"/>
              </a:rPr>
              <a:t>Find efficiencies (</a:t>
            </a:r>
            <a:r>
              <a:rPr lang="en-US" sz="1800" b="1" dirty="0" err="1">
                <a:solidFill>
                  <a:schemeClr val="tx1"/>
                </a:solidFill>
                <a:latin typeface="Arial"/>
                <a:cs typeface="Calibri Light"/>
              </a:rPr>
              <a:t>eg</a:t>
            </a:r>
            <a:r>
              <a:rPr lang="en-US" sz="1800" b="1" dirty="0">
                <a:solidFill>
                  <a:schemeClr val="tx1"/>
                </a:solidFill>
                <a:latin typeface="Arial"/>
                <a:cs typeface="Calibri Light"/>
              </a:rPr>
              <a:t>, restoration on already-conserved land, more functional habitats, etc.)</a:t>
            </a:r>
            <a:endParaRPr lang="en-US" dirty="0">
              <a:solidFill>
                <a:schemeClr val="tx1"/>
              </a:solidFill>
              <a:cs typeface="Calibri Light"/>
            </a:endParaRPr>
          </a:p>
          <a:p>
            <a:pPr marL="347345"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Wingdings" pitchFamily="34" charset="0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/>
                <a:cs typeface="Calibri Light"/>
              </a:rPr>
              <a:t>Improve tracking and decision-support </a:t>
            </a:r>
          </a:p>
          <a:p>
            <a:pPr marL="4445" lvl="1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1800" b="1" dirty="0">
                <a:solidFill>
                  <a:srgbClr val="5243F7"/>
                </a:solidFill>
                <a:latin typeface="Arial"/>
                <a:cs typeface="Calibri Light"/>
              </a:rPr>
              <a:t> … some examples ... </a:t>
            </a:r>
            <a:endParaRPr lang="en-US" dirty="0">
              <a:solidFill>
                <a:srgbClr val="5243F7"/>
              </a:solidFill>
              <a:cs typeface="Calibri Light" panose="020F0302020204030204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D64D0D2-5B20-359D-04DB-76CE213B7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63245"/>
              </p:ext>
            </p:extLst>
          </p:nvPr>
        </p:nvGraphicFramePr>
        <p:xfrm>
          <a:off x="1135811" y="1727336"/>
          <a:ext cx="3036966" cy="4774474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3036966">
                  <a:extLst>
                    <a:ext uri="{9D8B030D-6E8A-4147-A177-3AD203B41FA5}">
                      <a16:colId xmlns:a16="http://schemas.microsoft.com/office/drawing/2014/main" val="281581829"/>
                    </a:ext>
                  </a:extLst>
                </a:gridCol>
              </a:tblGrid>
              <a:tr h="471714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WHICH TOPICS?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169766"/>
                  </a:ext>
                </a:extLst>
              </a:tr>
              <a:tr h="36285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Land Conservation/Protection (includes wetlands, forests)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137293"/>
                  </a:ext>
                </a:extLst>
              </a:tr>
              <a:tr h="35242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Public Access to Waterways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456576"/>
                  </a:ext>
                </a:extLst>
              </a:tr>
              <a:tr h="323849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  <a:latin typeface="Arial"/>
                        </a:rPr>
                        <a:t>Access to greenspace, parks, trails, etc. - natural, recreational, historical, cultural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778207"/>
                  </a:ext>
                </a:extLst>
              </a:tr>
              <a:tr h="83457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Forest restoration, stewardship, conservation, including riparian buffers and tree canopy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17786"/>
                  </a:ext>
                </a:extLst>
              </a:tr>
              <a:tr h="54609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Protecting Healthy Watersheds (those that are already healthy)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1366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Stewardship, Education, 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Diversity/ DEIJ-A 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A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9152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GIS support for all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950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5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63495E"/>
          </a:solidFill>
          <a:ln>
            <a:solidFill>
              <a:srgbClr val="634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C2EC19-A157-8389-07DB-65065908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078" y="306198"/>
            <a:ext cx="3954928" cy="1807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National Park Service &amp; Trust for Public Land’s Community Assessment Tool 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4182CBE2-0FBF-F4C9-20F3-AB3225D66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03" y="389035"/>
            <a:ext cx="6921993" cy="5572202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D2904FA-5A5E-7EA8-BDAD-3C96C97E393B}"/>
              </a:ext>
            </a:extLst>
          </p:cNvPr>
          <p:cNvSpPr txBox="1">
            <a:spLocks/>
          </p:cNvSpPr>
          <p:nvPr/>
        </p:nvSpPr>
        <p:spPr>
          <a:xfrm>
            <a:off x="7994708" y="2260382"/>
            <a:ext cx="3954928" cy="3888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4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noProof="1">
                <a:solidFill>
                  <a:srgbClr val="FFFFFF"/>
                </a:solidFill>
              </a:rPr>
              <a:t>A mapping tool for the Chesapeake Bay Watershed and “Roadmap” reports for Maryland, Virginia, and Pennsylvania, show how parks can be used to address community needs.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rgbClr val="FFFFFF"/>
                </a:solidFill>
              </a:rPr>
              <a:t>Where parks and greenspace could drive the most systemic change in health, climate, equity, and economic opportunity.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rgbClr val="FFFFFF"/>
                </a:solidFill>
              </a:rPr>
              <a:t>A list of 22 criteria factors were used to explore impacts across the watershed and scoring was used to list communities on a scale of highest prioritiy to lowest.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rgbClr val="FFFFFF"/>
                </a:solidFill>
              </a:rPr>
              <a:t>Use the map to find your community and use the roadmaps reports to explore further community details.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E2532-F4A7-30E2-0525-1FF82D28A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9500">
                <a:solidFill>
                  <a:srgbClr val="FFFFFF">
                    <a:alpha val="25000"/>
                  </a:srgbClr>
                </a:solidFill>
              </a:rPr>
              <a:pPr algn="r" defTabSz="91440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9500">
              <a:solidFill>
                <a:srgbClr val="FFFFFF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9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465791-02C3-85CB-EC2D-AE1D097A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805" y="344399"/>
            <a:ext cx="9599008" cy="940937"/>
          </a:xfrm>
        </p:spPr>
        <p:txBody>
          <a:bodyPr/>
          <a:lstStyle/>
          <a:p>
            <a:pPr algn="ctr"/>
            <a:r>
              <a:rPr lang="en-US"/>
              <a:t>Chesapeake Conservation Partnership (CCP)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CC286-7253-B31F-DFE6-802920A9FC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3064" y="1535185"/>
            <a:ext cx="7012684" cy="4356260"/>
          </a:xfrm>
        </p:spPr>
        <p:txBody>
          <a:bodyPr>
            <a:normAutofit/>
          </a:bodyPr>
          <a:lstStyle/>
          <a:p>
            <a:r>
              <a:rPr lang="en-US" noProof="1"/>
              <a:t>Chesapeake Conservation Partnership will be hosting its Fifteenth Annual Meeting, </a:t>
            </a:r>
            <a:r>
              <a:rPr lang="en-US" b="1" noProof="1"/>
              <a:t>“Chesapeake United: Strategies for Cross Border Conservation” </a:t>
            </a:r>
          </a:p>
          <a:p>
            <a:endParaRPr lang="en-US" noProof="1"/>
          </a:p>
          <a:p>
            <a:r>
              <a:rPr lang="en-US" b="1" noProof="1"/>
              <a:t>Where: </a:t>
            </a:r>
            <a:r>
              <a:rPr lang="en-US" noProof="1"/>
              <a:t>The Claggett Center, 3035 Buckeystown Pike, Adamstown, MD </a:t>
            </a:r>
          </a:p>
          <a:p>
            <a:endParaRPr lang="en-US" noProof="1"/>
          </a:p>
          <a:p>
            <a:r>
              <a:rPr lang="en-US" b="1" noProof="1"/>
              <a:t>When: </a:t>
            </a:r>
            <a:r>
              <a:rPr lang="en-US" noProof="1"/>
              <a:t>10:00AM November 19</a:t>
            </a:r>
            <a:r>
              <a:rPr lang="en-US" baseline="30000" noProof="1"/>
              <a:t>th</a:t>
            </a:r>
            <a:r>
              <a:rPr lang="en-US" noProof="1"/>
              <a:t> to 3:00PM November 20</a:t>
            </a:r>
            <a:r>
              <a:rPr lang="en-US" baseline="30000" noProof="1"/>
              <a:t>th</a:t>
            </a:r>
          </a:p>
          <a:p>
            <a:endParaRPr lang="en-US" baseline="30000" noProof="1"/>
          </a:p>
          <a:p>
            <a:r>
              <a:rPr lang="en-US" b="1" noProof="1"/>
              <a:t>Contact: </a:t>
            </a:r>
          </a:p>
          <a:p>
            <a:r>
              <a:rPr lang="en-US" noProof="1"/>
              <a:t>Ben Alexandro, </a:t>
            </a:r>
          </a:p>
          <a:p>
            <a:r>
              <a:rPr lang="en-US" noProof="1"/>
              <a:t>(</a:t>
            </a:r>
            <a:r>
              <a:rPr lang="en-US" noProof="1">
                <a:hlinkClick r:id="rId3"/>
              </a:rPr>
              <a:t>balexandro@chesapeakeconservation.org</a:t>
            </a:r>
            <a:r>
              <a:rPr lang="en-US" noProof="1"/>
              <a:t>) </a:t>
            </a:r>
          </a:p>
          <a:p>
            <a:endParaRPr lang="en-US" noProof="1"/>
          </a:p>
          <a:p>
            <a:r>
              <a:rPr lang="en-US" noProof="1"/>
              <a:t>Chase Douglas, </a:t>
            </a:r>
          </a:p>
          <a:p>
            <a:r>
              <a:rPr lang="en-US" noProof="1"/>
              <a:t>(</a:t>
            </a:r>
            <a:r>
              <a:rPr lang="en-US" noProof="1">
                <a:hlinkClick r:id="rId4"/>
              </a:rPr>
              <a:t>cdouglas@chesapeakeconservancy.org</a:t>
            </a:r>
            <a:r>
              <a:rPr lang="en-US" noProof="1"/>
              <a:t>) </a:t>
            </a:r>
          </a:p>
          <a:p>
            <a:endParaRPr lang="en-US" noProof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F2AD9-EC94-1F3D-3B79-64938E47A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1F5364D2-8197-73F9-E7BD-47C90E9D10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14"/>
          <a:stretch/>
        </p:blipFill>
        <p:spPr>
          <a:xfrm>
            <a:off x="7941032" y="1361040"/>
            <a:ext cx="3937648" cy="2064354"/>
          </a:xfrm>
          <a:prstGeom prst="rect">
            <a:avLst/>
          </a:prstGeom>
        </p:spPr>
      </p:pic>
      <p:pic>
        <p:nvPicPr>
          <p:cNvPr id="13" name="Picture 12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5DE7F5CF-814A-EEF8-A2B5-2F18985B6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148" y="3591048"/>
            <a:ext cx="3954532" cy="22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6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B8613F-2883-10AE-89EE-754728CF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052" y="813086"/>
            <a:ext cx="10202248" cy="1139410"/>
          </a:xfrm>
        </p:spPr>
        <p:txBody>
          <a:bodyPr/>
          <a:lstStyle/>
          <a:p>
            <a:r>
              <a:rPr lang="en-US"/>
              <a:t>Next Steps…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97A5F-8A74-2493-9B0C-E5376396F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1E2DB4-5B0D-A35F-70C9-66854F6AA650}"/>
              </a:ext>
            </a:extLst>
          </p:cNvPr>
          <p:cNvSpPr txBox="1">
            <a:spLocks/>
          </p:cNvSpPr>
          <p:nvPr/>
        </p:nvSpPr>
        <p:spPr>
          <a:xfrm>
            <a:off x="1342052" y="2139193"/>
            <a:ext cx="9525000" cy="390572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/>
              <a:t>Upcoming Quarterly Meetings: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 July 31th at 2:30PM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December 11th at 2:30PM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April 30th at 2:30PM</a:t>
            </a:r>
          </a:p>
        </p:txBody>
      </p:sp>
    </p:spTree>
    <p:extLst>
      <p:ext uri="{BB962C8B-B14F-4D97-AF65-F5344CB8AC3E}">
        <p14:creationId xmlns:p14="http://schemas.microsoft.com/office/powerpoint/2010/main" val="174882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71D8FC-E122-CABE-6FCE-615B2C34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758" y="1301873"/>
            <a:ext cx="4602483" cy="4896019"/>
          </a:xfrm>
        </p:spPr>
        <p:txBody>
          <a:bodyPr/>
          <a:lstStyle/>
          <a:p>
            <a:pPr algn="ctr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8080609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53AF4-4FB0-4B39-9296-55DED383E987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0D7C3E5-1734-4636-9EC5-AEB06BF1FB20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C5C2001-E626-4890-B405-22B5BD1CB0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Application>Microsoft Office PowerPoint</Application>
  <PresentationFormat>Widescreen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Metropolitan</vt:lpstr>
      <vt:lpstr>Protected Lands Workgroup Quarterly Meeting  July 2024</vt:lpstr>
      <vt:lpstr>Agenda Overview</vt:lpstr>
      <vt:lpstr>2024 PLWG Actions</vt:lpstr>
      <vt:lpstr>Presentation from  GIS Community of Practice </vt:lpstr>
      <vt:lpstr>Coordination Among Conservation Groups</vt:lpstr>
      <vt:lpstr>National Park Service &amp; Trust for Public Land’s Community Assessment Tool </vt:lpstr>
      <vt:lpstr>Chesapeake Conservation Partnership (CCP)</vt:lpstr>
      <vt:lpstr>Next Steps…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Protected Lands Workgroup Quarterly Meeting  July 2024</dc:title>
  <dc:creator>Gracia, Aurelia M</dc:creator>
  <cp:revision>12</cp:revision>
  <dcterms:created xsi:type="dcterms:W3CDTF">2024-07-22T15:23:04Z</dcterms:created>
  <dcterms:modified xsi:type="dcterms:W3CDTF">2024-07-31T18:39:30Z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