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3" r:id="rId3"/>
    <p:sldId id="262" r:id="rId4"/>
    <p:sldId id="257" r:id="rId5"/>
    <p:sldId id="261" r:id="rId6"/>
    <p:sldId id="258" r:id="rId7"/>
    <p:sldId id="260" r:id="rId8"/>
    <p:sldId id="265" r:id="rId9"/>
    <p:sldId id="264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73144" autoAdjust="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CD2E1-6728-4782-BFCA-80E5775CCFE2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BF225-C157-4531-B74E-953C87AF5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07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BF225-C157-4531-B74E-953C87AF59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11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EBF225-C157-4531-B74E-953C87AF59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27215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EBF225-C157-4531-B74E-953C87AF59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08730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EBF225-C157-4531-B74E-953C87AF59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034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EBF225-C157-4531-B74E-953C87AF59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0513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BF225-C157-4531-B74E-953C87AF59F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43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BF225-C157-4531-B74E-953C87AF59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508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BF225-C157-4531-B74E-953C87AF59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05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BF225-C157-4531-B74E-953C87AF59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08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BF225-C157-4531-B74E-953C87AF59F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BF225-C157-4531-B74E-953C87AF59F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5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BF225-C157-4531-B74E-953C87AF59F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8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EBF225-C157-4531-B74E-953C87AF59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5736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BF225-C157-4531-B74E-953C87AF59F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33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0AED8-A301-D436-18F5-9149F7CBE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AA5A6B-C88C-1433-64E7-985C345EE0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95880-38E2-EBDC-C5B6-C9F464ED3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4089F-BA8B-3E4D-0345-5F50F6D50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B6AD6-5386-0313-A263-58FABCAF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3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391A5-D134-95C7-378D-BB96129CC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2D4226-41E2-B4D9-97FC-F361C3533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46491-3A46-5DFD-D588-CB60470EE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7D5E7-32F5-A5D3-353C-7AE6282E4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EBDF2-95AC-72F7-CCED-4E1725E63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77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609F2F-AFFB-9FA0-551B-5EE9114FF3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DA8DD5-97C5-FA52-B5C6-6CEE6F2E3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2A029-0EC0-83AE-3FF9-5ED8BE411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C3934-8208-EA9D-23DB-E371D13B6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9F9EA-8918-755D-E294-A06894B7E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9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60D6A-7C97-5C2F-ACF3-A988F2A2E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1F298-EB68-F5D5-78B2-750CA7B77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EE98B-419B-F4B8-3231-FE257AD21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B4BCC-CC6D-871D-1515-BFB9B71BC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E43BF-F45C-F3CB-DD27-6EADB85C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96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F9E3C-5294-885A-2269-AF190BBF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5D74A-D4CE-FCA6-C336-EA29F133A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4D346-41B8-679F-523E-2A0F072C9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4C82C-C507-B0C1-7BE8-F95E23AFB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D4A28-7F01-B067-608D-31260CFFE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C1164-F287-9FF5-7C9F-3C380FD28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86DA7-31BE-DE4B-8E44-D391C3E228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AF4A68-BEE2-FBC4-D901-4FDD11CE29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B70DF-3A30-05A9-70A3-CA53AB034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3A5D0-044F-AD68-2850-44439EE5E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1E137-D13E-31B1-A8FF-9FC13C55B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0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D7AB9-FE21-7087-E077-B9FB52E8A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3F073-8D5F-92D9-72C6-0945B5E48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84E04A-9E9F-1901-5C3C-6BBD3A54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E27CF3-16B6-F96B-3E45-EFAB95B637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064A40-4391-180F-F08B-DC2C5F472A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0D2A3B-9D0F-9E4B-A7FF-A05260C69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948392-05D4-C435-0787-41FA2365A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BB54A5-0739-5799-E111-2534A9DE1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8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BBA7C-849A-CA1A-E7B3-70C72DB68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167B1C-4B1A-90CE-1F9E-D33C7BD76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AFCBA5-3D66-9B02-481C-5C50AC572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E13EA3-CEEF-9D7F-6977-C4EC7D921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4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7E15F1-9429-FCC6-6943-309D3153A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7431BF-0036-3EBA-1A6B-EA9CC47CD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2FB8A2-155B-6314-A392-DA074A4F3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0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2A8C5-8897-0AAD-4DAF-6294302E9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23885-0D8F-F563-F603-115EEDD9B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11E8A-177A-832E-AEB8-63C5824C0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48EBA7-A1C2-04E7-8FBE-153C70307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F04EF-8ACA-C7BC-A37C-30BECDA79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612F0-A193-3F57-44D1-BE33A6622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6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C1259-829B-5274-A58E-A832C6E4A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ABDEF-803C-87AE-0B13-FBF5843FA4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0FB5DB-D816-90FF-8D16-214B0452F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8C62D9-B95A-5996-10EB-1DD42DD6D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55971-CC8E-5FA9-BD2F-A8563CDF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6355E9-B4A0-2E55-B22F-32DAFFCA4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0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22D370-155B-1FC9-DF75-F9F1B9903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1A6F7-DA24-EEFD-A3C0-9D6335855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0A8AB-E05C-AED4-6118-4861512D6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3930B-1E0E-4709-AFDE-37DF343D35B6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1B7EE-03A7-09AA-65D2-B1E27FFD1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6D335-FA2E-B889-B2A4-C5A0F5724D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B2E2D-82EC-4251-B7AF-62FF760F4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5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8992" y="-34538"/>
            <a:ext cx="6655405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5194" y="-23905"/>
            <a:ext cx="6705251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6886" y="-23905"/>
            <a:ext cx="6705251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AFC142-555A-4EDD-FB57-FA95B48248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6886" y="895483"/>
            <a:ext cx="6705251" cy="3011190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chemeClr val="bg1"/>
                </a:solidFill>
              </a:rPr>
              <a:t>Riparian Forest Buffer Outcome: </a:t>
            </a:r>
            <a:br>
              <a:rPr lang="en-US" sz="42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Proposed Workplan updates</a:t>
            </a:r>
            <a:br>
              <a:rPr lang="en-US" sz="4200" dirty="0">
                <a:solidFill>
                  <a:schemeClr val="bg1"/>
                </a:solidFill>
              </a:rPr>
            </a:br>
            <a:endParaRPr lang="en-US" sz="42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66F87E-0F06-1699-C6DC-41CB99D98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6270" y="4142096"/>
            <a:ext cx="5338511" cy="1055142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Katie Brownson, USFS</a:t>
            </a:r>
          </a:p>
          <a:p>
            <a:r>
              <a:rPr lang="en-US" sz="2000" dirty="0">
                <a:solidFill>
                  <a:schemeClr val="bg1"/>
                </a:solidFill>
              </a:rPr>
              <a:t>January 2023 FWG</a:t>
            </a:r>
          </a:p>
        </p:txBody>
      </p:sp>
      <p:sp>
        <p:nvSpPr>
          <p:cNvPr id="31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33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35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583101" y="357831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2" name="Oval 41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19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637C8-5F55-2864-030A-3AFD5FFA8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968" y="1472184"/>
            <a:ext cx="3767328" cy="4581144"/>
          </a:xfrm>
        </p:spPr>
        <p:txBody>
          <a:bodyPr anchor="t">
            <a:normAutofit/>
          </a:bodyPr>
          <a:lstStyle/>
          <a:p>
            <a:r>
              <a:rPr lang="en-US" sz="5400"/>
              <a:t>New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4164E-E193-D290-9BFB-831845E2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8656" y="1472184"/>
            <a:ext cx="6153912" cy="4581144"/>
          </a:xfrm>
        </p:spPr>
        <p:txBody>
          <a:bodyPr>
            <a:normAutofit/>
          </a:bodyPr>
          <a:lstStyle/>
          <a:p>
            <a:r>
              <a:rPr lang="en-US" sz="2400" dirty="0"/>
              <a:t>Management Approach 3: Build capacity in staff, contractors and outreach</a:t>
            </a:r>
          </a:p>
          <a:p>
            <a:pPr lvl="1"/>
            <a:r>
              <a:rPr lang="en-US" dirty="0"/>
              <a:t>Coordinate around regional training needs</a:t>
            </a:r>
          </a:p>
          <a:p>
            <a:pPr lvl="1"/>
            <a:r>
              <a:rPr lang="en-US" dirty="0"/>
              <a:t>Identify opportunities to improve grant and funding provisions to better support building capacity in staff, contractors and outreach.</a:t>
            </a:r>
          </a:p>
          <a:p>
            <a:pPr lvl="1"/>
            <a:r>
              <a:rPr lang="en-US" dirty="0"/>
              <a:t>Support workforce development in historically underserved communities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DAE397D-2F47-480F-95CA-D5EDB2433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BD66E0D2-4D47-45F5-9F6C-04DF950CB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C36CD79E-81FA-41B2-9A38-E0E26BCBE8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58CF2E87-8DCB-4A21-A926-1879E39DE7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E8EBCED8-09A7-4078-908F-87C5C90943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881B8E24-1A3B-4288-834C-5C75EE612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CE6C6947-62CC-47B5-8006-0DBB11057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A3EA873-FF38-49B1-AA18-6CAA8278A7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2B74FB34-BB05-4313-9474-A4F9B27A5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3673863D-063E-49A6-9856-52014BB4D6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59E7384A-6379-482C-8070-680EA33AF4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C6A49E1B-06B5-467F-97A5-EE77945A7E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C67D60A3-4CE7-453B-97D1-08DD83271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333C1DC-BC77-4584-B472-AE19C4A09F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30CC34F2-2D02-4DC8-8951-5E29E0866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C77A3E1B-1C72-4437-A8A1-FC659C9E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4EE3E561-115A-4994-832B-FB79E4498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D389D14E-E715-4844-8E58-ED5A66AB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208B28A-82FB-48D4-9087-806354C858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330334B-C28B-49CB-8643-6EF946230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F221AA9B-1DD9-4FC4-947F-90C0582F71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9214B596-B3CC-43CB-A72A-2ADABBE5B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64F9BF67-14D7-4F9D-A8E4-4BB8DE351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75225" y="1331697"/>
            <a:ext cx="193249" cy="16659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15224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637C8-5F55-2864-030A-3AFD5FFA8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968" y="1472184"/>
            <a:ext cx="3767328" cy="4581144"/>
          </a:xfrm>
        </p:spPr>
        <p:txBody>
          <a:bodyPr anchor="t">
            <a:normAutofit/>
          </a:bodyPr>
          <a:lstStyle/>
          <a:p>
            <a:r>
              <a:rPr lang="en-US" sz="5400"/>
              <a:t>New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4164E-E193-D290-9BFB-831845E2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8656" y="1472184"/>
            <a:ext cx="6153912" cy="4581144"/>
          </a:xfrm>
        </p:spPr>
        <p:txBody>
          <a:bodyPr>
            <a:normAutofit/>
          </a:bodyPr>
          <a:lstStyle/>
          <a:p>
            <a:r>
              <a:rPr lang="en-US" sz="2400" dirty="0"/>
              <a:t>Management Approach 4: Improve RFB outreach and communications</a:t>
            </a:r>
          </a:p>
          <a:p>
            <a:pPr lvl="1"/>
            <a:r>
              <a:rPr lang="en-US" dirty="0"/>
              <a:t>Update and maintain the Chesapeake Forest Buffer Network website as a resource for up-to-date information on buffer programs available in different states</a:t>
            </a:r>
          </a:p>
          <a:p>
            <a:pPr lvl="1"/>
            <a:r>
              <a:rPr lang="en-US" dirty="0"/>
              <a:t>Develop a Chesapeake Forest Buffer newsletter to highlight examples of particularly effective programs or practices  </a:t>
            </a:r>
          </a:p>
          <a:p>
            <a:endParaRPr lang="en-US" sz="24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DAE397D-2F47-480F-95CA-D5EDB2433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BD66E0D2-4D47-45F5-9F6C-04DF950CB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C36CD79E-81FA-41B2-9A38-E0E26BCBE8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58CF2E87-8DCB-4A21-A926-1879E39DE7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E8EBCED8-09A7-4078-908F-87C5C90943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881B8E24-1A3B-4288-834C-5C75EE612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CE6C6947-62CC-47B5-8006-0DBB11057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A3EA873-FF38-49B1-AA18-6CAA8278A7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2B74FB34-BB05-4313-9474-A4F9B27A5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3673863D-063E-49A6-9856-52014BB4D6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59E7384A-6379-482C-8070-680EA33AF4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C6A49E1B-06B5-467F-97A5-EE77945A7E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C67D60A3-4CE7-453B-97D1-08DD83271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333C1DC-BC77-4584-B472-AE19C4A09F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30CC34F2-2D02-4DC8-8951-5E29E0866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C77A3E1B-1C72-4437-A8A1-FC659C9E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4EE3E561-115A-4994-832B-FB79E4498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D389D14E-E715-4844-8E58-ED5A66AB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208B28A-82FB-48D4-9087-806354C858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330334B-C28B-49CB-8643-6EF946230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F221AA9B-1DD9-4FC4-947F-90C0582F71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9214B596-B3CC-43CB-A72A-2ADABBE5B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64F9BF67-14D7-4F9D-A8E4-4BB8DE351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75225" y="1331697"/>
            <a:ext cx="193249" cy="16659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74796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637C8-5F55-2864-030A-3AFD5FFA8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968" y="1472184"/>
            <a:ext cx="3767328" cy="4581144"/>
          </a:xfrm>
        </p:spPr>
        <p:txBody>
          <a:bodyPr anchor="t">
            <a:normAutofit/>
          </a:bodyPr>
          <a:lstStyle/>
          <a:p>
            <a:r>
              <a:rPr lang="en-US" sz="5400"/>
              <a:t>New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4164E-E193-D290-9BFB-831845E2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8656" y="1472184"/>
            <a:ext cx="6153912" cy="4581144"/>
          </a:xfrm>
        </p:spPr>
        <p:txBody>
          <a:bodyPr>
            <a:normAutofit/>
          </a:bodyPr>
          <a:lstStyle/>
          <a:p>
            <a:r>
              <a:rPr lang="en-US" sz="2400" dirty="0"/>
              <a:t>Management Approach 5. Use new data and tools to improve strategic planning, buffer delivery, and reporting </a:t>
            </a:r>
          </a:p>
          <a:p>
            <a:pPr lvl="1"/>
            <a:r>
              <a:rPr lang="en-US" sz="2000" dirty="0"/>
              <a:t>Evaluate opportunities to optimize RFB implementation for climate adaptation, resilience and equity  </a:t>
            </a:r>
          </a:p>
          <a:p>
            <a:pPr lvl="1"/>
            <a:r>
              <a:rPr lang="en-US" sz="2000" dirty="0"/>
              <a:t>Improve reporting and verification of forest buffers to ensure new buffers are getting full credit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DAE397D-2F47-480F-95CA-D5EDB2433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BD66E0D2-4D47-45F5-9F6C-04DF950CB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C36CD79E-81FA-41B2-9A38-E0E26BCBE8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58CF2E87-8DCB-4A21-A926-1879E39DE7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E8EBCED8-09A7-4078-908F-87C5C90943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881B8E24-1A3B-4288-834C-5C75EE612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CE6C6947-62CC-47B5-8006-0DBB11057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A3EA873-FF38-49B1-AA18-6CAA8278A7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2B74FB34-BB05-4313-9474-A4F9B27A5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3673863D-063E-49A6-9856-52014BB4D6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59E7384A-6379-482C-8070-680EA33AF4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C6A49E1B-06B5-467F-97A5-EE77945A7E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C67D60A3-4CE7-453B-97D1-08DD83271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333C1DC-BC77-4584-B472-AE19C4A09F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30CC34F2-2D02-4DC8-8951-5E29E0866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C77A3E1B-1C72-4437-A8A1-FC659C9E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4EE3E561-115A-4994-832B-FB79E4498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D389D14E-E715-4844-8E58-ED5A66AB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208B28A-82FB-48D4-9087-806354C858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330334B-C28B-49CB-8643-6EF946230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F221AA9B-1DD9-4FC4-947F-90C0582F71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9214B596-B3CC-43CB-A72A-2ADABBE5B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64F9BF67-14D7-4F9D-A8E4-4BB8DE351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75225" y="1331697"/>
            <a:ext cx="193249" cy="16659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5828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637C8-5F55-2864-030A-3AFD5FFA8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968" y="1472184"/>
            <a:ext cx="3767328" cy="4581144"/>
          </a:xfrm>
        </p:spPr>
        <p:txBody>
          <a:bodyPr anchor="t">
            <a:normAutofit/>
          </a:bodyPr>
          <a:lstStyle/>
          <a:p>
            <a:r>
              <a:rPr lang="en-US" sz="5400"/>
              <a:t>New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4164E-E193-D290-9BFB-831845E2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8656" y="1472184"/>
            <a:ext cx="6153912" cy="4581144"/>
          </a:xfrm>
        </p:spPr>
        <p:txBody>
          <a:bodyPr>
            <a:normAutofit/>
          </a:bodyPr>
          <a:lstStyle/>
          <a:p>
            <a:r>
              <a:rPr lang="en-US" sz="2400" dirty="0"/>
              <a:t>Management Approach 6: Conserve existing buffers</a:t>
            </a:r>
          </a:p>
          <a:p>
            <a:pPr lvl="1"/>
            <a:r>
              <a:rPr lang="en-US" dirty="0"/>
              <a:t>Identify policies or incentives that can be used to prioritize conservation and retention of existing forest buffers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DAE397D-2F47-480F-95CA-D5EDB2433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BD66E0D2-4D47-45F5-9F6C-04DF950CB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C36CD79E-81FA-41B2-9A38-E0E26BCBE8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58CF2E87-8DCB-4A21-A926-1879E39DE7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E8EBCED8-09A7-4078-908F-87C5C90943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881B8E24-1A3B-4288-834C-5C75EE612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CE6C6947-62CC-47B5-8006-0DBB11057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A3EA873-FF38-49B1-AA18-6CAA8278A7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2B74FB34-BB05-4313-9474-A4F9B27A5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3673863D-063E-49A6-9856-52014BB4D6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59E7384A-6379-482C-8070-680EA33AF4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C6A49E1B-06B5-467F-97A5-EE77945A7E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C67D60A3-4CE7-453B-97D1-08DD83271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333C1DC-BC77-4584-B472-AE19C4A09F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30CC34F2-2D02-4DC8-8951-5E29E0866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C77A3E1B-1C72-4437-A8A1-FC659C9E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4EE3E561-115A-4994-832B-FB79E4498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D389D14E-E715-4844-8E58-ED5A66AB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208B28A-82FB-48D4-9087-806354C858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330334B-C28B-49CB-8643-6EF946230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F221AA9B-1DD9-4FC4-947F-90C0582F71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9214B596-B3CC-43CB-A72A-2ADABBE5B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64F9BF67-14D7-4F9D-A8E4-4BB8DE351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75225" y="1331697"/>
            <a:ext cx="193249" cy="16659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2166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2456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6429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BA9E676-A8FC-4C2F-8D78-C13ED8ABD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ECD79B5-5FC5-495F-BFD6-346C16E78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2D9D048-3063-435A-8C23-26C1907E9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20315" y="727769"/>
            <a:ext cx="8751370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DC1C77-B517-A900-4B46-E9213DAEC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534" y="1344304"/>
            <a:ext cx="7451678" cy="28437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Questions or suggestions? 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6C541AE-9B02-44C0-B8C6-B2DEA7ED3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11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EFF5E6-9F01-D268-C822-28C11C9A4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4088"/>
            <a:ext cx="3529953" cy="2980944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Strategic planning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D5775-2900-9F0D-8E23-A597ABB15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10" y="704088"/>
            <a:ext cx="5135293" cy="5248656"/>
          </a:xfrm>
        </p:spPr>
        <p:txBody>
          <a:bodyPr anchor="ctr">
            <a:normAutofit/>
          </a:bodyPr>
          <a:lstStyle/>
          <a:p>
            <a:r>
              <a:rPr lang="en-US" sz="2400" dirty="0"/>
              <a:t>Management Strategy- Longer-term (10 year) narrative document identifying factors influencing success, current efforts and gaps, management approaches, and strategies for monitoring and assessing progress (</a:t>
            </a:r>
            <a:r>
              <a:rPr lang="en-US" sz="2400" i="1" dirty="0"/>
              <a:t>developed for 2015-2025</a:t>
            </a:r>
            <a:r>
              <a:rPr lang="en-US" sz="2400" dirty="0"/>
              <a:t>)</a:t>
            </a:r>
          </a:p>
          <a:p>
            <a:r>
              <a:rPr lang="en-US" sz="2400" dirty="0"/>
              <a:t>Logic &amp; Action Plan – Two-year workplan identifying specific actions that will be taken to implement the Management Strategy</a:t>
            </a:r>
          </a:p>
        </p:txBody>
      </p:sp>
    </p:spTree>
    <p:extLst>
      <p:ext uri="{BB962C8B-B14F-4D97-AF65-F5344CB8AC3E}">
        <p14:creationId xmlns:p14="http://schemas.microsoft.com/office/powerpoint/2010/main" val="3039215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8773A7-5291-7D5C-3864-E30B47DAB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1641752"/>
            <a:ext cx="3527425" cy="4366936"/>
          </a:xfrm>
        </p:spPr>
        <p:txBody>
          <a:bodyPr anchor="t">
            <a:normAutofit/>
          </a:bodyPr>
          <a:lstStyle/>
          <a:p>
            <a:r>
              <a:rPr lang="en-US" sz="4000"/>
              <a:t>Logic &amp; Action Plan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B5DC4-00AE-0983-94A8-0A155D332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4081" y="853440"/>
            <a:ext cx="5778976" cy="474831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>
                    <a:alpha val="80000"/>
                  </a:schemeClr>
                </a:solidFill>
              </a:rPr>
              <a:t>Factors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: Significant human or natural factors that could impact the Chesapeake Bay Program’s ability to achieve an outcome. These should align with the factors identified in the Management Strategy</a:t>
            </a:r>
          </a:p>
          <a:p>
            <a:r>
              <a:rPr lang="en-US" sz="2400" b="1" dirty="0">
                <a:solidFill>
                  <a:schemeClr val="tx1">
                    <a:alpha val="80000"/>
                  </a:schemeClr>
                </a:solidFill>
              </a:rPr>
              <a:t>Management Approaches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: Approaches to address the factors affecting our ability to meet the goal and to fill the gaps identified</a:t>
            </a:r>
          </a:p>
          <a:p>
            <a:r>
              <a:rPr lang="en-US" sz="2400" b="1" dirty="0">
                <a:solidFill>
                  <a:schemeClr val="tx1">
                    <a:alpha val="80000"/>
                  </a:schemeClr>
                </a:solidFill>
              </a:rPr>
              <a:t>Actions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: Specific workplan items that contribute to the identified Management Approaches and help address the Factors influencing success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728F330-19FB-4D39-BD0F-53032ABFE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79015" y="0"/>
            <a:ext cx="712985" cy="6858000"/>
            <a:chOff x="11479015" y="0"/>
            <a:chExt cx="712985" cy="6858000"/>
          </a:xfrm>
          <a:effectLst>
            <a:outerShdw blurRad="381000" dist="152400" dir="10800000" algn="ctr" rotWithShape="0">
              <a:schemeClr val="bg1">
                <a:alpha val="10000"/>
              </a:scheme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0220D63-6F38-42F9-8AAD-3B1363A4FA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79018" y="0"/>
              <a:ext cx="712982" cy="6858000"/>
            </a:xfrm>
            <a:custGeom>
              <a:avLst/>
              <a:gdLst>
                <a:gd name="connsiteX0" fmla="*/ 280560 w 712982"/>
                <a:gd name="connsiteY0" fmla="*/ 0 h 6858000"/>
                <a:gd name="connsiteX1" fmla="*/ 712982 w 712982"/>
                <a:gd name="connsiteY1" fmla="*/ 0 h 6858000"/>
                <a:gd name="connsiteX2" fmla="*/ 712982 w 712982"/>
                <a:gd name="connsiteY2" fmla="*/ 6858000 h 6858000"/>
                <a:gd name="connsiteX3" fmla="*/ 372527 w 712982"/>
                <a:gd name="connsiteY3" fmla="*/ 6858000 h 6858000"/>
                <a:gd name="connsiteX4" fmla="*/ 372901 w 712982"/>
                <a:gd name="connsiteY4" fmla="*/ 6835810 h 6858000"/>
                <a:gd name="connsiteX5" fmla="*/ 363017 w 712982"/>
                <a:gd name="connsiteY5" fmla="*/ 6518145 h 6858000"/>
                <a:gd name="connsiteX6" fmla="*/ 310498 w 712982"/>
                <a:gd name="connsiteY6" fmla="*/ 6393936 h 6858000"/>
                <a:gd name="connsiteX7" fmla="*/ 305420 w 712982"/>
                <a:gd name="connsiteY7" fmla="*/ 6355564 h 6858000"/>
                <a:gd name="connsiteX8" fmla="*/ 311030 w 712982"/>
                <a:gd name="connsiteY8" fmla="*/ 6267729 h 6858000"/>
                <a:gd name="connsiteX9" fmla="*/ 281440 w 712982"/>
                <a:gd name="connsiteY9" fmla="*/ 6090959 h 6858000"/>
                <a:gd name="connsiteX10" fmla="*/ 258928 w 712982"/>
                <a:gd name="connsiteY10" fmla="*/ 6026981 h 6858000"/>
                <a:gd name="connsiteX11" fmla="*/ 245105 w 712982"/>
                <a:gd name="connsiteY11" fmla="*/ 5991615 h 6858000"/>
                <a:gd name="connsiteX12" fmla="*/ 197441 w 712982"/>
                <a:gd name="connsiteY12" fmla="*/ 5807458 h 6858000"/>
                <a:gd name="connsiteX13" fmla="*/ 159115 w 712982"/>
                <a:gd name="connsiteY13" fmla="*/ 5727356 h 6858000"/>
                <a:gd name="connsiteX14" fmla="*/ 152306 w 712982"/>
                <a:gd name="connsiteY14" fmla="*/ 5705270 h 6858000"/>
                <a:gd name="connsiteX15" fmla="*/ 150939 w 712982"/>
                <a:gd name="connsiteY15" fmla="*/ 5580441 h 6858000"/>
                <a:gd name="connsiteX16" fmla="*/ 187956 w 712982"/>
                <a:gd name="connsiteY16" fmla="*/ 5482729 h 6858000"/>
                <a:gd name="connsiteX17" fmla="*/ 201902 w 712982"/>
                <a:gd name="connsiteY17" fmla="*/ 5463053 h 6858000"/>
                <a:gd name="connsiteX18" fmla="*/ 168174 w 712982"/>
                <a:gd name="connsiteY18" fmla="*/ 5205662 h 6858000"/>
                <a:gd name="connsiteX19" fmla="*/ 157186 w 712982"/>
                <a:gd name="connsiteY19" fmla="*/ 5166766 h 6858000"/>
                <a:gd name="connsiteX20" fmla="*/ 163999 w 712982"/>
                <a:gd name="connsiteY20" fmla="*/ 4972256 h 6858000"/>
                <a:gd name="connsiteX21" fmla="*/ 163388 w 712982"/>
                <a:gd name="connsiteY21" fmla="*/ 4915833 h 6858000"/>
                <a:gd name="connsiteX22" fmla="*/ 166361 w 712982"/>
                <a:gd name="connsiteY22" fmla="*/ 4712964 h 6858000"/>
                <a:gd name="connsiteX23" fmla="*/ 140122 w 712982"/>
                <a:gd name="connsiteY23" fmla="*/ 4687152 h 6858000"/>
                <a:gd name="connsiteX24" fmla="*/ 73058 w 712982"/>
                <a:gd name="connsiteY24" fmla="*/ 4611951 h 6858000"/>
                <a:gd name="connsiteX25" fmla="*/ 3979 w 712982"/>
                <a:gd name="connsiteY25" fmla="*/ 4456771 h 6858000"/>
                <a:gd name="connsiteX26" fmla="*/ 2091 w 712982"/>
                <a:gd name="connsiteY26" fmla="*/ 4412781 h 6858000"/>
                <a:gd name="connsiteX27" fmla="*/ 75905 w 712982"/>
                <a:gd name="connsiteY27" fmla="*/ 4292897 h 6858000"/>
                <a:gd name="connsiteX28" fmla="*/ 104434 w 712982"/>
                <a:gd name="connsiteY28" fmla="*/ 4235333 h 6858000"/>
                <a:gd name="connsiteX29" fmla="*/ 151065 w 712982"/>
                <a:gd name="connsiteY29" fmla="*/ 4075686 h 6858000"/>
                <a:gd name="connsiteX30" fmla="*/ 161243 w 712982"/>
                <a:gd name="connsiteY30" fmla="*/ 4061695 h 6858000"/>
                <a:gd name="connsiteX31" fmla="*/ 286285 w 712982"/>
                <a:gd name="connsiteY31" fmla="*/ 3933862 h 6858000"/>
                <a:gd name="connsiteX32" fmla="*/ 306926 w 712982"/>
                <a:gd name="connsiteY32" fmla="*/ 3905847 h 6858000"/>
                <a:gd name="connsiteX33" fmla="*/ 340015 w 712982"/>
                <a:gd name="connsiteY33" fmla="*/ 3871199 h 6858000"/>
                <a:gd name="connsiteX34" fmla="*/ 400111 w 712982"/>
                <a:gd name="connsiteY34" fmla="*/ 3767743 h 6858000"/>
                <a:gd name="connsiteX35" fmla="*/ 409694 w 712982"/>
                <a:gd name="connsiteY35" fmla="*/ 3646690 h 6858000"/>
                <a:gd name="connsiteX36" fmla="*/ 428447 w 712982"/>
                <a:gd name="connsiteY36" fmla="*/ 3499752 h 6858000"/>
                <a:gd name="connsiteX37" fmla="*/ 445033 w 712982"/>
                <a:gd name="connsiteY37" fmla="*/ 3437349 h 6858000"/>
                <a:gd name="connsiteX38" fmla="*/ 471431 w 712982"/>
                <a:gd name="connsiteY38" fmla="*/ 3272018 h 6858000"/>
                <a:gd name="connsiteX39" fmla="*/ 495919 w 712982"/>
                <a:gd name="connsiteY39" fmla="*/ 3153432 h 6858000"/>
                <a:gd name="connsiteX40" fmla="*/ 499541 w 712982"/>
                <a:gd name="connsiteY40" fmla="*/ 2985907 h 6858000"/>
                <a:gd name="connsiteX41" fmla="*/ 491640 w 712982"/>
                <a:gd name="connsiteY41" fmla="*/ 2905697 h 6858000"/>
                <a:gd name="connsiteX42" fmla="*/ 586592 w 712982"/>
                <a:gd name="connsiteY42" fmla="*/ 2746325 h 6858000"/>
                <a:gd name="connsiteX43" fmla="*/ 647211 w 712982"/>
                <a:gd name="connsiteY43" fmla="*/ 2620857 h 6858000"/>
                <a:gd name="connsiteX44" fmla="*/ 598120 w 712982"/>
                <a:gd name="connsiteY44" fmla="*/ 2501248 h 6858000"/>
                <a:gd name="connsiteX45" fmla="*/ 560897 w 712982"/>
                <a:gd name="connsiteY45" fmla="*/ 2471368 h 6858000"/>
                <a:gd name="connsiteX46" fmla="*/ 506928 w 712982"/>
                <a:gd name="connsiteY46" fmla="*/ 2272389 h 6858000"/>
                <a:gd name="connsiteX47" fmla="*/ 474122 w 712982"/>
                <a:gd name="connsiteY47" fmla="*/ 1983284 h 6858000"/>
                <a:gd name="connsiteX48" fmla="*/ 349180 w 712982"/>
                <a:gd name="connsiteY48" fmla="*/ 1510207 h 6858000"/>
                <a:gd name="connsiteX49" fmla="*/ 306451 w 712982"/>
                <a:gd name="connsiteY49" fmla="*/ 1430003 h 6858000"/>
                <a:gd name="connsiteX50" fmla="*/ 287747 w 712982"/>
                <a:gd name="connsiteY50" fmla="*/ 1336633 h 6858000"/>
                <a:gd name="connsiteX51" fmla="*/ 304326 w 712982"/>
                <a:gd name="connsiteY51" fmla="*/ 1298229 h 6858000"/>
                <a:gd name="connsiteX52" fmla="*/ 317671 w 712982"/>
                <a:gd name="connsiteY52" fmla="*/ 1136667 h 6858000"/>
                <a:gd name="connsiteX53" fmla="*/ 314959 w 712982"/>
                <a:gd name="connsiteY53" fmla="*/ 1106522 h 6858000"/>
                <a:gd name="connsiteX54" fmla="*/ 290675 w 712982"/>
                <a:gd name="connsiteY54" fmla="*/ 1004980 h 6858000"/>
                <a:gd name="connsiteX55" fmla="*/ 272712 w 712982"/>
                <a:gd name="connsiteY55" fmla="*/ 910357 h 6858000"/>
                <a:gd name="connsiteX56" fmla="*/ 270963 w 712982"/>
                <a:gd name="connsiteY56" fmla="*/ 667028 h 6858000"/>
                <a:gd name="connsiteX57" fmla="*/ 244986 w 712982"/>
                <a:gd name="connsiteY57" fmla="*/ 483131 h 6858000"/>
                <a:gd name="connsiteX58" fmla="*/ 241465 w 712982"/>
                <a:gd name="connsiteY58" fmla="*/ 397465 h 6858000"/>
                <a:gd name="connsiteX59" fmla="*/ 244890 w 712982"/>
                <a:gd name="connsiteY59" fmla="*/ 348507 h 6858000"/>
                <a:gd name="connsiteX60" fmla="*/ 293439 w 712982"/>
                <a:gd name="connsiteY60" fmla="*/ 233141 h 6858000"/>
                <a:gd name="connsiteX61" fmla="*/ 300513 w 712982"/>
                <a:gd name="connsiteY61" fmla="*/ 172069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712982" h="6858000">
                  <a:moveTo>
                    <a:pt x="280560" y="0"/>
                  </a:moveTo>
                  <a:lnTo>
                    <a:pt x="712982" y="0"/>
                  </a:lnTo>
                  <a:lnTo>
                    <a:pt x="712982" y="6858000"/>
                  </a:lnTo>
                  <a:lnTo>
                    <a:pt x="372527" y="6858000"/>
                  </a:lnTo>
                  <a:lnTo>
                    <a:pt x="372901" y="6835810"/>
                  </a:lnTo>
                  <a:cubicBezTo>
                    <a:pt x="343741" y="6729822"/>
                    <a:pt x="373381" y="6623551"/>
                    <a:pt x="363017" y="6518145"/>
                  </a:cubicBezTo>
                  <a:cubicBezTo>
                    <a:pt x="358372" y="6470360"/>
                    <a:pt x="362468" y="6422202"/>
                    <a:pt x="310498" y="6393936"/>
                  </a:cubicBezTo>
                  <a:cubicBezTo>
                    <a:pt x="303659" y="6390296"/>
                    <a:pt x="304819" y="6368800"/>
                    <a:pt x="305420" y="6355564"/>
                  </a:cubicBezTo>
                  <a:cubicBezTo>
                    <a:pt x="306594" y="6326166"/>
                    <a:pt x="314451" y="6296329"/>
                    <a:pt x="311030" y="6267729"/>
                  </a:cubicBezTo>
                  <a:cubicBezTo>
                    <a:pt x="304253" y="6208466"/>
                    <a:pt x="293104" y="6149393"/>
                    <a:pt x="281440" y="6090959"/>
                  </a:cubicBezTo>
                  <a:cubicBezTo>
                    <a:pt x="276978" y="6068911"/>
                    <a:pt x="266829" y="6048361"/>
                    <a:pt x="258928" y="6026981"/>
                  </a:cubicBezTo>
                  <a:cubicBezTo>
                    <a:pt x="254416" y="6015184"/>
                    <a:pt x="244605" y="6003083"/>
                    <a:pt x="245105" y="5991615"/>
                  </a:cubicBezTo>
                  <a:cubicBezTo>
                    <a:pt x="248075" y="5925141"/>
                    <a:pt x="216651" y="5867990"/>
                    <a:pt x="197441" y="5807458"/>
                  </a:cubicBezTo>
                  <a:cubicBezTo>
                    <a:pt x="188523" y="5779456"/>
                    <a:pt x="171697" y="5754078"/>
                    <a:pt x="159115" y="5727356"/>
                  </a:cubicBezTo>
                  <a:cubicBezTo>
                    <a:pt x="155717" y="5720411"/>
                    <a:pt x="152517" y="5712566"/>
                    <a:pt x="152306" y="5705270"/>
                  </a:cubicBezTo>
                  <a:cubicBezTo>
                    <a:pt x="151252" y="5663532"/>
                    <a:pt x="151674" y="5621922"/>
                    <a:pt x="150939" y="5580441"/>
                  </a:cubicBezTo>
                  <a:cubicBezTo>
                    <a:pt x="150326" y="5542748"/>
                    <a:pt x="147369" y="5505023"/>
                    <a:pt x="187956" y="5482729"/>
                  </a:cubicBezTo>
                  <a:cubicBezTo>
                    <a:pt x="194324" y="5479395"/>
                    <a:pt x="198291" y="5470181"/>
                    <a:pt x="201902" y="5463053"/>
                  </a:cubicBezTo>
                  <a:cubicBezTo>
                    <a:pt x="257480" y="5353065"/>
                    <a:pt x="249730" y="5298303"/>
                    <a:pt x="168174" y="5205662"/>
                  </a:cubicBezTo>
                  <a:cubicBezTo>
                    <a:pt x="159805" y="5196040"/>
                    <a:pt x="152161" y="5174340"/>
                    <a:pt x="157186" y="5166766"/>
                  </a:cubicBezTo>
                  <a:cubicBezTo>
                    <a:pt x="198743" y="5102508"/>
                    <a:pt x="186477" y="5038579"/>
                    <a:pt x="163999" y="4972256"/>
                  </a:cubicBezTo>
                  <a:cubicBezTo>
                    <a:pt x="158020" y="4955056"/>
                    <a:pt x="155299" y="4930181"/>
                    <a:pt x="163388" y="4915833"/>
                  </a:cubicBezTo>
                  <a:cubicBezTo>
                    <a:pt x="200708" y="4847649"/>
                    <a:pt x="186907" y="4780374"/>
                    <a:pt x="166361" y="4712964"/>
                  </a:cubicBezTo>
                  <a:cubicBezTo>
                    <a:pt x="163165" y="4702485"/>
                    <a:pt x="150748" y="4690669"/>
                    <a:pt x="140122" y="4687152"/>
                  </a:cubicBezTo>
                  <a:cubicBezTo>
                    <a:pt x="102452" y="4674589"/>
                    <a:pt x="86917" y="4644970"/>
                    <a:pt x="73058" y="4611951"/>
                  </a:cubicBezTo>
                  <a:cubicBezTo>
                    <a:pt x="50686" y="4559957"/>
                    <a:pt x="25516" y="4509149"/>
                    <a:pt x="3979" y="4456771"/>
                  </a:cubicBezTo>
                  <a:cubicBezTo>
                    <a:pt x="-1236" y="4443877"/>
                    <a:pt x="-726" y="4427139"/>
                    <a:pt x="2091" y="4412781"/>
                  </a:cubicBezTo>
                  <a:cubicBezTo>
                    <a:pt x="11653" y="4363733"/>
                    <a:pt x="45382" y="4329603"/>
                    <a:pt x="75905" y="4292897"/>
                  </a:cubicBezTo>
                  <a:cubicBezTo>
                    <a:pt x="89361" y="4276787"/>
                    <a:pt x="97880" y="4255660"/>
                    <a:pt x="104434" y="4235333"/>
                  </a:cubicBezTo>
                  <a:cubicBezTo>
                    <a:pt x="121200" y="4182569"/>
                    <a:pt x="135523" y="4128901"/>
                    <a:pt x="151065" y="4075686"/>
                  </a:cubicBezTo>
                  <a:cubicBezTo>
                    <a:pt x="152552" y="4070549"/>
                    <a:pt x="157315" y="4065932"/>
                    <a:pt x="161243" y="4061695"/>
                  </a:cubicBezTo>
                  <a:cubicBezTo>
                    <a:pt x="202828" y="4019095"/>
                    <a:pt x="244731" y="3976753"/>
                    <a:pt x="286285" y="3933862"/>
                  </a:cubicBezTo>
                  <a:cubicBezTo>
                    <a:pt x="294168" y="3925683"/>
                    <a:pt x="299393" y="3914571"/>
                    <a:pt x="306926" y="3905847"/>
                  </a:cubicBezTo>
                  <a:cubicBezTo>
                    <a:pt x="317292" y="3893589"/>
                    <a:pt x="326766" y="3878502"/>
                    <a:pt x="340015" y="3871199"/>
                  </a:cubicBezTo>
                  <a:cubicBezTo>
                    <a:pt x="381725" y="3848490"/>
                    <a:pt x="396760" y="3812013"/>
                    <a:pt x="400111" y="3767743"/>
                  </a:cubicBezTo>
                  <a:cubicBezTo>
                    <a:pt x="403294" y="3727294"/>
                    <a:pt x="405323" y="3686973"/>
                    <a:pt x="409694" y="3646690"/>
                  </a:cubicBezTo>
                  <a:cubicBezTo>
                    <a:pt x="414852" y="3597538"/>
                    <a:pt x="420910" y="3548579"/>
                    <a:pt x="428447" y="3499752"/>
                  </a:cubicBezTo>
                  <a:cubicBezTo>
                    <a:pt x="431696" y="3478619"/>
                    <a:pt x="435683" y="3456228"/>
                    <a:pt x="445033" y="3437349"/>
                  </a:cubicBezTo>
                  <a:cubicBezTo>
                    <a:pt x="470858" y="3384475"/>
                    <a:pt x="486179" y="3329236"/>
                    <a:pt x="471431" y="3272018"/>
                  </a:cubicBezTo>
                  <a:cubicBezTo>
                    <a:pt x="459682" y="3226180"/>
                    <a:pt x="472474" y="3185267"/>
                    <a:pt x="495919" y="3153432"/>
                  </a:cubicBezTo>
                  <a:cubicBezTo>
                    <a:pt x="538461" y="3095505"/>
                    <a:pt x="521296" y="3040311"/>
                    <a:pt x="499541" y="2985907"/>
                  </a:cubicBezTo>
                  <a:cubicBezTo>
                    <a:pt x="488276" y="2957871"/>
                    <a:pt x="486838" y="2934028"/>
                    <a:pt x="491640" y="2905697"/>
                  </a:cubicBezTo>
                  <a:cubicBezTo>
                    <a:pt x="502898" y="2840071"/>
                    <a:pt x="547705" y="2792141"/>
                    <a:pt x="586592" y="2746325"/>
                  </a:cubicBezTo>
                  <a:cubicBezTo>
                    <a:pt x="619786" y="2707275"/>
                    <a:pt x="636305" y="2665661"/>
                    <a:pt x="647211" y="2620857"/>
                  </a:cubicBezTo>
                  <a:cubicBezTo>
                    <a:pt x="661216" y="2564298"/>
                    <a:pt x="648982" y="2522027"/>
                    <a:pt x="598120" y="2501248"/>
                  </a:cubicBezTo>
                  <a:cubicBezTo>
                    <a:pt x="583733" y="2495506"/>
                    <a:pt x="566431" y="2484521"/>
                    <a:pt x="560897" y="2471368"/>
                  </a:cubicBezTo>
                  <a:cubicBezTo>
                    <a:pt x="533469" y="2407931"/>
                    <a:pt x="496686" y="2344634"/>
                    <a:pt x="506928" y="2272389"/>
                  </a:cubicBezTo>
                  <a:cubicBezTo>
                    <a:pt x="520879" y="2172517"/>
                    <a:pt x="509052" y="2077807"/>
                    <a:pt x="474122" y="1983284"/>
                  </a:cubicBezTo>
                  <a:cubicBezTo>
                    <a:pt x="417537" y="1829959"/>
                    <a:pt x="358639" y="1676886"/>
                    <a:pt x="349180" y="1510207"/>
                  </a:cubicBezTo>
                  <a:cubicBezTo>
                    <a:pt x="347619" y="1482573"/>
                    <a:pt x="326399" y="1451821"/>
                    <a:pt x="306451" y="1430003"/>
                  </a:cubicBezTo>
                  <a:cubicBezTo>
                    <a:pt x="268511" y="1388202"/>
                    <a:pt x="266127" y="1390512"/>
                    <a:pt x="287747" y="1336633"/>
                  </a:cubicBezTo>
                  <a:cubicBezTo>
                    <a:pt x="293070" y="1323756"/>
                    <a:pt x="295470" y="1308272"/>
                    <a:pt x="304326" y="1298229"/>
                  </a:cubicBezTo>
                  <a:cubicBezTo>
                    <a:pt x="349361" y="1247057"/>
                    <a:pt x="331041" y="1191986"/>
                    <a:pt x="317671" y="1136667"/>
                  </a:cubicBezTo>
                  <a:cubicBezTo>
                    <a:pt x="315148" y="1126990"/>
                    <a:pt x="311827" y="1115354"/>
                    <a:pt x="314959" y="1106522"/>
                  </a:cubicBezTo>
                  <a:cubicBezTo>
                    <a:pt x="329032" y="1066641"/>
                    <a:pt x="319157" y="1035231"/>
                    <a:pt x="290675" y="1004980"/>
                  </a:cubicBezTo>
                  <a:cubicBezTo>
                    <a:pt x="266138" y="978690"/>
                    <a:pt x="249805" y="947108"/>
                    <a:pt x="272712" y="910357"/>
                  </a:cubicBezTo>
                  <a:cubicBezTo>
                    <a:pt x="323486" y="828702"/>
                    <a:pt x="317578" y="747981"/>
                    <a:pt x="270963" y="667028"/>
                  </a:cubicBezTo>
                  <a:cubicBezTo>
                    <a:pt x="237707" y="609204"/>
                    <a:pt x="225082" y="549995"/>
                    <a:pt x="244986" y="483131"/>
                  </a:cubicBezTo>
                  <a:cubicBezTo>
                    <a:pt x="252708" y="457408"/>
                    <a:pt x="242285" y="426353"/>
                    <a:pt x="241465" y="397465"/>
                  </a:cubicBezTo>
                  <a:cubicBezTo>
                    <a:pt x="240850" y="381142"/>
                    <a:pt x="239176" y="363176"/>
                    <a:pt x="244890" y="348507"/>
                  </a:cubicBezTo>
                  <a:cubicBezTo>
                    <a:pt x="259350" y="309454"/>
                    <a:pt x="279299" y="272445"/>
                    <a:pt x="293439" y="233141"/>
                  </a:cubicBezTo>
                  <a:cubicBezTo>
                    <a:pt x="300152" y="214256"/>
                    <a:pt x="302437" y="192349"/>
                    <a:pt x="300513" y="172069"/>
                  </a:cubicBez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7B054CB-4DA3-4EDD-B196-A5DDD1E4E6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79015" y="0"/>
              <a:ext cx="712985" cy="6858000"/>
            </a:xfrm>
            <a:custGeom>
              <a:avLst/>
              <a:gdLst>
                <a:gd name="connsiteX0" fmla="*/ 280560 w 712985"/>
                <a:gd name="connsiteY0" fmla="*/ 0 h 6858000"/>
                <a:gd name="connsiteX1" fmla="*/ 712985 w 712985"/>
                <a:gd name="connsiteY1" fmla="*/ 0 h 6858000"/>
                <a:gd name="connsiteX2" fmla="*/ 712985 w 712985"/>
                <a:gd name="connsiteY2" fmla="*/ 6858000 h 6858000"/>
                <a:gd name="connsiteX3" fmla="*/ 372527 w 712985"/>
                <a:gd name="connsiteY3" fmla="*/ 6858000 h 6858000"/>
                <a:gd name="connsiteX4" fmla="*/ 372901 w 712985"/>
                <a:gd name="connsiteY4" fmla="*/ 6835810 h 6858000"/>
                <a:gd name="connsiteX5" fmla="*/ 363017 w 712985"/>
                <a:gd name="connsiteY5" fmla="*/ 6518145 h 6858000"/>
                <a:gd name="connsiteX6" fmla="*/ 310498 w 712985"/>
                <a:gd name="connsiteY6" fmla="*/ 6393936 h 6858000"/>
                <a:gd name="connsiteX7" fmla="*/ 305420 w 712985"/>
                <a:gd name="connsiteY7" fmla="*/ 6355564 h 6858000"/>
                <a:gd name="connsiteX8" fmla="*/ 311030 w 712985"/>
                <a:gd name="connsiteY8" fmla="*/ 6267729 h 6858000"/>
                <a:gd name="connsiteX9" fmla="*/ 281440 w 712985"/>
                <a:gd name="connsiteY9" fmla="*/ 6090959 h 6858000"/>
                <a:gd name="connsiteX10" fmla="*/ 258928 w 712985"/>
                <a:gd name="connsiteY10" fmla="*/ 6026981 h 6858000"/>
                <a:gd name="connsiteX11" fmla="*/ 245105 w 712985"/>
                <a:gd name="connsiteY11" fmla="*/ 5991615 h 6858000"/>
                <a:gd name="connsiteX12" fmla="*/ 197441 w 712985"/>
                <a:gd name="connsiteY12" fmla="*/ 5807458 h 6858000"/>
                <a:gd name="connsiteX13" fmla="*/ 159115 w 712985"/>
                <a:gd name="connsiteY13" fmla="*/ 5727356 h 6858000"/>
                <a:gd name="connsiteX14" fmla="*/ 152306 w 712985"/>
                <a:gd name="connsiteY14" fmla="*/ 5705270 h 6858000"/>
                <a:gd name="connsiteX15" fmla="*/ 150939 w 712985"/>
                <a:gd name="connsiteY15" fmla="*/ 5580441 h 6858000"/>
                <a:gd name="connsiteX16" fmla="*/ 187956 w 712985"/>
                <a:gd name="connsiteY16" fmla="*/ 5482729 h 6858000"/>
                <a:gd name="connsiteX17" fmla="*/ 201902 w 712985"/>
                <a:gd name="connsiteY17" fmla="*/ 5463053 h 6858000"/>
                <a:gd name="connsiteX18" fmla="*/ 168174 w 712985"/>
                <a:gd name="connsiteY18" fmla="*/ 5205662 h 6858000"/>
                <a:gd name="connsiteX19" fmla="*/ 157186 w 712985"/>
                <a:gd name="connsiteY19" fmla="*/ 5166766 h 6858000"/>
                <a:gd name="connsiteX20" fmla="*/ 163999 w 712985"/>
                <a:gd name="connsiteY20" fmla="*/ 4972256 h 6858000"/>
                <a:gd name="connsiteX21" fmla="*/ 163388 w 712985"/>
                <a:gd name="connsiteY21" fmla="*/ 4915833 h 6858000"/>
                <a:gd name="connsiteX22" fmla="*/ 166361 w 712985"/>
                <a:gd name="connsiteY22" fmla="*/ 4712964 h 6858000"/>
                <a:gd name="connsiteX23" fmla="*/ 140122 w 712985"/>
                <a:gd name="connsiteY23" fmla="*/ 4687152 h 6858000"/>
                <a:gd name="connsiteX24" fmla="*/ 73058 w 712985"/>
                <a:gd name="connsiteY24" fmla="*/ 4611951 h 6858000"/>
                <a:gd name="connsiteX25" fmla="*/ 3979 w 712985"/>
                <a:gd name="connsiteY25" fmla="*/ 4456771 h 6858000"/>
                <a:gd name="connsiteX26" fmla="*/ 2091 w 712985"/>
                <a:gd name="connsiteY26" fmla="*/ 4412781 h 6858000"/>
                <a:gd name="connsiteX27" fmla="*/ 75905 w 712985"/>
                <a:gd name="connsiteY27" fmla="*/ 4292897 h 6858000"/>
                <a:gd name="connsiteX28" fmla="*/ 104434 w 712985"/>
                <a:gd name="connsiteY28" fmla="*/ 4235333 h 6858000"/>
                <a:gd name="connsiteX29" fmla="*/ 151065 w 712985"/>
                <a:gd name="connsiteY29" fmla="*/ 4075686 h 6858000"/>
                <a:gd name="connsiteX30" fmla="*/ 161243 w 712985"/>
                <a:gd name="connsiteY30" fmla="*/ 4061695 h 6858000"/>
                <a:gd name="connsiteX31" fmla="*/ 286285 w 712985"/>
                <a:gd name="connsiteY31" fmla="*/ 3933862 h 6858000"/>
                <a:gd name="connsiteX32" fmla="*/ 306926 w 712985"/>
                <a:gd name="connsiteY32" fmla="*/ 3905847 h 6858000"/>
                <a:gd name="connsiteX33" fmla="*/ 340015 w 712985"/>
                <a:gd name="connsiteY33" fmla="*/ 3871199 h 6858000"/>
                <a:gd name="connsiteX34" fmla="*/ 400111 w 712985"/>
                <a:gd name="connsiteY34" fmla="*/ 3767743 h 6858000"/>
                <a:gd name="connsiteX35" fmla="*/ 409694 w 712985"/>
                <a:gd name="connsiteY35" fmla="*/ 3646690 h 6858000"/>
                <a:gd name="connsiteX36" fmla="*/ 428447 w 712985"/>
                <a:gd name="connsiteY36" fmla="*/ 3499752 h 6858000"/>
                <a:gd name="connsiteX37" fmla="*/ 445033 w 712985"/>
                <a:gd name="connsiteY37" fmla="*/ 3437349 h 6858000"/>
                <a:gd name="connsiteX38" fmla="*/ 471431 w 712985"/>
                <a:gd name="connsiteY38" fmla="*/ 3272018 h 6858000"/>
                <a:gd name="connsiteX39" fmla="*/ 495919 w 712985"/>
                <a:gd name="connsiteY39" fmla="*/ 3153432 h 6858000"/>
                <a:gd name="connsiteX40" fmla="*/ 499541 w 712985"/>
                <a:gd name="connsiteY40" fmla="*/ 2985907 h 6858000"/>
                <a:gd name="connsiteX41" fmla="*/ 491640 w 712985"/>
                <a:gd name="connsiteY41" fmla="*/ 2905697 h 6858000"/>
                <a:gd name="connsiteX42" fmla="*/ 586592 w 712985"/>
                <a:gd name="connsiteY42" fmla="*/ 2746325 h 6858000"/>
                <a:gd name="connsiteX43" fmla="*/ 647211 w 712985"/>
                <a:gd name="connsiteY43" fmla="*/ 2620857 h 6858000"/>
                <a:gd name="connsiteX44" fmla="*/ 598120 w 712985"/>
                <a:gd name="connsiteY44" fmla="*/ 2501248 h 6858000"/>
                <a:gd name="connsiteX45" fmla="*/ 560897 w 712985"/>
                <a:gd name="connsiteY45" fmla="*/ 2471368 h 6858000"/>
                <a:gd name="connsiteX46" fmla="*/ 506928 w 712985"/>
                <a:gd name="connsiteY46" fmla="*/ 2272389 h 6858000"/>
                <a:gd name="connsiteX47" fmla="*/ 474122 w 712985"/>
                <a:gd name="connsiteY47" fmla="*/ 1983284 h 6858000"/>
                <a:gd name="connsiteX48" fmla="*/ 349180 w 712985"/>
                <a:gd name="connsiteY48" fmla="*/ 1510207 h 6858000"/>
                <a:gd name="connsiteX49" fmla="*/ 306451 w 712985"/>
                <a:gd name="connsiteY49" fmla="*/ 1430003 h 6858000"/>
                <a:gd name="connsiteX50" fmla="*/ 287747 w 712985"/>
                <a:gd name="connsiteY50" fmla="*/ 1336633 h 6858000"/>
                <a:gd name="connsiteX51" fmla="*/ 304326 w 712985"/>
                <a:gd name="connsiteY51" fmla="*/ 1298229 h 6858000"/>
                <a:gd name="connsiteX52" fmla="*/ 317671 w 712985"/>
                <a:gd name="connsiteY52" fmla="*/ 1136667 h 6858000"/>
                <a:gd name="connsiteX53" fmla="*/ 314959 w 712985"/>
                <a:gd name="connsiteY53" fmla="*/ 1106522 h 6858000"/>
                <a:gd name="connsiteX54" fmla="*/ 290675 w 712985"/>
                <a:gd name="connsiteY54" fmla="*/ 1004980 h 6858000"/>
                <a:gd name="connsiteX55" fmla="*/ 272712 w 712985"/>
                <a:gd name="connsiteY55" fmla="*/ 910357 h 6858000"/>
                <a:gd name="connsiteX56" fmla="*/ 270963 w 712985"/>
                <a:gd name="connsiteY56" fmla="*/ 667028 h 6858000"/>
                <a:gd name="connsiteX57" fmla="*/ 244986 w 712985"/>
                <a:gd name="connsiteY57" fmla="*/ 483131 h 6858000"/>
                <a:gd name="connsiteX58" fmla="*/ 241465 w 712985"/>
                <a:gd name="connsiteY58" fmla="*/ 397465 h 6858000"/>
                <a:gd name="connsiteX59" fmla="*/ 244890 w 712985"/>
                <a:gd name="connsiteY59" fmla="*/ 348507 h 6858000"/>
                <a:gd name="connsiteX60" fmla="*/ 293439 w 712985"/>
                <a:gd name="connsiteY60" fmla="*/ 233141 h 6858000"/>
                <a:gd name="connsiteX61" fmla="*/ 300513 w 712985"/>
                <a:gd name="connsiteY61" fmla="*/ 172069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712985" h="6858000">
                  <a:moveTo>
                    <a:pt x="280560" y="0"/>
                  </a:moveTo>
                  <a:lnTo>
                    <a:pt x="712985" y="0"/>
                  </a:lnTo>
                  <a:lnTo>
                    <a:pt x="712985" y="6858000"/>
                  </a:lnTo>
                  <a:lnTo>
                    <a:pt x="372527" y="6858000"/>
                  </a:lnTo>
                  <a:lnTo>
                    <a:pt x="372901" y="6835810"/>
                  </a:lnTo>
                  <a:cubicBezTo>
                    <a:pt x="343741" y="6729822"/>
                    <a:pt x="373381" y="6623551"/>
                    <a:pt x="363017" y="6518145"/>
                  </a:cubicBezTo>
                  <a:cubicBezTo>
                    <a:pt x="358372" y="6470360"/>
                    <a:pt x="362468" y="6422202"/>
                    <a:pt x="310498" y="6393936"/>
                  </a:cubicBezTo>
                  <a:cubicBezTo>
                    <a:pt x="303659" y="6390296"/>
                    <a:pt x="304819" y="6368800"/>
                    <a:pt x="305420" y="6355564"/>
                  </a:cubicBezTo>
                  <a:cubicBezTo>
                    <a:pt x="306594" y="6326166"/>
                    <a:pt x="314451" y="6296329"/>
                    <a:pt x="311030" y="6267729"/>
                  </a:cubicBezTo>
                  <a:cubicBezTo>
                    <a:pt x="304253" y="6208466"/>
                    <a:pt x="293104" y="6149393"/>
                    <a:pt x="281440" y="6090959"/>
                  </a:cubicBezTo>
                  <a:cubicBezTo>
                    <a:pt x="276978" y="6068911"/>
                    <a:pt x="266829" y="6048361"/>
                    <a:pt x="258928" y="6026981"/>
                  </a:cubicBezTo>
                  <a:cubicBezTo>
                    <a:pt x="254416" y="6015184"/>
                    <a:pt x="244605" y="6003083"/>
                    <a:pt x="245105" y="5991615"/>
                  </a:cubicBezTo>
                  <a:cubicBezTo>
                    <a:pt x="248075" y="5925141"/>
                    <a:pt x="216651" y="5867990"/>
                    <a:pt x="197441" y="5807458"/>
                  </a:cubicBezTo>
                  <a:cubicBezTo>
                    <a:pt x="188523" y="5779456"/>
                    <a:pt x="171697" y="5754078"/>
                    <a:pt x="159115" y="5727356"/>
                  </a:cubicBezTo>
                  <a:cubicBezTo>
                    <a:pt x="155717" y="5720411"/>
                    <a:pt x="152517" y="5712566"/>
                    <a:pt x="152306" y="5705270"/>
                  </a:cubicBezTo>
                  <a:cubicBezTo>
                    <a:pt x="151252" y="5663532"/>
                    <a:pt x="151674" y="5621922"/>
                    <a:pt x="150939" y="5580441"/>
                  </a:cubicBezTo>
                  <a:cubicBezTo>
                    <a:pt x="150326" y="5542748"/>
                    <a:pt x="147369" y="5505023"/>
                    <a:pt x="187956" y="5482729"/>
                  </a:cubicBezTo>
                  <a:cubicBezTo>
                    <a:pt x="194324" y="5479395"/>
                    <a:pt x="198291" y="5470181"/>
                    <a:pt x="201902" y="5463053"/>
                  </a:cubicBezTo>
                  <a:cubicBezTo>
                    <a:pt x="257480" y="5353065"/>
                    <a:pt x="249730" y="5298303"/>
                    <a:pt x="168174" y="5205662"/>
                  </a:cubicBezTo>
                  <a:cubicBezTo>
                    <a:pt x="159805" y="5196040"/>
                    <a:pt x="152161" y="5174340"/>
                    <a:pt x="157186" y="5166766"/>
                  </a:cubicBezTo>
                  <a:cubicBezTo>
                    <a:pt x="198743" y="5102508"/>
                    <a:pt x="186477" y="5038579"/>
                    <a:pt x="163999" y="4972256"/>
                  </a:cubicBezTo>
                  <a:cubicBezTo>
                    <a:pt x="158020" y="4955056"/>
                    <a:pt x="155299" y="4930181"/>
                    <a:pt x="163388" y="4915833"/>
                  </a:cubicBezTo>
                  <a:cubicBezTo>
                    <a:pt x="200708" y="4847649"/>
                    <a:pt x="186907" y="4780374"/>
                    <a:pt x="166361" y="4712964"/>
                  </a:cubicBezTo>
                  <a:cubicBezTo>
                    <a:pt x="163165" y="4702485"/>
                    <a:pt x="150748" y="4690669"/>
                    <a:pt x="140122" y="4687152"/>
                  </a:cubicBezTo>
                  <a:cubicBezTo>
                    <a:pt x="102452" y="4674589"/>
                    <a:pt x="86917" y="4644970"/>
                    <a:pt x="73058" y="4611951"/>
                  </a:cubicBezTo>
                  <a:cubicBezTo>
                    <a:pt x="50686" y="4559957"/>
                    <a:pt x="25516" y="4509149"/>
                    <a:pt x="3979" y="4456771"/>
                  </a:cubicBezTo>
                  <a:cubicBezTo>
                    <a:pt x="-1236" y="4443877"/>
                    <a:pt x="-726" y="4427139"/>
                    <a:pt x="2091" y="4412781"/>
                  </a:cubicBezTo>
                  <a:cubicBezTo>
                    <a:pt x="11653" y="4363733"/>
                    <a:pt x="45382" y="4329603"/>
                    <a:pt x="75905" y="4292897"/>
                  </a:cubicBezTo>
                  <a:cubicBezTo>
                    <a:pt x="89361" y="4276787"/>
                    <a:pt x="97880" y="4255660"/>
                    <a:pt x="104434" y="4235333"/>
                  </a:cubicBezTo>
                  <a:cubicBezTo>
                    <a:pt x="121200" y="4182569"/>
                    <a:pt x="135523" y="4128901"/>
                    <a:pt x="151065" y="4075686"/>
                  </a:cubicBezTo>
                  <a:cubicBezTo>
                    <a:pt x="152552" y="4070549"/>
                    <a:pt x="157315" y="4065932"/>
                    <a:pt x="161243" y="4061695"/>
                  </a:cubicBezTo>
                  <a:cubicBezTo>
                    <a:pt x="202828" y="4019095"/>
                    <a:pt x="244731" y="3976753"/>
                    <a:pt x="286285" y="3933862"/>
                  </a:cubicBezTo>
                  <a:cubicBezTo>
                    <a:pt x="294168" y="3925683"/>
                    <a:pt x="299393" y="3914571"/>
                    <a:pt x="306926" y="3905847"/>
                  </a:cubicBezTo>
                  <a:cubicBezTo>
                    <a:pt x="317292" y="3893589"/>
                    <a:pt x="326766" y="3878502"/>
                    <a:pt x="340015" y="3871199"/>
                  </a:cubicBezTo>
                  <a:cubicBezTo>
                    <a:pt x="381725" y="3848490"/>
                    <a:pt x="396760" y="3812013"/>
                    <a:pt x="400111" y="3767743"/>
                  </a:cubicBezTo>
                  <a:cubicBezTo>
                    <a:pt x="403294" y="3727294"/>
                    <a:pt x="405323" y="3686973"/>
                    <a:pt x="409694" y="3646690"/>
                  </a:cubicBezTo>
                  <a:cubicBezTo>
                    <a:pt x="414852" y="3597538"/>
                    <a:pt x="420910" y="3548579"/>
                    <a:pt x="428447" y="3499752"/>
                  </a:cubicBezTo>
                  <a:cubicBezTo>
                    <a:pt x="431696" y="3478619"/>
                    <a:pt x="435683" y="3456228"/>
                    <a:pt x="445033" y="3437349"/>
                  </a:cubicBezTo>
                  <a:cubicBezTo>
                    <a:pt x="470858" y="3384475"/>
                    <a:pt x="486179" y="3329236"/>
                    <a:pt x="471431" y="3272018"/>
                  </a:cubicBezTo>
                  <a:cubicBezTo>
                    <a:pt x="459682" y="3226180"/>
                    <a:pt x="472474" y="3185267"/>
                    <a:pt x="495919" y="3153432"/>
                  </a:cubicBezTo>
                  <a:cubicBezTo>
                    <a:pt x="538461" y="3095505"/>
                    <a:pt x="521296" y="3040311"/>
                    <a:pt x="499541" y="2985907"/>
                  </a:cubicBezTo>
                  <a:cubicBezTo>
                    <a:pt x="488276" y="2957871"/>
                    <a:pt x="486838" y="2934028"/>
                    <a:pt x="491640" y="2905697"/>
                  </a:cubicBezTo>
                  <a:cubicBezTo>
                    <a:pt x="502898" y="2840071"/>
                    <a:pt x="547705" y="2792141"/>
                    <a:pt x="586592" y="2746325"/>
                  </a:cubicBezTo>
                  <a:cubicBezTo>
                    <a:pt x="619786" y="2707275"/>
                    <a:pt x="636305" y="2665661"/>
                    <a:pt x="647211" y="2620857"/>
                  </a:cubicBezTo>
                  <a:cubicBezTo>
                    <a:pt x="661216" y="2564298"/>
                    <a:pt x="648982" y="2522027"/>
                    <a:pt x="598120" y="2501248"/>
                  </a:cubicBezTo>
                  <a:cubicBezTo>
                    <a:pt x="583733" y="2495506"/>
                    <a:pt x="566431" y="2484521"/>
                    <a:pt x="560897" y="2471368"/>
                  </a:cubicBezTo>
                  <a:cubicBezTo>
                    <a:pt x="533469" y="2407931"/>
                    <a:pt x="496686" y="2344634"/>
                    <a:pt x="506928" y="2272389"/>
                  </a:cubicBezTo>
                  <a:cubicBezTo>
                    <a:pt x="520879" y="2172517"/>
                    <a:pt x="509052" y="2077807"/>
                    <a:pt x="474122" y="1983284"/>
                  </a:cubicBezTo>
                  <a:cubicBezTo>
                    <a:pt x="417537" y="1829959"/>
                    <a:pt x="358639" y="1676886"/>
                    <a:pt x="349180" y="1510207"/>
                  </a:cubicBezTo>
                  <a:cubicBezTo>
                    <a:pt x="347619" y="1482573"/>
                    <a:pt x="326399" y="1451821"/>
                    <a:pt x="306451" y="1430003"/>
                  </a:cubicBezTo>
                  <a:cubicBezTo>
                    <a:pt x="268511" y="1388202"/>
                    <a:pt x="266127" y="1390512"/>
                    <a:pt x="287747" y="1336633"/>
                  </a:cubicBezTo>
                  <a:cubicBezTo>
                    <a:pt x="293070" y="1323756"/>
                    <a:pt x="295470" y="1308272"/>
                    <a:pt x="304326" y="1298229"/>
                  </a:cubicBezTo>
                  <a:cubicBezTo>
                    <a:pt x="349361" y="1247057"/>
                    <a:pt x="331041" y="1191986"/>
                    <a:pt x="317671" y="1136667"/>
                  </a:cubicBezTo>
                  <a:cubicBezTo>
                    <a:pt x="315148" y="1126990"/>
                    <a:pt x="311827" y="1115354"/>
                    <a:pt x="314959" y="1106522"/>
                  </a:cubicBezTo>
                  <a:cubicBezTo>
                    <a:pt x="329032" y="1066641"/>
                    <a:pt x="319157" y="1035231"/>
                    <a:pt x="290675" y="1004980"/>
                  </a:cubicBezTo>
                  <a:cubicBezTo>
                    <a:pt x="266138" y="978690"/>
                    <a:pt x="249805" y="947108"/>
                    <a:pt x="272712" y="910357"/>
                  </a:cubicBezTo>
                  <a:cubicBezTo>
                    <a:pt x="323486" y="828702"/>
                    <a:pt x="317578" y="747981"/>
                    <a:pt x="270963" y="667028"/>
                  </a:cubicBezTo>
                  <a:cubicBezTo>
                    <a:pt x="237707" y="609204"/>
                    <a:pt x="225082" y="549995"/>
                    <a:pt x="244986" y="483131"/>
                  </a:cubicBezTo>
                  <a:cubicBezTo>
                    <a:pt x="252708" y="457408"/>
                    <a:pt x="242285" y="426353"/>
                    <a:pt x="241465" y="397465"/>
                  </a:cubicBezTo>
                  <a:cubicBezTo>
                    <a:pt x="240850" y="381142"/>
                    <a:pt x="239176" y="363176"/>
                    <a:pt x="244890" y="348507"/>
                  </a:cubicBezTo>
                  <a:cubicBezTo>
                    <a:pt x="259350" y="309454"/>
                    <a:pt x="279299" y="272445"/>
                    <a:pt x="293439" y="233141"/>
                  </a:cubicBezTo>
                  <a:cubicBezTo>
                    <a:pt x="300152" y="214256"/>
                    <a:pt x="302437" y="192349"/>
                    <a:pt x="300513" y="172069"/>
                  </a:cubicBezTo>
                  <a:close/>
                </a:path>
              </a:pathLst>
            </a:custGeom>
            <a:blipFill>
              <a:blip r:embed="rId3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83569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lue arrows pointing at a red button">
            <a:extLst>
              <a:ext uri="{FF2B5EF4-FFF2-40B4-BE49-F238E27FC236}">
                <a16:creationId xmlns:a16="http://schemas.microsoft.com/office/drawing/2014/main" id="{25B4596F-D33D-BF28-2EF5-EB720FAE0BC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5617" b="-1"/>
          <a:stretch/>
        </p:blipFill>
        <p:spPr>
          <a:xfrm>
            <a:off x="3522468" y="10"/>
            <a:ext cx="866953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39D53C-1B4D-13DB-D618-03862A49D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en-US" sz="2800"/>
              <a:t>Current Factors Influencing Success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A13BE-857C-4CFD-023D-82542B877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4501352" cy="3207258"/>
          </a:xfrm>
        </p:spPr>
        <p:txBody>
          <a:bodyPr anchor="t">
            <a:normAutofit/>
          </a:bodyPr>
          <a:lstStyle/>
          <a:p>
            <a:r>
              <a:rPr lang="en-US" sz="2400" dirty="0"/>
              <a:t>Need for high-level coordination and direction at state level</a:t>
            </a:r>
          </a:p>
          <a:p>
            <a:r>
              <a:rPr lang="en-US" sz="2400" dirty="0"/>
              <a:t>Improved technical assistance</a:t>
            </a:r>
          </a:p>
          <a:p>
            <a:r>
              <a:rPr lang="en-US" sz="2400" dirty="0"/>
              <a:t>Implementation partners need consistency, security, and cost-savings</a:t>
            </a:r>
          </a:p>
        </p:txBody>
      </p:sp>
    </p:spTree>
    <p:extLst>
      <p:ext uri="{BB962C8B-B14F-4D97-AF65-F5344CB8AC3E}">
        <p14:creationId xmlns:p14="http://schemas.microsoft.com/office/powerpoint/2010/main" val="14430846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Blue arrows pointing at a red button">
            <a:extLst>
              <a:ext uri="{FF2B5EF4-FFF2-40B4-BE49-F238E27FC236}">
                <a16:creationId xmlns:a16="http://schemas.microsoft.com/office/drawing/2014/main" id="{25B4596F-D33D-BF28-2EF5-EB720FAE0BC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5617" b="-1"/>
          <a:stretch/>
        </p:blipFill>
        <p:spPr>
          <a:xfrm>
            <a:off x="3522468" y="10"/>
            <a:ext cx="866953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39D53C-1B4D-13DB-D618-03862A49D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 fontScale="90000"/>
          </a:bodyPr>
          <a:lstStyle/>
          <a:p>
            <a:r>
              <a:rPr lang="en-US" sz="2800" dirty="0"/>
              <a:t>Proposed updates to factors influencing success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A13BE-857C-4CFD-023D-82542B877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3" y="2718054"/>
            <a:ext cx="4972432" cy="3903344"/>
          </a:xfrm>
        </p:spPr>
        <p:txBody>
          <a:bodyPr anchor="t">
            <a:normAutofit/>
          </a:bodyPr>
          <a:lstStyle/>
          <a:p>
            <a:r>
              <a:rPr lang="en-US" sz="1700" b="1" dirty="0">
                <a:solidFill>
                  <a:srgbClr val="FF0000"/>
                </a:solidFill>
              </a:rPr>
              <a:t>Leadership</a:t>
            </a:r>
            <a:r>
              <a:rPr lang="en-US" sz="1700" dirty="0">
                <a:solidFill>
                  <a:srgbClr val="FF0000"/>
                </a:solidFill>
              </a:rPr>
              <a:t>: </a:t>
            </a:r>
            <a:r>
              <a:rPr lang="en-US" sz="1700" dirty="0"/>
              <a:t>Need for high-level coordination and direction at state level</a:t>
            </a:r>
          </a:p>
          <a:p>
            <a:r>
              <a:rPr lang="en-US" sz="1700" strike="sngStrike" dirty="0"/>
              <a:t>Improved technical assistance</a:t>
            </a:r>
          </a:p>
          <a:p>
            <a:r>
              <a:rPr lang="en-US" sz="1700" b="1" dirty="0">
                <a:solidFill>
                  <a:srgbClr val="FF0000"/>
                </a:solidFill>
              </a:rPr>
              <a:t>Capacity</a:t>
            </a:r>
            <a:r>
              <a:rPr lang="en-US" sz="1700" dirty="0">
                <a:solidFill>
                  <a:srgbClr val="FF0000"/>
                </a:solidFill>
              </a:rPr>
              <a:t>: Staff capacity for </a:t>
            </a:r>
            <a:r>
              <a:rPr lang="en-US" sz="1700" dirty="0"/>
              <a:t>technical assistance </a:t>
            </a:r>
            <a:r>
              <a:rPr lang="en-US" sz="1700" dirty="0">
                <a:solidFill>
                  <a:srgbClr val="FF0000"/>
                </a:solidFill>
              </a:rPr>
              <a:t>and outreach; Contractor capacity for planting and maintenance</a:t>
            </a:r>
          </a:p>
          <a:p>
            <a:r>
              <a:rPr lang="en-US" sz="1700" strike="sngStrike" dirty="0"/>
              <a:t>Implementation partners need consistency, security, and cost-savings</a:t>
            </a:r>
          </a:p>
          <a:p>
            <a:r>
              <a:rPr lang="en-US" sz="1700" b="1" dirty="0">
                <a:solidFill>
                  <a:srgbClr val="FF0000"/>
                </a:solidFill>
              </a:rPr>
              <a:t>Funding</a:t>
            </a:r>
            <a:r>
              <a:rPr lang="en-US" sz="1700" dirty="0">
                <a:solidFill>
                  <a:srgbClr val="FF0000"/>
                </a:solidFill>
              </a:rPr>
              <a:t>:  Availability of funding for flexible and effective buffer programs and to support capacity-building   </a:t>
            </a:r>
          </a:p>
          <a:p>
            <a:r>
              <a:rPr lang="en-US" sz="1700" b="1" dirty="0">
                <a:solidFill>
                  <a:srgbClr val="FF0000"/>
                </a:solidFill>
              </a:rPr>
              <a:t>Policy: </a:t>
            </a:r>
            <a:r>
              <a:rPr lang="en-US" sz="1700" dirty="0">
                <a:solidFill>
                  <a:srgbClr val="FF0000"/>
                </a:solidFill>
              </a:rPr>
              <a:t>CREP provisions in new Farm Bill, state/local conservation policies to reduce RFB loss</a:t>
            </a:r>
          </a:p>
        </p:txBody>
      </p:sp>
    </p:spTree>
    <p:extLst>
      <p:ext uri="{BB962C8B-B14F-4D97-AF65-F5344CB8AC3E}">
        <p14:creationId xmlns:p14="http://schemas.microsoft.com/office/powerpoint/2010/main" val="30744012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87B309E-8FFE-C62B-6D8D-5281CDDEF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Current Management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0322C-3A16-6BA5-473F-4E9B0109F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3864" y="1166933"/>
            <a:ext cx="5716988" cy="427970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1. Renew leadership</a:t>
            </a:r>
          </a:p>
          <a:p>
            <a:pPr marL="0" indent="0">
              <a:buNone/>
            </a:pPr>
            <a:r>
              <a:rPr lang="en-US" sz="2400" dirty="0"/>
              <a:t>2. Improve existing programs and continue to develop new ones</a:t>
            </a:r>
          </a:p>
          <a:p>
            <a:pPr marL="0" indent="0">
              <a:buNone/>
            </a:pPr>
            <a:r>
              <a:rPr lang="en-US" sz="2400" dirty="0"/>
              <a:t>3. Improve technical assistance</a:t>
            </a:r>
          </a:p>
          <a:p>
            <a:pPr marL="0" indent="0">
              <a:buNone/>
            </a:pPr>
            <a:r>
              <a:rPr lang="en-US" sz="2400" dirty="0"/>
              <a:t>4. Improve RFB outreach and communications</a:t>
            </a:r>
          </a:p>
          <a:p>
            <a:pPr marL="0" indent="0">
              <a:buNone/>
            </a:pPr>
            <a:r>
              <a:rPr lang="en-US" sz="2400" dirty="0"/>
              <a:t>5. Strategic planning and buffer delivery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382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87B309E-8FFE-C62B-6D8D-5281CDDEF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anchor="ctr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Proposed updates to Management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0322C-3A16-6BA5-473F-4E9B0109F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3864" y="1166933"/>
            <a:ext cx="5716988" cy="4279709"/>
          </a:xfrm>
        </p:spPr>
        <p:txBody>
          <a:bodyPr anchor="ctr">
            <a:normAutofit fontScale="85000" lnSpcReduction="10000"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Renew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maintain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leadership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24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Improve existing programs and continue to develop new ones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Support and develop effective buffer programs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24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Improve technical assistance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Build capacity in staff, contractors and outreach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Improve RFB outreach and communications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400" dirty="0">
                <a:solidFill>
                  <a:srgbClr val="FF0000"/>
                </a:solidFill>
                <a:latin typeface="Calibri" panose="020F0502020204030204"/>
              </a:rPr>
              <a:t>5. Use new data and tools to improve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trategic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planning, buffer delivery,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reporting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400" dirty="0">
                <a:solidFill>
                  <a:srgbClr val="FF0000"/>
                </a:solidFill>
                <a:latin typeface="Calibri" panose="020F0502020204030204"/>
              </a:rPr>
              <a:t>6.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Conserve existing buffers</a:t>
            </a:r>
          </a:p>
        </p:txBody>
      </p:sp>
    </p:spTree>
    <p:extLst>
      <p:ext uri="{BB962C8B-B14F-4D97-AF65-F5344CB8AC3E}">
        <p14:creationId xmlns:p14="http://schemas.microsoft.com/office/powerpoint/2010/main" val="1663101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637C8-5F55-2864-030A-3AFD5FFA8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968" y="1472184"/>
            <a:ext cx="3767328" cy="4581144"/>
          </a:xfrm>
        </p:spPr>
        <p:txBody>
          <a:bodyPr anchor="t">
            <a:normAutofit/>
          </a:bodyPr>
          <a:lstStyle/>
          <a:p>
            <a:r>
              <a:rPr lang="en-US" sz="5400"/>
              <a:t>New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4164E-E193-D290-9BFB-831845E2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8656" y="1472184"/>
            <a:ext cx="6153912" cy="4581144"/>
          </a:xfrm>
        </p:spPr>
        <p:txBody>
          <a:bodyPr>
            <a:normAutofit/>
          </a:bodyPr>
          <a:lstStyle/>
          <a:p>
            <a:r>
              <a:rPr lang="en-US" sz="2400" dirty="0"/>
              <a:t>Management Approach 1: Renew and maintain leadership</a:t>
            </a:r>
          </a:p>
          <a:p>
            <a:pPr lvl="1"/>
            <a:r>
              <a:rPr lang="en-US" dirty="0"/>
              <a:t>Regularly engage state and CBP leadership to support the implementation of state Riparian Forest Buffer Action Strategies and track progress</a:t>
            </a:r>
          </a:p>
          <a:p>
            <a:endParaRPr lang="en-US" sz="24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DAE397D-2F47-480F-95CA-D5EDB2433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BD66E0D2-4D47-45F5-9F6C-04DF950CB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C36CD79E-81FA-41B2-9A38-E0E26BCBE8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58CF2E87-8DCB-4A21-A926-1879E39DE7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E8EBCED8-09A7-4078-908F-87C5C90943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881B8E24-1A3B-4288-834C-5C75EE612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CE6C6947-62CC-47B5-8006-0DBB11057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A3EA873-FF38-49B1-AA18-6CAA8278A7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2B74FB34-BB05-4313-9474-A4F9B27A5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3673863D-063E-49A6-9856-52014BB4D6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59E7384A-6379-482C-8070-680EA33AF4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C6A49E1B-06B5-467F-97A5-EE77945A7E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C67D60A3-4CE7-453B-97D1-08DD83271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333C1DC-BC77-4584-B472-AE19C4A09F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30CC34F2-2D02-4DC8-8951-5E29E0866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C77A3E1B-1C72-4437-A8A1-FC659C9E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4EE3E561-115A-4994-832B-FB79E4498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D389D14E-E715-4844-8E58-ED5A66AB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208B28A-82FB-48D4-9087-806354C858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330334B-C28B-49CB-8643-6EF946230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F221AA9B-1DD9-4FC4-947F-90C0582F71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9214B596-B3CC-43CB-A72A-2ADABBE5B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64F9BF67-14D7-4F9D-A8E4-4BB8DE351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75225" y="1331697"/>
            <a:ext cx="193249" cy="16659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29780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637C8-5F55-2864-030A-3AFD5FFA8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968" y="1472184"/>
            <a:ext cx="3767328" cy="4581144"/>
          </a:xfrm>
        </p:spPr>
        <p:txBody>
          <a:bodyPr anchor="t">
            <a:normAutofit/>
          </a:bodyPr>
          <a:lstStyle/>
          <a:p>
            <a:r>
              <a:rPr lang="en-US" sz="5400"/>
              <a:t>New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4164E-E193-D290-9BFB-831845E2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8656" y="1472184"/>
            <a:ext cx="6153912" cy="4581144"/>
          </a:xfrm>
        </p:spPr>
        <p:txBody>
          <a:bodyPr>
            <a:normAutofit/>
          </a:bodyPr>
          <a:lstStyle/>
          <a:p>
            <a:r>
              <a:rPr lang="en-US" sz="2400" dirty="0"/>
              <a:t>Management Approach 2: Support and develop effective buffer programs</a:t>
            </a:r>
          </a:p>
          <a:p>
            <a:pPr lvl="1"/>
            <a:r>
              <a:rPr lang="en-US" dirty="0"/>
              <a:t>Build financial and human resources capacity to support the expansion of existing effective and flexible buffer programs </a:t>
            </a:r>
          </a:p>
          <a:p>
            <a:pPr lvl="1"/>
            <a:r>
              <a:rPr lang="en-US" dirty="0"/>
              <a:t>Identify and communicate needed improvements to CREP under 2023 Farm Bill </a:t>
            </a:r>
          </a:p>
          <a:p>
            <a:pPr lvl="1"/>
            <a:r>
              <a:rPr lang="en-US" dirty="0"/>
              <a:t>Support the development of new effective and flexible buffer programs to complement CREP where needed</a:t>
            </a:r>
          </a:p>
          <a:p>
            <a:endParaRPr lang="en-US" sz="24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DAE397D-2F47-480F-95CA-D5EDB2433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BD66E0D2-4D47-45F5-9F6C-04DF950CB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C36CD79E-81FA-41B2-9A38-E0E26BCBE8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58CF2E87-8DCB-4A21-A926-1879E39DE7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E8EBCED8-09A7-4078-908F-87C5C90943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881B8E24-1A3B-4288-834C-5C75EE612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CE6C6947-62CC-47B5-8006-0DBB11057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A3EA873-FF38-49B1-AA18-6CAA8278A7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2B74FB34-BB05-4313-9474-A4F9B27A5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3673863D-063E-49A6-9856-52014BB4D6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59E7384A-6379-482C-8070-680EA33AF4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C6A49E1B-06B5-467F-97A5-EE77945A7E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C67D60A3-4CE7-453B-97D1-08DD83271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333C1DC-BC77-4584-B472-AE19C4A09F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30CC34F2-2D02-4DC8-8951-5E29E0866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C77A3E1B-1C72-4437-A8A1-FC659C9E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4EE3E561-115A-4994-832B-FB79E4498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D389D14E-E715-4844-8E58-ED5A66AB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208B28A-82FB-48D4-9087-806354C858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330334B-C28B-49CB-8643-6EF946230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F221AA9B-1DD9-4FC4-947F-90C0582F71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9214B596-B3CC-43CB-A72A-2ADABBE5B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64F9BF67-14D7-4F9D-A8E4-4BB8DE351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75225" y="1331697"/>
            <a:ext cx="193249" cy="16659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85561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1725</TotalTime>
  <Words>631</Words>
  <Application>Microsoft Office PowerPoint</Application>
  <PresentationFormat>Widescreen</PresentationFormat>
  <Paragraphs>78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Riparian Forest Buffer Outcome:  Proposed Workplan updates </vt:lpstr>
      <vt:lpstr>Strategic planning documents</vt:lpstr>
      <vt:lpstr>Logic &amp; Action Plan Components </vt:lpstr>
      <vt:lpstr>Current Factors Influencing Success</vt:lpstr>
      <vt:lpstr>Proposed updates to factors influencing success</vt:lpstr>
      <vt:lpstr>Current Management Approaches</vt:lpstr>
      <vt:lpstr>Proposed updates to Management Approaches</vt:lpstr>
      <vt:lpstr>New Actions</vt:lpstr>
      <vt:lpstr>New Actions</vt:lpstr>
      <vt:lpstr>New Actions</vt:lpstr>
      <vt:lpstr>New Actions</vt:lpstr>
      <vt:lpstr>New Actions</vt:lpstr>
      <vt:lpstr>New Actions</vt:lpstr>
      <vt:lpstr>Questions or suggestions?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Riparian Forest Buffer Outcome: Proposed Management Strategy and Workplan updates </dc:title>
  <dc:creator>Brownson, Katherine - FS, MD</dc:creator>
  <cp:lastModifiedBy>Brownson, Katherine - FS, MD</cp:lastModifiedBy>
  <cp:revision>5</cp:revision>
  <dcterms:created xsi:type="dcterms:W3CDTF">2023-01-30T16:50:43Z</dcterms:created>
  <dcterms:modified xsi:type="dcterms:W3CDTF">2023-01-31T21:37:19Z</dcterms:modified>
</cp:coreProperties>
</file>