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Average"/>
      <p:regular r:id="rId14"/>
    </p:embeddedFont>
    <p:embeddedFont>
      <p:font typeface="Oswald"/>
      <p:regular r:id="rId15"/>
      <p:bold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Oswald-regular.fntdata"/><Relationship Id="rId14" Type="http://schemas.openxmlformats.org/officeDocument/2006/relationships/font" Target="fonts/Average-regular.fntdata"/><Relationship Id="rId16" Type="http://schemas.openxmlformats.org/officeDocument/2006/relationships/font" Target="fonts/Oswald-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4895c57832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4895c57832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34895c57832_0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34895c57832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4895c57832_0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4895c57832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4895c57832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4895c57832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34895c57832_0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4895c57832_0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34895c57832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34895c57832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4895c57832_0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4895c57832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a:off x="47996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41375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5" name="Google Shape;15;p2"/>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6" name="Google Shape;16;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255275"/>
            <a:ext cx="8520600" cy="18906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3"/>
          <p:cNvSpPr txBox="1"/>
          <p:nvPr>
            <p:ph type="title"/>
          </p:nvPr>
        </p:nvSpPr>
        <p:spPr>
          <a:xfrm>
            <a:off x="671250" y="2141250"/>
            <a:ext cx="7852200" cy="861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9" name="Google Shape;19;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5" name="Google Shape;35;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62271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8" name="Google Shape;38;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2" name="Google Shape;42;p9"/>
          <p:cNvSpPr txBox="1"/>
          <p:nvPr>
            <p:ph type="title"/>
          </p:nvPr>
        </p:nvSpPr>
        <p:spPr>
          <a:xfrm>
            <a:off x="265500" y="1081400"/>
            <a:ext cx="4045200" cy="1710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3" name="Google Shape;43;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5" name="Google Shape;45;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p:txBody>
      </p:sp>
      <p:sp>
        <p:nvSpPr>
          <p:cNvPr id="48" name="Google Shape;48;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lat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indent="-317500" lvl="1" marL="914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indent="-317500" lvl="2" marL="1371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indent="-317500" lvl="3" marL="1828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indent="-317500" lvl="4" marL="22860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indent="-317500" lvl="5" marL="27432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indent="-317500" lvl="6" marL="3200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indent="-317500" lvl="7" marL="3657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indent="-317500" lvl="8" marL="4114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s://www.chesapeakebay.net/files/documents/BMP-Guide_Full.pdf" TargetMode="External"/><Relationship Id="rId4" Type="http://schemas.openxmlformats.org/officeDocument/2006/relationships/hyperlink" Target="https://youtu.be/zzT3Sb6IMkw" TargetMode="External"/><Relationship Id="rId5" Type="http://schemas.openxmlformats.org/officeDocument/2006/relationships/hyperlink" Target="https://drive.google.com/file/d/1lePCcZUeeRxD7Nny001KrFCA3aq6C32y/view?usp=shari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youtu.be/tMYN0mi20sI" TargetMode="External"/><Relationship Id="rId4" Type="http://schemas.openxmlformats.org/officeDocument/2006/relationships/hyperlink" Target="https://docs.google.com/presentation/d/1NIcRjZmdnrQHADtCtgzILkUYEyQAg8DJ/edit?usp=drive_link&amp;ouid=107641863665847967662&amp;rtpof=true&amp;sd=tru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youtu.be/tMYN0mi20sI" TargetMode="External"/><Relationship Id="rId4" Type="http://schemas.openxmlformats.org/officeDocument/2006/relationships/hyperlink" Target="https://docs.google.com/presentation/d/1NIcRjZmdnrQHADtCtgzILkUYEyQAg8DJ/edit?usp=drive_link&amp;ouid=107641863665847967662&amp;rtpof=true&amp;sd=true"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Recap of Pre-Meeting Webinars and Available Resources</a:t>
            </a:r>
            <a:endParaRPr/>
          </a:p>
        </p:txBody>
      </p:sp>
      <p:sp>
        <p:nvSpPr>
          <p:cNvPr id="60" name="Google Shape;60;p13"/>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lnSpcReduction="10000"/>
          </a:bodyPr>
          <a:lstStyle/>
          <a:p>
            <a:pPr indent="0" lvl="0" marL="0" rtl="0" algn="ctr">
              <a:spcBef>
                <a:spcPts val="0"/>
              </a:spcBef>
              <a:spcAft>
                <a:spcPts val="0"/>
              </a:spcAft>
              <a:buNone/>
            </a:pPr>
            <a:r>
              <a:rPr lang="en"/>
              <a:t>Agricultural Advisory Committee Meeting</a:t>
            </a:r>
            <a:endParaRPr/>
          </a:p>
          <a:p>
            <a:pPr indent="0" lvl="0" marL="0" rtl="0" algn="ctr">
              <a:spcBef>
                <a:spcPts val="0"/>
              </a:spcBef>
              <a:spcAft>
                <a:spcPts val="0"/>
              </a:spcAft>
              <a:buNone/>
            </a:pPr>
            <a:r>
              <a:rPr lang="en"/>
              <a:t>August 28, 2025</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Onboarding New Members</a:t>
            </a:r>
            <a:endParaRPr/>
          </a:p>
        </p:txBody>
      </p:sp>
      <p:sp>
        <p:nvSpPr>
          <p:cNvPr id="66" name="Google Shape;66;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Members of the newly-formed Agricultural Advisory Committee have a variety of experience with the Chesapeake Bay Program universe.</a:t>
            </a:r>
            <a:endParaRPr/>
          </a:p>
          <a:p>
            <a:pPr indent="0" lvl="0" marL="0" rtl="0" algn="l">
              <a:spcBef>
                <a:spcPts val="1200"/>
              </a:spcBef>
              <a:spcAft>
                <a:spcPts val="0"/>
              </a:spcAft>
              <a:buNone/>
            </a:pPr>
            <a:r>
              <a:rPr lang="en"/>
              <a:t>Members want to know if agriculture is accurately reflected in the Model:</a:t>
            </a:r>
            <a:endParaRPr/>
          </a:p>
          <a:p>
            <a:pPr indent="-342900" lvl="0" marL="457200" rtl="0" algn="l">
              <a:spcBef>
                <a:spcPts val="1200"/>
              </a:spcBef>
              <a:spcAft>
                <a:spcPts val="0"/>
              </a:spcAft>
              <a:buSzPts val="1800"/>
              <a:buChar char="●"/>
            </a:pPr>
            <a:r>
              <a:rPr lang="en"/>
              <a:t>Is the ag community getting credit for all the good work that they’re doing?</a:t>
            </a:r>
            <a:endParaRPr/>
          </a:p>
          <a:p>
            <a:pPr indent="-342900" lvl="0" marL="457200" rtl="0" algn="l">
              <a:spcBef>
                <a:spcPts val="0"/>
              </a:spcBef>
              <a:spcAft>
                <a:spcPts val="0"/>
              </a:spcAft>
              <a:buSzPts val="1800"/>
              <a:buChar char="●"/>
            </a:pPr>
            <a:r>
              <a:rPr lang="en"/>
              <a:t>Where are the information gaps?</a:t>
            </a:r>
            <a:endParaRPr/>
          </a:p>
          <a:p>
            <a:pPr indent="-342900" lvl="0" marL="457200" rtl="0" algn="l">
              <a:spcBef>
                <a:spcPts val="0"/>
              </a:spcBef>
              <a:spcAft>
                <a:spcPts val="0"/>
              </a:spcAft>
              <a:buSzPts val="1800"/>
              <a:buChar char="●"/>
            </a:pPr>
            <a:r>
              <a:rPr lang="en"/>
              <a:t>How can this group help?</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“Onboarding Curriculum”</a:t>
            </a:r>
            <a:endParaRPr/>
          </a:p>
        </p:txBody>
      </p:sp>
      <p:sp>
        <p:nvSpPr>
          <p:cNvPr id="72" name="Google Shape;72;p15"/>
          <p:cNvSpPr txBox="1"/>
          <p:nvPr>
            <p:ph idx="1" type="body"/>
          </p:nvPr>
        </p:nvSpPr>
        <p:spPr>
          <a:xfrm>
            <a:off x="311700" y="1152475"/>
            <a:ext cx="83559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What do members need to know to inform their guidance to the Bay Program?</a:t>
            </a:r>
            <a:endParaRPr/>
          </a:p>
          <a:p>
            <a:pPr indent="-342900" lvl="0" marL="457200" rtl="0" algn="l">
              <a:spcBef>
                <a:spcPts val="0"/>
              </a:spcBef>
              <a:spcAft>
                <a:spcPts val="0"/>
              </a:spcAft>
              <a:buSzPts val="1800"/>
              <a:buChar char="●"/>
            </a:pPr>
            <a:r>
              <a:rPr lang="en"/>
              <a:t>What resources are already available?</a:t>
            </a:r>
            <a:endParaRPr/>
          </a:p>
          <a:p>
            <a:pPr indent="-342900" lvl="0" marL="457200" rtl="0" algn="l">
              <a:spcBef>
                <a:spcPts val="0"/>
              </a:spcBef>
              <a:spcAft>
                <a:spcPts val="0"/>
              </a:spcAft>
              <a:buSzPts val="1800"/>
              <a:buChar char="●"/>
            </a:pPr>
            <a:r>
              <a:rPr lang="en"/>
              <a:t>Where do gaps remain?</a:t>
            </a:r>
            <a:endParaRPr/>
          </a:p>
          <a:p>
            <a:pPr indent="-342900" lvl="0" marL="457200" rtl="0" algn="l">
              <a:spcBef>
                <a:spcPts val="0"/>
              </a:spcBef>
              <a:spcAft>
                <a:spcPts val="0"/>
              </a:spcAft>
              <a:buSzPts val="1800"/>
              <a:buChar char="●"/>
            </a:pPr>
            <a:r>
              <a:rPr lang="en"/>
              <a:t>Given short time frame between June and August, what do members </a:t>
            </a:r>
            <a:r>
              <a:rPr i="1" lang="en"/>
              <a:t>really</a:t>
            </a:r>
            <a:r>
              <a:rPr lang="en"/>
              <a:t> need to know ASAP??</a:t>
            </a:r>
            <a:endParaRPr/>
          </a:p>
        </p:txBody>
      </p:sp>
      <p:pic>
        <p:nvPicPr>
          <p:cNvPr id="73" name="Google Shape;73;p15" title="AdobeStock_317738675.jpeg"/>
          <p:cNvPicPr preferRelativeResize="0"/>
          <p:nvPr/>
        </p:nvPicPr>
        <p:blipFill>
          <a:blip r:embed="rId3">
            <a:alphaModFix/>
          </a:blip>
          <a:stretch>
            <a:fillRect/>
          </a:stretch>
        </p:blipFill>
        <p:spPr>
          <a:xfrm>
            <a:off x="3215975" y="2822225"/>
            <a:ext cx="4862223" cy="208687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Onboarding Curriculum</a:t>
            </a:r>
            <a:endParaRPr/>
          </a:p>
        </p:txBody>
      </p:sp>
      <p:pic>
        <p:nvPicPr>
          <p:cNvPr id="79" name="Google Shape;79;p16"/>
          <p:cNvPicPr preferRelativeResize="0"/>
          <p:nvPr/>
        </p:nvPicPr>
        <p:blipFill>
          <a:blip r:embed="rId3">
            <a:alphaModFix/>
          </a:blip>
          <a:stretch>
            <a:fillRect/>
          </a:stretch>
        </p:blipFill>
        <p:spPr>
          <a:xfrm>
            <a:off x="978225" y="1017725"/>
            <a:ext cx="7339898" cy="382097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Webinar #1- How a BMP gets into the Model*</a:t>
            </a:r>
            <a:endParaRPr/>
          </a:p>
        </p:txBody>
      </p:sp>
      <p:sp>
        <p:nvSpPr>
          <p:cNvPr id="85" name="Google Shape;85;p17"/>
          <p:cNvSpPr txBox="1"/>
          <p:nvPr>
            <p:ph idx="1" type="body"/>
          </p:nvPr>
        </p:nvSpPr>
        <p:spPr>
          <a:xfrm>
            <a:off x="311700" y="1152475"/>
            <a:ext cx="8520600" cy="31767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There are 183 individual best management practices listed in the model, including 104 unique combinations of cover crop species, planting date &amp; planting method</a:t>
            </a:r>
            <a:endParaRPr/>
          </a:p>
          <a:p>
            <a:pPr indent="-342900" lvl="0" marL="457200" rtl="0" algn="l">
              <a:spcBef>
                <a:spcPts val="0"/>
              </a:spcBef>
              <a:spcAft>
                <a:spcPts val="0"/>
              </a:spcAft>
              <a:buSzPts val="1800"/>
              <a:buChar char="●"/>
            </a:pPr>
            <a:r>
              <a:rPr lang="en" u="sng">
                <a:solidFill>
                  <a:schemeClr val="hlink"/>
                </a:solidFill>
                <a:hlinkClick r:id="rId3"/>
              </a:rPr>
              <a:t>BMP Quick Reference Guide</a:t>
            </a:r>
            <a:endParaRPr/>
          </a:p>
          <a:p>
            <a:pPr indent="-342900" lvl="0" marL="457200" rtl="0" algn="l">
              <a:spcBef>
                <a:spcPts val="0"/>
              </a:spcBef>
              <a:spcAft>
                <a:spcPts val="0"/>
              </a:spcAft>
              <a:buSzPts val="1800"/>
              <a:buChar char="●"/>
            </a:pPr>
            <a:r>
              <a:rPr lang="en"/>
              <a:t>New BMPs are incorporated in the model according to the “BMP Protocol”</a:t>
            </a:r>
            <a:endParaRPr/>
          </a:p>
          <a:p>
            <a:pPr indent="-317500" lvl="1" marL="914400" rtl="0" algn="l">
              <a:spcBef>
                <a:spcPts val="0"/>
              </a:spcBef>
              <a:spcAft>
                <a:spcPts val="0"/>
              </a:spcAft>
              <a:buSzPts val="1400"/>
              <a:buChar char="○"/>
            </a:pPr>
            <a:r>
              <a:rPr lang="en"/>
              <a:t>Expert Panel is convened to review available research and use best professional judgement</a:t>
            </a:r>
            <a:endParaRPr/>
          </a:p>
          <a:p>
            <a:pPr indent="-317500" lvl="1" marL="914400" rtl="0" algn="l">
              <a:spcBef>
                <a:spcPts val="0"/>
              </a:spcBef>
              <a:spcAft>
                <a:spcPts val="0"/>
              </a:spcAft>
              <a:buSzPts val="1400"/>
              <a:buChar char="○"/>
            </a:pPr>
            <a:r>
              <a:rPr lang="en"/>
              <a:t>Expert Panel decides if there’s sufficient information to support a nitrogen, phosphorus and/or sediment load reduction for the practice. </a:t>
            </a:r>
            <a:endParaRPr/>
          </a:p>
          <a:p>
            <a:pPr indent="-317500" lvl="1" marL="914400" rtl="0" algn="l">
              <a:spcBef>
                <a:spcPts val="0"/>
              </a:spcBef>
              <a:spcAft>
                <a:spcPts val="0"/>
              </a:spcAft>
              <a:buSzPts val="1400"/>
              <a:buChar char="○"/>
            </a:pPr>
            <a:r>
              <a:rPr lang="en"/>
              <a:t>The Panel also quantifies the load reduction that the practice receives and the technical details to describe the practice in the model. </a:t>
            </a:r>
            <a:endParaRPr/>
          </a:p>
          <a:p>
            <a:pPr indent="-342900" lvl="0" marL="457200" rtl="0" algn="l">
              <a:spcBef>
                <a:spcPts val="0"/>
              </a:spcBef>
              <a:spcAft>
                <a:spcPts val="0"/>
              </a:spcAft>
              <a:buSzPts val="1800"/>
              <a:buChar char="●"/>
            </a:pPr>
            <a:r>
              <a:rPr lang="en"/>
              <a:t>   Practices can also be re-evaluated through a similar process.</a:t>
            </a:r>
            <a:endParaRPr/>
          </a:p>
        </p:txBody>
      </p:sp>
      <p:sp>
        <p:nvSpPr>
          <p:cNvPr id="86" name="Google Shape;86;p17"/>
          <p:cNvSpPr txBox="1"/>
          <p:nvPr/>
        </p:nvSpPr>
        <p:spPr>
          <a:xfrm>
            <a:off x="376350" y="4329175"/>
            <a:ext cx="8023500" cy="415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accent3"/>
                </a:solidFill>
                <a:latin typeface="Average"/>
                <a:ea typeface="Average"/>
                <a:cs typeface="Average"/>
                <a:sym typeface="Average"/>
              </a:rPr>
              <a:t>*There’s a lot more information in the </a:t>
            </a:r>
            <a:r>
              <a:rPr lang="en" sz="1800" u="sng">
                <a:solidFill>
                  <a:schemeClr val="hlink"/>
                </a:solidFill>
                <a:latin typeface="Average"/>
                <a:ea typeface="Average"/>
                <a:cs typeface="Average"/>
                <a:sym typeface="Average"/>
                <a:hlinkClick r:id="rId4"/>
              </a:rPr>
              <a:t>webinar recording</a:t>
            </a:r>
            <a:r>
              <a:rPr lang="en" sz="1800">
                <a:solidFill>
                  <a:schemeClr val="accent3"/>
                </a:solidFill>
                <a:latin typeface="Average"/>
                <a:ea typeface="Average"/>
                <a:cs typeface="Average"/>
                <a:sym typeface="Average"/>
              </a:rPr>
              <a:t> and </a:t>
            </a:r>
            <a:r>
              <a:rPr lang="en" sz="1800" u="sng">
                <a:solidFill>
                  <a:schemeClr val="hlink"/>
                </a:solidFill>
                <a:latin typeface="Average"/>
                <a:ea typeface="Average"/>
                <a:cs typeface="Average"/>
                <a:sym typeface="Average"/>
                <a:hlinkClick r:id="rId5"/>
              </a:rPr>
              <a:t>presentation slides!</a:t>
            </a:r>
            <a:endParaRPr sz="1800">
              <a:solidFill>
                <a:schemeClr val="accent3"/>
              </a:solidFill>
              <a:latin typeface="Average"/>
              <a:ea typeface="Average"/>
              <a:cs typeface="Average"/>
              <a:sym typeface="Average"/>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Webinar #2- Getting Credit for BMPs</a:t>
            </a:r>
            <a:endParaRPr/>
          </a:p>
        </p:txBody>
      </p:sp>
      <p:sp>
        <p:nvSpPr>
          <p:cNvPr id="92" name="Google Shape;92;p18"/>
          <p:cNvSpPr txBox="1"/>
          <p:nvPr>
            <p:ph idx="1" type="body"/>
          </p:nvPr>
        </p:nvSpPr>
        <p:spPr>
          <a:xfrm>
            <a:off x="311700" y="1165875"/>
            <a:ext cx="8520600" cy="30558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Char char="●"/>
            </a:pPr>
            <a:r>
              <a:rPr lang="en"/>
              <a:t>Every Bay State and DC has their own unique set of BMP goals in the  Chesapeake Bay Watershed Implementation Plan. Those include overall goals to meet by 2025, as well as “milestone goals” which break up the larger goal into 2-year increments. </a:t>
            </a:r>
            <a:endParaRPr/>
          </a:p>
          <a:p>
            <a:pPr indent="-342900" lvl="0" marL="457200" rtl="0" algn="l">
              <a:spcBef>
                <a:spcPts val="0"/>
              </a:spcBef>
              <a:spcAft>
                <a:spcPts val="0"/>
              </a:spcAft>
              <a:buSzPts val="1800"/>
              <a:buChar char="●"/>
            </a:pPr>
            <a:r>
              <a:rPr lang="en"/>
              <a:t>Every year, each of the Bay States and DC report their progress towards meeting the Chesapeake Bay goals. States submit data according to a “Quality Assurance Protection Plan” that ensures that the data is relatively consistent and reliable. </a:t>
            </a:r>
            <a:endParaRPr/>
          </a:p>
          <a:p>
            <a:pPr indent="-342900" lvl="0" marL="457200" rtl="0" algn="l">
              <a:spcBef>
                <a:spcPts val="0"/>
              </a:spcBef>
              <a:spcAft>
                <a:spcPts val="0"/>
              </a:spcAft>
              <a:buSzPts val="1800"/>
              <a:buChar char="●"/>
            </a:pPr>
            <a:r>
              <a:rPr lang="en"/>
              <a:t>States are also responsible for practice verification in the field,  to ensure that BMPs conform to standards. States can also verify that a practice is still in use after it’s normal lifespan is completed and continue to receive credit for it.</a:t>
            </a:r>
            <a:endParaRPr/>
          </a:p>
        </p:txBody>
      </p:sp>
      <p:sp>
        <p:nvSpPr>
          <p:cNvPr id="93" name="Google Shape;93;p18"/>
          <p:cNvSpPr txBox="1"/>
          <p:nvPr/>
        </p:nvSpPr>
        <p:spPr>
          <a:xfrm>
            <a:off x="376350" y="4329175"/>
            <a:ext cx="8023500" cy="415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accent3"/>
                </a:solidFill>
                <a:latin typeface="Average"/>
                <a:ea typeface="Average"/>
                <a:cs typeface="Average"/>
                <a:sym typeface="Average"/>
              </a:rPr>
              <a:t>*There’s a lot more information in the </a:t>
            </a:r>
            <a:r>
              <a:rPr lang="en" sz="1800" u="sng">
                <a:solidFill>
                  <a:schemeClr val="hlink"/>
                </a:solidFill>
                <a:latin typeface="Average"/>
                <a:ea typeface="Average"/>
                <a:cs typeface="Average"/>
                <a:sym typeface="Average"/>
                <a:hlinkClick r:id="rId3"/>
              </a:rPr>
              <a:t>webinar recording</a:t>
            </a:r>
            <a:r>
              <a:rPr lang="en" sz="1800">
                <a:solidFill>
                  <a:schemeClr val="accent3"/>
                </a:solidFill>
                <a:latin typeface="Average"/>
                <a:ea typeface="Average"/>
                <a:cs typeface="Average"/>
                <a:sym typeface="Average"/>
              </a:rPr>
              <a:t> and </a:t>
            </a:r>
            <a:r>
              <a:rPr lang="en" sz="1800" u="sng">
                <a:solidFill>
                  <a:schemeClr val="hlink"/>
                </a:solidFill>
                <a:latin typeface="Average"/>
                <a:ea typeface="Average"/>
                <a:cs typeface="Average"/>
                <a:sym typeface="Average"/>
                <a:hlinkClick r:id="rId4"/>
              </a:rPr>
              <a:t>presentation slides!</a:t>
            </a:r>
            <a:endParaRPr sz="1800">
              <a:solidFill>
                <a:schemeClr val="accent3"/>
              </a:solidFill>
              <a:latin typeface="Average"/>
              <a:ea typeface="Average"/>
              <a:cs typeface="Average"/>
              <a:sym typeface="Average"/>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Webinar #2- Getting Credit for BMPs (cont.)</a:t>
            </a:r>
            <a:endParaRPr/>
          </a:p>
        </p:txBody>
      </p:sp>
      <p:sp>
        <p:nvSpPr>
          <p:cNvPr id="99" name="Google Shape;99;p19"/>
          <p:cNvSpPr txBox="1"/>
          <p:nvPr>
            <p:ph idx="1" type="body"/>
          </p:nvPr>
        </p:nvSpPr>
        <p:spPr>
          <a:xfrm>
            <a:off x="311700" y="1165875"/>
            <a:ext cx="8520600" cy="30558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Quality Assurance Protection Plans are updated every year. </a:t>
            </a:r>
            <a:endParaRPr/>
          </a:p>
          <a:p>
            <a:pPr indent="-317500" lvl="1" marL="914400" rtl="0" algn="l">
              <a:spcBef>
                <a:spcPts val="0"/>
              </a:spcBef>
              <a:spcAft>
                <a:spcPts val="0"/>
              </a:spcAft>
              <a:buSzPts val="1400"/>
              <a:buChar char="○"/>
            </a:pPr>
            <a:r>
              <a:rPr lang="en"/>
              <a:t>S</a:t>
            </a:r>
            <a:r>
              <a:rPr lang="en"/>
              <a:t>ome BMPs are prioritized because of their relative benefit to water quality and so these practices receive more extensive verification efforts that are outlined in the QAPP</a:t>
            </a:r>
            <a:endParaRPr/>
          </a:p>
          <a:p>
            <a:pPr indent="-317500" lvl="1" marL="914400" rtl="0" algn="l">
              <a:spcBef>
                <a:spcPts val="0"/>
              </a:spcBef>
              <a:spcAft>
                <a:spcPts val="0"/>
              </a:spcAft>
              <a:buSzPts val="1400"/>
              <a:buChar char="○"/>
            </a:pPr>
            <a:r>
              <a:rPr lang="en"/>
              <a:t>Examples include Forest/Grass Buffers, Tillage Practices and Cover Crop Practices</a:t>
            </a:r>
            <a:endParaRPr/>
          </a:p>
          <a:p>
            <a:pPr indent="0" lvl="0" marL="457200" rtl="0" algn="l">
              <a:spcBef>
                <a:spcPts val="1200"/>
              </a:spcBef>
              <a:spcAft>
                <a:spcPts val="0"/>
              </a:spcAft>
              <a:buNone/>
            </a:pPr>
            <a:r>
              <a:t/>
            </a:r>
            <a:endParaRPr/>
          </a:p>
          <a:p>
            <a:pPr indent="-342900" lvl="0" marL="457200" rtl="0" algn="l">
              <a:spcBef>
                <a:spcPts val="1200"/>
              </a:spcBef>
              <a:spcAft>
                <a:spcPts val="0"/>
              </a:spcAft>
              <a:buSzPts val="1800"/>
              <a:buChar char="●"/>
            </a:pPr>
            <a:r>
              <a:rPr lang="en"/>
              <a:t>A lot of data is obtained by states through federal agencies like USDA-NRCS, but data is generally aggregated and reported on a county scale to </a:t>
            </a:r>
            <a:r>
              <a:rPr lang="en"/>
              <a:t>protect individuals’ personal identifiable information.</a:t>
            </a:r>
            <a:endParaRPr/>
          </a:p>
        </p:txBody>
      </p:sp>
      <p:sp>
        <p:nvSpPr>
          <p:cNvPr id="100" name="Google Shape;100;p19"/>
          <p:cNvSpPr txBox="1"/>
          <p:nvPr/>
        </p:nvSpPr>
        <p:spPr>
          <a:xfrm>
            <a:off x="376350" y="4329175"/>
            <a:ext cx="8023500" cy="415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accent3"/>
                </a:solidFill>
                <a:latin typeface="Average"/>
                <a:ea typeface="Average"/>
                <a:cs typeface="Average"/>
                <a:sym typeface="Average"/>
              </a:rPr>
              <a:t>*There’s a lot more information in the </a:t>
            </a:r>
            <a:r>
              <a:rPr lang="en" sz="1800" u="sng">
                <a:solidFill>
                  <a:schemeClr val="hlink"/>
                </a:solidFill>
                <a:latin typeface="Average"/>
                <a:ea typeface="Average"/>
                <a:cs typeface="Average"/>
                <a:sym typeface="Average"/>
                <a:hlinkClick r:id="rId3"/>
              </a:rPr>
              <a:t>webinar recording</a:t>
            </a:r>
            <a:r>
              <a:rPr lang="en" sz="1800">
                <a:solidFill>
                  <a:schemeClr val="accent3"/>
                </a:solidFill>
                <a:latin typeface="Average"/>
                <a:ea typeface="Average"/>
                <a:cs typeface="Average"/>
                <a:sym typeface="Average"/>
              </a:rPr>
              <a:t> and </a:t>
            </a:r>
            <a:r>
              <a:rPr lang="en" sz="1800" u="sng">
                <a:solidFill>
                  <a:schemeClr val="hlink"/>
                </a:solidFill>
                <a:latin typeface="Average"/>
                <a:ea typeface="Average"/>
                <a:cs typeface="Average"/>
                <a:sym typeface="Average"/>
                <a:hlinkClick r:id="rId4"/>
              </a:rPr>
              <a:t>presentation slides!</a:t>
            </a:r>
            <a:endParaRPr sz="1800">
              <a:solidFill>
                <a:schemeClr val="accent3"/>
              </a:solidFill>
              <a:latin typeface="Average"/>
              <a:ea typeface="Average"/>
              <a:cs typeface="Average"/>
              <a:sym typeface="Average"/>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06" name="Google Shape;106;p20"/>
          <p:cNvPicPr preferRelativeResize="0"/>
          <p:nvPr/>
        </p:nvPicPr>
        <p:blipFill>
          <a:blip r:embed="rId3">
            <a:alphaModFix/>
          </a:blip>
          <a:stretch>
            <a:fillRect/>
          </a:stretch>
        </p:blipFill>
        <p:spPr>
          <a:xfrm>
            <a:off x="0" y="1"/>
            <a:ext cx="9144001" cy="3147349"/>
          </a:xfrm>
          <a:prstGeom prst="rect">
            <a:avLst/>
          </a:prstGeom>
          <a:noFill/>
          <a:ln>
            <a:noFill/>
          </a:ln>
        </p:spPr>
      </p:pic>
      <p:pic>
        <p:nvPicPr>
          <p:cNvPr id="107" name="Google Shape;107;p20"/>
          <p:cNvPicPr preferRelativeResize="0"/>
          <p:nvPr/>
        </p:nvPicPr>
        <p:blipFill>
          <a:blip r:embed="rId4">
            <a:alphaModFix/>
          </a:blip>
          <a:stretch>
            <a:fillRect/>
          </a:stretch>
        </p:blipFill>
        <p:spPr>
          <a:xfrm>
            <a:off x="0" y="3147356"/>
            <a:ext cx="9144000" cy="207643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