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8"/>
  </p:sldMasterIdLst>
  <p:notesMasterIdLst>
    <p:notesMasterId r:id="rId34"/>
  </p:notesMasterIdLst>
  <p:sldIdLst>
    <p:sldId id="331" r:id="rId19"/>
    <p:sldId id="333" r:id="rId20"/>
    <p:sldId id="426" r:id="rId21"/>
    <p:sldId id="360" r:id="rId22"/>
    <p:sldId id="441" r:id="rId23"/>
    <p:sldId id="372" r:id="rId24"/>
    <p:sldId id="430" r:id="rId25"/>
    <p:sldId id="371" r:id="rId26"/>
    <p:sldId id="432" r:id="rId27"/>
    <p:sldId id="444" r:id="rId28"/>
    <p:sldId id="442" r:id="rId29"/>
    <p:sldId id="445" r:id="rId30"/>
    <p:sldId id="446" r:id="rId31"/>
    <p:sldId id="447" r:id="rId32"/>
    <p:sldId id="329" r:id="rId33"/>
  </p:sldIdLst>
  <p:sldSz cx="9144000" cy="5143500" type="screen16x9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scher, Laura" initials="DL" lastIdx="7" clrIdx="0">
    <p:extLst>
      <p:ext uri="{19B8F6BF-5375-455C-9EA6-DF929625EA0E}">
        <p15:presenceInfo xmlns:p15="http://schemas.microsoft.com/office/powerpoint/2012/main" userId="S-1-5-21-1339303556-449845944-1601390327-275644" providerId="AD"/>
      </p:ext>
    </p:extLst>
  </p:cmAuthor>
  <p:cmAuthor id="2" name="Vetter, Doreen" initials="VD" lastIdx="3" clrIdx="1">
    <p:extLst>
      <p:ext uri="{19B8F6BF-5375-455C-9EA6-DF929625EA0E}">
        <p15:presenceInfo xmlns:p15="http://schemas.microsoft.com/office/powerpoint/2012/main" userId="S-1-5-21-1339303556-449845944-1601390327-1615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37B"/>
    <a:srgbClr val="124057"/>
    <a:srgbClr val="006877"/>
    <a:srgbClr val="3B8D61"/>
    <a:srgbClr val="99DAD3"/>
    <a:srgbClr val="9ACAD3"/>
    <a:srgbClr val="94BF6E"/>
    <a:srgbClr val="11544F"/>
    <a:srgbClr val="114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8A900C-7CE9-4E3A-8019-603A3B7F293A}">
  <a:tblStyle styleId="{778A900C-7CE9-4E3A-8019-603A3B7F293A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0"/>
    <p:restoredTop sz="96357" autoAdjust="0"/>
  </p:normalViewPr>
  <p:slideViewPr>
    <p:cSldViewPr snapToGrid="0" snapToObjects="1">
      <p:cViewPr varScale="1">
        <p:scale>
          <a:sx n="123" d="100"/>
          <a:sy n="123" d="100"/>
        </p:scale>
        <p:origin x="211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400"/>
    </p:cViewPr>
  </p:sorterViewPr>
  <p:notesViewPr>
    <p:cSldViewPr snapToGrid="0" snapToObjects="1">
      <p:cViewPr varScale="1">
        <p:scale>
          <a:sx n="54" d="100"/>
          <a:sy n="54" d="100"/>
        </p:scale>
        <p:origin x="286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1.xml"/><Relationship Id="rId26" Type="http://schemas.openxmlformats.org/officeDocument/2006/relationships/slide" Target="slides/slide8.xml"/><Relationship Id="rId39" Type="http://schemas.openxmlformats.org/officeDocument/2006/relationships/tableStyles" Target="tableStyles.xml"/><Relationship Id="rId21" Type="http://schemas.openxmlformats.org/officeDocument/2006/relationships/slide" Target="slides/slide3.xml"/><Relationship Id="rId3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commentAuthors" Target="commentAuthor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48" tIns="93148" rIns="93148" bIns="9314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9248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7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9E0B-BA5F-A5A1-2AEC-14F38C701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33A9E-53FF-6758-6FD0-2724D5FD5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BB7E8-8DD7-15E7-2FDE-487AC15C6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sz="11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3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806031E8-A785-6C1E-AB42-20C64ED6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EBAAED69-912D-BBEE-61D4-35FEC1217B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D8041C47-374D-A31D-FB3F-0097FF1F42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585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080E33DB-AC06-746C-728A-E259A029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7D11F13D-340D-C4B6-385B-C94C3340B5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3F9CC59C-E420-19F3-F44B-BD11D657FF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81796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0281D1A8-266F-1D38-8AF6-578EA029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56137B2A-E1AF-F7DE-2D55-B358EE4569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E065BB10-8855-6678-46D4-D89121204B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4164418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4744B5E7-C77E-09A8-88CF-14CE13B86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607A3699-C418-6D72-C6FE-84A6436E1D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81160251-39C2-6AA1-C8B0-90EB829835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40904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1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2192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701042" y="4415790"/>
            <a:ext cx="5608319" cy="4183380"/>
          </a:xfrm>
          <a:prstGeom prst="rect">
            <a:avLst/>
          </a:prstGeom>
        </p:spPr>
        <p:txBody>
          <a:bodyPr lIns="93148" tIns="93148" rIns="93148" bIns="93148" anchor="t" anchorCtr="0">
            <a:noAutofit/>
          </a:bodyPr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83959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30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07AC9-D9B0-6650-6D0C-2C8B15D9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D852F-2F6F-9EBE-42A0-5F6450B04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0C809B-78D6-F135-7AB3-DFDD10A11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94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sz="11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3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sz="11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87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sz="11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82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 sz="11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8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1148250"/>
            <a:ext cx="9144000" cy="28470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3398537" y="1599537"/>
            <a:ext cx="2346925" cy="19444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E3142">
                    <a:alpha val="20380"/>
                  </a:srgbClr>
                </a:solidFill>
                <a:latin typeface="Impact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500624"/>
            <a:ext cx="9144000" cy="7320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3962800"/>
            <a:ext cx="9144000" cy="370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0" y="4333125"/>
            <a:ext cx="9144000" cy="8102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556175" y="2300275"/>
            <a:ext cx="6031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800"/>
            </a:lvl1pPr>
            <a:lvl2pPr lvl="1">
              <a:spcBef>
                <a:spcPts val="0"/>
              </a:spcBef>
              <a:buSzPct val="100000"/>
              <a:defRPr sz="2800"/>
            </a:lvl2pPr>
            <a:lvl3pPr lvl="2">
              <a:spcBef>
                <a:spcPts val="0"/>
              </a:spcBef>
              <a:buSzPct val="100000"/>
              <a:defRPr sz="2800"/>
            </a:lvl3pPr>
            <a:lvl4pPr lvl="3">
              <a:spcBef>
                <a:spcPts val="0"/>
              </a:spcBef>
              <a:buSzPct val="100000"/>
              <a:defRPr sz="2800"/>
            </a:lvl4pPr>
            <a:lvl5pPr lvl="4">
              <a:spcBef>
                <a:spcPts val="0"/>
              </a:spcBef>
              <a:buSzPct val="100000"/>
              <a:defRPr sz="2800"/>
            </a:lvl5pPr>
            <a:lvl6pPr lvl="5">
              <a:spcBef>
                <a:spcPts val="0"/>
              </a:spcBef>
              <a:buSzPct val="100000"/>
              <a:defRPr sz="2800"/>
            </a:lvl6pPr>
            <a:lvl7pPr lvl="6">
              <a:spcBef>
                <a:spcPts val="0"/>
              </a:spcBef>
              <a:buSzPct val="100000"/>
              <a:defRPr sz="2800"/>
            </a:lvl7pPr>
            <a:lvl8pPr lvl="7">
              <a:spcBef>
                <a:spcPts val="0"/>
              </a:spcBef>
              <a:buSzPct val="100000"/>
              <a:defRPr sz="2800"/>
            </a:lvl8pPr>
            <a:lvl9pPr lvl="8">
              <a:spcBef>
                <a:spcPts val="0"/>
              </a:spcBef>
              <a:buSzPct val="100000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26623" y="1767275"/>
            <a:ext cx="3660300" cy="3158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2472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500625"/>
            <a:ext cx="4572000" cy="1058699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0" y="1553405"/>
            <a:ext cx="2472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0" y="3086100"/>
            <a:ext cx="2472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0" y="3691500"/>
            <a:ext cx="247200" cy="14519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7" name="Shape 67"/>
          <p:cNvCxnSpPr/>
          <p:nvPr/>
        </p:nvCxnSpPr>
        <p:spPr>
          <a:xfrm>
            <a:off x="1037450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tyl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4294550"/>
            <a:ext cx="9144000" cy="241199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0" y="0"/>
            <a:ext cx="9144000" cy="530699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114454"/>
              </a:solid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00625"/>
            <a:ext cx="9144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0" y="4493604"/>
            <a:ext cx="9144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0" y="4584075"/>
            <a:ext cx="9144000" cy="559499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6025" y="530725"/>
            <a:ext cx="3208799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6025" y="1767275"/>
            <a:ext cx="7540800" cy="31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14454"/>
              </a:buClr>
              <a:buSzPct val="100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480"/>
              </a:spcBef>
              <a:buClr>
                <a:srgbClr val="114454"/>
              </a:buClr>
              <a:buSzPct val="100000"/>
              <a:buFont typeface="Nixie One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360"/>
              </a:spcBef>
              <a:buClr>
                <a:srgbClr val="114454"/>
              </a:buClr>
              <a:buSzPct val="100000"/>
              <a:buFont typeface="Nixie One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ms.edu/research/units/programs/sav/access/maps/index.php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hyperlink" Target="https://www.chesapeakeprogress.com/abundant-life/sa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chesapeakebaysavwatchers.com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apeakebaysavwatchers.com/" TargetMode="External"/><Relationship Id="rId7" Type="http://schemas.openxmlformats.org/officeDocument/2006/relationships/hyperlink" Target="https://forms.gle/yYwkDPShvBjFCiby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s.chesapeakebay.net/wdd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0" y="1862977"/>
            <a:ext cx="8610149" cy="310941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C7C21A-E3BF-491A-9D8F-5A56D2B453C7}"/>
              </a:ext>
            </a:extLst>
          </p:cNvPr>
          <p:cNvSpPr/>
          <p:nvPr/>
        </p:nvSpPr>
        <p:spPr>
          <a:xfrm>
            <a:off x="223520" y="1"/>
            <a:ext cx="8920480" cy="1767274"/>
          </a:xfrm>
          <a:prstGeom prst="rect">
            <a:avLst/>
          </a:prstGeom>
          <a:solidFill>
            <a:srgbClr val="1331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707C556-0D42-4D7E-BEA8-5BC5203F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" y="288801"/>
            <a:ext cx="613632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Spring HGIT MEETING – April 29th, 2025</a:t>
            </a:r>
          </a:p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i="1" dirty="0">
                <a:solidFill>
                  <a:srgbClr val="FFFFFF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Chesapeake Bay Program</a:t>
            </a:r>
            <a:endParaRPr lang="en-US" sz="1100" dirty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E72EFEBD-6BD3-4A4B-B20A-621AD3E0341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3"/>
          <a:stretch/>
        </p:blipFill>
        <p:spPr bwMode="auto">
          <a:xfrm>
            <a:off x="7163118" y="217526"/>
            <a:ext cx="1584325" cy="1000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hape 98">
            <a:extLst>
              <a:ext uri="{FF2B5EF4-FFF2-40B4-BE49-F238E27FC236}">
                <a16:creationId xmlns:a16="http://schemas.microsoft.com/office/drawing/2014/main" id="{8C763562-8299-4C94-AC36-E1F98BC18F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429" y="1924050"/>
            <a:ext cx="7540625" cy="232352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dirty="0">
                <a:solidFill>
                  <a:schemeClr val="bg1"/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Rockwell" charset="0"/>
                <a:cs typeface="Rockwell" charset="0"/>
              </a:rPr>
              <a:t>Submerged Aquatic Vegetation Workgroup Updates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485F0B-EAAE-4911-8894-1CD055AD1E28}"/>
              </a:ext>
            </a:extLst>
          </p:cNvPr>
          <p:cNvSpPr/>
          <p:nvPr/>
        </p:nvSpPr>
        <p:spPr>
          <a:xfrm>
            <a:off x="5507355" y="3931911"/>
            <a:ext cx="3474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Brooke Landry</a:t>
            </a:r>
          </a:p>
          <a:p>
            <a:r>
              <a:rPr lang="en-US" sz="1800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Maryland DNR and </a:t>
            </a:r>
          </a:p>
          <a:p>
            <a:r>
              <a:rPr lang="en-US" sz="1800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Chair, SAV Workgroup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69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558AD-4B07-68E0-6A0C-B9FBF0AC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F77E-8805-93FD-5891-017DA0BA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86" y="644552"/>
            <a:ext cx="3863531" cy="910393"/>
          </a:xfrm>
        </p:spPr>
        <p:txBody>
          <a:bodyPr anchor="t"/>
          <a:lstStyle/>
          <a:p>
            <a:r>
              <a:rPr lang="en-US" sz="2000" dirty="0">
                <a:latin typeface="Georgia" panose="02040502050405020303" pitchFamily="18" charset="0"/>
              </a:rPr>
              <a:t>SAV Mitigation and Monitoring Workshop</a:t>
            </a:r>
          </a:p>
        </p:txBody>
      </p:sp>
      <p:grpSp>
        <p:nvGrpSpPr>
          <p:cNvPr id="4" name="Shape 589">
            <a:extLst>
              <a:ext uri="{FF2B5EF4-FFF2-40B4-BE49-F238E27FC236}">
                <a16:creationId xmlns:a16="http://schemas.microsoft.com/office/drawing/2014/main" id="{7EE11BB7-B956-DB56-B44A-CEABEE35E3EC}"/>
              </a:ext>
            </a:extLst>
          </p:cNvPr>
          <p:cNvGrpSpPr/>
          <p:nvPr/>
        </p:nvGrpSpPr>
        <p:grpSpPr>
          <a:xfrm>
            <a:off x="369951" y="828939"/>
            <a:ext cx="549273" cy="430901"/>
            <a:chOff x="5247525" y="3007275"/>
            <a:chExt cx="517575" cy="384825"/>
          </a:xfrm>
        </p:grpSpPr>
        <p:sp>
          <p:nvSpPr>
            <p:cNvPr id="5" name="Shape 590">
              <a:extLst>
                <a:ext uri="{FF2B5EF4-FFF2-40B4-BE49-F238E27FC236}">
                  <a16:creationId xmlns:a16="http://schemas.microsoft.com/office/drawing/2014/main" id="{05F6BA65-A62D-AC9B-DA2D-3EB0F10C9261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591">
              <a:extLst>
                <a:ext uri="{FF2B5EF4-FFF2-40B4-BE49-F238E27FC236}">
                  <a16:creationId xmlns:a16="http://schemas.microsoft.com/office/drawing/2014/main" id="{0988D198-ACCD-0D6F-525A-93C9D0541581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9B29468-9D4C-3765-ECD7-71270FFCF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9" y="1824510"/>
            <a:ext cx="4454921" cy="2473929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2CF05-207F-A26C-62DC-B46845736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601" y="100551"/>
            <a:ext cx="1952988" cy="23944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8E0822-E475-F672-012C-C7E818B220AC}"/>
              </a:ext>
            </a:extLst>
          </p:cNvPr>
          <p:cNvSpPr txBox="1"/>
          <p:nvPr/>
        </p:nvSpPr>
        <p:spPr>
          <a:xfrm>
            <a:off x="4957291" y="1979459"/>
            <a:ext cx="3925798" cy="298543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dirty="0"/>
              <a:t>Questions addressed: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1. What size impact should trigger SAV mitigation?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2. How do we determine if in-kind SAV mitigation is appropriate at that time?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          Ie. If SAV is trending down in the area, should it be required, postponed?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3. What characteristics make for a suitable SAV mitigation project site?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4. How far away from the impact site is allowable for the mitigation site?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5. How far away from the mitigation site is allowable for a reference site?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6. What characteristics should a reference bed have?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7. How do you identify a donor bed?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8. Monitoring metrics and frequency?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9. How should mitigation projects be tracked and for how long, and who is responsible?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10. What should be required for long-term maintenance? Who is responsible?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11. How should we determine project success? </a:t>
            </a:r>
          </a:p>
          <a:p>
            <a:pPr>
              <a:lnSpc>
                <a:spcPct val="150000"/>
              </a:lnSpc>
            </a:pPr>
            <a:r>
              <a:rPr lang="en-US" sz="800" dirty="0"/>
              <a:t>12. Should we require financial assurances?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5742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C2A28D46-776E-375D-510C-356A8E0E3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>
            <a:extLst>
              <a:ext uri="{FF2B5EF4-FFF2-40B4-BE49-F238E27FC236}">
                <a16:creationId xmlns:a16="http://schemas.microsoft.com/office/drawing/2014/main" id="{B389E425-FF02-0381-CDF8-AC3F975A88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6318" y="1235242"/>
            <a:ext cx="5997682" cy="267475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>
              <a:buNone/>
            </a:pPr>
            <a:r>
              <a:rPr lang="en" sz="2800" dirty="0">
                <a:latin typeface="Georgia" panose="02040502050405020303" pitchFamily="18" charset="0"/>
                <a:ea typeface="Rockwell" charset="0"/>
                <a:cs typeface="Rockwell" charset="0"/>
              </a:rPr>
              <a:t>Goal: </a:t>
            </a:r>
            <a:r>
              <a:rPr lang="en-US" b="1" i="1" dirty="0">
                <a:latin typeface="Georgia" panose="02040502050405020303" pitchFamily="18" charset="0"/>
                <a:ea typeface="Rockwell" charset="0"/>
                <a:cs typeface="Rockwell" charset="0"/>
              </a:rPr>
              <a:t>Vital Habitats</a:t>
            </a:r>
          </a:p>
          <a:p>
            <a:pPr lvl="0" algn="l">
              <a:buNone/>
            </a:pPr>
            <a:endParaRPr lang="en" sz="1600" i="1" dirty="0">
              <a:latin typeface="Georgia" panose="02040502050405020303" pitchFamily="18" charset="0"/>
              <a:ea typeface="Rockwell" charset="0"/>
              <a:cs typeface="Rockwell" charset="0"/>
            </a:endParaRPr>
          </a:p>
          <a:p>
            <a:pPr lvl="0" algn="l">
              <a:spcBef>
                <a:spcPts val="0"/>
              </a:spcBef>
              <a:buNone/>
            </a:pPr>
            <a:r>
              <a:rPr lang="en-US" sz="2800" dirty="0">
                <a:latin typeface="Georgia" panose="02040502050405020303" pitchFamily="18" charset="0"/>
                <a:ea typeface="Rockwell" charset="0"/>
                <a:cs typeface="Rockwell" charset="0"/>
              </a:rPr>
              <a:t>Outcome</a:t>
            </a:r>
            <a:r>
              <a:rPr lang="en-US" sz="2800" i="1" dirty="0">
                <a:latin typeface="Georgia" panose="02040502050405020303" pitchFamily="18" charset="0"/>
                <a:ea typeface="Rockwell" charset="0"/>
                <a:cs typeface="Rockwell" charset="0"/>
              </a:rPr>
              <a:t>: </a:t>
            </a:r>
            <a:endParaRPr lang="en-US" i="1" dirty="0">
              <a:latin typeface="Georgia" panose="02040502050405020303" pitchFamily="18" charset="0"/>
              <a:ea typeface="Rockwell" charset="0"/>
              <a:cs typeface="Rockwell" charset="0"/>
            </a:endParaRPr>
          </a:p>
          <a:p>
            <a:pPr lvl="0" algn="l">
              <a:buNone/>
            </a:pPr>
            <a:r>
              <a:rPr lang="en-US" sz="1800" dirty="0">
                <a:latin typeface="Georgia" panose="02040502050405020303" pitchFamily="18" charset="0"/>
              </a:rPr>
              <a:t>Sustain and increase the habitat benefits of SAV in the Chesapeake Bay. Achieve and sustain the ultimate outcome of 185,000 acres of SAV Bay-wide necessary for a restored Bay. Progress toward this ultimate outcome will be measured against a target of 90,000 acres by 2017 and 130,000 acres by 2025. </a:t>
            </a:r>
            <a:endParaRPr lang="en" sz="2400" i="1" dirty="0">
              <a:latin typeface="Georgia" panose="02040502050405020303" pitchFamily="18" charset="0"/>
              <a:ea typeface="Rockwell" charset="0"/>
              <a:cs typeface="Rockwel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A5498-4C13-FB0E-8F44-08F306606391}"/>
              </a:ext>
            </a:extLst>
          </p:cNvPr>
          <p:cNvSpPr txBox="1"/>
          <p:nvPr/>
        </p:nvSpPr>
        <p:spPr>
          <a:xfrm>
            <a:off x="0" y="70911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Through the </a:t>
            </a:r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Chesapeake Bay Watershed Agreement</a:t>
            </a:r>
            <a:r>
              <a:rPr lang="en-US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, the Chesapeake Bay Program has committed to</a:t>
            </a:r>
            <a:r>
              <a:rPr lang="mr-IN" i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…</a:t>
            </a:r>
            <a:endParaRPr lang="en-US" i="1" dirty="0">
              <a:solidFill>
                <a:schemeClr val="bg1"/>
              </a:solidFill>
              <a:latin typeface="Georgia" panose="02040502050405020303" pitchFamily="18" charset="0"/>
              <a:ea typeface="Rockwell" charset="0"/>
              <a:cs typeface="Rockwel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396F6E-67E2-871F-E466-8392C541C943}"/>
              </a:ext>
            </a:extLst>
          </p:cNvPr>
          <p:cNvSpPr/>
          <p:nvPr/>
        </p:nvSpPr>
        <p:spPr>
          <a:xfrm>
            <a:off x="182879" y="1261194"/>
            <a:ext cx="2656115" cy="263153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2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161ED80C-701B-9DE3-32D1-47CB5638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88ED7C-B516-A3F4-1A98-31677155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94"/>
            <a:ext cx="9144000" cy="51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1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A6CAE70D-DA75-7F7B-4022-55CAD904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8E68B-6A9E-33FA-15DE-8BDDC3B1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" y="0"/>
            <a:ext cx="91228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>
          <a:extLst>
            <a:ext uri="{FF2B5EF4-FFF2-40B4-BE49-F238E27FC236}">
              <a16:creationId xmlns:a16="http://schemas.microsoft.com/office/drawing/2014/main" id="{86432F69-98AB-8AAA-52E3-E21B976C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EB3149-8589-7322-8D7D-3A6011F2F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" y="0"/>
            <a:ext cx="9090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C7C21A-E3BF-491A-9D8F-5A56D2B453C7}"/>
              </a:ext>
            </a:extLst>
          </p:cNvPr>
          <p:cNvSpPr/>
          <p:nvPr/>
        </p:nvSpPr>
        <p:spPr>
          <a:xfrm>
            <a:off x="223520" y="1"/>
            <a:ext cx="8920480" cy="1767274"/>
          </a:xfrm>
          <a:prstGeom prst="rect">
            <a:avLst/>
          </a:prstGeom>
          <a:solidFill>
            <a:srgbClr val="13314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4707C556-0D42-4D7E-BEA8-5BC5203F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" y="288801"/>
            <a:ext cx="613632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solidFill>
                  <a:srgbClr val="FFFFFF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SAV Workgroup Winter 2025 QUARTERLY MEETING </a:t>
            </a:r>
            <a:br>
              <a:rPr lang="en-US" sz="1600" b="1" dirty="0">
                <a:solidFill>
                  <a:srgbClr val="FFFFFF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1600" b="1" i="1" dirty="0">
                <a:solidFill>
                  <a:srgbClr val="FFFFFF"/>
                </a:solidFill>
                <a:effectLst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Chesapeake Bay Program</a:t>
            </a:r>
            <a:endParaRPr lang="en-US" sz="1100" dirty="0">
              <a:effectLst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E72EFEBD-6BD3-4A4B-B20A-621AD3E0341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3"/>
          <a:stretch/>
        </p:blipFill>
        <p:spPr bwMode="auto">
          <a:xfrm>
            <a:off x="7163118" y="217526"/>
            <a:ext cx="1584325" cy="1000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hape 98">
            <a:extLst>
              <a:ext uri="{FF2B5EF4-FFF2-40B4-BE49-F238E27FC236}">
                <a16:creationId xmlns:a16="http://schemas.microsoft.com/office/drawing/2014/main" id="{8C763562-8299-4C94-AC36-E1F98BC18F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6557" y="2763722"/>
            <a:ext cx="7540625" cy="100012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dirty="0">
                <a:latin typeface="Georgia" panose="02040502050405020303" pitchFamily="18" charset="0"/>
                <a:ea typeface="Rockwell" charset="0"/>
                <a:cs typeface="Rockwell" charset="0"/>
              </a:rPr>
              <a:t>Questions?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4D1EE-031A-409F-9EED-75C144324587}"/>
              </a:ext>
            </a:extLst>
          </p:cNvPr>
          <p:cNvSpPr txBox="1"/>
          <p:nvPr/>
        </p:nvSpPr>
        <p:spPr>
          <a:xfrm>
            <a:off x="6223000" y="4787474"/>
            <a:ext cx="302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14454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Presentation template by </a:t>
            </a:r>
            <a:r>
              <a:rPr lang="en-US" sz="1200" dirty="0" err="1">
                <a:solidFill>
                  <a:srgbClr val="114454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SlidesCarnival</a:t>
            </a:r>
            <a:r>
              <a:rPr lang="en-US" sz="1200" dirty="0">
                <a:solidFill>
                  <a:srgbClr val="FFFFFF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.</a:t>
            </a:r>
            <a:endParaRPr lang="en-US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9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1146025" y="741836"/>
            <a:ext cx="3208799" cy="66694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latin typeface="Georgia" panose="02040502050405020303" pitchFamily="18" charset="0"/>
                <a:ea typeface="Rockwell" charset="0"/>
                <a:cs typeface="Rockwell" charset="0"/>
              </a:rPr>
              <a:t>What is our Progress?</a:t>
            </a:r>
            <a:br>
              <a:rPr lang="en-US" dirty="0">
                <a:latin typeface="Georgia" panose="02040502050405020303" pitchFamily="18" charset="0"/>
                <a:ea typeface="Rockwell" charset="0"/>
                <a:cs typeface="Rockwell" charset="0"/>
              </a:rPr>
            </a:br>
            <a:endParaRPr lang="en" sz="1400" dirty="0">
              <a:latin typeface="Georgia" panose="02040502050405020303" pitchFamily="18" charset="0"/>
              <a:ea typeface="Rockwell" charset="0"/>
              <a:cs typeface="Rockwell" charset="0"/>
            </a:endParaRPr>
          </a:p>
        </p:txBody>
      </p:sp>
      <p:grpSp>
        <p:nvGrpSpPr>
          <p:cNvPr id="37" name="Shape 633"/>
          <p:cNvGrpSpPr/>
          <p:nvPr/>
        </p:nvGrpSpPr>
        <p:grpSpPr>
          <a:xfrm>
            <a:off x="427794" y="931165"/>
            <a:ext cx="313892" cy="227819"/>
            <a:chOff x="4604550" y="3714775"/>
            <a:chExt cx="439625" cy="319075"/>
          </a:xfrm>
        </p:grpSpPr>
        <p:sp>
          <p:nvSpPr>
            <p:cNvPr id="38" name="Shape 634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0" t="0" r="0" b="0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635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0" t="0" r="0" b="0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8" name="Picture 7"/>
          <p:cNvPicPr/>
          <p:nvPr/>
        </p:nvPicPr>
        <p:blipFill rotWithShape="1">
          <a:blip r:embed="rId3"/>
          <a:srcRect t="-4581" b="100000"/>
          <a:stretch/>
        </p:blipFill>
        <p:spPr>
          <a:xfrm>
            <a:off x="-1372905" y="702129"/>
            <a:ext cx="5037860" cy="131278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23860" y="4597713"/>
            <a:ext cx="3777343" cy="545785"/>
          </a:xfrm>
          <a:prstGeom prst="rect">
            <a:avLst/>
          </a:prstGeom>
          <a:solidFill>
            <a:srgbClr val="9ACAD3">
              <a:alpha val="65000"/>
            </a:srgbClr>
          </a:solidFill>
          <a:effectLst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Garamond" panose="02020404030301010803" pitchFamily="18" charset="0"/>
                <a:hlinkClick r:id="rId4"/>
              </a:rPr>
              <a:t>https://www.chesapeakeprogress.com/abundant-life/sav</a:t>
            </a:r>
            <a:endParaRPr lang="en-US" sz="1650" b="1" dirty="0">
              <a:latin typeface="Garamond" panose="02020404030301010803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1428C9-792A-F170-0629-33821B07E95B}"/>
              </a:ext>
            </a:extLst>
          </p:cNvPr>
          <p:cNvSpPr txBox="1">
            <a:spLocks/>
          </p:cNvSpPr>
          <p:nvPr/>
        </p:nvSpPr>
        <p:spPr>
          <a:xfrm>
            <a:off x="289213" y="110893"/>
            <a:ext cx="2995163" cy="362817"/>
          </a:xfrm>
          <a:prstGeom prst="rect">
            <a:avLst/>
          </a:prstGeom>
          <a:solidFill>
            <a:schemeClr val="bg1">
              <a:alpha val="65000"/>
            </a:schemeClr>
          </a:solidFill>
          <a:effectLst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124057"/>
                </a:solidFill>
                <a:latin typeface="Garamond" panose="02020404030301010803" pitchFamily="18" charset="0"/>
              </a:rPr>
              <a:t>2023 SAV #s</a:t>
            </a:r>
            <a:endParaRPr lang="en-US" dirty="0">
              <a:solidFill>
                <a:srgbClr val="124057"/>
              </a:solidFill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C1ABD1-045F-E858-5121-D43DFC58A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78" y="1413457"/>
            <a:ext cx="4973390" cy="3730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4EEE2-263F-0BEE-EFAA-9EAAAE42D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6" y="2041227"/>
            <a:ext cx="4079082" cy="19838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AF8918-4984-E91D-7625-DA294ED9979B}"/>
              </a:ext>
            </a:extLst>
          </p:cNvPr>
          <p:cNvSpPr txBox="1"/>
          <p:nvPr/>
        </p:nvSpPr>
        <p:spPr>
          <a:xfrm>
            <a:off x="1306168" y="2913052"/>
            <a:ext cx="13171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2017 goal = 90,000 acres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F73E4D-45B5-7DB9-CD66-1EBD62CF912B}"/>
              </a:ext>
            </a:extLst>
          </p:cNvPr>
          <p:cNvSpPr txBox="1"/>
          <p:nvPr/>
        </p:nvSpPr>
        <p:spPr>
          <a:xfrm>
            <a:off x="1308668" y="2563287"/>
            <a:ext cx="13171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2025 goal = 130,000 acres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6EBAC4-E396-D889-F9DE-25F7655C819A}"/>
              </a:ext>
            </a:extLst>
          </p:cNvPr>
          <p:cNvSpPr txBox="1"/>
          <p:nvPr/>
        </p:nvSpPr>
        <p:spPr>
          <a:xfrm>
            <a:off x="1303322" y="2071816"/>
            <a:ext cx="207660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Ultimate goal = 185,000 acres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04544" y="116495"/>
            <a:ext cx="4639456" cy="1696313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Garamond" panose="02020404030301010803" pitchFamily="18" charset="0"/>
              </a:rPr>
              <a:t>FINAL SAV #s were up in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Rockwell" charset="0"/>
                <a:cs typeface="Rockwell" charset="0"/>
              </a:rPr>
              <a:t>79,716 acres were mapped in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Rockwell" charset="0"/>
                <a:cs typeface="Rockwell" charset="0"/>
              </a:rPr>
              <a:t>3,703 additional acres of SAV are estimated for a portion of the Potomac that was not mapped.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  <a:ea typeface="Rockwell" charset="0"/>
                <a:cs typeface="Rockwell" charset="0"/>
              </a:rPr>
              <a:t>83,419 total acres of SAV estimated for 2023(+8%).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This is 61% of the 2025 target and 45% of the ultimate 185,000-acre outcome.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FC20D6-857A-0383-2DEC-BD4D02992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603" y="1791478"/>
            <a:ext cx="2682896" cy="2310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72E06-E810-EAF3-B3FA-B42EBD6B0332}"/>
              </a:ext>
            </a:extLst>
          </p:cNvPr>
          <p:cNvSpPr txBox="1">
            <a:spLocks/>
          </p:cNvSpPr>
          <p:nvPr/>
        </p:nvSpPr>
        <p:spPr>
          <a:xfrm>
            <a:off x="5223859" y="3996508"/>
            <a:ext cx="3777343" cy="660396"/>
          </a:xfrm>
          <a:prstGeom prst="rect">
            <a:avLst/>
          </a:prstGeom>
          <a:solidFill>
            <a:srgbClr val="9ACAD3">
              <a:alpha val="65000"/>
            </a:srgbClr>
          </a:solidFill>
          <a:effectLst/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latin typeface="Garamond" panose="02020404030301010803" pitchFamily="18" charset="0"/>
                <a:hlinkClick r:id="rId8"/>
              </a:rPr>
              <a:t>https://www.vims.edu/research/units/programs/sav/access/maps/index.php</a:t>
            </a:r>
            <a:endParaRPr lang="en-US" b="1" dirty="0">
              <a:latin typeface="Garamond" panose="02020404030301010803" pitchFamily="18" charset="0"/>
            </a:endParaRPr>
          </a:p>
          <a:p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3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047B7-8DED-8C69-129D-52815AEA3387}"/>
              </a:ext>
            </a:extLst>
          </p:cNvPr>
          <p:cNvSpPr txBox="1"/>
          <p:nvPr/>
        </p:nvSpPr>
        <p:spPr>
          <a:xfrm>
            <a:off x="105647" y="64223"/>
            <a:ext cx="72467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Shallow Water Habitat Sentinel Site Program Development ; </a:t>
            </a:r>
          </a:p>
          <a:p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Rockwell" charset="0"/>
                <a:cs typeface="Rockwell" charset="0"/>
              </a:rPr>
              <a:t>Contracted to Green Fin Studios!</a:t>
            </a:r>
          </a:p>
          <a:p>
            <a:endParaRPr lang="en-US" sz="2800" b="1" dirty="0">
              <a:solidFill>
                <a:schemeClr val="bg1"/>
              </a:solidFill>
              <a:latin typeface="Georgia" panose="02040502050405020303" pitchFamily="18" charset="0"/>
              <a:ea typeface="Rockwell" charset="0"/>
              <a:cs typeface="Rockwel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745AC-0109-971A-9761-861296B80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3" y="1589742"/>
            <a:ext cx="6058387" cy="291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4BBC9-6E35-B2AF-16B7-77264DCBD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986" y="2990883"/>
            <a:ext cx="2711708" cy="19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0115143-E663-387F-4431-BD35E4F80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984" y="73741"/>
            <a:ext cx="3509295" cy="4370311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34" y="1290138"/>
            <a:ext cx="5349592" cy="1972989"/>
          </a:xfrm>
        </p:spPr>
        <p:txBody>
          <a:bodyPr/>
          <a:lstStyle/>
          <a:p>
            <a:r>
              <a:rPr lang="en-US" sz="1600" i="1" dirty="0">
                <a:solidFill>
                  <a:srgbClr val="124057"/>
                </a:solidFill>
              </a:rPr>
              <a:t>Protecting Chesapeake Bay SAV Given Changing Hydrologic Conditions: Priority SAV Area Identification and Solutions Development</a:t>
            </a:r>
            <a:br>
              <a:rPr lang="en-US" sz="1600" dirty="0">
                <a:solidFill>
                  <a:srgbClr val="124057"/>
                </a:solidFill>
              </a:rPr>
            </a:br>
            <a:br>
              <a:rPr lang="en-US" sz="1600" i="1" dirty="0">
                <a:solidFill>
                  <a:srgbClr val="124057"/>
                </a:solidFill>
              </a:rPr>
            </a:br>
            <a:endParaRPr lang="en-US" sz="1600" dirty="0">
              <a:solidFill>
                <a:srgbClr val="124057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Shape 457">
            <a:extLst>
              <a:ext uri="{FF2B5EF4-FFF2-40B4-BE49-F238E27FC236}">
                <a16:creationId xmlns:a16="http://schemas.microsoft.com/office/drawing/2014/main" id="{92FEC64C-9362-45BD-BDB0-B184EC3DE0F7}"/>
              </a:ext>
            </a:extLst>
          </p:cNvPr>
          <p:cNvGrpSpPr/>
          <p:nvPr/>
        </p:nvGrpSpPr>
        <p:grpSpPr>
          <a:xfrm>
            <a:off x="256214" y="773236"/>
            <a:ext cx="567570" cy="586007"/>
            <a:chOff x="4630125" y="278900"/>
            <a:chExt cx="400675" cy="456675"/>
          </a:xfrm>
        </p:grpSpPr>
        <p:sp>
          <p:nvSpPr>
            <p:cNvPr id="5" name="Shape 458">
              <a:extLst>
                <a:ext uri="{FF2B5EF4-FFF2-40B4-BE49-F238E27FC236}">
                  <a16:creationId xmlns:a16="http://schemas.microsoft.com/office/drawing/2014/main" id="{28CFCA02-D575-4F12-8FAD-F85845ED8ACF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459">
              <a:extLst>
                <a:ext uri="{FF2B5EF4-FFF2-40B4-BE49-F238E27FC236}">
                  <a16:creationId xmlns:a16="http://schemas.microsoft.com/office/drawing/2014/main" id="{2866C9DA-4791-4A20-8F3B-2DA5831947FD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7" name="Shape 460">
              <a:extLst>
                <a:ext uri="{FF2B5EF4-FFF2-40B4-BE49-F238E27FC236}">
                  <a16:creationId xmlns:a16="http://schemas.microsoft.com/office/drawing/2014/main" id="{0188F0DB-25B4-4991-A313-ACF0A1999C4F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8" name="Shape 461">
              <a:extLst>
                <a:ext uri="{FF2B5EF4-FFF2-40B4-BE49-F238E27FC236}">
                  <a16:creationId xmlns:a16="http://schemas.microsoft.com/office/drawing/2014/main" id="{9AB29DB1-D515-48E1-8461-1B5E78AA5CDB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24078" y="2582437"/>
            <a:ext cx="5265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24057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Objective</a:t>
            </a:r>
          </a:p>
          <a:p>
            <a:r>
              <a:rPr lang="en-US" sz="1600" dirty="0">
                <a:solidFill>
                  <a:srgbClr val="124057"/>
                </a:solidFill>
                <a:latin typeface="Garamond" panose="02020404030301010803" pitchFamily="18" charset="0"/>
              </a:rPr>
              <a:t>This project will identify high-priority SAV areas within the Chesapeake Bay Watershed and determine which BMPs could be most effective in protecting those areas from loss during high-flow events/years using GIS spatial analysis/modeling and existing SAV, flow, land-use, and water quality data. With this information, steps can be taken to target high-priority SAV areas for implementation of BMPs and land management policies that will protect or restore those priority SAV habitats.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3699" y="610643"/>
            <a:ext cx="3509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2022 GIT-Funded Project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Lead: SAV Workgroup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5544D-FC52-925D-3C35-6FD984522FFA}"/>
              </a:ext>
            </a:extLst>
          </p:cNvPr>
          <p:cNvSpPr txBox="1"/>
          <p:nvPr/>
        </p:nvSpPr>
        <p:spPr>
          <a:xfrm>
            <a:off x="4751726" y="4746510"/>
            <a:ext cx="4268553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24057"/>
                </a:solidFill>
              </a:rPr>
              <a:t>UPDATE: Tetra Tech presenting today!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2271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5B6E8-29A3-A37A-29FC-105D5A88F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CEB716-5212-80CB-39C1-BAEE1631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984" y="73741"/>
            <a:ext cx="3509295" cy="4370311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2CD88D-6047-386F-E09B-7CE5E9B8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4" y="1290138"/>
            <a:ext cx="5349592" cy="1972989"/>
          </a:xfrm>
        </p:spPr>
        <p:txBody>
          <a:bodyPr/>
          <a:lstStyle/>
          <a:p>
            <a:r>
              <a:rPr lang="en-US" sz="1600" i="1" dirty="0">
                <a:solidFill>
                  <a:srgbClr val="124057"/>
                </a:solidFill>
              </a:rPr>
              <a:t>Protecting Chesapeake Bay SAV Given Changing Hydrologic Conditions: Priority SAV Area Identification and Solutions Development</a:t>
            </a:r>
            <a:br>
              <a:rPr lang="en-US" sz="1600" dirty="0">
                <a:solidFill>
                  <a:srgbClr val="124057"/>
                </a:solidFill>
              </a:rPr>
            </a:br>
            <a:br>
              <a:rPr lang="en-US" sz="1600" i="1" dirty="0">
                <a:solidFill>
                  <a:srgbClr val="124057"/>
                </a:solidFill>
              </a:rPr>
            </a:br>
            <a:endParaRPr lang="en-US" sz="1600" dirty="0">
              <a:solidFill>
                <a:srgbClr val="124057"/>
              </a:solidFill>
              <a:latin typeface="Georgia" panose="02040502050405020303" pitchFamily="18" charset="0"/>
            </a:endParaRPr>
          </a:p>
        </p:txBody>
      </p:sp>
      <p:grpSp>
        <p:nvGrpSpPr>
          <p:cNvPr id="4" name="Shape 457">
            <a:extLst>
              <a:ext uri="{FF2B5EF4-FFF2-40B4-BE49-F238E27FC236}">
                <a16:creationId xmlns:a16="http://schemas.microsoft.com/office/drawing/2014/main" id="{F55E8481-8E0B-3D51-A9E9-4C1B77761307}"/>
              </a:ext>
            </a:extLst>
          </p:cNvPr>
          <p:cNvGrpSpPr/>
          <p:nvPr/>
        </p:nvGrpSpPr>
        <p:grpSpPr>
          <a:xfrm>
            <a:off x="256214" y="773236"/>
            <a:ext cx="567570" cy="586007"/>
            <a:chOff x="4630125" y="278900"/>
            <a:chExt cx="400675" cy="456675"/>
          </a:xfrm>
        </p:grpSpPr>
        <p:sp>
          <p:nvSpPr>
            <p:cNvPr id="5" name="Shape 458">
              <a:extLst>
                <a:ext uri="{FF2B5EF4-FFF2-40B4-BE49-F238E27FC236}">
                  <a16:creationId xmlns:a16="http://schemas.microsoft.com/office/drawing/2014/main" id="{F07C01F2-65D2-23FF-7A81-4059279BF5D5}"/>
                </a:ext>
              </a:extLst>
            </p:cNvPr>
            <p:cNvSpPr/>
            <p:nvPr/>
          </p:nvSpPr>
          <p:spPr>
            <a:xfrm>
              <a:off x="4659350" y="3288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12763" y="1"/>
                  </a:moveTo>
                  <a:lnTo>
                    <a:pt x="926" y="1"/>
                  </a:lnTo>
                  <a:lnTo>
                    <a:pt x="926" y="1"/>
                  </a:lnTo>
                  <a:lnTo>
                    <a:pt x="731" y="25"/>
                  </a:lnTo>
                  <a:lnTo>
                    <a:pt x="561" y="74"/>
                  </a:lnTo>
                  <a:lnTo>
                    <a:pt x="390" y="171"/>
                  </a:lnTo>
                  <a:lnTo>
                    <a:pt x="269" y="269"/>
                  </a:lnTo>
                  <a:lnTo>
                    <a:pt x="147" y="415"/>
                  </a:lnTo>
                  <a:lnTo>
                    <a:pt x="74" y="561"/>
                  </a:lnTo>
                  <a:lnTo>
                    <a:pt x="1" y="732"/>
                  </a:lnTo>
                  <a:lnTo>
                    <a:pt x="1" y="926"/>
                  </a:lnTo>
                  <a:lnTo>
                    <a:pt x="1" y="2948"/>
                  </a:lnTo>
                  <a:lnTo>
                    <a:pt x="1" y="2948"/>
                  </a:lnTo>
                  <a:lnTo>
                    <a:pt x="1" y="3143"/>
                  </a:lnTo>
                  <a:lnTo>
                    <a:pt x="74" y="3313"/>
                  </a:lnTo>
                  <a:lnTo>
                    <a:pt x="147" y="3459"/>
                  </a:lnTo>
                  <a:lnTo>
                    <a:pt x="269" y="3605"/>
                  </a:lnTo>
                  <a:lnTo>
                    <a:pt x="390" y="3727"/>
                  </a:lnTo>
                  <a:lnTo>
                    <a:pt x="561" y="3800"/>
                  </a:lnTo>
                  <a:lnTo>
                    <a:pt x="731" y="3849"/>
                  </a:lnTo>
                  <a:lnTo>
                    <a:pt x="926" y="3873"/>
                  </a:lnTo>
                  <a:lnTo>
                    <a:pt x="12763" y="3873"/>
                  </a:lnTo>
                  <a:lnTo>
                    <a:pt x="14857" y="1949"/>
                  </a:lnTo>
                  <a:lnTo>
                    <a:pt x="12763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459">
              <a:extLst>
                <a:ext uri="{FF2B5EF4-FFF2-40B4-BE49-F238E27FC236}">
                  <a16:creationId xmlns:a16="http://schemas.microsoft.com/office/drawing/2014/main" id="{F7F8AF02-FD02-3593-F9DC-70CD1E15ACCA}"/>
                </a:ext>
              </a:extLst>
            </p:cNvPr>
            <p:cNvSpPr/>
            <p:nvPr/>
          </p:nvSpPr>
          <p:spPr>
            <a:xfrm>
              <a:off x="4630125" y="452425"/>
              <a:ext cx="371450" cy="96850"/>
            </a:xfrm>
            <a:custGeom>
              <a:avLst/>
              <a:gdLst/>
              <a:ahLst/>
              <a:cxnLst/>
              <a:rect l="0" t="0" r="0" b="0"/>
              <a:pathLst>
                <a:path w="14858" h="3874" fill="none" extrusionOk="0">
                  <a:moveTo>
                    <a:pt x="2095" y="1"/>
                  </a:moveTo>
                  <a:lnTo>
                    <a:pt x="13932" y="1"/>
                  </a:lnTo>
                  <a:lnTo>
                    <a:pt x="13932" y="1"/>
                  </a:lnTo>
                  <a:lnTo>
                    <a:pt x="14126" y="25"/>
                  </a:lnTo>
                  <a:lnTo>
                    <a:pt x="14297" y="74"/>
                  </a:lnTo>
                  <a:lnTo>
                    <a:pt x="14467" y="147"/>
                  </a:lnTo>
                  <a:lnTo>
                    <a:pt x="14589" y="269"/>
                  </a:lnTo>
                  <a:lnTo>
                    <a:pt x="14711" y="415"/>
                  </a:lnTo>
                  <a:lnTo>
                    <a:pt x="14784" y="561"/>
                  </a:lnTo>
                  <a:lnTo>
                    <a:pt x="14857" y="732"/>
                  </a:lnTo>
                  <a:lnTo>
                    <a:pt x="14857" y="926"/>
                  </a:lnTo>
                  <a:lnTo>
                    <a:pt x="14857" y="2948"/>
                  </a:lnTo>
                  <a:lnTo>
                    <a:pt x="14857" y="2948"/>
                  </a:lnTo>
                  <a:lnTo>
                    <a:pt x="14857" y="3143"/>
                  </a:lnTo>
                  <a:lnTo>
                    <a:pt x="14784" y="3313"/>
                  </a:lnTo>
                  <a:lnTo>
                    <a:pt x="14711" y="3459"/>
                  </a:lnTo>
                  <a:lnTo>
                    <a:pt x="14589" y="3605"/>
                  </a:lnTo>
                  <a:lnTo>
                    <a:pt x="14467" y="3703"/>
                  </a:lnTo>
                  <a:lnTo>
                    <a:pt x="14297" y="3800"/>
                  </a:lnTo>
                  <a:lnTo>
                    <a:pt x="14126" y="3849"/>
                  </a:lnTo>
                  <a:lnTo>
                    <a:pt x="13932" y="3873"/>
                  </a:lnTo>
                  <a:lnTo>
                    <a:pt x="2095" y="3873"/>
                  </a:lnTo>
                  <a:lnTo>
                    <a:pt x="1" y="1925"/>
                  </a:lnTo>
                  <a:lnTo>
                    <a:pt x="2095" y="1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7" name="Shape 460">
              <a:extLst>
                <a:ext uri="{FF2B5EF4-FFF2-40B4-BE49-F238E27FC236}">
                  <a16:creationId xmlns:a16="http://schemas.microsoft.com/office/drawing/2014/main" id="{51A33568-71C2-9B47-BD8A-16261206ED62}"/>
                </a:ext>
              </a:extLst>
            </p:cNvPr>
            <p:cNvSpPr/>
            <p:nvPr/>
          </p:nvSpPr>
          <p:spPr>
            <a:xfrm>
              <a:off x="4808525" y="278900"/>
              <a:ext cx="43875" cy="49950"/>
            </a:xfrm>
            <a:custGeom>
              <a:avLst/>
              <a:gdLst/>
              <a:ahLst/>
              <a:cxnLst/>
              <a:rect l="0" t="0" r="0" b="0"/>
              <a:pathLst>
                <a:path w="1755" h="1998" fill="none" extrusionOk="0">
                  <a:moveTo>
                    <a:pt x="1754" y="1998"/>
                  </a:moveTo>
                  <a:lnTo>
                    <a:pt x="1754" y="585"/>
                  </a:lnTo>
                  <a:lnTo>
                    <a:pt x="1754" y="585"/>
                  </a:lnTo>
                  <a:lnTo>
                    <a:pt x="1754" y="464"/>
                  </a:lnTo>
                  <a:lnTo>
                    <a:pt x="1730" y="366"/>
                  </a:lnTo>
                  <a:lnTo>
                    <a:pt x="1657" y="269"/>
                  </a:lnTo>
                  <a:lnTo>
                    <a:pt x="1584" y="171"/>
                  </a:lnTo>
                  <a:lnTo>
                    <a:pt x="1511" y="98"/>
                  </a:lnTo>
                  <a:lnTo>
                    <a:pt x="1413" y="49"/>
                  </a:lnTo>
                  <a:lnTo>
                    <a:pt x="1291" y="25"/>
                  </a:lnTo>
                  <a:lnTo>
                    <a:pt x="1194" y="1"/>
                  </a:lnTo>
                  <a:lnTo>
                    <a:pt x="561" y="1"/>
                  </a:lnTo>
                  <a:lnTo>
                    <a:pt x="561" y="1"/>
                  </a:lnTo>
                  <a:lnTo>
                    <a:pt x="463" y="25"/>
                  </a:lnTo>
                  <a:lnTo>
                    <a:pt x="342" y="49"/>
                  </a:lnTo>
                  <a:lnTo>
                    <a:pt x="244" y="98"/>
                  </a:lnTo>
                  <a:lnTo>
                    <a:pt x="171" y="171"/>
                  </a:lnTo>
                  <a:lnTo>
                    <a:pt x="98" y="269"/>
                  </a:lnTo>
                  <a:lnTo>
                    <a:pt x="25" y="366"/>
                  </a:lnTo>
                  <a:lnTo>
                    <a:pt x="1" y="464"/>
                  </a:lnTo>
                  <a:lnTo>
                    <a:pt x="1" y="585"/>
                  </a:lnTo>
                  <a:lnTo>
                    <a:pt x="1" y="1998"/>
                  </a:lnTo>
                  <a:lnTo>
                    <a:pt x="1754" y="19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8" name="Shape 461">
              <a:extLst>
                <a:ext uri="{FF2B5EF4-FFF2-40B4-BE49-F238E27FC236}">
                  <a16:creationId xmlns:a16="http://schemas.microsoft.com/office/drawing/2014/main" id="{62893AA3-31F0-8618-B9F3-FDE824E89533}"/>
                </a:ext>
              </a:extLst>
            </p:cNvPr>
            <p:cNvSpPr/>
            <p:nvPr/>
          </p:nvSpPr>
          <p:spPr>
            <a:xfrm>
              <a:off x="4808525" y="549250"/>
              <a:ext cx="43875" cy="186325"/>
            </a:xfrm>
            <a:custGeom>
              <a:avLst/>
              <a:gdLst/>
              <a:ahLst/>
              <a:cxnLst/>
              <a:rect l="0" t="0" r="0" b="0"/>
              <a:pathLst>
                <a:path w="1755" h="7453" fill="none" extrusionOk="0">
                  <a:moveTo>
                    <a:pt x="1" y="0"/>
                  </a:moveTo>
                  <a:lnTo>
                    <a:pt x="1" y="7453"/>
                  </a:lnTo>
                  <a:lnTo>
                    <a:pt x="1754" y="7453"/>
                  </a:lnTo>
                  <a:lnTo>
                    <a:pt x="1754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3AB1DD4-F076-23A4-B3E4-FD09050E31B0}"/>
              </a:ext>
            </a:extLst>
          </p:cNvPr>
          <p:cNvSpPr/>
          <p:nvPr/>
        </p:nvSpPr>
        <p:spPr>
          <a:xfrm>
            <a:off x="224078" y="2582437"/>
            <a:ext cx="5265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24057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Objective</a:t>
            </a:r>
          </a:p>
          <a:p>
            <a:r>
              <a:rPr lang="en-US" sz="1600" dirty="0">
                <a:solidFill>
                  <a:srgbClr val="124057"/>
                </a:solidFill>
                <a:latin typeface="Garamond" panose="02020404030301010803" pitchFamily="18" charset="0"/>
              </a:rPr>
              <a:t>This project will identify high-priority SAV areas within the Chesapeake Bay Watershed and determine which BMPs could be most effective in protecting those areas from loss during high-flow events/years using GIS spatial analysis/modeling and existing SAV, flow, land-use, and water quality data. With this information, steps can be taken to target high-priority SAV areas for implementation of BMPs and land management policies that will protect or restore those priority SAV habitats.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50D20-13A2-5387-16A3-1ED14E228523}"/>
              </a:ext>
            </a:extLst>
          </p:cNvPr>
          <p:cNvSpPr/>
          <p:nvPr/>
        </p:nvSpPr>
        <p:spPr>
          <a:xfrm>
            <a:off x="993699" y="610643"/>
            <a:ext cx="3509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2022 GIT-Funded Project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Lead: SAV Workgroup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0C671-CBF3-85B2-72E3-F0FAC4C9D264}"/>
              </a:ext>
            </a:extLst>
          </p:cNvPr>
          <p:cNvSpPr txBox="1"/>
          <p:nvPr/>
        </p:nvSpPr>
        <p:spPr>
          <a:xfrm>
            <a:off x="4751726" y="4746510"/>
            <a:ext cx="4268553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24057"/>
                </a:solidFill>
              </a:rPr>
              <a:t>UPDATE: Tetra Tech presenting today! 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70A36-E4E2-6798-619E-8100CBAFBAFB}"/>
              </a:ext>
            </a:extLst>
          </p:cNvPr>
          <p:cNvSpPr txBox="1"/>
          <p:nvPr/>
        </p:nvSpPr>
        <p:spPr>
          <a:xfrm rot="20452800">
            <a:off x="878547" y="1516781"/>
            <a:ext cx="7712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124280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55" y="-20257"/>
            <a:ext cx="5271344" cy="540300"/>
          </a:xfrm>
        </p:spPr>
        <p:txBody>
          <a:bodyPr/>
          <a:lstStyle/>
          <a:p>
            <a:r>
              <a:rPr lang="en-US" sz="1600" dirty="0">
                <a:solidFill>
                  <a:srgbClr val="124057"/>
                </a:solidFill>
                <a:latin typeface="Georgia" panose="02040502050405020303" pitchFamily="18" charset="0"/>
              </a:rPr>
              <a:t>Chesapeake Bay SAV Watchers Program </a:t>
            </a:r>
          </a:p>
        </p:txBody>
      </p:sp>
      <p:grpSp>
        <p:nvGrpSpPr>
          <p:cNvPr id="4" name="Shape 589">
            <a:extLst>
              <a:ext uri="{FF2B5EF4-FFF2-40B4-BE49-F238E27FC236}">
                <a16:creationId xmlns:a16="http://schemas.microsoft.com/office/drawing/2014/main" id="{05175135-6C88-4AB7-B420-894FD1BB7076}"/>
              </a:ext>
            </a:extLst>
          </p:cNvPr>
          <p:cNvGrpSpPr/>
          <p:nvPr/>
        </p:nvGrpSpPr>
        <p:grpSpPr>
          <a:xfrm>
            <a:off x="369951" y="828939"/>
            <a:ext cx="549273" cy="430901"/>
            <a:chOff x="5247525" y="3007275"/>
            <a:chExt cx="517575" cy="384825"/>
          </a:xfrm>
        </p:grpSpPr>
        <p:sp>
          <p:nvSpPr>
            <p:cNvPr id="5" name="Shape 590">
              <a:extLst>
                <a:ext uri="{FF2B5EF4-FFF2-40B4-BE49-F238E27FC236}">
                  <a16:creationId xmlns:a16="http://schemas.microsoft.com/office/drawing/2014/main" id="{821E6840-F300-490B-9439-EE69B767A33F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591">
              <a:extLst>
                <a:ext uri="{FF2B5EF4-FFF2-40B4-BE49-F238E27FC236}">
                  <a16:creationId xmlns:a16="http://schemas.microsoft.com/office/drawing/2014/main" id="{F2F6722C-5C5D-4519-AE64-2A5BD32EF74C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95942" y="4838104"/>
            <a:ext cx="8948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  <a:hlinkClick r:id="rId3"/>
              </a:rPr>
              <a:t>www.chesapeakebaysavwatchers.com</a:t>
            </a:r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</a:rPr>
              <a:t> OR https://www.chesapeakebay.net/what/programs/monitoring/sav-monitoring-program</a:t>
            </a:r>
          </a:p>
          <a:p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18" name="Picture 17" descr="A group of people in kayaks on a lake&#10;&#10;Description automatically generated">
            <a:extLst>
              <a:ext uri="{FF2B5EF4-FFF2-40B4-BE49-F238E27FC236}">
                <a16:creationId xmlns:a16="http://schemas.microsoft.com/office/drawing/2014/main" id="{FAA22FF6-58D1-4D6D-5078-13E44907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028" y="1196100"/>
            <a:ext cx="3483959" cy="26129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17" y="3201474"/>
            <a:ext cx="2936923" cy="1652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1E5DF-B5E7-99A7-9779-31FB83F5166C}"/>
              </a:ext>
            </a:extLst>
          </p:cNvPr>
          <p:cNvSpPr txBox="1"/>
          <p:nvPr/>
        </p:nvSpPr>
        <p:spPr>
          <a:xfrm>
            <a:off x="136451" y="767689"/>
            <a:ext cx="8904440" cy="1446550"/>
          </a:xfrm>
          <a:prstGeom prst="rect">
            <a:avLst/>
          </a:prstGeom>
          <a:solidFill>
            <a:srgbClr val="9ACAD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057"/>
                </a:solidFill>
                <a:latin typeface="Garamond" panose="02020404030301010803" pitchFamily="18" charset="0"/>
              </a:rPr>
              <a:t>SAV Watcher Trainer Certification Events in 2025: </a:t>
            </a:r>
          </a:p>
          <a:p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Annapolis Maritime </a:t>
            </a:r>
            <a:r>
              <a:rPr lang="en-US" sz="1200" dirty="0" err="1">
                <a:solidFill>
                  <a:srgbClr val="124057"/>
                </a:solidFill>
                <a:latin typeface="Garamond" panose="02020404030301010803" pitchFamily="18" charset="0"/>
              </a:rPr>
              <a:t>Musuem</a:t>
            </a:r>
            <a:endParaRPr lang="en-US" sz="1200" dirty="0">
              <a:solidFill>
                <a:srgbClr val="124057"/>
              </a:solidFill>
              <a:latin typeface="Garamond" panose="02020404030301010803" pitchFamily="18" charset="0"/>
            </a:endParaRPr>
          </a:p>
          <a:p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Marshy Point Nature Center</a:t>
            </a:r>
          </a:p>
          <a:p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St. Mary’s Watershed Association/SMCM</a:t>
            </a:r>
          </a:p>
          <a:p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Virginia Commonwealth University/The Nature Center</a:t>
            </a:r>
          </a:p>
          <a:p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VIMS, Others? </a:t>
            </a:r>
          </a:p>
          <a:p>
            <a:endParaRPr lang="en-US" dirty="0">
              <a:solidFill>
                <a:srgbClr val="124057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46" y="159219"/>
            <a:ext cx="2766445" cy="1556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D86148-169A-5008-6015-450FF2B163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965"/>
          <a:stretch/>
        </p:blipFill>
        <p:spPr>
          <a:xfrm>
            <a:off x="181655" y="2049081"/>
            <a:ext cx="5084711" cy="2647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48" y="93597"/>
            <a:ext cx="1445648" cy="144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89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589">
            <a:extLst>
              <a:ext uri="{FF2B5EF4-FFF2-40B4-BE49-F238E27FC236}">
                <a16:creationId xmlns:a16="http://schemas.microsoft.com/office/drawing/2014/main" id="{05175135-6C88-4AB7-B420-894FD1BB7076}"/>
              </a:ext>
            </a:extLst>
          </p:cNvPr>
          <p:cNvGrpSpPr/>
          <p:nvPr/>
        </p:nvGrpSpPr>
        <p:grpSpPr>
          <a:xfrm>
            <a:off x="369951" y="828939"/>
            <a:ext cx="549273" cy="430901"/>
            <a:chOff x="5247525" y="3007275"/>
            <a:chExt cx="517575" cy="384825"/>
          </a:xfrm>
        </p:grpSpPr>
        <p:sp>
          <p:nvSpPr>
            <p:cNvPr id="5" name="Shape 590">
              <a:extLst>
                <a:ext uri="{FF2B5EF4-FFF2-40B4-BE49-F238E27FC236}">
                  <a16:creationId xmlns:a16="http://schemas.microsoft.com/office/drawing/2014/main" id="{821E6840-F300-490B-9439-EE69B767A33F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591">
              <a:extLst>
                <a:ext uri="{FF2B5EF4-FFF2-40B4-BE49-F238E27FC236}">
                  <a16:creationId xmlns:a16="http://schemas.microsoft.com/office/drawing/2014/main" id="{F2F6722C-5C5D-4519-AE64-2A5BD32EF74C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95942" y="4838104"/>
            <a:ext cx="8948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  <a:hlinkClick r:id="rId3"/>
              </a:rPr>
              <a:t>www.chesapeakebaysavwatchers.com</a:t>
            </a:r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</a:rPr>
              <a:t> OR https://www.chesapeakebay.net/what/programs/monitoring/sav-monitoring-program</a:t>
            </a:r>
          </a:p>
          <a:p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61" y="111747"/>
            <a:ext cx="1851595" cy="1851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B2272-54FB-7A5B-E36F-5B35DE89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79" y="1645418"/>
            <a:ext cx="3104146" cy="306162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199F085-863B-8E47-ED33-E733C6879924}"/>
              </a:ext>
            </a:extLst>
          </p:cNvPr>
          <p:cNvSpPr txBox="1">
            <a:spLocks/>
          </p:cNvSpPr>
          <p:nvPr/>
        </p:nvSpPr>
        <p:spPr>
          <a:xfrm>
            <a:off x="1067373" y="709385"/>
            <a:ext cx="3207988" cy="5761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  <a:defRPr sz="1800" b="1" i="0" u="none" strike="noStrike" cap="non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SAV Watchers Newsletter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F9B9E-068E-0CCD-8472-811ADD9C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79" y="1645418"/>
            <a:ext cx="3825357" cy="3070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F60A81-DEF1-B646-1418-B24B6C028620}"/>
              </a:ext>
            </a:extLst>
          </p:cNvPr>
          <p:cNvSpPr txBox="1"/>
          <p:nvPr/>
        </p:nvSpPr>
        <p:spPr>
          <a:xfrm>
            <a:off x="5072063" y="2653009"/>
            <a:ext cx="327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Subscribe to our Newsletter here:</a:t>
            </a:r>
          </a:p>
          <a:p>
            <a:r>
              <a:rPr lang="en-US" dirty="0"/>
              <a:t> </a:t>
            </a:r>
            <a:r>
              <a:rPr lang="en-US" dirty="0">
                <a:hlinkClick r:id="rId7"/>
              </a:rPr>
              <a:t>https://forms.gle/yYwkDPShvBjFCiby5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8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A40541-7F2E-0A64-97C1-C7BD03D0534D}"/>
              </a:ext>
            </a:extLst>
          </p:cNvPr>
          <p:cNvSpPr txBox="1"/>
          <p:nvPr/>
        </p:nvSpPr>
        <p:spPr>
          <a:xfrm>
            <a:off x="195943" y="2994805"/>
            <a:ext cx="8948057" cy="1785104"/>
          </a:xfrm>
          <a:prstGeom prst="rect">
            <a:avLst/>
          </a:prstGeom>
          <a:solidFill>
            <a:srgbClr val="9ACAD3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24057"/>
                </a:solidFill>
                <a:latin typeface="Garamond" panose="02020404030301010803" pitchFamily="18" charset="0"/>
              </a:rPr>
              <a:t>Sites that will be installed and monitored in 2025: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Severn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Susquehanna Flats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Smith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Marshy Creek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Dundee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St. Mary’s  </a:t>
            </a:r>
            <a:endParaRPr lang="en-US" sz="1200" dirty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VIMS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124057"/>
                </a:solidFill>
                <a:latin typeface="Garamond" panose="02020404030301010803" pitchFamily="18" charset="0"/>
              </a:rPr>
              <a:t>CB- NERR sites</a:t>
            </a:r>
            <a:r>
              <a:rPr lang="en-US" b="1" dirty="0">
                <a:solidFill>
                  <a:srgbClr val="124057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90" y="613728"/>
            <a:ext cx="3208799" cy="1028700"/>
          </a:xfrm>
        </p:spPr>
        <p:txBody>
          <a:bodyPr anchor="t"/>
          <a:lstStyle/>
          <a:p>
            <a:r>
              <a:rPr lang="en-US" sz="1600" dirty="0">
                <a:latin typeface="Georgia" panose="02040502050405020303" pitchFamily="18" charset="0"/>
              </a:rPr>
              <a:t>SAV Sentinel Site Program – </a:t>
            </a:r>
            <a:br>
              <a:rPr lang="en-US" sz="1600" dirty="0">
                <a:latin typeface="Georgia" panose="02040502050405020303" pitchFamily="18" charset="0"/>
              </a:rPr>
            </a:br>
            <a:r>
              <a:rPr lang="en-US" sz="1600" dirty="0">
                <a:latin typeface="Georgia" panose="02040502050405020303" pitchFamily="18" charset="0"/>
              </a:rPr>
              <a:t>continuing in 2025! </a:t>
            </a:r>
          </a:p>
        </p:txBody>
      </p:sp>
      <p:grpSp>
        <p:nvGrpSpPr>
          <p:cNvPr id="4" name="Shape 589">
            <a:extLst>
              <a:ext uri="{FF2B5EF4-FFF2-40B4-BE49-F238E27FC236}">
                <a16:creationId xmlns:a16="http://schemas.microsoft.com/office/drawing/2014/main" id="{05175135-6C88-4AB7-B420-894FD1BB7076}"/>
              </a:ext>
            </a:extLst>
          </p:cNvPr>
          <p:cNvGrpSpPr/>
          <p:nvPr/>
        </p:nvGrpSpPr>
        <p:grpSpPr>
          <a:xfrm>
            <a:off x="369951" y="828939"/>
            <a:ext cx="549273" cy="430901"/>
            <a:chOff x="5247525" y="3007275"/>
            <a:chExt cx="517575" cy="384825"/>
          </a:xfrm>
        </p:grpSpPr>
        <p:sp>
          <p:nvSpPr>
            <p:cNvPr id="5" name="Shape 590">
              <a:extLst>
                <a:ext uri="{FF2B5EF4-FFF2-40B4-BE49-F238E27FC236}">
                  <a16:creationId xmlns:a16="http://schemas.microsoft.com/office/drawing/2014/main" id="{821E6840-F300-490B-9439-EE69B767A33F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591">
              <a:extLst>
                <a:ext uri="{FF2B5EF4-FFF2-40B4-BE49-F238E27FC236}">
                  <a16:creationId xmlns:a16="http://schemas.microsoft.com/office/drawing/2014/main" id="{F2F6722C-5C5D-4519-AE64-2A5BD32EF74C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195943" y="4838104"/>
            <a:ext cx="738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24057"/>
                </a:solidFill>
                <a:latin typeface="Garamond" panose="02020404030301010803" pitchFamily="18" charset="0"/>
              </a:rPr>
              <a:t>https://www.chesapeakebay.net/what/programs/monitoring/sav-monitoring-program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838" y="290051"/>
            <a:ext cx="4552505" cy="447653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82" y="1331360"/>
            <a:ext cx="2515974" cy="152410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052" y="3294390"/>
            <a:ext cx="1079514" cy="1373594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5206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08" y="669589"/>
            <a:ext cx="2978841" cy="735911"/>
          </a:xfrm>
        </p:spPr>
        <p:txBody>
          <a:bodyPr anchor="t"/>
          <a:lstStyle/>
          <a:p>
            <a:r>
              <a:rPr lang="en-US" sz="2000" dirty="0">
                <a:latin typeface="Georgia" panose="02040502050405020303" pitchFamily="18" charset="0"/>
              </a:rPr>
              <a:t>SAV Data Dashboard is getting updated! </a:t>
            </a:r>
          </a:p>
        </p:txBody>
      </p:sp>
      <p:grpSp>
        <p:nvGrpSpPr>
          <p:cNvPr id="4" name="Shape 589">
            <a:extLst>
              <a:ext uri="{FF2B5EF4-FFF2-40B4-BE49-F238E27FC236}">
                <a16:creationId xmlns:a16="http://schemas.microsoft.com/office/drawing/2014/main" id="{05175135-6C88-4AB7-B420-894FD1BB7076}"/>
              </a:ext>
            </a:extLst>
          </p:cNvPr>
          <p:cNvGrpSpPr/>
          <p:nvPr/>
        </p:nvGrpSpPr>
        <p:grpSpPr>
          <a:xfrm>
            <a:off x="369951" y="828939"/>
            <a:ext cx="549273" cy="430901"/>
            <a:chOff x="5247525" y="3007275"/>
            <a:chExt cx="517575" cy="384825"/>
          </a:xfrm>
        </p:grpSpPr>
        <p:sp>
          <p:nvSpPr>
            <p:cNvPr id="5" name="Shape 590">
              <a:extLst>
                <a:ext uri="{FF2B5EF4-FFF2-40B4-BE49-F238E27FC236}">
                  <a16:creationId xmlns:a16="http://schemas.microsoft.com/office/drawing/2014/main" id="{821E6840-F300-490B-9439-EE69B767A33F}"/>
                </a:ext>
              </a:extLst>
            </p:cNvPr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6" name="Shape 591">
              <a:extLst>
                <a:ext uri="{FF2B5EF4-FFF2-40B4-BE49-F238E27FC236}">
                  <a16:creationId xmlns:a16="http://schemas.microsoft.com/office/drawing/2014/main" id="{F2F6722C-5C5D-4519-AE64-2A5BD32EF74C}"/>
                </a:ext>
              </a:extLst>
            </p:cNvPr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29DB21-E9A1-EA73-971F-7A3809A5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440065"/>
            <a:ext cx="2623177" cy="34914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11F832-7E6C-D146-9CF9-47E9AFF00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203" y="194869"/>
            <a:ext cx="4477297" cy="2878011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8FECAB4F-AFD9-21A0-94FD-7835BFD27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4850607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Dashboard: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https://gis.chesapeakebay.net/wdd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270888"/>
      </p:ext>
    </p:extLst>
  </p:cSld>
  <p:clrMapOvr>
    <a:masterClrMapping/>
  </p:clrMapOvr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99ACFDB1F7B243A8BE670D52864591" ma:contentTypeVersion="4" ma:contentTypeDescription="Create a new document." ma:contentTypeScope="" ma:versionID="bedc101f92e1a0c51ece9094e7d6ea51">
  <xsd:schema xmlns:xsd="http://www.w3.org/2001/XMLSchema" xmlns:xs="http://www.w3.org/2001/XMLSchema" xmlns:p="http://schemas.microsoft.com/office/2006/metadata/properties" xmlns:ns2="c2de63d9-61f2-4114-9950-8094353c4192" targetNamespace="http://schemas.microsoft.com/office/2006/metadata/properties" ma:root="true" ma:fieldsID="5bde11fa1469642d44d86ec58a7d9c72" ns2:_="">
    <xsd:import namespace="c2de63d9-61f2-4114-9950-8094353c419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e63d9-61f2-4114-9950-8094353c41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4275E6C4-E755-4DDE-B477-A58B28879AFF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B703ED97-4220-49F5-97F8-75A4AC4FFC4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95BA3650-AC55-4740-9A73-788C0241F05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571267E0-A1A7-4733-96AA-41775714C2CF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D23F5A4E-D19D-44BE-9A14-B641A118331B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D193DC0A-DA83-4AC4-A3D0-E1DDA4E1CA29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4F6E9DD8-4E4E-4463-8C2B-1ABD78665744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ED37029-9C88-4C42-AFDF-C1ED0D3B3F6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1FB39C2D-9676-41D1-9E56-3B60BBD4EDA0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5B229134-EC8F-4234-BDBD-F6252274FB35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c2de63d9-61f2-4114-9950-8094353c4192"/>
  </ds:schemaRefs>
</ds:datastoreItem>
</file>

<file path=customXml/itemProps3.xml><?xml version="1.0" encoding="utf-8"?>
<ds:datastoreItem xmlns:ds="http://schemas.openxmlformats.org/officeDocument/2006/customXml" ds:itemID="{7B5587FA-2CBF-4CE1-BFE0-C712953C7E8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474D4E0-64B2-495C-8D87-43DA111C7C28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64E8007-01B3-4757-ADB3-5F8B49977323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55F989C4-A50C-49F2-A2D5-2F533AD9D06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C738E43-9B1B-4E52-A67B-7CF5C8642CA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17A23024-511E-4A74-BF2C-6516326581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de63d9-61f2-4114-9950-8094353c4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9.xml><?xml version="1.0" encoding="utf-8"?>
<ds:datastoreItem xmlns:ds="http://schemas.openxmlformats.org/officeDocument/2006/customXml" ds:itemID="{8872A0B0-370F-4323-BF4E-D589DE50C5F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43580</TotalTime>
  <Words>829</Words>
  <Application>Microsoft Office PowerPoint</Application>
  <PresentationFormat>On-screen Show (16:9)</PresentationFormat>
  <Paragraphs>85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Garamond</vt:lpstr>
      <vt:lpstr>Georgia</vt:lpstr>
      <vt:lpstr>Impact</vt:lpstr>
      <vt:lpstr>Nixie One</vt:lpstr>
      <vt:lpstr>Roboto Slab</vt:lpstr>
      <vt:lpstr>Warwick template</vt:lpstr>
      <vt:lpstr>PowerPoint Presentation</vt:lpstr>
      <vt:lpstr>What is our Progress? </vt:lpstr>
      <vt:lpstr>PowerPoint Presentation</vt:lpstr>
      <vt:lpstr>Protecting Chesapeake Bay SAV Given Changing Hydrologic Conditions: Priority SAV Area Identification and Solutions Development  </vt:lpstr>
      <vt:lpstr>Protecting Chesapeake Bay SAV Given Changing Hydrologic Conditions: Priority SAV Area Identification and Solutions Development  </vt:lpstr>
      <vt:lpstr>Chesapeake Bay SAV Watchers Program </vt:lpstr>
      <vt:lpstr>PowerPoint Presentation</vt:lpstr>
      <vt:lpstr>SAV Sentinel Site Program –  continuing in 2025! </vt:lpstr>
      <vt:lpstr>SAV Data Dashboard is getting updated! </vt:lpstr>
      <vt:lpstr>SAV Mitigation and Monitoring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Free, Laura</dc:creator>
  <cp:lastModifiedBy>Brooke Landry</cp:lastModifiedBy>
  <cp:revision>272</cp:revision>
  <cp:lastPrinted>2017-03-30T13:27:36Z</cp:lastPrinted>
  <dcterms:modified xsi:type="dcterms:W3CDTF">2025-04-29T01:29:17Z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0x0101007299ACFDB1F7B243A8BE670D52864591</vt:lpwstr>
  </property>
</Properties>
</file>