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17"/>
  </p:notesMasterIdLst>
  <p:sldIdLst>
    <p:sldId id="256" r:id="rId5"/>
    <p:sldId id="257" r:id="rId6"/>
    <p:sldId id="258" r:id="rId7"/>
    <p:sldId id="277" r:id="rId8"/>
    <p:sldId id="260" r:id="rId9"/>
    <p:sldId id="275" r:id="rId10"/>
    <p:sldId id="271" r:id="rId11"/>
    <p:sldId id="279" r:id="rId12"/>
    <p:sldId id="278" r:id="rId13"/>
    <p:sldId id="272" r:id="rId14"/>
    <p:sldId id="273" r:id="rId15"/>
    <p:sldId id="26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2E4FF4-63A8-9803-4A4D-A4369B705BB6}" name="Alex Gunnerson" initials="AG" userId="S::agunnerson@chesapeakebay.net::49d54dd2-b0cb-4b38-bdca-cd26007d962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FE963E-A811-4181-B202-D0DC4E211458}" v="41" dt="2024-08-20T16:05:47.1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8" d="100"/>
          <a:sy n="58" d="100"/>
        </p:scale>
        <p:origin x="96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gust Goldfischer" userId="ea849e76-1a06-4cbe-b774-16fd92d015cf" providerId="ADAL" clId="{DFFE963E-A811-4181-B202-D0DC4E211458}"/>
    <pc:docChg chg="undo custSel addSld delSld modSld sldOrd">
      <pc:chgData name="August Goldfischer" userId="ea849e76-1a06-4cbe-b774-16fd92d015cf" providerId="ADAL" clId="{DFFE963E-A811-4181-B202-D0DC4E211458}" dt="2024-08-20T16:11:40.110" v="688" actId="20577"/>
      <pc:docMkLst>
        <pc:docMk/>
      </pc:docMkLst>
      <pc:sldChg chg="modSp mod">
        <pc:chgData name="August Goldfischer" userId="ea849e76-1a06-4cbe-b774-16fd92d015cf" providerId="ADAL" clId="{DFFE963E-A811-4181-B202-D0DC4E211458}" dt="2024-08-20T16:00:08.590" v="270" actId="20577"/>
        <pc:sldMkLst>
          <pc:docMk/>
          <pc:sldMk cId="109857222" sldId="256"/>
        </pc:sldMkLst>
        <pc:spChg chg="mod">
          <ac:chgData name="August Goldfischer" userId="ea849e76-1a06-4cbe-b774-16fd92d015cf" providerId="ADAL" clId="{DFFE963E-A811-4181-B202-D0DC4E211458}" dt="2024-08-20T16:00:08.590" v="270" actId="20577"/>
          <ac:spMkLst>
            <pc:docMk/>
            <pc:sldMk cId="109857222" sldId="256"/>
            <ac:spMk id="2" creationId="{00000000-0000-0000-0000-000000000000}"/>
          </ac:spMkLst>
        </pc:spChg>
        <pc:spChg chg="mod">
          <ac:chgData name="August Goldfischer" userId="ea849e76-1a06-4cbe-b774-16fd92d015cf" providerId="ADAL" clId="{DFFE963E-A811-4181-B202-D0DC4E211458}" dt="2024-08-20T14:07:47.848" v="28" actId="20577"/>
          <ac:spMkLst>
            <pc:docMk/>
            <pc:sldMk cId="109857222" sldId="256"/>
            <ac:spMk id="3" creationId="{00000000-0000-0000-0000-000000000000}"/>
          </ac:spMkLst>
        </pc:spChg>
      </pc:sldChg>
      <pc:sldChg chg="modSp mod">
        <pc:chgData name="August Goldfischer" userId="ea849e76-1a06-4cbe-b774-16fd92d015cf" providerId="ADAL" clId="{DFFE963E-A811-4181-B202-D0DC4E211458}" dt="2024-08-20T16:01:17.085" v="404" actId="20577"/>
        <pc:sldMkLst>
          <pc:docMk/>
          <pc:sldMk cId="3112881226" sldId="257"/>
        </pc:sldMkLst>
        <pc:spChg chg="mod">
          <ac:chgData name="August Goldfischer" userId="ea849e76-1a06-4cbe-b774-16fd92d015cf" providerId="ADAL" clId="{DFFE963E-A811-4181-B202-D0DC4E211458}" dt="2024-08-20T16:01:17.085" v="404" actId="20577"/>
          <ac:spMkLst>
            <pc:docMk/>
            <pc:sldMk cId="3112881226" sldId="257"/>
            <ac:spMk id="4" creationId="{FFD2C5A8-5CB8-D570-B2E3-319040D9C02A}"/>
          </ac:spMkLst>
        </pc:spChg>
      </pc:sldChg>
      <pc:sldChg chg="modSp mod">
        <pc:chgData name="August Goldfischer" userId="ea849e76-1a06-4cbe-b774-16fd92d015cf" providerId="ADAL" clId="{DFFE963E-A811-4181-B202-D0DC4E211458}" dt="2024-08-20T16:09:09.814" v="536" actId="20577"/>
        <pc:sldMkLst>
          <pc:docMk/>
          <pc:sldMk cId="1936080319" sldId="258"/>
        </pc:sldMkLst>
        <pc:spChg chg="mod">
          <ac:chgData name="August Goldfischer" userId="ea849e76-1a06-4cbe-b774-16fd92d015cf" providerId="ADAL" clId="{DFFE963E-A811-4181-B202-D0DC4E211458}" dt="2024-08-20T16:09:09.814" v="536" actId="20577"/>
          <ac:spMkLst>
            <pc:docMk/>
            <pc:sldMk cId="1936080319" sldId="258"/>
            <ac:spMk id="3" creationId="{B4DA99AF-991C-576F-7931-5F820107F83E}"/>
          </ac:spMkLst>
        </pc:spChg>
      </pc:sldChg>
      <pc:sldChg chg="modSp mod">
        <pc:chgData name="August Goldfischer" userId="ea849e76-1a06-4cbe-b774-16fd92d015cf" providerId="ADAL" clId="{DFFE963E-A811-4181-B202-D0DC4E211458}" dt="2024-08-20T15:35:11.445" v="170" actId="207"/>
        <pc:sldMkLst>
          <pc:docMk/>
          <pc:sldMk cId="1637910049" sldId="260"/>
        </pc:sldMkLst>
        <pc:spChg chg="mod">
          <ac:chgData name="August Goldfischer" userId="ea849e76-1a06-4cbe-b774-16fd92d015cf" providerId="ADAL" clId="{DFFE963E-A811-4181-B202-D0DC4E211458}" dt="2024-08-20T15:35:11.445" v="170" actId="207"/>
          <ac:spMkLst>
            <pc:docMk/>
            <pc:sldMk cId="1637910049" sldId="260"/>
            <ac:spMk id="3" creationId="{B170A2AF-D536-B8F8-31B1-5A05C8BE1471}"/>
          </ac:spMkLst>
        </pc:spChg>
      </pc:sldChg>
      <pc:sldChg chg="modSp mod">
        <pc:chgData name="August Goldfischer" userId="ea849e76-1a06-4cbe-b774-16fd92d015cf" providerId="ADAL" clId="{DFFE963E-A811-4181-B202-D0DC4E211458}" dt="2024-08-20T16:11:40.110" v="688" actId="20577"/>
        <pc:sldMkLst>
          <pc:docMk/>
          <pc:sldMk cId="2485105058" sldId="264"/>
        </pc:sldMkLst>
        <pc:spChg chg="mod">
          <ac:chgData name="August Goldfischer" userId="ea849e76-1a06-4cbe-b774-16fd92d015cf" providerId="ADAL" clId="{DFFE963E-A811-4181-B202-D0DC4E211458}" dt="2024-08-20T16:11:40.110" v="688" actId="20577"/>
          <ac:spMkLst>
            <pc:docMk/>
            <pc:sldMk cId="2485105058" sldId="264"/>
            <ac:spMk id="3" creationId="{2E3D71B8-611E-0285-843E-6150475ECFC4}"/>
          </ac:spMkLst>
        </pc:spChg>
      </pc:sldChg>
      <pc:sldChg chg="modSp mod">
        <pc:chgData name="August Goldfischer" userId="ea849e76-1a06-4cbe-b774-16fd92d015cf" providerId="ADAL" clId="{DFFE963E-A811-4181-B202-D0DC4E211458}" dt="2024-08-20T16:05:37.506" v="423" actId="27636"/>
        <pc:sldMkLst>
          <pc:docMk/>
          <pc:sldMk cId="835109162" sldId="271"/>
        </pc:sldMkLst>
        <pc:spChg chg="mod">
          <ac:chgData name="August Goldfischer" userId="ea849e76-1a06-4cbe-b774-16fd92d015cf" providerId="ADAL" clId="{DFFE963E-A811-4181-B202-D0DC4E211458}" dt="2024-08-20T16:05:37.506" v="423" actId="27636"/>
          <ac:spMkLst>
            <pc:docMk/>
            <pc:sldMk cId="835109162" sldId="271"/>
            <ac:spMk id="3" creationId="{C916DFAC-BD02-7D1F-FA02-97332BE103FA}"/>
          </ac:spMkLst>
        </pc:spChg>
      </pc:sldChg>
      <pc:sldChg chg="modSp mod">
        <pc:chgData name="August Goldfischer" userId="ea849e76-1a06-4cbe-b774-16fd92d015cf" providerId="ADAL" clId="{DFFE963E-A811-4181-B202-D0DC4E211458}" dt="2024-08-20T16:05:14.706" v="415" actId="21"/>
        <pc:sldMkLst>
          <pc:docMk/>
          <pc:sldMk cId="145334697" sldId="273"/>
        </pc:sldMkLst>
        <pc:spChg chg="mod">
          <ac:chgData name="August Goldfischer" userId="ea849e76-1a06-4cbe-b774-16fd92d015cf" providerId="ADAL" clId="{DFFE963E-A811-4181-B202-D0DC4E211458}" dt="2024-08-20T16:05:14.706" v="415" actId="21"/>
          <ac:spMkLst>
            <pc:docMk/>
            <pc:sldMk cId="145334697" sldId="273"/>
            <ac:spMk id="3" creationId="{2EC56709-1806-DBF3-4133-3BFD4C72BEA2}"/>
          </ac:spMkLst>
        </pc:spChg>
      </pc:sldChg>
      <pc:sldChg chg="modSp del mod">
        <pc:chgData name="August Goldfischer" userId="ea849e76-1a06-4cbe-b774-16fd92d015cf" providerId="ADAL" clId="{DFFE963E-A811-4181-B202-D0DC4E211458}" dt="2024-08-20T16:10:37.332" v="546" actId="2696"/>
        <pc:sldMkLst>
          <pc:docMk/>
          <pc:sldMk cId="2899315143" sldId="274"/>
        </pc:sldMkLst>
        <pc:spChg chg="mod">
          <ac:chgData name="August Goldfischer" userId="ea849e76-1a06-4cbe-b774-16fd92d015cf" providerId="ADAL" clId="{DFFE963E-A811-4181-B202-D0DC4E211458}" dt="2024-08-20T15:43:43.879" v="192" actId="21"/>
          <ac:spMkLst>
            <pc:docMk/>
            <pc:sldMk cId="2899315143" sldId="274"/>
            <ac:spMk id="3" creationId="{51A2CF62-9344-9BFC-C85D-D9BA4477BFAD}"/>
          </ac:spMkLst>
        </pc:spChg>
      </pc:sldChg>
      <pc:sldChg chg="modSp mod">
        <pc:chgData name="August Goldfischer" userId="ea849e76-1a06-4cbe-b774-16fd92d015cf" providerId="ADAL" clId="{DFFE963E-A811-4181-B202-D0DC4E211458}" dt="2024-08-20T16:10:02.589" v="545" actId="27636"/>
        <pc:sldMkLst>
          <pc:docMk/>
          <pc:sldMk cId="1595200366" sldId="275"/>
        </pc:sldMkLst>
        <pc:spChg chg="mod">
          <ac:chgData name="August Goldfischer" userId="ea849e76-1a06-4cbe-b774-16fd92d015cf" providerId="ADAL" clId="{DFFE963E-A811-4181-B202-D0DC4E211458}" dt="2024-08-20T16:10:02.589" v="545" actId="27636"/>
          <ac:spMkLst>
            <pc:docMk/>
            <pc:sldMk cId="1595200366" sldId="275"/>
            <ac:spMk id="3" creationId="{FD8EE702-DCDF-013E-5D4C-D4C900131538}"/>
          </ac:spMkLst>
        </pc:spChg>
      </pc:sldChg>
      <pc:sldChg chg="modSp mod ord">
        <pc:chgData name="August Goldfischer" userId="ea849e76-1a06-4cbe-b774-16fd92d015cf" providerId="ADAL" clId="{DFFE963E-A811-4181-B202-D0DC4E211458}" dt="2024-08-20T15:44:14.165" v="196" actId="20577"/>
        <pc:sldMkLst>
          <pc:docMk/>
          <pc:sldMk cId="3890489278" sldId="277"/>
        </pc:sldMkLst>
        <pc:spChg chg="mod">
          <ac:chgData name="August Goldfischer" userId="ea849e76-1a06-4cbe-b774-16fd92d015cf" providerId="ADAL" clId="{DFFE963E-A811-4181-B202-D0DC4E211458}" dt="2024-08-20T15:16:53.884" v="114" actId="20577"/>
          <ac:spMkLst>
            <pc:docMk/>
            <pc:sldMk cId="3890489278" sldId="277"/>
            <ac:spMk id="2" creationId="{1AB7B63B-FF60-759F-3926-11BABB5C95E9}"/>
          </ac:spMkLst>
        </pc:spChg>
        <pc:spChg chg="mod">
          <ac:chgData name="August Goldfischer" userId="ea849e76-1a06-4cbe-b774-16fd92d015cf" providerId="ADAL" clId="{DFFE963E-A811-4181-B202-D0DC4E211458}" dt="2024-08-20T15:44:14.165" v="196" actId="20577"/>
          <ac:spMkLst>
            <pc:docMk/>
            <pc:sldMk cId="3890489278" sldId="277"/>
            <ac:spMk id="3" creationId="{C4E1B480-DB22-0205-6A5D-8128AA39AFBD}"/>
          </ac:spMkLst>
        </pc:spChg>
      </pc:sldChg>
      <pc:sldChg chg="add">
        <pc:chgData name="August Goldfischer" userId="ea849e76-1a06-4cbe-b774-16fd92d015cf" providerId="ADAL" clId="{DFFE963E-A811-4181-B202-D0DC4E211458}" dt="2024-08-20T15:14:58.765" v="36"/>
        <pc:sldMkLst>
          <pc:docMk/>
          <pc:sldMk cId="358306548" sldId="278"/>
        </pc:sldMkLst>
      </pc:sldChg>
      <pc:sldChg chg="addSp modSp add mod">
        <pc:chgData name="August Goldfischer" userId="ea849e76-1a06-4cbe-b774-16fd92d015cf" providerId="ADAL" clId="{DFFE963E-A811-4181-B202-D0DC4E211458}" dt="2024-08-20T16:06:02.869" v="428" actId="255"/>
        <pc:sldMkLst>
          <pc:docMk/>
          <pc:sldMk cId="1728236083" sldId="279"/>
        </pc:sldMkLst>
        <pc:spChg chg="mod">
          <ac:chgData name="August Goldfischer" userId="ea849e76-1a06-4cbe-b774-16fd92d015cf" providerId="ADAL" clId="{DFFE963E-A811-4181-B202-D0DC4E211458}" dt="2024-08-20T16:05:31.566" v="421" actId="27636"/>
          <ac:spMkLst>
            <pc:docMk/>
            <pc:sldMk cId="1728236083" sldId="279"/>
            <ac:spMk id="3" creationId="{C916DFAC-BD02-7D1F-FA02-97332BE103FA}"/>
          </ac:spMkLst>
        </pc:spChg>
        <pc:spChg chg="add mod">
          <ac:chgData name="August Goldfischer" userId="ea849e76-1a06-4cbe-b774-16fd92d015cf" providerId="ADAL" clId="{DFFE963E-A811-4181-B202-D0DC4E211458}" dt="2024-08-20T16:06:02.869" v="428" actId="255"/>
          <ac:spMkLst>
            <pc:docMk/>
            <pc:sldMk cId="1728236083" sldId="279"/>
            <ac:spMk id="4" creationId="{F3996E41-967A-2F19-45BB-CDCFF51B102C}"/>
          </ac:spMkLst>
        </pc:spChg>
      </pc:sldChg>
      <pc:sldChg chg="add del">
        <pc:chgData name="August Goldfischer" userId="ea849e76-1a06-4cbe-b774-16fd92d015cf" providerId="ADAL" clId="{DFFE963E-A811-4181-B202-D0DC4E211458}" dt="2024-08-20T15:15:47.049" v="90"/>
        <pc:sldMkLst>
          <pc:docMk/>
          <pc:sldMk cId="2598144238"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365CA-BFA4-450A-A1AF-E0405547BA70}" type="datetimeFigureOut">
              <a:rPr lang="en-US" smtClean="0"/>
              <a:t>8/20/2024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02AE03-6D10-47AF-A30C-48A310011299}" type="slidenum">
              <a:rPr lang="en-US" smtClean="0"/>
              <a:t>‹#›</a:t>
            </a:fld>
            <a:endParaRPr lang="en-US"/>
          </a:p>
        </p:txBody>
      </p:sp>
    </p:spTree>
    <p:extLst>
      <p:ext uri="{BB962C8B-B14F-4D97-AF65-F5344CB8AC3E}">
        <p14:creationId xmlns:p14="http://schemas.microsoft.com/office/powerpoint/2010/main" val="4006937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02AE03-6D10-47AF-A30C-48A310011299}" type="slidenum">
              <a:rPr lang="en-US" smtClean="0"/>
              <a:t>2</a:t>
            </a:fld>
            <a:endParaRPr lang="en-US"/>
          </a:p>
        </p:txBody>
      </p:sp>
    </p:spTree>
    <p:extLst>
      <p:ext uri="{BB962C8B-B14F-4D97-AF65-F5344CB8AC3E}">
        <p14:creationId xmlns:p14="http://schemas.microsoft.com/office/powerpoint/2010/main" val="1980608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02AE03-6D10-47AF-A30C-48A310011299}" type="slidenum">
              <a:rPr lang="en-US" smtClean="0"/>
              <a:t>3</a:t>
            </a:fld>
            <a:endParaRPr lang="en-US"/>
          </a:p>
        </p:txBody>
      </p:sp>
    </p:spTree>
    <p:extLst>
      <p:ext uri="{BB962C8B-B14F-4D97-AF65-F5344CB8AC3E}">
        <p14:creationId xmlns:p14="http://schemas.microsoft.com/office/powerpoint/2010/main" val="1040755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206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64547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12259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5758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4249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65852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8/20/2024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753508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8/20/2024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49713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8/20/2024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37206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8/20/2024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081159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7598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8/20/2024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35559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solidFill>
              </a:rPr>
              <a:t>CBP Synthesis Needs: STAC Science Synthesis Project Proposal Ideas</a:t>
            </a:r>
          </a:p>
        </p:txBody>
      </p:sp>
      <p:sp>
        <p:nvSpPr>
          <p:cNvPr id="3" name="Subtitle 2"/>
          <p:cNvSpPr>
            <a:spLocks noGrp="1"/>
          </p:cNvSpPr>
          <p:nvPr>
            <p:ph type="subTitle" idx="1"/>
          </p:nvPr>
        </p:nvSpPr>
        <p:spPr/>
        <p:txBody>
          <a:bodyPr>
            <a:normAutofit fontScale="85000" lnSpcReduction="20000"/>
          </a:bodyPr>
          <a:lstStyle/>
          <a:p>
            <a:r>
              <a:rPr lang="en-US" dirty="0">
                <a:solidFill>
                  <a:schemeClr val="tx1"/>
                </a:solidFill>
              </a:rPr>
              <a:t>Breck Sullivan (USGS) – STAR Coordinator</a:t>
            </a:r>
          </a:p>
          <a:p>
            <a:r>
              <a:rPr lang="en-US" dirty="0">
                <a:solidFill>
                  <a:schemeClr val="tx1"/>
                </a:solidFill>
              </a:rPr>
              <a:t>GABRIEL DURAN (CRC) – STAR Staffer</a:t>
            </a:r>
          </a:p>
          <a:p>
            <a:r>
              <a:rPr lang="en-US" dirty="0">
                <a:solidFill>
                  <a:schemeClr val="tx1"/>
                </a:solidFill>
              </a:rPr>
              <a:t>August Goldfischer (CRC) – STAR Staffer </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E7146-A8EE-3140-B710-3E65B590B1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A560B-BA67-2697-220E-927BECA15973}"/>
              </a:ext>
            </a:extLst>
          </p:cNvPr>
          <p:cNvSpPr>
            <a:spLocks noGrp="1"/>
          </p:cNvSpPr>
          <p:nvPr>
            <p:ph type="title"/>
          </p:nvPr>
        </p:nvSpPr>
        <p:spPr/>
        <p:txBody>
          <a:bodyPr/>
          <a:lstStyle/>
          <a:p>
            <a:r>
              <a:rPr lang="en-US" dirty="0">
                <a:solidFill>
                  <a:schemeClr val="tx1"/>
                </a:solidFill>
              </a:rPr>
              <a:t>Medium Priority, Partial Resources</a:t>
            </a:r>
          </a:p>
        </p:txBody>
      </p:sp>
      <p:sp>
        <p:nvSpPr>
          <p:cNvPr id="3" name="Content Placeholder 2">
            <a:extLst>
              <a:ext uri="{FF2B5EF4-FFF2-40B4-BE49-F238E27FC236}">
                <a16:creationId xmlns:a16="http://schemas.microsoft.com/office/drawing/2014/main" id="{B419415A-D8CB-A187-9A1F-41FBDB2D06DE}"/>
              </a:ext>
            </a:extLst>
          </p:cNvPr>
          <p:cNvSpPr>
            <a:spLocks noGrp="1"/>
          </p:cNvSpPr>
          <p:nvPr>
            <p:ph idx="1"/>
          </p:nvPr>
        </p:nvSpPr>
        <p:spPr/>
        <p:txBody>
          <a:bodyPr>
            <a:normAutofit/>
          </a:bodyPr>
          <a:lstStyle/>
          <a:p>
            <a:pPr>
              <a:buFont typeface="Wingdings" panose="05000000000000000000" pitchFamily="2" charset="2"/>
              <a:buChar char="q"/>
            </a:pPr>
            <a:r>
              <a:rPr lang="en-US" b="1" dirty="0">
                <a:solidFill>
                  <a:schemeClr val="tx1"/>
                </a:solidFill>
              </a:rPr>
              <a:t>HEALTHY WATERSHEDS: </a:t>
            </a:r>
            <a:r>
              <a:rPr lang="en-US" dirty="0">
                <a:solidFill>
                  <a:schemeClr val="tx1"/>
                </a:solidFill>
              </a:rPr>
              <a:t>Improved climate metrics for CHWA; marsh migration - potential for protection; protection of infrastructure and communities - resiliency and flood protection.</a:t>
            </a:r>
          </a:p>
          <a:p>
            <a:pPr>
              <a:buFont typeface="Wingdings" panose="05000000000000000000" pitchFamily="2" charset="2"/>
              <a:buChar char="q"/>
            </a:pPr>
            <a:r>
              <a:rPr lang="en-US" b="1" dirty="0">
                <a:solidFill>
                  <a:schemeClr val="tx1"/>
                </a:solidFill>
              </a:rPr>
              <a:t>DIVERSITY: </a:t>
            </a:r>
            <a:r>
              <a:rPr lang="en-US" dirty="0">
                <a:solidFill>
                  <a:schemeClr val="tx1"/>
                </a:solidFill>
              </a:rPr>
              <a:t>Develop a better understanding of effects from external factors such as climate change, public health, and economic inequity.</a:t>
            </a:r>
          </a:p>
          <a:p>
            <a:pPr>
              <a:buFont typeface="Wingdings" panose="05000000000000000000" pitchFamily="2" charset="2"/>
              <a:buChar char="q"/>
            </a:pPr>
            <a:endParaRPr lang="en-US" b="1" dirty="0">
              <a:solidFill>
                <a:schemeClr val="tx1"/>
              </a:solidFill>
            </a:endParaRPr>
          </a:p>
        </p:txBody>
      </p:sp>
    </p:spTree>
    <p:extLst>
      <p:ext uri="{BB962C8B-B14F-4D97-AF65-F5344CB8AC3E}">
        <p14:creationId xmlns:p14="http://schemas.microsoft.com/office/powerpoint/2010/main" val="2437917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B1994-2E24-9DB5-80E4-4D8B6BA948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9BA068-571E-064B-D00C-58F6D7F6CCC9}"/>
              </a:ext>
            </a:extLst>
          </p:cNvPr>
          <p:cNvSpPr>
            <a:spLocks noGrp="1"/>
          </p:cNvSpPr>
          <p:nvPr>
            <p:ph type="title"/>
          </p:nvPr>
        </p:nvSpPr>
        <p:spPr/>
        <p:txBody>
          <a:bodyPr/>
          <a:lstStyle/>
          <a:p>
            <a:r>
              <a:rPr lang="en-US" dirty="0">
                <a:solidFill>
                  <a:schemeClr val="tx1"/>
                </a:solidFill>
              </a:rPr>
              <a:t>No priority listed, No/Partial Resources</a:t>
            </a:r>
          </a:p>
        </p:txBody>
      </p:sp>
      <p:sp>
        <p:nvSpPr>
          <p:cNvPr id="3" name="Content Placeholder 2">
            <a:extLst>
              <a:ext uri="{FF2B5EF4-FFF2-40B4-BE49-F238E27FC236}">
                <a16:creationId xmlns:a16="http://schemas.microsoft.com/office/drawing/2014/main" id="{2EC56709-1806-DBF3-4133-3BFD4C72BEA2}"/>
              </a:ext>
            </a:extLst>
          </p:cNvPr>
          <p:cNvSpPr>
            <a:spLocks noGrp="1"/>
          </p:cNvSpPr>
          <p:nvPr>
            <p:ph idx="1"/>
          </p:nvPr>
        </p:nvSpPr>
        <p:spPr/>
        <p:txBody>
          <a:bodyPr>
            <a:normAutofit/>
          </a:bodyPr>
          <a:lstStyle/>
          <a:p>
            <a:pPr>
              <a:buFont typeface="Wingdings" panose="05000000000000000000" pitchFamily="2" charset="2"/>
              <a:buChar char="q"/>
            </a:pPr>
            <a:r>
              <a:rPr lang="en-US" b="1" dirty="0">
                <a:solidFill>
                  <a:schemeClr val="tx1"/>
                </a:solidFill>
              </a:rPr>
              <a:t>FISH HABITAT: </a:t>
            </a:r>
            <a:r>
              <a:rPr lang="en-US" dirty="0">
                <a:solidFill>
                  <a:schemeClr val="tx1"/>
                </a:solidFill>
              </a:rPr>
              <a:t>Synthesize existing research on climate change impacts on living resources to inform fisheries managers as they assess habitat suitability for existing and emerging fisheries. </a:t>
            </a:r>
            <a:r>
              <a:rPr lang="en-US" b="1" i="1" dirty="0">
                <a:solidFill>
                  <a:schemeClr val="tx1"/>
                </a:solidFill>
              </a:rPr>
              <a:t>Partial resources.</a:t>
            </a:r>
          </a:p>
          <a:p>
            <a:pPr>
              <a:buFont typeface="Wingdings" panose="05000000000000000000" pitchFamily="2" charset="2"/>
              <a:buChar char="q"/>
            </a:pPr>
            <a:r>
              <a:rPr lang="en-US" b="1" dirty="0">
                <a:solidFill>
                  <a:schemeClr val="tx1"/>
                </a:solidFill>
              </a:rPr>
              <a:t>HEALTHY WATERSHEDS: </a:t>
            </a:r>
            <a:r>
              <a:rPr lang="en-US" dirty="0">
                <a:solidFill>
                  <a:schemeClr val="tx1"/>
                </a:solidFill>
              </a:rPr>
              <a:t>Use an integrative approach combining information on flows, groundwater, stream power, connectivity, and adaptive capacity to provide a more comprehensive approach for identifying climate refugia. </a:t>
            </a:r>
            <a:r>
              <a:rPr lang="en-US" b="1" i="1" dirty="0">
                <a:solidFill>
                  <a:schemeClr val="tx1"/>
                </a:solidFill>
              </a:rPr>
              <a:t>No resources.</a:t>
            </a:r>
          </a:p>
        </p:txBody>
      </p:sp>
    </p:spTree>
    <p:extLst>
      <p:ext uri="{BB962C8B-B14F-4D97-AF65-F5344CB8AC3E}">
        <p14:creationId xmlns:p14="http://schemas.microsoft.com/office/powerpoint/2010/main" val="145334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95CDC-A58F-D9EE-CCA4-40B1065EB96D}"/>
              </a:ext>
            </a:extLst>
          </p:cNvPr>
          <p:cNvSpPr>
            <a:spLocks noGrp="1"/>
          </p:cNvSpPr>
          <p:nvPr>
            <p:ph type="title"/>
          </p:nvPr>
        </p:nvSpPr>
        <p:spPr/>
        <p:txBody>
          <a:bodyPr/>
          <a:lstStyle/>
          <a:p>
            <a:r>
              <a:rPr lang="en-US" dirty="0">
                <a:solidFill>
                  <a:schemeClr val="tx1"/>
                </a:solidFill>
              </a:rPr>
              <a:t>Questions for STAR</a:t>
            </a:r>
          </a:p>
        </p:txBody>
      </p:sp>
      <p:sp>
        <p:nvSpPr>
          <p:cNvPr id="3" name="Content Placeholder 2">
            <a:extLst>
              <a:ext uri="{FF2B5EF4-FFF2-40B4-BE49-F238E27FC236}">
                <a16:creationId xmlns:a16="http://schemas.microsoft.com/office/drawing/2014/main" id="{2E3D71B8-611E-0285-843E-6150475ECFC4}"/>
              </a:ext>
            </a:extLst>
          </p:cNvPr>
          <p:cNvSpPr>
            <a:spLocks noGrp="1"/>
          </p:cNvSpPr>
          <p:nvPr>
            <p:ph idx="1"/>
          </p:nvPr>
        </p:nvSpPr>
        <p:spPr/>
        <p:txBody>
          <a:bodyPr vert="horz" lIns="0" tIns="45720" rIns="0" bIns="45720" rtlCol="0" anchor="t">
            <a:normAutofit/>
          </a:bodyPr>
          <a:lstStyle/>
          <a:p>
            <a:pPr>
              <a:buFont typeface="Courier New" panose="02070309020205020404" pitchFamily="49" charset="0"/>
              <a:buChar char="o"/>
            </a:pPr>
            <a:r>
              <a:rPr lang="en-US" sz="2400" dirty="0">
                <a:solidFill>
                  <a:schemeClr val="tx1"/>
                </a:solidFill>
                <a:ea typeface="Calibri"/>
                <a:cs typeface="Calibri"/>
              </a:rPr>
              <a:t>What are the big issues the CBP needs to tackle and would benefit from synthesis on the topic?</a:t>
            </a:r>
          </a:p>
          <a:p>
            <a:pPr>
              <a:buFont typeface="Courier New" panose="02070309020205020404" pitchFamily="49" charset="0"/>
              <a:buChar char="o"/>
            </a:pPr>
            <a:r>
              <a:rPr lang="en-US" sz="2400" dirty="0">
                <a:solidFill>
                  <a:schemeClr val="tx1"/>
                </a:solidFill>
                <a:ea typeface="Calibri"/>
                <a:cs typeface="Calibri"/>
              </a:rPr>
              <a:t>What are high level themes that overlap multiple outcomes?</a:t>
            </a:r>
          </a:p>
          <a:p>
            <a:pPr lvl="1">
              <a:buFont typeface="Courier New" panose="02070309020205020404" pitchFamily="49" charset="0"/>
              <a:buChar char="o"/>
            </a:pPr>
            <a:r>
              <a:rPr lang="en-US" sz="2200" dirty="0">
                <a:solidFill>
                  <a:schemeClr val="tx1"/>
                </a:solidFill>
                <a:ea typeface="Calibri"/>
                <a:cs typeface="Calibri"/>
              </a:rPr>
              <a:t>i.e. Rising Temperatures was a theme impacting multiple outcomes and resulted in synthesis effort to understand the state of the science and recommendations for moving forward.</a:t>
            </a:r>
          </a:p>
          <a:p>
            <a:pPr>
              <a:buFont typeface="Courier New" panose="02070309020205020404" pitchFamily="49" charset="0"/>
              <a:buChar char="o"/>
            </a:pPr>
            <a:r>
              <a:rPr lang="en-US" sz="2400" dirty="0">
                <a:solidFill>
                  <a:schemeClr val="tx1"/>
                </a:solidFill>
                <a:ea typeface="Calibri"/>
                <a:cs typeface="Calibri"/>
              </a:rPr>
              <a:t>Which projects would you like to move forward with pursuing?</a:t>
            </a:r>
          </a:p>
          <a:p>
            <a:pPr>
              <a:buFont typeface="Courier New" panose="02070309020205020404" pitchFamily="49" charset="0"/>
              <a:buChar char="o"/>
            </a:pPr>
            <a:r>
              <a:rPr lang="en-US" sz="2400" dirty="0">
                <a:solidFill>
                  <a:schemeClr val="tx1"/>
                </a:solidFill>
                <a:ea typeface="Calibri"/>
                <a:cs typeface="Calibri"/>
              </a:rPr>
              <a:t>How can we best collaborate across GITs on </a:t>
            </a:r>
            <a:r>
              <a:rPr lang="en-US" sz="2400">
                <a:solidFill>
                  <a:schemeClr val="tx1"/>
                </a:solidFill>
                <a:ea typeface="Calibri"/>
                <a:cs typeface="Calibri"/>
              </a:rPr>
              <a:t>project proposals?</a:t>
            </a:r>
            <a:endParaRPr lang="en-US" sz="2400" dirty="0">
              <a:solidFill>
                <a:schemeClr val="tx1"/>
              </a:solidFill>
              <a:ea typeface="Calibri"/>
              <a:cs typeface="Calibri"/>
            </a:endParaRPr>
          </a:p>
        </p:txBody>
      </p:sp>
    </p:spTree>
    <p:extLst>
      <p:ext uri="{BB962C8B-B14F-4D97-AF65-F5344CB8AC3E}">
        <p14:creationId xmlns:p14="http://schemas.microsoft.com/office/powerpoint/2010/main" val="2485105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B406C-8FD5-08A6-C9EC-850EE3913085}"/>
              </a:ext>
            </a:extLst>
          </p:cNvPr>
          <p:cNvSpPr>
            <a:spLocks noGrp="1"/>
          </p:cNvSpPr>
          <p:nvPr>
            <p:ph type="title"/>
          </p:nvPr>
        </p:nvSpPr>
        <p:spPr/>
        <p:txBody>
          <a:bodyPr/>
          <a:lstStyle/>
          <a:p>
            <a:r>
              <a:rPr lang="en-US">
                <a:solidFill>
                  <a:schemeClr val="tx1"/>
                </a:solidFill>
              </a:rPr>
              <a:t>Background</a:t>
            </a:r>
          </a:p>
        </p:txBody>
      </p:sp>
      <p:sp>
        <p:nvSpPr>
          <p:cNvPr id="4" name="Content Placeholder 3">
            <a:extLst>
              <a:ext uri="{FF2B5EF4-FFF2-40B4-BE49-F238E27FC236}">
                <a16:creationId xmlns:a16="http://schemas.microsoft.com/office/drawing/2014/main" id="{FFD2C5A8-5CB8-D570-B2E3-319040D9C02A}"/>
              </a:ext>
            </a:extLst>
          </p:cNvPr>
          <p:cNvSpPr>
            <a:spLocks noGrp="1"/>
          </p:cNvSpPr>
          <p:nvPr>
            <p:ph idx="1"/>
          </p:nvPr>
        </p:nvSpPr>
        <p:spPr/>
        <p:txBody>
          <a:bodyPr>
            <a:normAutofit lnSpcReduction="10000"/>
          </a:bodyPr>
          <a:lstStyle/>
          <a:p>
            <a:pPr marL="0" indent="0">
              <a:buNone/>
            </a:pPr>
            <a:r>
              <a:rPr lang="en-US" sz="2500" dirty="0"/>
              <a:t>The Chesapeake Bay Program's Scientific and Technical Advisory Committee (STAC) and the Chesapeake Research Consortium (CRC) are now accepting proposals to support a science synthesis project related to effectively managing for climate change at the intersection of impacts to water quality, people, and living resources within the Chesapeake Bay Watershed and Estuary. Appropriate topics for a STAC-sponsored science synthesis project are those where a thoughtful analysis and synthesis of available data and/or previously published results would identify, characterize, and suggest means of addressing important knowledge gaps, inform additional research, and place scientific information into a management-relevant context.</a:t>
            </a:r>
          </a:p>
          <a:p>
            <a:pPr marL="0" indent="0">
              <a:buNone/>
            </a:pPr>
            <a:r>
              <a:rPr lang="en-US" sz="2500" dirty="0"/>
              <a:t>This list of synthesis science needs was pulled from the Science Needs Database to inspire collaboration on project proposals.</a:t>
            </a:r>
          </a:p>
        </p:txBody>
      </p:sp>
    </p:spTree>
    <p:extLst>
      <p:ext uri="{BB962C8B-B14F-4D97-AF65-F5344CB8AC3E}">
        <p14:creationId xmlns:p14="http://schemas.microsoft.com/office/powerpoint/2010/main" val="311288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F90D3-0BD6-7A37-0E8D-D3547109D738}"/>
              </a:ext>
            </a:extLst>
          </p:cNvPr>
          <p:cNvSpPr>
            <a:spLocks noGrp="1"/>
          </p:cNvSpPr>
          <p:nvPr>
            <p:ph type="title"/>
          </p:nvPr>
        </p:nvSpPr>
        <p:spPr/>
        <p:txBody>
          <a:bodyPr/>
          <a:lstStyle/>
          <a:p>
            <a:r>
              <a:rPr lang="en-US" dirty="0">
                <a:solidFill>
                  <a:schemeClr val="tx1"/>
                </a:solidFill>
              </a:rPr>
              <a:t>STAR Science Needs Database</a:t>
            </a:r>
          </a:p>
        </p:txBody>
      </p:sp>
      <p:sp>
        <p:nvSpPr>
          <p:cNvPr id="3" name="Content Placeholder 2">
            <a:extLst>
              <a:ext uri="{FF2B5EF4-FFF2-40B4-BE49-F238E27FC236}">
                <a16:creationId xmlns:a16="http://schemas.microsoft.com/office/drawing/2014/main" id="{B4DA99AF-991C-576F-7931-5F820107F83E}"/>
              </a:ext>
            </a:extLst>
          </p:cNvPr>
          <p:cNvSpPr>
            <a:spLocks noGrp="1"/>
          </p:cNvSpPr>
          <p:nvPr>
            <p:ph idx="1"/>
          </p:nvPr>
        </p:nvSpPr>
        <p:spPr/>
        <p:txBody>
          <a:bodyPr>
            <a:normAutofit/>
          </a:bodyPr>
          <a:lstStyle/>
          <a:p>
            <a:pPr>
              <a:buFont typeface="Wingdings" panose="05000000000000000000" pitchFamily="2" charset="2"/>
              <a:buChar char="q"/>
            </a:pPr>
            <a:r>
              <a:rPr lang="en-US" sz="3200" dirty="0">
                <a:solidFill>
                  <a:schemeClr val="tx1"/>
                </a:solidFill>
              </a:rPr>
              <a:t>All categorization provided by Outcomes through the Strategic, Science and Research Framework</a:t>
            </a:r>
          </a:p>
          <a:p>
            <a:pPr>
              <a:buFont typeface="Wingdings" panose="05000000000000000000" pitchFamily="2" charset="2"/>
              <a:buChar char="q"/>
            </a:pPr>
            <a:r>
              <a:rPr lang="en-US" sz="3200" dirty="0">
                <a:solidFill>
                  <a:schemeClr val="tx1"/>
                </a:solidFill>
                <a:highlight>
                  <a:srgbClr val="FFFF00"/>
                </a:highlight>
              </a:rPr>
              <a:t>Highlighted science needs </a:t>
            </a:r>
            <a:r>
              <a:rPr lang="en-US" sz="3200" dirty="0">
                <a:solidFill>
                  <a:schemeClr val="tx1"/>
                </a:solidFill>
              </a:rPr>
              <a:t>were also chosen by Outcomes as their priority climate science needs</a:t>
            </a:r>
          </a:p>
          <a:p>
            <a:pPr>
              <a:buFont typeface="Wingdings" panose="05000000000000000000" pitchFamily="2" charset="2"/>
              <a:buChar char="q"/>
            </a:pPr>
            <a:r>
              <a:rPr lang="en-US" sz="3200" dirty="0">
                <a:solidFill>
                  <a:schemeClr val="tx1"/>
                </a:solidFill>
              </a:rPr>
              <a:t>This is not an all-encompassing or exclusive list of synthesis science needs; there may be ones missing</a:t>
            </a:r>
          </a:p>
        </p:txBody>
      </p:sp>
    </p:spTree>
    <p:extLst>
      <p:ext uri="{BB962C8B-B14F-4D97-AF65-F5344CB8AC3E}">
        <p14:creationId xmlns:p14="http://schemas.microsoft.com/office/powerpoint/2010/main" val="1936080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4AD28-18AE-B102-2200-C26399E2F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B7B63B-FF60-759F-3926-11BABB5C95E9}"/>
              </a:ext>
            </a:extLst>
          </p:cNvPr>
          <p:cNvSpPr>
            <a:spLocks noGrp="1"/>
          </p:cNvSpPr>
          <p:nvPr>
            <p:ph type="title"/>
          </p:nvPr>
        </p:nvSpPr>
        <p:spPr/>
        <p:txBody>
          <a:bodyPr/>
          <a:lstStyle/>
          <a:p>
            <a:r>
              <a:rPr lang="en-US" dirty="0">
                <a:solidFill>
                  <a:schemeClr val="tx1"/>
                </a:solidFill>
              </a:rPr>
              <a:t>High Priority, No Resources</a:t>
            </a:r>
          </a:p>
        </p:txBody>
      </p:sp>
      <p:sp>
        <p:nvSpPr>
          <p:cNvPr id="3" name="Content Placeholder 2">
            <a:extLst>
              <a:ext uri="{FF2B5EF4-FFF2-40B4-BE49-F238E27FC236}">
                <a16:creationId xmlns:a16="http://schemas.microsoft.com/office/drawing/2014/main" id="{C4E1B480-DB22-0205-6A5D-8128AA39AFBD}"/>
              </a:ext>
            </a:extLst>
          </p:cNvPr>
          <p:cNvSpPr>
            <a:spLocks noGrp="1"/>
          </p:cNvSpPr>
          <p:nvPr>
            <p:ph idx="1"/>
          </p:nvPr>
        </p:nvSpPr>
        <p:spPr/>
        <p:txBody>
          <a:bodyPr>
            <a:normAutofit/>
          </a:bodyPr>
          <a:lstStyle/>
          <a:p>
            <a:pPr>
              <a:buFont typeface="Wingdings" panose="05000000000000000000" pitchFamily="2" charset="2"/>
              <a:buChar char="q"/>
            </a:pPr>
            <a:r>
              <a:rPr lang="en-US" b="1" dirty="0">
                <a:solidFill>
                  <a:schemeClr val="tx1"/>
                </a:solidFill>
              </a:rPr>
              <a:t>STEWARDSHIP: </a:t>
            </a:r>
            <a:r>
              <a:rPr lang="en-US" dirty="0">
                <a:solidFill>
                  <a:schemeClr val="tx1"/>
                </a:solidFill>
              </a:rPr>
              <a:t>Synthesize recent CBP efforts and identify opportunities to expand CBP’s role in social science, determining which disciplines should be incorporated into CBP work. Evaluate social science strategies needed to influence behavior change in existing practices. </a:t>
            </a:r>
            <a:endParaRPr lang="en-US" b="1" dirty="0">
              <a:solidFill>
                <a:schemeClr val="tx1"/>
              </a:solidFill>
            </a:endParaRPr>
          </a:p>
          <a:p>
            <a:pPr>
              <a:buFont typeface="Wingdings" panose="05000000000000000000" pitchFamily="2" charset="2"/>
              <a:buChar char="q"/>
            </a:pPr>
            <a:r>
              <a:rPr lang="en-US" b="1" dirty="0">
                <a:solidFill>
                  <a:schemeClr val="tx1"/>
                </a:solidFill>
              </a:rPr>
              <a:t>CLIMATE RESILIENCY ADAPTATION: </a:t>
            </a:r>
            <a:r>
              <a:rPr lang="en-US" dirty="0">
                <a:solidFill>
                  <a:schemeClr val="tx1"/>
                </a:solidFill>
                <a:highlight>
                  <a:srgbClr val="FFFF00"/>
                </a:highlight>
              </a:rPr>
              <a:t>Synthesize existing research on nearshore nature-based strategies (e.g., tidal marshes, forest buffers, oyster restoration, SAV restoration) to identify thresholds that support ecological and community benefits under current and future climate conditions, including temperature, precipitation changes, and sea level rise. Include adaptation strategies to maintain or enhance benefits such as habitat, shoreline protection, flood reduction, cultural preservation, and economic improvements in response to climate change.</a:t>
            </a:r>
            <a:endParaRPr lang="en-US" b="1" dirty="0">
              <a:solidFill>
                <a:schemeClr val="tx1"/>
              </a:solidFill>
              <a:highlight>
                <a:srgbClr val="FFFF00"/>
              </a:highlight>
            </a:endParaRPr>
          </a:p>
        </p:txBody>
      </p:sp>
    </p:spTree>
    <p:extLst>
      <p:ext uri="{BB962C8B-B14F-4D97-AF65-F5344CB8AC3E}">
        <p14:creationId xmlns:p14="http://schemas.microsoft.com/office/powerpoint/2010/main" val="3890489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CC9B0-28BB-D34E-3DC5-AD913C435095}"/>
              </a:ext>
            </a:extLst>
          </p:cNvPr>
          <p:cNvSpPr>
            <a:spLocks noGrp="1"/>
          </p:cNvSpPr>
          <p:nvPr>
            <p:ph type="title"/>
          </p:nvPr>
        </p:nvSpPr>
        <p:spPr/>
        <p:txBody>
          <a:bodyPr/>
          <a:lstStyle/>
          <a:p>
            <a:r>
              <a:rPr lang="en-US" dirty="0">
                <a:solidFill>
                  <a:schemeClr val="tx1"/>
                </a:solidFill>
              </a:rPr>
              <a:t>High Priority, No Resources</a:t>
            </a:r>
          </a:p>
        </p:txBody>
      </p:sp>
      <p:sp>
        <p:nvSpPr>
          <p:cNvPr id="3" name="Content Placeholder 2">
            <a:extLst>
              <a:ext uri="{FF2B5EF4-FFF2-40B4-BE49-F238E27FC236}">
                <a16:creationId xmlns:a16="http://schemas.microsoft.com/office/drawing/2014/main" id="{B170A2AF-D536-B8F8-31B1-5A05C8BE1471}"/>
              </a:ext>
            </a:extLst>
          </p:cNvPr>
          <p:cNvSpPr>
            <a:spLocks noGrp="1"/>
          </p:cNvSpPr>
          <p:nvPr>
            <p:ph idx="1"/>
          </p:nvPr>
        </p:nvSpPr>
        <p:spPr/>
        <p:txBody>
          <a:bodyPr>
            <a:normAutofit/>
          </a:bodyPr>
          <a:lstStyle/>
          <a:p>
            <a:pPr>
              <a:buFont typeface="Wingdings" panose="05000000000000000000" pitchFamily="2" charset="2"/>
              <a:buChar char="q"/>
            </a:pPr>
            <a:r>
              <a:rPr lang="en-US" b="1" dirty="0">
                <a:solidFill>
                  <a:schemeClr val="tx1"/>
                </a:solidFill>
              </a:rPr>
              <a:t>STEWARDSHIP: </a:t>
            </a:r>
            <a:r>
              <a:rPr lang="en-US" dirty="0">
                <a:solidFill>
                  <a:schemeClr val="tx1"/>
                </a:solidFill>
              </a:rPr>
              <a:t>Use results from the stewardship index to help understand the relationship between human attitudes and behaviors towards restoration and conservation, in order to identify priorities and strategies for effective engagement, including actions that can contribute to climate solutions. </a:t>
            </a:r>
          </a:p>
          <a:p>
            <a:pPr>
              <a:buFont typeface="Wingdings" panose="05000000000000000000" pitchFamily="2" charset="2"/>
              <a:buChar char="q"/>
            </a:pPr>
            <a:r>
              <a:rPr lang="en-US" b="1" dirty="0">
                <a:solidFill>
                  <a:schemeClr val="tx1"/>
                </a:solidFill>
              </a:rPr>
              <a:t>PROTECTED LANDS: </a:t>
            </a:r>
            <a:r>
              <a:rPr lang="en-US" dirty="0">
                <a:solidFill>
                  <a:schemeClr val="tx1"/>
                </a:solidFill>
              </a:rPr>
              <a:t>Review of forest definitions and high-resolution mapping products. </a:t>
            </a:r>
          </a:p>
          <a:p>
            <a:pPr>
              <a:buFont typeface="Wingdings" panose="05000000000000000000" pitchFamily="2" charset="2"/>
              <a:buChar char="q"/>
            </a:pPr>
            <a:r>
              <a:rPr lang="en-US" b="1" dirty="0">
                <a:solidFill>
                  <a:schemeClr val="tx1"/>
                </a:solidFill>
              </a:rPr>
              <a:t>PROTECTED LANDS: </a:t>
            </a:r>
            <a:r>
              <a:rPr lang="en-US" dirty="0">
                <a:solidFill>
                  <a:schemeClr val="tx1"/>
                </a:solidFill>
              </a:rPr>
              <a:t>Advance understanding of carbon stewardship science by quantifying carbon storage and sequestration in the Chesapeake Bay watershed, including the impacts of water quality BMPs and agricultural practices. Develop projections for landscape changes due to climate and land use, and create educational materials to help partners achieve regional and state goals.</a:t>
            </a:r>
            <a:endParaRPr lang="en-US" b="1" dirty="0">
              <a:solidFill>
                <a:schemeClr val="tx1"/>
              </a:solidFill>
            </a:endParaRPr>
          </a:p>
          <a:p>
            <a:pPr>
              <a:buFont typeface="Wingdings" panose="05000000000000000000" pitchFamily="2" charset="2"/>
              <a:buChar char="q"/>
            </a:pPr>
            <a:r>
              <a:rPr lang="en-US" b="1" dirty="0">
                <a:solidFill>
                  <a:schemeClr val="tx1"/>
                </a:solidFill>
              </a:rPr>
              <a:t>SAV: </a:t>
            </a:r>
            <a:r>
              <a:rPr lang="en-US" dirty="0">
                <a:solidFill>
                  <a:schemeClr val="tx1"/>
                </a:solidFill>
              </a:rPr>
              <a:t>Implement Bay-wide Chesapeake Bay SAV Sentinel Site Program to determine climate impacts on all SAV communities.</a:t>
            </a:r>
          </a:p>
          <a:p>
            <a:pPr>
              <a:buFont typeface="Wingdings" panose="05000000000000000000" pitchFamily="2" charset="2"/>
              <a:buChar char="q"/>
            </a:pPr>
            <a:endParaRPr lang="en-US" dirty="0">
              <a:solidFill>
                <a:schemeClr val="tx1"/>
              </a:solidFill>
            </a:endParaRPr>
          </a:p>
        </p:txBody>
      </p:sp>
    </p:spTree>
    <p:extLst>
      <p:ext uri="{BB962C8B-B14F-4D97-AF65-F5344CB8AC3E}">
        <p14:creationId xmlns:p14="http://schemas.microsoft.com/office/powerpoint/2010/main" val="1637910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0D9FC-F0FA-52EF-207D-824EAD549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A90150-7E28-F79A-9E32-48FE51AFC163}"/>
              </a:ext>
            </a:extLst>
          </p:cNvPr>
          <p:cNvSpPr>
            <a:spLocks noGrp="1"/>
          </p:cNvSpPr>
          <p:nvPr>
            <p:ph type="title"/>
          </p:nvPr>
        </p:nvSpPr>
        <p:spPr/>
        <p:txBody>
          <a:bodyPr/>
          <a:lstStyle/>
          <a:p>
            <a:r>
              <a:rPr lang="en-US" dirty="0">
                <a:solidFill>
                  <a:schemeClr val="tx1"/>
                </a:solidFill>
              </a:rPr>
              <a:t>High Priority, Partial Resources</a:t>
            </a:r>
          </a:p>
        </p:txBody>
      </p:sp>
      <p:sp>
        <p:nvSpPr>
          <p:cNvPr id="3" name="Content Placeholder 2">
            <a:extLst>
              <a:ext uri="{FF2B5EF4-FFF2-40B4-BE49-F238E27FC236}">
                <a16:creationId xmlns:a16="http://schemas.microsoft.com/office/drawing/2014/main" id="{FD8EE702-DCDF-013E-5D4C-D4C900131538}"/>
              </a:ext>
            </a:extLst>
          </p:cNvPr>
          <p:cNvSpPr>
            <a:spLocks noGrp="1"/>
          </p:cNvSpPr>
          <p:nvPr>
            <p:ph idx="1"/>
          </p:nvPr>
        </p:nvSpPr>
        <p:spPr>
          <a:xfrm>
            <a:off x="1097280" y="1845734"/>
            <a:ext cx="10058400" cy="4533032"/>
          </a:xfrm>
        </p:spPr>
        <p:txBody>
          <a:bodyPr>
            <a:normAutofit fontScale="92500" lnSpcReduction="10000"/>
          </a:bodyPr>
          <a:lstStyle/>
          <a:p>
            <a:pPr>
              <a:buFont typeface="Wingdings" panose="05000000000000000000" pitchFamily="2" charset="2"/>
              <a:buChar char="q"/>
            </a:pPr>
            <a:r>
              <a:rPr lang="en-US" b="1" dirty="0">
                <a:solidFill>
                  <a:schemeClr val="tx1"/>
                </a:solidFill>
              </a:rPr>
              <a:t>ALL OUTCOMES: </a:t>
            </a:r>
            <a:r>
              <a:rPr lang="en-US" dirty="0">
                <a:solidFill>
                  <a:schemeClr val="tx1"/>
                </a:solidFill>
              </a:rPr>
              <a:t>Integrate DEIJ considerations into the management approaches to enhance understanding and effectiveness in addressing these issues.</a:t>
            </a:r>
            <a:endParaRPr lang="en-US" b="1" dirty="0">
              <a:solidFill>
                <a:schemeClr val="tx1"/>
              </a:solidFill>
            </a:endParaRPr>
          </a:p>
          <a:p>
            <a:pPr>
              <a:buFont typeface="Wingdings" panose="05000000000000000000" pitchFamily="2" charset="2"/>
              <a:buChar char="q"/>
            </a:pPr>
            <a:r>
              <a:rPr lang="en-US" b="1" dirty="0">
                <a:solidFill>
                  <a:schemeClr val="tx1"/>
                </a:solidFill>
              </a:rPr>
              <a:t>HEALTHY WATERSHEDS: </a:t>
            </a:r>
            <a:r>
              <a:rPr lang="en-US" dirty="0">
                <a:solidFill>
                  <a:schemeClr val="tx1"/>
                </a:solidFill>
                <a:highlight>
                  <a:srgbClr val="FFFF00"/>
                </a:highlight>
              </a:rPr>
              <a:t>Develop and apply tools or methods that integrate various inputs to characterize healthy nontidal and healthy tidal waters vulnerability to future high-level risks including development and climate related stressors.</a:t>
            </a:r>
          </a:p>
          <a:p>
            <a:pPr>
              <a:buFont typeface="Wingdings" panose="05000000000000000000" pitchFamily="2" charset="2"/>
              <a:buChar char="q"/>
            </a:pPr>
            <a:r>
              <a:rPr lang="en-US" b="1" dirty="0">
                <a:solidFill>
                  <a:schemeClr val="tx1"/>
                </a:solidFill>
              </a:rPr>
              <a:t>LAND USE METHODS/METRICS DEVELOPMENT: </a:t>
            </a:r>
            <a:r>
              <a:rPr lang="en-US" dirty="0">
                <a:solidFill>
                  <a:schemeClr val="tx1"/>
                </a:solidFill>
                <a:highlight>
                  <a:srgbClr val="FFFF00"/>
                </a:highlight>
              </a:rPr>
              <a:t>Change in land use needed for informing other Outcomes, particularly Healthy Watersheds, Stream Health, Climate Resilience, Tree Canopy, Forest Buffers, Wetlands, Fish Habitat, Oysters, Brook Trout, and Black Duck.</a:t>
            </a:r>
          </a:p>
          <a:p>
            <a:pPr>
              <a:buFont typeface="Wingdings" panose="05000000000000000000" pitchFamily="2" charset="2"/>
              <a:buChar char="q"/>
            </a:pPr>
            <a:r>
              <a:rPr lang="en-US" b="1" dirty="0">
                <a:solidFill>
                  <a:schemeClr val="tx1"/>
                </a:solidFill>
              </a:rPr>
              <a:t>WETLANDS: </a:t>
            </a:r>
            <a:r>
              <a:rPr lang="en-US" dirty="0">
                <a:solidFill>
                  <a:schemeClr val="tx1"/>
                </a:solidFill>
              </a:rPr>
              <a:t>Make recommendations to improve the form and process of inputting NEIEN data collection for each State, as well as confirm the accuracy of information reported. Continue to provide updated data on wetlands projects and analyses for understanding wetland status and trends.</a:t>
            </a:r>
          </a:p>
          <a:p>
            <a:pPr>
              <a:buFont typeface="Wingdings" panose="05000000000000000000" pitchFamily="2" charset="2"/>
              <a:buChar char="q"/>
            </a:pPr>
            <a:r>
              <a:rPr lang="en-US" b="1" dirty="0">
                <a:solidFill>
                  <a:schemeClr val="tx1"/>
                </a:solidFill>
              </a:rPr>
              <a:t>CLIMATE RESILIENCY MONITORING AND ASSESSMENT: </a:t>
            </a:r>
            <a:r>
              <a:rPr lang="en-US" dirty="0">
                <a:solidFill>
                  <a:schemeClr val="tx1"/>
                </a:solidFill>
              </a:rPr>
              <a:t>Review existing definitions of marine heat waves (e.g., Hobday et al. 2016; Mazzini &amp; </a:t>
            </a:r>
            <a:r>
              <a:rPr lang="en-US" dirty="0" err="1">
                <a:solidFill>
                  <a:schemeClr val="tx1"/>
                </a:solidFill>
              </a:rPr>
              <a:t>Pianca</a:t>
            </a:r>
            <a:r>
              <a:rPr lang="en-US" dirty="0">
                <a:solidFill>
                  <a:schemeClr val="tx1"/>
                </a:solidFill>
              </a:rPr>
              <a:t>, 2022) and develop an appropriate definition for the Chesapeake Bay and link this definition to key living resource thresholds to help inform management of these resources. </a:t>
            </a:r>
          </a:p>
        </p:txBody>
      </p:sp>
    </p:spTree>
    <p:extLst>
      <p:ext uri="{BB962C8B-B14F-4D97-AF65-F5344CB8AC3E}">
        <p14:creationId xmlns:p14="http://schemas.microsoft.com/office/powerpoint/2010/main" val="1595200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C4C2E-470F-9483-06DF-CCAD60DD2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7E0F29-015B-4CB2-C2B9-FC9A368E250D}"/>
              </a:ext>
            </a:extLst>
          </p:cNvPr>
          <p:cNvSpPr>
            <a:spLocks noGrp="1"/>
          </p:cNvSpPr>
          <p:nvPr>
            <p:ph type="title"/>
          </p:nvPr>
        </p:nvSpPr>
        <p:spPr/>
        <p:txBody>
          <a:bodyPr/>
          <a:lstStyle/>
          <a:p>
            <a:r>
              <a:rPr lang="en-US" dirty="0">
                <a:solidFill>
                  <a:schemeClr val="tx1"/>
                </a:solidFill>
              </a:rPr>
              <a:t>High Priority, Partial Resources</a:t>
            </a:r>
          </a:p>
        </p:txBody>
      </p:sp>
      <p:sp>
        <p:nvSpPr>
          <p:cNvPr id="3" name="Content Placeholder 2">
            <a:extLst>
              <a:ext uri="{FF2B5EF4-FFF2-40B4-BE49-F238E27FC236}">
                <a16:creationId xmlns:a16="http://schemas.microsoft.com/office/drawing/2014/main" id="{C916DFAC-BD02-7D1F-FA02-97332BE103FA}"/>
              </a:ext>
            </a:extLst>
          </p:cNvPr>
          <p:cNvSpPr>
            <a:spLocks noGrp="1"/>
          </p:cNvSpPr>
          <p:nvPr>
            <p:ph idx="1"/>
          </p:nvPr>
        </p:nvSpPr>
        <p:spPr/>
        <p:txBody>
          <a:bodyPr>
            <a:normAutofit/>
          </a:bodyPr>
          <a:lstStyle/>
          <a:p>
            <a:pPr>
              <a:buFont typeface="Wingdings" panose="05000000000000000000" pitchFamily="2" charset="2"/>
              <a:buChar char="q"/>
            </a:pPr>
            <a:r>
              <a:rPr lang="en-US" b="1" dirty="0">
                <a:solidFill>
                  <a:schemeClr val="tx1"/>
                </a:solidFill>
              </a:rPr>
              <a:t>LAND USE OPTIONS EVALUTION: </a:t>
            </a:r>
            <a:r>
              <a:rPr lang="en-US" dirty="0">
                <a:solidFill>
                  <a:schemeClr val="tx1"/>
                </a:solidFill>
              </a:rPr>
              <a:t>Quantify impact of land conversion on communities. Develop a better understanding of the needs of underserved and other communities and of their perception of land use characteristics, trends, and policy/planning tools.</a:t>
            </a:r>
          </a:p>
          <a:p>
            <a:pPr>
              <a:buFont typeface="Wingdings" panose="05000000000000000000" pitchFamily="2" charset="2"/>
              <a:buChar char="q"/>
            </a:pPr>
            <a:r>
              <a:rPr lang="en-US" b="1" dirty="0">
                <a:solidFill>
                  <a:schemeClr val="tx1"/>
                </a:solidFill>
              </a:rPr>
              <a:t>LAND USE OPTIONS EVALUTION:</a:t>
            </a:r>
            <a:r>
              <a:rPr lang="en-US" b="1" dirty="0">
                <a:solidFill>
                  <a:schemeClr val="tx1"/>
                </a:solidFill>
                <a:highlight>
                  <a:srgbClr val="FFFF00"/>
                </a:highlight>
              </a:rPr>
              <a:t> </a:t>
            </a:r>
            <a:r>
              <a:rPr lang="en-US" dirty="0">
                <a:solidFill>
                  <a:schemeClr val="tx1"/>
                </a:solidFill>
                <a:highlight>
                  <a:srgbClr val="FFFF00"/>
                </a:highlight>
              </a:rPr>
              <a:t>Translate, format, package, and communicate LULC information and policy guidance to organizations and individuals trusted by local decisionmakers to inform a variety of policies and programs including land use and comprehensive plans, hazard mitigation and climate resiliency plans, as well as greenway, recreational and forestry management. Assess and communicate how observed land use changes are directly or indirectly due to climate change versus other factors.</a:t>
            </a:r>
          </a:p>
          <a:p>
            <a:pPr>
              <a:buFont typeface="Wingdings" panose="05000000000000000000" pitchFamily="2" charset="2"/>
              <a:buChar char="q"/>
            </a:pPr>
            <a:r>
              <a:rPr lang="en-US" b="1" dirty="0">
                <a:solidFill>
                  <a:schemeClr val="tx1"/>
                </a:solidFill>
              </a:rPr>
              <a:t>TREE CANOPY: </a:t>
            </a:r>
            <a:r>
              <a:rPr lang="en-US" dirty="0">
                <a:solidFill>
                  <a:schemeClr val="tx1"/>
                </a:solidFill>
                <a:highlight>
                  <a:srgbClr val="FFFF00"/>
                </a:highlight>
              </a:rPr>
              <a:t>Develop a Trees &amp; Climate Resilience best practices technical guide with analysis on which tree species are thriving or struggling in the face of climate change. </a:t>
            </a:r>
          </a:p>
          <a:p>
            <a:pPr>
              <a:buFont typeface="Wingdings" panose="05000000000000000000" pitchFamily="2" charset="2"/>
              <a:buChar char="q"/>
            </a:pPr>
            <a:r>
              <a:rPr lang="en-US" b="1" dirty="0">
                <a:solidFill>
                  <a:schemeClr val="tx1"/>
                </a:solidFill>
              </a:rPr>
              <a:t>TREE CANOPY: </a:t>
            </a:r>
            <a:r>
              <a:rPr lang="en-US" dirty="0">
                <a:solidFill>
                  <a:schemeClr val="tx1"/>
                </a:solidFill>
              </a:rPr>
              <a:t>Develop and share data, tools and best practices for advancing tree equity.</a:t>
            </a:r>
          </a:p>
          <a:p>
            <a:pPr>
              <a:buFont typeface="Wingdings" panose="05000000000000000000" pitchFamily="2" charset="2"/>
              <a:buChar char="q"/>
            </a:pPr>
            <a:endParaRPr lang="en-US" dirty="0">
              <a:solidFill>
                <a:schemeClr val="tx1"/>
              </a:solidFill>
              <a:highlight>
                <a:srgbClr val="FFFF00"/>
              </a:highlight>
            </a:endParaRPr>
          </a:p>
          <a:p>
            <a:pPr>
              <a:buFont typeface="Wingdings" panose="05000000000000000000" pitchFamily="2" charset="2"/>
              <a:buChar char="q"/>
            </a:pPr>
            <a:endParaRPr lang="en-US" dirty="0">
              <a:solidFill>
                <a:schemeClr val="tx1"/>
              </a:solidFill>
            </a:endParaRPr>
          </a:p>
        </p:txBody>
      </p:sp>
    </p:spTree>
    <p:extLst>
      <p:ext uri="{BB962C8B-B14F-4D97-AF65-F5344CB8AC3E}">
        <p14:creationId xmlns:p14="http://schemas.microsoft.com/office/powerpoint/2010/main" val="835109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C4C2E-470F-9483-06DF-CCAD60DD2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7E0F29-015B-4CB2-C2B9-FC9A368E250D}"/>
              </a:ext>
            </a:extLst>
          </p:cNvPr>
          <p:cNvSpPr>
            <a:spLocks noGrp="1"/>
          </p:cNvSpPr>
          <p:nvPr>
            <p:ph type="title"/>
          </p:nvPr>
        </p:nvSpPr>
        <p:spPr/>
        <p:txBody>
          <a:bodyPr/>
          <a:lstStyle/>
          <a:p>
            <a:r>
              <a:rPr lang="en-US" dirty="0">
                <a:solidFill>
                  <a:schemeClr val="tx1"/>
                </a:solidFill>
              </a:rPr>
              <a:t>High Priority, Partial Resources</a:t>
            </a:r>
          </a:p>
        </p:txBody>
      </p:sp>
      <p:sp>
        <p:nvSpPr>
          <p:cNvPr id="3" name="Content Placeholder 2">
            <a:extLst>
              <a:ext uri="{FF2B5EF4-FFF2-40B4-BE49-F238E27FC236}">
                <a16:creationId xmlns:a16="http://schemas.microsoft.com/office/drawing/2014/main" id="{C916DFAC-BD02-7D1F-FA02-97332BE103FA}"/>
              </a:ext>
            </a:extLst>
          </p:cNvPr>
          <p:cNvSpPr>
            <a:spLocks noGrp="1"/>
          </p:cNvSpPr>
          <p:nvPr>
            <p:ph idx="1"/>
          </p:nvPr>
        </p:nvSpPr>
        <p:spPr/>
        <p:txBody>
          <a:bodyPr>
            <a:normAutofit/>
          </a:bodyPr>
          <a:lstStyle/>
          <a:p>
            <a:pPr>
              <a:buFont typeface="Wingdings" panose="05000000000000000000" pitchFamily="2" charset="2"/>
              <a:buChar char="q"/>
            </a:pPr>
            <a:endParaRPr lang="en-US" dirty="0">
              <a:solidFill>
                <a:schemeClr val="tx1"/>
              </a:solidFill>
              <a:highlight>
                <a:srgbClr val="FFFF00"/>
              </a:highlight>
            </a:endParaRPr>
          </a:p>
          <a:p>
            <a:pPr>
              <a:buFont typeface="Wingdings" panose="05000000000000000000" pitchFamily="2" charset="2"/>
              <a:buChar char="q"/>
            </a:pPr>
            <a:endParaRPr lang="en-US" dirty="0">
              <a:solidFill>
                <a:schemeClr val="tx1"/>
              </a:solidFill>
            </a:endParaRPr>
          </a:p>
        </p:txBody>
      </p:sp>
      <p:sp>
        <p:nvSpPr>
          <p:cNvPr id="4" name="TextBox 3">
            <a:extLst>
              <a:ext uri="{FF2B5EF4-FFF2-40B4-BE49-F238E27FC236}">
                <a16:creationId xmlns:a16="http://schemas.microsoft.com/office/drawing/2014/main" id="{F3996E41-967A-2F19-45BB-CDCFF51B102C}"/>
              </a:ext>
            </a:extLst>
          </p:cNvPr>
          <p:cNvSpPr txBox="1"/>
          <p:nvPr/>
        </p:nvSpPr>
        <p:spPr>
          <a:xfrm>
            <a:off x="1097280" y="2126255"/>
            <a:ext cx="9897554" cy="2554545"/>
          </a:xfrm>
          <a:prstGeom prst="rect">
            <a:avLst/>
          </a:prstGeom>
          <a:noFill/>
        </p:spPr>
        <p:txBody>
          <a:bodyPr wrap="square" rtlCol="0">
            <a:spAutoFit/>
          </a:bodyPr>
          <a:lstStyle/>
          <a:p>
            <a:pPr>
              <a:buFont typeface="Wingdings" panose="05000000000000000000" pitchFamily="2" charset="2"/>
              <a:buChar char="q"/>
            </a:pPr>
            <a:r>
              <a:rPr lang="en-US" sz="2000" b="1" dirty="0">
                <a:solidFill>
                  <a:schemeClr val="tx1"/>
                </a:solidFill>
              </a:rPr>
              <a:t>ENVIRONMENTAL LITERACY PLANNING: </a:t>
            </a:r>
            <a:r>
              <a:rPr lang="en-US" sz="2000" dirty="0">
                <a:solidFill>
                  <a:schemeClr val="tx1"/>
                </a:solidFill>
                <a:highlight>
                  <a:srgbClr val="FFFF00"/>
                </a:highlight>
              </a:rPr>
              <a:t>Better articulation of green career/workforce pathways. </a:t>
            </a:r>
          </a:p>
          <a:p>
            <a:endParaRPr lang="en-US" sz="2000" dirty="0">
              <a:solidFill>
                <a:schemeClr val="tx1"/>
              </a:solidFill>
              <a:highlight>
                <a:srgbClr val="FFFF00"/>
              </a:highlight>
            </a:endParaRPr>
          </a:p>
          <a:p>
            <a:pPr>
              <a:buFont typeface="Wingdings" panose="05000000000000000000" pitchFamily="2" charset="2"/>
              <a:buChar char="q"/>
            </a:pPr>
            <a:r>
              <a:rPr lang="en-US" sz="2000" b="1" dirty="0">
                <a:solidFill>
                  <a:schemeClr val="tx1"/>
                </a:solidFill>
              </a:rPr>
              <a:t>WQSAM: </a:t>
            </a:r>
            <a:r>
              <a:rPr lang="en-US" sz="2000" dirty="0">
                <a:solidFill>
                  <a:schemeClr val="tx1"/>
                </a:solidFill>
                <a:highlight>
                  <a:srgbClr val="FFFF00"/>
                </a:highlight>
              </a:rPr>
              <a:t>Synthesize research to understand the connections between water quality improvements across various habitats, with a focus on shallow water stressors, dissolved phosphorus trends, and climate change impacts; analyze how climate change is influencing dissolved phosphorus levels and address non-point sources and nutrient mass imbalances.</a:t>
            </a:r>
          </a:p>
          <a:p>
            <a:endParaRPr lang="en-US" sz="2000" dirty="0"/>
          </a:p>
        </p:txBody>
      </p:sp>
    </p:spTree>
    <p:extLst>
      <p:ext uri="{BB962C8B-B14F-4D97-AF65-F5344CB8AC3E}">
        <p14:creationId xmlns:p14="http://schemas.microsoft.com/office/powerpoint/2010/main" val="1728236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4AD28-18AE-B102-2200-C26399E2FF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B7B63B-FF60-759F-3926-11BABB5C95E9}"/>
              </a:ext>
            </a:extLst>
          </p:cNvPr>
          <p:cNvSpPr>
            <a:spLocks noGrp="1"/>
          </p:cNvSpPr>
          <p:nvPr>
            <p:ph type="title"/>
          </p:nvPr>
        </p:nvSpPr>
        <p:spPr/>
        <p:txBody>
          <a:bodyPr/>
          <a:lstStyle/>
          <a:p>
            <a:r>
              <a:rPr lang="en-US" dirty="0">
                <a:solidFill>
                  <a:schemeClr val="tx1"/>
                </a:solidFill>
              </a:rPr>
              <a:t>Medium Priority, No Resources</a:t>
            </a:r>
          </a:p>
        </p:txBody>
      </p:sp>
      <p:sp>
        <p:nvSpPr>
          <p:cNvPr id="3" name="Content Placeholder 2">
            <a:extLst>
              <a:ext uri="{FF2B5EF4-FFF2-40B4-BE49-F238E27FC236}">
                <a16:creationId xmlns:a16="http://schemas.microsoft.com/office/drawing/2014/main" id="{C4E1B480-DB22-0205-6A5D-8128AA39AFBD}"/>
              </a:ext>
            </a:extLst>
          </p:cNvPr>
          <p:cNvSpPr>
            <a:spLocks noGrp="1"/>
          </p:cNvSpPr>
          <p:nvPr>
            <p:ph idx="1"/>
          </p:nvPr>
        </p:nvSpPr>
        <p:spPr/>
        <p:txBody>
          <a:bodyPr>
            <a:normAutofit/>
          </a:bodyPr>
          <a:lstStyle/>
          <a:p>
            <a:pPr>
              <a:buFont typeface="Wingdings" panose="05000000000000000000" pitchFamily="2" charset="2"/>
              <a:buChar char="q"/>
            </a:pPr>
            <a:endParaRPr lang="en-US" b="1" dirty="0">
              <a:solidFill>
                <a:schemeClr val="tx1"/>
              </a:solidFill>
            </a:endParaRPr>
          </a:p>
          <a:p>
            <a:pPr>
              <a:buFont typeface="Wingdings" panose="05000000000000000000" pitchFamily="2" charset="2"/>
              <a:buChar char="q"/>
            </a:pPr>
            <a:r>
              <a:rPr lang="en-US" b="1" dirty="0">
                <a:solidFill>
                  <a:schemeClr val="tx1"/>
                </a:solidFill>
              </a:rPr>
              <a:t>OYSTER: </a:t>
            </a:r>
            <a:r>
              <a:rPr lang="en-US" dirty="0">
                <a:solidFill>
                  <a:schemeClr val="tx1"/>
                </a:solidFill>
                <a:highlight>
                  <a:srgbClr val="FFFF00"/>
                </a:highlight>
              </a:rPr>
              <a:t>Explore whether shallow-water oyster reefs can absorb a meaningful amount of wave energy as an element of shoreline protection. </a:t>
            </a:r>
          </a:p>
        </p:txBody>
      </p:sp>
    </p:spTree>
    <p:extLst>
      <p:ext uri="{BB962C8B-B14F-4D97-AF65-F5344CB8AC3E}">
        <p14:creationId xmlns:p14="http://schemas.microsoft.com/office/powerpoint/2010/main" val="35830654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0B30A2F23ED44AA0724DD2FEE5D568" ma:contentTypeVersion="13" ma:contentTypeDescription="Create a new document." ma:contentTypeScope="" ma:versionID="b0749195886432b8329987dd820df2b7">
  <xsd:schema xmlns:xsd="http://www.w3.org/2001/XMLSchema" xmlns:xs="http://www.w3.org/2001/XMLSchema" xmlns:p="http://schemas.microsoft.com/office/2006/metadata/properties" xmlns:ns2="3838316a-8b0b-42a3-ab2d-45b3c3f03ac9" xmlns:ns3="01d3d81f-3af1-43df-9a61-61f652aab7ab" targetNamespace="http://schemas.microsoft.com/office/2006/metadata/properties" ma:root="true" ma:fieldsID="ca874b057a47463abdecc71f8198cdb4" ns2:_="" ns3:_="">
    <xsd:import namespace="3838316a-8b0b-42a3-ab2d-45b3c3f03ac9"/>
    <xsd:import namespace="01d3d81f-3af1-43df-9a61-61f652aab7a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38316a-8b0b-42a3-ab2d-45b3c3f03a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e75fff9-4332-4512-a0c6-1daa5ae60fd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d3d81f-3af1-43df-9a61-61f652aab7a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6ecea2b-241a-48cc-b7ff-e60560b967f6}" ma:internalName="TaxCatchAll" ma:showField="CatchAllData" ma:web="01d3d81f-3af1-43df-9a61-61f652aab7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1d3d81f-3af1-43df-9a61-61f652aab7ab" xsi:nil="true"/>
    <lcf76f155ced4ddcb4097134ff3c332f xmlns="3838316a-8b0b-42a3-ab2d-45b3c3f03ac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9A9EF6-4657-4295-B69C-B9D3032528F1}">
  <ds:schemaRefs>
    <ds:schemaRef ds:uri="01d3d81f-3af1-43df-9a61-61f652aab7ab"/>
    <ds:schemaRef ds:uri="3838316a-8b0b-42a3-ab2d-45b3c3f03a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A73FB1BC-5471-4070-BF37-40865E5D7D0C}">
  <ds:schemaRefs>
    <ds:schemaRef ds:uri="http://schemas.microsoft.com/sharepoint/v3/contenttype/forms"/>
  </ds:schemaRefs>
</ds:datastoreItem>
</file>

<file path=customXml/itemProps3.xml><?xml version="1.0" encoding="utf-8"?>
<ds:datastoreItem xmlns:ds="http://schemas.openxmlformats.org/officeDocument/2006/customXml" ds:itemID="{678B4760-2F67-4EA1-8509-3F742FD0DD88}">
  <ds:schemaRefs>
    <ds:schemaRef ds:uri="http://purl.org/dc/dcmitype/"/>
    <ds:schemaRef ds:uri="01d3d81f-3af1-43df-9a61-61f652aab7ab"/>
    <ds:schemaRef ds:uri="http://purl.org/dc/terms/"/>
    <ds:schemaRef ds:uri="http://schemas.microsoft.com/office/2006/documentManagement/types"/>
    <ds:schemaRef ds:uri="http://purl.org/dc/elements/1.1/"/>
    <ds:schemaRef ds:uri="3838316a-8b0b-42a3-ab2d-45b3c3f03ac9"/>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Retrospect</Template>
  <TotalTime>201</TotalTime>
  <Words>1172</Words>
  <Application>Microsoft Office PowerPoint</Application>
  <PresentationFormat>Widescreen</PresentationFormat>
  <Paragraphs>51</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Calibri Light</vt:lpstr>
      <vt:lpstr>Courier New</vt:lpstr>
      <vt:lpstr>Wingdings</vt:lpstr>
      <vt:lpstr>Retrospect</vt:lpstr>
      <vt:lpstr>CBP Synthesis Needs: STAC Science Synthesis Project Proposal Ideas</vt:lpstr>
      <vt:lpstr>Background</vt:lpstr>
      <vt:lpstr>STAR Science Needs Database</vt:lpstr>
      <vt:lpstr>High Priority, No Resources</vt:lpstr>
      <vt:lpstr>High Priority, No Resources</vt:lpstr>
      <vt:lpstr>High Priority, Partial Resources</vt:lpstr>
      <vt:lpstr>High Priority, Partial Resources</vt:lpstr>
      <vt:lpstr>High Priority, Partial Resources</vt:lpstr>
      <vt:lpstr>Medium Priority, No Resources</vt:lpstr>
      <vt:lpstr>Medium Priority, Partial Resources</vt:lpstr>
      <vt:lpstr>No priority listed, No/Partial Resources</vt:lpstr>
      <vt:lpstr>Questions for STAR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Breck Sullivan</dc:creator>
  <cp:lastModifiedBy>August Goldfischer</cp:lastModifiedBy>
  <cp:revision>17</cp:revision>
  <dcterms:created xsi:type="dcterms:W3CDTF">2024-03-04T21:38:18Z</dcterms:created>
  <dcterms:modified xsi:type="dcterms:W3CDTF">2024-08-20T16:11:41Z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0x010100BA0B30A2F23ED44AA0724DD2FEE5D568</vt:lpwstr>
  </property>
  <property fmtid="{D5CDD505-2E9C-101B-9397-08002B2CF9AE}" pid="3" name="MediaServiceImageTags">
    <vt:lpwstr/>
  </property>
</Properties>
</file>