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1"/>
  </p:notesMasterIdLst>
  <p:sldIdLst>
    <p:sldId id="267" r:id="rId2"/>
    <p:sldId id="269" r:id="rId3"/>
    <p:sldId id="279" r:id="rId4"/>
    <p:sldId id="282" r:id="rId5"/>
    <p:sldId id="285" r:id="rId6"/>
    <p:sldId id="281" r:id="rId7"/>
    <p:sldId id="283" r:id="rId8"/>
    <p:sldId id="284"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88192" autoAdjust="0"/>
  </p:normalViewPr>
  <p:slideViewPr>
    <p:cSldViewPr snapToGrid="0">
      <p:cViewPr varScale="1">
        <p:scale>
          <a:sx n="56" d="100"/>
          <a:sy n="56" d="100"/>
        </p:scale>
        <p:origin x="10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333C8-DA09-4A5E-91F4-5C9D1E9F09F5}"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1AA33-08B0-490F-91F8-1CDF6A43C8EC}" type="slidenum">
              <a:rPr lang="en-US" smtClean="0"/>
              <a:t>‹#›</a:t>
            </a:fld>
            <a:endParaRPr lang="en-US"/>
          </a:p>
        </p:txBody>
      </p:sp>
    </p:spTree>
    <p:extLst>
      <p:ext uri="{BB962C8B-B14F-4D97-AF65-F5344CB8AC3E}">
        <p14:creationId xmlns:p14="http://schemas.microsoft.com/office/powerpoint/2010/main" val="85338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51c25ca725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51c25ca725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51fb0ed56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51fb0ed56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498a01cd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498a01cd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180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50A7581F-3CDE-A12B-8CE4-9EBE5907D7B7}"/>
            </a:ext>
          </a:extLst>
        </p:cNvPr>
        <p:cNvGrpSpPr/>
        <p:nvPr/>
      </p:nvGrpSpPr>
      <p:grpSpPr>
        <a:xfrm>
          <a:off x="0" y="0"/>
          <a:ext cx="0" cy="0"/>
          <a:chOff x="0" y="0"/>
          <a:chExt cx="0" cy="0"/>
        </a:xfrm>
      </p:grpSpPr>
      <p:sp>
        <p:nvSpPr>
          <p:cNvPr id="365" name="Google Shape;365;g1e498a01cdb_0_16:notes">
            <a:extLst>
              <a:ext uri="{FF2B5EF4-FFF2-40B4-BE49-F238E27FC236}">
                <a16:creationId xmlns:a16="http://schemas.microsoft.com/office/drawing/2014/main" id="{D2F89936-9ABA-63E7-ABAB-AD6A87BA18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498a01cdb_0_16:notes">
            <a:extLst>
              <a:ext uri="{FF2B5EF4-FFF2-40B4-BE49-F238E27FC236}">
                <a16:creationId xmlns:a16="http://schemas.microsoft.com/office/drawing/2014/main" id="{A5CA2146-8328-50CA-74C6-0F8C65F2F5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957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a:extLst>
            <a:ext uri="{FF2B5EF4-FFF2-40B4-BE49-F238E27FC236}">
              <a16:creationId xmlns:a16="http://schemas.microsoft.com/office/drawing/2014/main" id="{6CA1C999-535F-4EBC-901D-11DC0E106FF5}"/>
            </a:ext>
          </a:extLst>
        </p:cNvPr>
        <p:cNvGrpSpPr/>
        <p:nvPr/>
      </p:nvGrpSpPr>
      <p:grpSpPr>
        <a:xfrm>
          <a:off x="0" y="0"/>
          <a:ext cx="0" cy="0"/>
          <a:chOff x="0" y="0"/>
          <a:chExt cx="0" cy="0"/>
        </a:xfrm>
      </p:grpSpPr>
      <p:sp>
        <p:nvSpPr>
          <p:cNvPr id="365" name="Google Shape;365;g1e498a01cdb_0_16:notes">
            <a:extLst>
              <a:ext uri="{FF2B5EF4-FFF2-40B4-BE49-F238E27FC236}">
                <a16:creationId xmlns:a16="http://schemas.microsoft.com/office/drawing/2014/main" id="{0A2541AA-ECC4-98F1-72EA-12FDE71BB0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498a01cdb_0_16:notes">
            <a:extLst>
              <a:ext uri="{FF2B5EF4-FFF2-40B4-BE49-F238E27FC236}">
                <a16:creationId xmlns:a16="http://schemas.microsoft.com/office/drawing/2014/main" id="{D716E0B8-77C6-5ECF-48B6-C27D6F04DB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41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1fb0ed561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1fb0ed561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6812-7341-CBDB-AB47-2E2ABC377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53801-D8CF-883B-65D7-170DE3654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29EF98-1190-65A3-FA26-8436B0718BFF}"/>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CB5E2695-40A9-B100-6D18-37ECB7606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D9BC1-6165-963A-40DA-A1D07ABBE491}"/>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378995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494F-5D2B-10C2-A245-31D25FA9CD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6D45E-09E1-0A5E-C3D8-68F69AD1E5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F7B1A-6A74-EC0B-DEE2-B6B08D93C23C}"/>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EB9EE113-58B9-74B6-7B23-329B4C9E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3D9FA-1EC3-646B-9F3D-C28479EEF3FF}"/>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120241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80FF8-729F-633C-27E7-D78564908F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62E20-AF58-48FD-ED06-05D846D17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AD757-B5A3-2FE3-E77F-1299D5298C4E}"/>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FFE44CB8-5540-191D-BC85-7F3DEFC5E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EA527-DF3E-2B25-3EFE-58084AC90856}"/>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109455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0" y="-318633"/>
            <a:ext cx="12223200" cy="2161200"/>
            <a:chOff x="0" y="-238975"/>
            <a:chExt cx="9167400" cy="1620900"/>
          </a:xfrm>
        </p:grpSpPr>
        <p:sp>
          <p:nvSpPr>
            <p:cNvPr id="11" name="Google Shape;11;p2"/>
            <p:cNvSpPr/>
            <p:nvPr/>
          </p:nvSpPr>
          <p:spPr>
            <a:xfrm>
              <a:off x="0" y="237325"/>
              <a:ext cx="9167400" cy="609600"/>
            </a:xfrm>
            <a:prstGeom prst="rect">
              <a:avLst/>
            </a:prstGeom>
            <a:solidFill>
              <a:srgbClr val="112C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04" y="430367"/>
              <a:ext cx="9144252" cy="237431"/>
              <a:chOff x="18025" y="276802"/>
              <a:chExt cx="9126000" cy="356128"/>
            </a:xfrm>
          </p:grpSpPr>
          <p:sp>
            <p:nvSpPr>
              <p:cNvPr id="13" name="Google Shape;13;p2"/>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 name="Google Shape;16;p2"/>
            <p:cNvGrpSpPr/>
            <p:nvPr/>
          </p:nvGrpSpPr>
          <p:grpSpPr>
            <a:xfrm>
              <a:off x="3761525" y="-238975"/>
              <a:ext cx="1620900" cy="1620900"/>
              <a:chOff x="3761525" y="-238975"/>
              <a:chExt cx="1620900" cy="1620900"/>
            </a:xfrm>
          </p:grpSpPr>
          <p:sp>
            <p:nvSpPr>
              <p:cNvPr id="17" name="Google Shape;17;p2"/>
              <p:cNvSpPr/>
              <p:nvPr/>
            </p:nvSpPr>
            <p:spPr>
              <a:xfrm>
                <a:off x="3761525" y="-238975"/>
                <a:ext cx="1620900" cy="1620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8" name="Google Shape;18;p2"/>
              <p:cNvPicPr preferRelativeResize="0"/>
              <p:nvPr/>
            </p:nvPicPr>
            <p:blipFill rotWithShape="1">
              <a:blip r:embed="rId2">
                <a:alphaModFix/>
              </a:blip>
              <a:srcRect t="797" b="787"/>
              <a:stretch/>
            </p:blipFill>
            <p:spPr>
              <a:xfrm>
                <a:off x="3943425" y="170263"/>
                <a:ext cx="1238100" cy="1023499"/>
              </a:xfrm>
              <a:prstGeom prst="rect">
                <a:avLst/>
              </a:prstGeom>
              <a:noFill/>
              <a:ln>
                <a:noFill/>
              </a:ln>
            </p:spPr>
          </p:pic>
        </p:grpSp>
      </p:grpSp>
      <p:sp>
        <p:nvSpPr>
          <p:cNvPr id="19" name="Google Shape;19;p2"/>
          <p:cNvSpPr txBox="1">
            <a:spLocks noGrp="1"/>
          </p:cNvSpPr>
          <p:nvPr>
            <p:ph type="body" idx="1"/>
          </p:nvPr>
        </p:nvSpPr>
        <p:spPr>
          <a:xfrm>
            <a:off x="4769600" y="2437467"/>
            <a:ext cx="2652800" cy="357600"/>
          </a:xfrm>
          <a:prstGeom prst="rect">
            <a:avLst/>
          </a:prstGeom>
          <a:noFill/>
          <a:ln>
            <a:noFill/>
          </a:ln>
        </p:spPr>
        <p:txBody>
          <a:bodyPr spcFirstLastPara="1" wrap="square" lIns="0" tIns="0" rIns="0" bIns="0" anchor="t" anchorCtr="0">
            <a:noAutofit/>
          </a:bodyPr>
          <a:lstStyle>
            <a:lvl1pPr marL="609585" lvl="0" indent="-440256" algn="ctr" rtl="0">
              <a:spcBef>
                <a:spcPts val="0"/>
              </a:spcBef>
              <a:spcAft>
                <a:spcPts val="0"/>
              </a:spcAft>
              <a:buSzPts val="1600"/>
              <a:buFont typeface="Source Sans Pro"/>
              <a:buChar char="●"/>
              <a:defRPr sz="2133">
                <a:latin typeface="Source Sans Pro"/>
                <a:ea typeface="Source Sans Pro"/>
                <a:cs typeface="Source Sans Pro"/>
                <a:sym typeface="Source Sans Pro"/>
              </a:defRPr>
            </a:lvl1pPr>
            <a:lvl2pPr marL="1219170" lvl="1"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2pPr>
            <a:lvl3pPr marL="1828754" lvl="2"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3pPr>
            <a:lvl4pPr marL="2438339" lvl="3"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4pPr>
            <a:lvl5pPr marL="3047924" lvl="4"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5pPr>
            <a:lvl6pPr marL="3657509" lvl="5"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6pPr>
            <a:lvl7pPr marL="4267093" lvl="6"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7pPr>
            <a:lvl8pPr marL="4876678" lvl="7"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8pPr>
            <a:lvl9pPr marL="5486263" lvl="8" indent="-440256" rtl="0">
              <a:spcBef>
                <a:spcPts val="0"/>
              </a:spcBef>
              <a:spcAft>
                <a:spcPts val="0"/>
              </a:spcAft>
              <a:buSzPts val="1600"/>
              <a:buFont typeface="Source Sans Pro"/>
              <a:buChar char="■"/>
              <a:defRPr sz="2133">
                <a:latin typeface="Source Sans Pro"/>
                <a:ea typeface="Source Sans Pro"/>
                <a:cs typeface="Source Sans Pro"/>
                <a:sym typeface="Source Sans Pro"/>
              </a:defRPr>
            </a:lvl9pPr>
          </a:lstStyle>
          <a:p>
            <a:endParaRPr/>
          </a:p>
        </p:txBody>
      </p:sp>
      <p:sp>
        <p:nvSpPr>
          <p:cNvPr id="20" name="Google Shape;20;p2"/>
          <p:cNvSpPr txBox="1">
            <a:spLocks noGrp="1"/>
          </p:cNvSpPr>
          <p:nvPr>
            <p:ph type="title"/>
          </p:nvPr>
        </p:nvSpPr>
        <p:spPr>
          <a:xfrm>
            <a:off x="790233" y="2972733"/>
            <a:ext cx="10660800" cy="94179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5100"/>
              <a:buFont typeface="Source Sans Pro"/>
              <a:buNone/>
              <a:defRPr sz="6800">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2"/>
          </p:nvPr>
        </p:nvSpPr>
        <p:spPr>
          <a:xfrm>
            <a:off x="790233" y="4286000"/>
            <a:ext cx="10660800" cy="7940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4300"/>
              <a:buFont typeface="Source Sans Pro"/>
              <a:buNone/>
              <a:defRPr sz="5733">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4168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Slide">
  <p:cSld name="Title and Text Slide">
    <p:spTree>
      <p:nvGrpSpPr>
        <p:cNvPr id="1" name="Shape 86"/>
        <p:cNvGrpSpPr/>
        <p:nvPr/>
      </p:nvGrpSpPr>
      <p:grpSpPr>
        <a:xfrm>
          <a:off x="0" y="0"/>
          <a:ext cx="0" cy="0"/>
          <a:chOff x="0" y="0"/>
          <a:chExt cx="0" cy="0"/>
        </a:xfrm>
      </p:grpSpPr>
      <p:grpSp>
        <p:nvGrpSpPr>
          <p:cNvPr id="87" name="Google Shape;87;p7"/>
          <p:cNvGrpSpPr/>
          <p:nvPr/>
        </p:nvGrpSpPr>
        <p:grpSpPr>
          <a:xfrm>
            <a:off x="304801" y="304807"/>
            <a:ext cx="11582719" cy="316575"/>
            <a:chOff x="18025" y="276802"/>
            <a:chExt cx="9126000" cy="356128"/>
          </a:xfrm>
        </p:grpSpPr>
        <p:sp>
          <p:nvSpPr>
            <p:cNvPr id="88" name="Google Shape;88;p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7"/>
          <p:cNvSpPr txBox="1">
            <a:spLocks noGrp="1"/>
          </p:cNvSpPr>
          <p:nvPr>
            <p:ph type="title"/>
          </p:nvPr>
        </p:nvSpPr>
        <p:spPr>
          <a:xfrm>
            <a:off x="304800" y="910600"/>
            <a:ext cx="11582800" cy="664797"/>
          </a:xfrm>
          <a:prstGeom prst="rect">
            <a:avLst/>
          </a:prstGeom>
          <a:noFill/>
          <a:ln>
            <a:noFill/>
          </a:ln>
        </p:spPr>
        <p:txBody>
          <a:bodyPr spcFirstLastPara="1" wrap="square" lIns="0" tIns="0" rIns="0" bIns="0" anchor="t" anchorCtr="0">
            <a:spAutoFit/>
          </a:bodyPr>
          <a:lstStyle>
            <a:lvl1pPr lvl="0">
              <a:spcBef>
                <a:spcPts val="0"/>
              </a:spcBef>
              <a:spcAft>
                <a:spcPts val="0"/>
              </a:spcAft>
              <a:buSzPts val="3600"/>
              <a:buFont typeface="Source Sans Pro"/>
              <a:buNone/>
              <a:defRPr sz="4800" b="1" i="0">
                <a:latin typeface="Source Sans Pro" panose="020B0503030403020204" pitchFamily="34" charset="0"/>
                <a:ea typeface="Source Sans Pro" panose="020B0503030403020204" pitchFamily="34" charset="0"/>
                <a:cs typeface="Source Sans Pro" panose="020B0503030403020204" pitchFamily="34" charset="0"/>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7"/>
          <p:cNvSpPr txBox="1">
            <a:spLocks noGrp="1"/>
          </p:cNvSpPr>
          <p:nvPr>
            <p:ph type="body" idx="1"/>
          </p:nvPr>
        </p:nvSpPr>
        <p:spPr>
          <a:xfrm>
            <a:off x="305000" y="1745333"/>
            <a:ext cx="11582800" cy="4452400"/>
          </a:xfrm>
          <a:prstGeom prst="rect">
            <a:avLst/>
          </a:prstGeom>
          <a:noFill/>
          <a:ln>
            <a:noFill/>
          </a:ln>
        </p:spPr>
        <p:txBody>
          <a:bodyPr spcFirstLastPara="1" wrap="square" lIns="0" tIns="0" rIns="0" bIns="0" anchor="t" anchorCtr="0">
            <a:noAutofit/>
          </a:bodyPr>
          <a:lstStyle>
            <a:lvl1pPr marL="609585" lvl="0"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1pPr>
            <a:lvl2pPr marL="1219170" lvl="1"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2pPr>
            <a:lvl3pPr marL="1828754" lvl="2"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3pPr>
            <a:lvl4pPr marL="2438339" lvl="3"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4pPr>
            <a:lvl5pPr marL="3047924" lvl="4"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5pPr>
            <a:lvl6pPr marL="3657509" lvl="5"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6pPr>
            <a:lvl7pPr marL="4267093" lvl="6"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7pPr>
            <a:lvl8pPr marL="4876678" lvl="7"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8pPr>
            <a:lvl9pPr marL="5486263" lvl="8" indent="-558786">
              <a:lnSpc>
                <a:spcPct val="100000"/>
              </a:lnSpc>
              <a:spcBef>
                <a:spcPts val="0"/>
              </a:spcBef>
              <a:spcAft>
                <a:spcPts val="0"/>
              </a:spcAft>
              <a:buSzPts val="3000"/>
              <a:buFont typeface="Source Sans Pro"/>
              <a:buChar char="■"/>
              <a:defRPr sz="4000">
                <a:latin typeface="Source Sans Pro"/>
                <a:ea typeface="Source Sans Pro"/>
                <a:cs typeface="Source Sans Pro"/>
                <a:sym typeface="Source Sans Pro"/>
              </a:defRPr>
            </a:lvl9pPr>
          </a:lstStyle>
          <a:p>
            <a:endParaRPr dirty="0"/>
          </a:p>
        </p:txBody>
      </p:sp>
    </p:spTree>
    <p:extLst>
      <p:ext uri="{BB962C8B-B14F-4D97-AF65-F5344CB8AC3E}">
        <p14:creationId xmlns:p14="http://schemas.microsoft.com/office/powerpoint/2010/main" val="294394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246"/>
        <p:cNvGrpSpPr/>
        <p:nvPr/>
      </p:nvGrpSpPr>
      <p:grpSpPr>
        <a:xfrm>
          <a:off x="0" y="0"/>
          <a:ext cx="0" cy="0"/>
          <a:chOff x="0" y="0"/>
          <a:chExt cx="0" cy="0"/>
        </a:xfrm>
      </p:grpSpPr>
      <p:grpSp>
        <p:nvGrpSpPr>
          <p:cNvPr id="247" name="Google Shape;247;p17"/>
          <p:cNvGrpSpPr/>
          <p:nvPr/>
        </p:nvGrpSpPr>
        <p:grpSpPr>
          <a:xfrm>
            <a:off x="304801" y="573841"/>
            <a:ext cx="11582719" cy="316575"/>
            <a:chOff x="18025" y="276802"/>
            <a:chExt cx="9126000" cy="356128"/>
          </a:xfrm>
        </p:grpSpPr>
        <p:sp>
          <p:nvSpPr>
            <p:cNvPr id="248" name="Google Shape;248;p1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51" name="Google Shape;251;p17"/>
          <p:cNvPicPr preferRelativeResize="0"/>
          <p:nvPr/>
        </p:nvPicPr>
        <p:blipFill>
          <a:blip r:embed="rId2">
            <a:alphaModFix/>
          </a:blip>
          <a:stretch>
            <a:fillRect/>
          </a:stretch>
        </p:blipFill>
        <p:spPr>
          <a:xfrm>
            <a:off x="5255167" y="5115443"/>
            <a:ext cx="3203232" cy="576567"/>
          </a:xfrm>
          <a:prstGeom prst="rect">
            <a:avLst/>
          </a:prstGeom>
          <a:noFill/>
          <a:ln>
            <a:noFill/>
          </a:ln>
        </p:spPr>
      </p:pic>
      <p:sp>
        <p:nvSpPr>
          <p:cNvPr id="252" name="Google Shape;252;p17"/>
          <p:cNvSpPr txBox="1">
            <a:spLocks noGrp="1"/>
          </p:cNvSpPr>
          <p:nvPr>
            <p:ph type="body" idx="1"/>
          </p:nvPr>
        </p:nvSpPr>
        <p:spPr>
          <a:xfrm>
            <a:off x="5255167" y="3873500"/>
            <a:ext cx="6594400" cy="1046800"/>
          </a:xfrm>
          <a:prstGeom prst="rect">
            <a:avLst/>
          </a:prstGeom>
          <a:noFill/>
          <a:ln>
            <a:noFill/>
          </a:ln>
        </p:spPr>
        <p:txBody>
          <a:bodyPr spcFirstLastPara="1" wrap="square" lIns="0" tIns="0" rIns="0" bIns="0" anchor="t" anchorCtr="0">
            <a:noAutofit/>
          </a:bodyPr>
          <a:lstStyle>
            <a:lvl1pPr marL="609585" lvl="0" indent="-457189">
              <a:spcBef>
                <a:spcPts val="0"/>
              </a:spcBef>
              <a:spcAft>
                <a:spcPts val="0"/>
              </a:spcAft>
              <a:buSzPts val="1800"/>
              <a:buFont typeface="Source Sans Pro"/>
              <a:buChar char="●"/>
              <a:defRPr sz="2400">
                <a:latin typeface="Source Sans Pro"/>
                <a:ea typeface="Source Sans Pro"/>
                <a:cs typeface="Source Sans Pro"/>
                <a:sym typeface="Source Sans Pro"/>
              </a:defRPr>
            </a:lvl1pPr>
            <a:lvl2pPr marL="1219170" lvl="1" indent="-457189">
              <a:spcBef>
                <a:spcPts val="0"/>
              </a:spcBef>
              <a:spcAft>
                <a:spcPts val="0"/>
              </a:spcAft>
              <a:buSzPts val="1800"/>
              <a:buFont typeface="Source Sans Pro"/>
              <a:buChar char="○"/>
              <a:defRPr sz="2400">
                <a:latin typeface="Source Sans Pro"/>
                <a:ea typeface="Source Sans Pro"/>
                <a:cs typeface="Source Sans Pro"/>
                <a:sym typeface="Source Sans Pro"/>
              </a:defRPr>
            </a:lvl2pPr>
            <a:lvl3pPr marL="1828754" lvl="2" indent="-457189">
              <a:spcBef>
                <a:spcPts val="0"/>
              </a:spcBef>
              <a:spcAft>
                <a:spcPts val="0"/>
              </a:spcAft>
              <a:buSzPts val="1800"/>
              <a:buFont typeface="Source Sans Pro"/>
              <a:buChar char="■"/>
              <a:defRPr sz="2400">
                <a:latin typeface="Source Sans Pro"/>
                <a:ea typeface="Source Sans Pro"/>
                <a:cs typeface="Source Sans Pro"/>
                <a:sym typeface="Source Sans Pro"/>
              </a:defRPr>
            </a:lvl3pPr>
            <a:lvl4pPr marL="2438339" lvl="3" indent="-457189">
              <a:spcBef>
                <a:spcPts val="0"/>
              </a:spcBef>
              <a:spcAft>
                <a:spcPts val="0"/>
              </a:spcAft>
              <a:buSzPts val="1800"/>
              <a:buFont typeface="Source Sans Pro"/>
              <a:buChar char="●"/>
              <a:defRPr sz="2400">
                <a:latin typeface="Source Sans Pro"/>
                <a:ea typeface="Source Sans Pro"/>
                <a:cs typeface="Source Sans Pro"/>
                <a:sym typeface="Source Sans Pro"/>
              </a:defRPr>
            </a:lvl4pPr>
            <a:lvl5pPr marL="3047924" lvl="4" indent="-457189">
              <a:spcBef>
                <a:spcPts val="0"/>
              </a:spcBef>
              <a:spcAft>
                <a:spcPts val="0"/>
              </a:spcAft>
              <a:buSzPts val="1800"/>
              <a:buFont typeface="Source Sans Pro"/>
              <a:buChar char="○"/>
              <a:defRPr sz="2400">
                <a:latin typeface="Source Sans Pro"/>
                <a:ea typeface="Source Sans Pro"/>
                <a:cs typeface="Source Sans Pro"/>
                <a:sym typeface="Source Sans Pro"/>
              </a:defRPr>
            </a:lvl5pPr>
            <a:lvl6pPr marL="3657509" lvl="5" indent="-457189">
              <a:spcBef>
                <a:spcPts val="0"/>
              </a:spcBef>
              <a:spcAft>
                <a:spcPts val="0"/>
              </a:spcAft>
              <a:buSzPts val="1800"/>
              <a:buFont typeface="Source Sans Pro"/>
              <a:buChar char="■"/>
              <a:defRPr sz="2400">
                <a:latin typeface="Source Sans Pro"/>
                <a:ea typeface="Source Sans Pro"/>
                <a:cs typeface="Source Sans Pro"/>
                <a:sym typeface="Source Sans Pro"/>
              </a:defRPr>
            </a:lvl6pPr>
            <a:lvl7pPr marL="4267093" lvl="6" indent="-457189">
              <a:spcBef>
                <a:spcPts val="0"/>
              </a:spcBef>
              <a:spcAft>
                <a:spcPts val="0"/>
              </a:spcAft>
              <a:buSzPts val="1800"/>
              <a:buFont typeface="Source Sans Pro"/>
              <a:buChar char="●"/>
              <a:defRPr sz="2400">
                <a:latin typeface="Source Sans Pro"/>
                <a:ea typeface="Source Sans Pro"/>
                <a:cs typeface="Source Sans Pro"/>
                <a:sym typeface="Source Sans Pro"/>
              </a:defRPr>
            </a:lvl7pPr>
            <a:lvl8pPr marL="4876678" lvl="7" indent="-457189">
              <a:spcBef>
                <a:spcPts val="0"/>
              </a:spcBef>
              <a:spcAft>
                <a:spcPts val="0"/>
              </a:spcAft>
              <a:buSzPts val="1800"/>
              <a:buFont typeface="Source Sans Pro"/>
              <a:buChar char="○"/>
              <a:defRPr sz="2400">
                <a:latin typeface="Source Sans Pro"/>
                <a:ea typeface="Source Sans Pro"/>
                <a:cs typeface="Source Sans Pro"/>
                <a:sym typeface="Source Sans Pro"/>
              </a:defRPr>
            </a:lvl8pPr>
            <a:lvl9pPr marL="5486263" lvl="8" indent="-457189">
              <a:spcBef>
                <a:spcPts val="0"/>
              </a:spcBef>
              <a:spcAft>
                <a:spcPts val="0"/>
              </a:spcAft>
              <a:buSzPts val="1800"/>
              <a:buFont typeface="Source Sans Pro"/>
              <a:buChar char="■"/>
              <a:defRPr sz="2400">
                <a:latin typeface="Source Sans Pro"/>
                <a:ea typeface="Source Sans Pro"/>
                <a:cs typeface="Source Sans Pro"/>
                <a:sym typeface="Source Sans Pro"/>
              </a:defRPr>
            </a:lvl9pPr>
          </a:lstStyle>
          <a:p>
            <a:endParaRPr/>
          </a:p>
        </p:txBody>
      </p:sp>
      <p:sp>
        <p:nvSpPr>
          <p:cNvPr id="253" name="Google Shape;253;p17"/>
          <p:cNvSpPr>
            <a:spLocks noGrp="1"/>
          </p:cNvSpPr>
          <p:nvPr>
            <p:ph type="pic" idx="2"/>
          </p:nvPr>
        </p:nvSpPr>
        <p:spPr>
          <a:xfrm>
            <a:off x="304800" y="1473200"/>
            <a:ext cx="4496000" cy="4523600"/>
          </a:xfrm>
          <a:prstGeom prst="rect">
            <a:avLst/>
          </a:prstGeom>
          <a:noFill/>
          <a:ln>
            <a:noFill/>
          </a:ln>
        </p:spPr>
      </p:sp>
      <p:sp>
        <p:nvSpPr>
          <p:cNvPr id="254" name="Google Shape;254;p17"/>
          <p:cNvSpPr txBox="1">
            <a:spLocks noGrp="1"/>
          </p:cNvSpPr>
          <p:nvPr>
            <p:ph type="title"/>
          </p:nvPr>
        </p:nvSpPr>
        <p:spPr>
          <a:xfrm>
            <a:off x="5269967" y="2754433"/>
            <a:ext cx="6594400" cy="1046800"/>
          </a:xfrm>
          <a:prstGeom prst="rect">
            <a:avLst/>
          </a:prstGeom>
          <a:noFill/>
          <a:ln>
            <a:noFill/>
          </a:ln>
        </p:spPr>
        <p:txBody>
          <a:bodyPr spcFirstLastPara="1" wrap="square" lIns="0" tIns="0" rIns="0" bIns="0" anchor="t" anchorCtr="0">
            <a:noAutofit/>
          </a:bodyPr>
          <a:lstStyle>
            <a:lvl1pPr lvl="0">
              <a:spcBef>
                <a:spcPts val="0"/>
              </a:spcBef>
              <a:spcAft>
                <a:spcPts val="0"/>
              </a:spcAft>
              <a:buSzPts val="3600"/>
              <a:buFont typeface="Source Sans Pro"/>
              <a:buNone/>
              <a:defRPr sz="4800" b="1" i="0">
                <a:latin typeface="Source Sans Pro" panose="020B0503030403020204" pitchFamily="34" charset="0"/>
                <a:ea typeface="Source Sans Pro" panose="020B0503030403020204" pitchFamily="34" charset="0"/>
                <a:cs typeface="Source Sans Pro" panose="020B0503030403020204" pitchFamily="34" charset="0"/>
                <a:sym typeface="Source Sans Pro"/>
              </a:defRPr>
            </a:lvl1pPr>
            <a:lvl2pPr lvl="1">
              <a:spcBef>
                <a:spcPts val="0"/>
              </a:spcBef>
              <a:spcAft>
                <a:spcPts val="0"/>
              </a:spcAft>
              <a:buSzPts val="3600"/>
              <a:buFont typeface="Source Sans Pro"/>
              <a:buNone/>
              <a:defRPr sz="4800">
                <a:latin typeface="Source Sans Pro"/>
                <a:ea typeface="Source Sans Pro"/>
                <a:cs typeface="Source Sans Pro"/>
                <a:sym typeface="Source Sans Pro"/>
              </a:defRPr>
            </a:lvl2pPr>
            <a:lvl3pPr lvl="2">
              <a:spcBef>
                <a:spcPts val="0"/>
              </a:spcBef>
              <a:spcAft>
                <a:spcPts val="0"/>
              </a:spcAft>
              <a:buSzPts val="3600"/>
              <a:buFont typeface="Source Sans Pro"/>
              <a:buNone/>
              <a:defRPr sz="4800">
                <a:latin typeface="Source Sans Pro"/>
                <a:ea typeface="Source Sans Pro"/>
                <a:cs typeface="Source Sans Pro"/>
                <a:sym typeface="Source Sans Pro"/>
              </a:defRPr>
            </a:lvl3pPr>
            <a:lvl4pPr lvl="3">
              <a:spcBef>
                <a:spcPts val="0"/>
              </a:spcBef>
              <a:spcAft>
                <a:spcPts val="0"/>
              </a:spcAft>
              <a:buSzPts val="3600"/>
              <a:buFont typeface="Source Sans Pro"/>
              <a:buNone/>
              <a:defRPr sz="4800">
                <a:latin typeface="Source Sans Pro"/>
                <a:ea typeface="Source Sans Pro"/>
                <a:cs typeface="Source Sans Pro"/>
                <a:sym typeface="Source Sans Pro"/>
              </a:defRPr>
            </a:lvl4pPr>
            <a:lvl5pPr lvl="4">
              <a:spcBef>
                <a:spcPts val="0"/>
              </a:spcBef>
              <a:spcAft>
                <a:spcPts val="0"/>
              </a:spcAft>
              <a:buSzPts val="3600"/>
              <a:buFont typeface="Source Sans Pro"/>
              <a:buNone/>
              <a:defRPr sz="4800">
                <a:latin typeface="Source Sans Pro"/>
                <a:ea typeface="Source Sans Pro"/>
                <a:cs typeface="Source Sans Pro"/>
                <a:sym typeface="Source Sans Pro"/>
              </a:defRPr>
            </a:lvl5pPr>
            <a:lvl6pPr lvl="5">
              <a:spcBef>
                <a:spcPts val="0"/>
              </a:spcBef>
              <a:spcAft>
                <a:spcPts val="0"/>
              </a:spcAft>
              <a:buSzPts val="3600"/>
              <a:buFont typeface="Source Sans Pro"/>
              <a:buNone/>
              <a:defRPr sz="4800">
                <a:latin typeface="Source Sans Pro"/>
                <a:ea typeface="Source Sans Pro"/>
                <a:cs typeface="Source Sans Pro"/>
                <a:sym typeface="Source Sans Pro"/>
              </a:defRPr>
            </a:lvl6pPr>
            <a:lvl7pPr lvl="6">
              <a:spcBef>
                <a:spcPts val="0"/>
              </a:spcBef>
              <a:spcAft>
                <a:spcPts val="0"/>
              </a:spcAft>
              <a:buSzPts val="3600"/>
              <a:buFont typeface="Source Sans Pro"/>
              <a:buNone/>
              <a:defRPr sz="4800">
                <a:latin typeface="Source Sans Pro"/>
                <a:ea typeface="Source Sans Pro"/>
                <a:cs typeface="Source Sans Pro"/>
                <a:sym typeface="Source Sans Pro"/>
              </a:defRPr>
            </a:lvl7pPr>
            <a:lvl8pPr lvl="7">
              <a:spcBef>
                <a:spcPts val="0"/>
              </a:spcBef>
              <a:spcAft>
                <a:spcPts val="0"/>
              </a:spcAft>
              <a:buSzPts val="3600"/>
              <a:buFont typeface="Source Sans Pro"/>
              <a:buNone/>
              <a:defRPr sz="4800">
                <a:latin typeface="Source Sans Pro"/>
                <a:ea typeface="Source Sans Pro"/>
                <a:cs typeface="Source Sans Pro"/>
                <a:sym typeface="Source Sans Pro"/>
              </a:defRPr>
            </a:lvl8pPr>
            <a:lvl9pPr lvl="8">
              <a:spcBef>
                <a:spcPts val="0"/>
              </a:spcBef>
              <a:spcAft>
                <a:spcPts val="0"/>
              </a:spcAft>
              <a:buSzPts val="3600"/>
              <a:buFont typeface="Source Sans Pro"/>
              <a:buNone/>
              <a:defRPr sz="4800">
                <a:latin typeface="Source Sans Pro"/>
                <a:ea typeface="Source Sans Pro"/>
                <a:cs typeface="Source Sans Pro"/>
                <a:sym typeface="Source Sans Pro"/>
              </a:defRPr>
            </a:lvl9pPr>
          </a:lstStyle>
          <a:p>
            <a:endParaRPr dirty="0"/>
          </a:p>
        </p:txBody>
      </p:sp>
    </p:spTree>
    <p:extLst>
      <p:ext uri="{BB962C8B-B14F-4D97-AF65-F5344CB8AC3E}">
        <p14:creationId xmlns:p14="http://schemas.microsoft.com/office/powerpoint/2010/main" val="30066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3872-96F6-9224-1999-D6B752D033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D5C33-453D-467A-78FA-2C7D41D21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FE893-BEBB-41FE-189D-367A29CB92FB}"/>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4D3D03BE-7553-1FDF-E141-F61FBBCD5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37A8-296D-A829-B7A6-CDB9A97AF1D0}"/>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83509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A8D3-67E2-7479-47D5-874352DA1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B8587-6B61-F837-3B5A-BD5FD4959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EF5415-F2B2-CA37-5B33-84735935368B}"/>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905277EB-45F5-40F1-159D-A6D3B48B4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F1D37-4242-CFD4-CA1A-B381D55ADA9A}"/>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40028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0DC2-CB19-8828-DD2E-7B007F85F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A95C0-0086-7482-D0A8-2D6CB542F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40F23-C7C5-ED23-F627-F7992A41D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F0A8D-DF08-84E4-A5D2-11061360DD08}"/>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6" name="Footer Placeholder 5">
            <a:extLst>
              <a:ext uri="{FF2B5EF4-FFF2-40B4-BE49-F238E27FC236}">
                <a16:creationId xmlns:a16="http://schemas.microsoft.com/office/drawing/2014/main" id="{BDC3B7F5-BD24-E9CD-DF62-53C8D949C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2EBC4-D663-082C-0D48-AB6E200B7F89}"/>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12152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D14F-C14E-8309-9DA3-7AEE67AAD2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EF51C-71ED-948C-0E7C-D2C3F0EBE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6B6C5-B7BD-191F-FF0C-C92E1479C6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E94691-52AA-456B-0383-016DEC796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FCC9E-C7FA-2C0B-3A5F-D31AE6DE9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BC168-9ED4-4F3B-897E-69EEDD069D17}"/>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8" name="Footer Placeholder 7">
            <a:extLst>
              <a:ext uri="{FF2B5EF4-FFF2-40B4-BE49-F238E27FC236}">
                <a16:creationId xmlns:a16="http://schemas.microsoft.com/office/drawing/2014/main" id="{389588D9-8E1F-B91A-67C2-C5119ED4AC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4A4199-D4D6-EFF2-99AF-472ED2623E80}"/>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131456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5B2E-BB97-2380-9164-F165E354E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564E5-FB5A-1622-42B3-41467FD92A45}"/>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4" name="Footer Placeholder 3">
            <a:extLst>
              <a:ext uri="{FF2B5EF4-FFF2-40B4-BE49-F238E27FC236}">
                <a16:creationId xmlns:a16="http://schemas.microsoft.com/office/drawing/2014/main" id="{7D37B066-30D3-C958-270C-608EBF6DAD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3136F-E5FC-7795-5244-5329D745CA6A}"/>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41877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1F6A0-14DA-391C-A74E-C0C58BF1081C}"/>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3" name="Footer Placeholder 2">
            <a:extLst>
              <a:ext uri="{FF2B5EF4-FFF2-40B4-BE49-F238E27FC236}">
                <a16:creationId xmlns:a16="http://schemas.microsoft.com/office/drawing/2014/main" id="{3BDCC1EE-A1B9-EF41-E39A-2BAE8BB3F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32BC9-8D68-E812-655D-CFBAC4EE4764}"/>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100958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7898-5668-850A-0881-2A28A0108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314E6-2664-C37D-2793-82B042CD4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96612-D34F-493D-5A54-CEF0735CE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BEDF3-F6E9-C4F3-39AD-C4D6E0362CF5}"/>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6" name="Footer Placeholder 5">
            <a:extLst>
              <a:ext uri="{FF2B5EF4-FFF2-40B4-BE49-F238E27FC236}">
                <a16:creationId xmlns:a16="http://schemas.microsoft.com/office/drawing/2014/main" id="{E5153B0D-E508-5774-27DE-E7F9631A6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16479-B4CB-BCE9-7725-48057D64953E}"/>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406889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172D-CD07-B9D1-626B-08CF204C9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1C5564-C879-47DF-E34A-9D09C5FE6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A57DDD-E4A6-9799-ADA2-744D3791C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81255-3769-52C9-B228-6EF2C1B01A5C}"/>
              </a:ext>
            </a:extLst>
          </p:cNvPr>
          <p:cNvSpPr>
            <a:spLocks noGrp="1"/>
          </p:cNvSpPr>
          <p:nvPr>
            <p:ph type="dt" sz="half" idx="10"/>
          </p:nvPr>
        </p:nvSpPr>
        <p:spPr/>
        <p:txBody>
          <a:bodyPr/>
          <a:lstStyle/>
          <a:p>
            <a:fld id="{F75F076D-38E6-4B78-AC3D-593FE2FCD3E5}" type="datetimeFigureOut">
              <a:rPr lang="en-US" smtClean="0"/>
              <a:t>4/28/2025</a:t>
            </a:fld>
            <a:endParaRPr lang="en-US"/>
          </a:p>
        </p:txBody>
      </p:sp>
      <p:sp>
        <p:nvSpPr>
          <p:cNvPr id="6" name="Footer Placeholder 5">
            <a:extLst>
              <a:ext uri="{FF2B5EF4-FFF2-40B4-BE49-F238E27FC236}">
                <a16:creationId xmlns:a16="http://schemas.microsoft.com/office/drawing/2014/main" id="{AA0B87AA-72D3-0AE8-166B-8DF5405E16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495F66-F6B1-DE25-1E42-27EE23C3BDFA}"/>
              </a:ext>
            </a:extLst>
          </p:cNvPr>
          <p:cNvSpPr>
            <a:spLocks noGrp="1"/>
          </p:cNvSpPr>
          <p:nvPr>
            <p:ph type="sldNum" sz="quarter" idx="12"/>
          </p:nvPr>
        </p:nvSpPr>
        <p:spPr/>
        <p:txBody>
          <a:bodyPr/>
          <a:lstStyle/>
          <a:p>
            <a:fld id="{800108A2-4A0C-4234-9DF3-6D98AFBE09CE}" type="slidenum">
              <a:rPr lang="en-US" smtClean="0"/>
              <a:t>‹#›</a:t>
            </a:fld>
            <a:endParaRPr lang="en-US"/>
          </a:p>
        </p:txBody>
      </p:sp>
    </p:spTree>
    <p:extLst>
      <p:ext uri="{BB962C8B-B14F-4D97-AF65-F5344CB8AC3E}">
        <p14:creationId xmlns:p14="http://schemas.microsoft.com/office/powerpoint/2010/main" val="57043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9343F5-A4A1-9AF4-7ED7-07DEA0242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7DE614-5DB1-36C3-4F11-E920EFAC3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CFF0D-5928-5F62-AC43-7927941CF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F076D-38E6-4B78-AC3D-593FE2FCD3E5}" type="datetimeFigureOut">
              <a:rPr lang="en-US" smtClean="0"/>
              <a:t>4/28/2025</a:t>
            </a:fld>
            <a:endParaRPr lang="en-US"/>
          </a:p>
        </p:txBody>
      </p:sp>
      <p:sp>
        <p:nvSpPr>
          <p:cNvPr id="5" name="Footer Placeholder 4">
            <a:extLst>
              <a:ext uri="{FF2B5EF4-FFF2-40B4-BE49-F238E27FC236}">
                <a16:creationId xmlns:a16="http://schemas.microsoft.com/office/drawing/2014/main" id="{6CFCB79E-7CC0-B472-FE6E-CF9E56FA5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F087E-C79C-27BA-8DF1-0F25A5E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108A2-4A0C-4234-9DF3-6D98AFBE09CE}" type="slidenum">
              <a:rPr lang="en-US" smtClean="0"/>
              <a:t>‹#›</a:t>
            </a:fld>
            <a:endParaRPr lang="en-US"/>
          </a:p>
        </p:txBody>
      </p:sp>
    </p:spTree>
    <p:extLst>
      <p:ext uri="{BB962C8B-B14F-4D97-AF65-F5344CB8AC3E}">
        <p14:creationId xmlns:p14="http://schemas.microsoft.com/office/powerpoint/2010/main" val="53586032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7" r:id="rId13"/>
    <p:sldLayoutId id="21474838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leccap.engin.umich.edu/leccap/player/r/xPTkM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960051" y="1856611"/>
            <a:ext cx="10660800" cy="941796"/>
          </a:xfrm>
          <a:prstGeom prst="rect">
            <a:avLst/>
          </a:prstGeom>
        </p:spPr>
        <p:txBody>
          <a:bodyPr spcFirstLastPara="1" vert="horz" wrap="square" lIns="0" tIns="0" rIns="0" bIns="0" rtlCol="0" anchor="t" anchorCtr="0">
            <a:spAutoFit/>
          </a:bodyPr>
          <a:lstStyle/>
          <a:p>
            <a:r>
              <a:rPr lang="en-US" dirty="0"/>
              <a:t>Wetlands Workgroup Update</a:t>
            </a:r>
            <a:endParaRPr b="1" dirty="0">
              <a:latin typeface="Source Sans Pro" panose="020B0503030403020204" pitchFamily="34" charset="0"/>
            </a:endParaRPr>
          </a:p>
        </p:txBody>
      </p:sp>
      <p:sp>
        <p:nvSpPr>
          <p:cNvPr id="313" name="Google Shape;313;p26"/>
          <p:cNvSpPr txBox="1">
            <a:spLocks noGrp="1"/>
          </p:cNvSpPr>
          <p:nvPr>
            <p:ph type="subTitle" idx="2"/>
          </p:nvPr>
        </p:nvSpPr>
        <p:spPr>
          <a:xfrm>
            <a:off x="6483418" y="3038849"/>
            <a:ext cx="4920248" cy="794000"/>
          </a:xfrm>
          <a:prstGeom prst="rect">
            <a:avLst/>
          </a:prstGeom>
        </p:spPr>
        <p:txBody>
          <a:bodyPr spcFirstLastPara="1" vert="horz" wrap="square" lIns="0" tIns="0" rIns="0" bIns="0" rtlCol="0" anchor="t" anchorCtr="0">
            <a:spAutoFit/>
          </a:bodyPr>
          <a:lstStyle/>
          <a:p>
            <a:pPr marL="0" indent="0"/>
            <a:r>
              <a:rPr lang="en-US" dirty="0"/>
              <a:t>April 29, 2025</a:t>
            </a:r>
            <a:endParaRPr dirty="0"/>
          </a:p>
        </p:txBody>
      </p:sp>
      <p:pic>
        <p:nvPicPr>
          <p:cNvPr id="10" name="Picture 9">
            <a:extLst>
              <a:ext uri="{FF2B5EF4-FFF2-40B4-BE49-F238E27FC236}">
                <a16:creationId xmlns:a16="http://schemas.microsoft.com/office/drawing/2014/main" id="{953FCFA6-6A31-029C-0969-29E0957CE1F4}"/>
              </a:ext>
            </a:extLst>
          </p:cNvPr>
          <p:cNvPicPr>
            <a:picLocks noChangeAspect="1"/>
          </p:cNvPicPr>
          <p:nvPr/>
        </p:nvPicPr>
        <p:blipFill>
          <a:blip r:embed="rId3"/>
          <a:stretch>
            <a:fillRect/>
          </a:stretch>
        </p:blipFill>
        <p:spPr>
          <a:xfrm>
            <a:off x="788334" y="3115877"/>
            <a:ext cx="5502117" cy="30330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1"/>
          <p:cNvSpPr txBox="1">
            <a:spLocks noGrp="1"/>
          </p:cNvSpPr>
          <p:nvPr>
            <p:ph type="title"/>
          </p:nvPr>
        </p:nvSpPr>
        <p:spPr>
          <a:xfrm>
            <a:off x="304800" y="757676"/>
            <a:ext cx="11582800" cy="664797"/>
          </a:xfrm>
          <a:prstGeom prst="rect">
            <a:avLst/>
          </a:prstGeom>
        </p:spPr>
        <p:txBody>
          <a:bodyPr spcFirstLastPara="1" vert="horz" wrap="square" lIns="0" tIns="0" rIns="0" bIns="0" rtlCol="0" anchor="t" anchorCtr="0">
            <a:spAutoFit/>
          </a:bodyPr>
          <a:lstStyle/>
          <a:p>
            <a:r>
              <a:rPr lang="en" dirty="0">
                <a:solidFill>
                  <a:schemeClr val="dk1"/>
                </a:solidFill>
              </a:rPr>
              <a:t>Workgroup Structure</a:t>
            </a:r>
            <a:endParaRPr dirty="0"/>
          </a:p>
        </p:txBody>
      </p:sp>
      <p:sp>
        <p:nvSpPr>
          <p:cNvPr id="2" name="Google Shape;362;p31"/>
          <p:cNvSpPr txBox="1">
            <a:spLocks/>
          </p:cNvSpPr>
          <p:nvPr/>
        </p:nvSpPr>
        <p:spPr>
          <a:xfrm>
            <a:off x="463255" y="5232196"/>
            <a:ext cx="11708324" cy="1151687"/>
          </a:xfrm>
          <a:prstGeom prst="rect">
            <a:avLst/>
          </a:prstGeom>
          <a:noFill/>
          <a:ln>
            <a:noFill/>
          </a:ln>
        </p:spPr>
        <p:txBody>
          <a:bodyPr spcFirstLastPara="1" vert="horz" wrap="square" lIns="0" tIns="0" rIns="0" bIns="0" rtlCol="0" anchor="t" anchorCtr="0">
            <a:noAutofit/>
          </a:bodyPr>
          <a:lstStyle>
            <a:lvl1pPr marL="609585" lvl="0"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1pPr>
            <a:lvl2pPr marL="1219170" lvl="1"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2pPr>
            <a:lvl3pPr marL="1828754" lvl="2"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3pPr>
            <a:lvl4pPr marL="2438339" lvl="3"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4pPr>
            <a:lvl5pPr marL="3047924" lvl="4"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5pPr>
            <a:lvl6pPr marL="3657509" lvl="5"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6pPr>
            <a:lvl7pPr marL="4267093" lvl="6"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7pPr>
            <a:lvl8pPr marL="4876678" lvl="7"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8pPr>
            <a:lvl9pPr marL="5486263" lvl="8" indent="-558786" algn="l" defTabSz="914400" rtl="0" eaLnBrk="1" latinLnBrk="0" hangingPunct="1">
              <a:lnSpc>
                <a:spcPct val="100000"/>
              </a:lnSpc>
              <a:spcBef>
                <a:spcPts val="0"/>
              </a:spcBef>
              <a:spcAft>
                <a:spcPts val="0"/>
              </a:spcAft>
              <a:buSzPts val="3000"/>
              <a:buFont typeface="Source Sans Pro"/>
              <a:buChar char="■"/>
              <a:defRPr sz="4000" kern="1200">
                <a:solidFill>
                  <a:schemeClr val="tx1"/>
                </a:solidFill>
                <a:latin typeface="Source Sans Pro"/>
                <a:ea typeface="Source Sans Pro"/>
                <a:cs typeface="Source Sans Pro"/>
                <a:sym typeface="Source Sans Pro"/>
              </a:defRPr>
            </a:lvl9pPr>
          </a:lstStyle>
          <a:p>
            <a:pPr marL="457200" indent="-419100">
              <a:buClr>
                <a:schemeClr val="dk1"/>
              </a:buClr>
            </a:pPr>
            <a:r>
              <a:rPr lang="en-US" sz="2800" dirty="0"/>
              <a:t>Held joint Tidal and Nontidal team meetings in January and April</a:t>
            </a:r>
          </a:p>
          <a:p>
            <a:pPr marL="457200" indent="-419100">
              <a:buClr>
                <a:schemeClr val="dk1"/>
              </a:buClr>
            </a:pPr>
            <a:r>
              <a:rPr lang="en-US" sz="2800" dirty="0"/>
              <a:t>Separate team meetings and joint meeting mostly focused on Beyond 2025</a:t>
            </a:r>
            <a:endParaRPr lang="en-US" sz="2800" dirty="0">
              <a:solidFill>
                <a:schemeClr val="dk1"/>
              </a:solidFill>
            </a:endParaRPr>
          </a:p>
          <a:p>
            <a:pPr marL="50799" indent="0">
              <a:buFont typeface="Source Sans Pro"/>
              <a:buNone/>
            </a:pPr>
            <a:endParaRPr lang="en-US" sz="2800" dirty="0"/>
          </a:p>
        </p:txBody>
      </p:sp>
      <p:sp>
        <p:nvSpPr>
          <p:cNvPr id="3" name="Rectangle: Rounded Corners 2">
            <a:extLst>
              <a:ext uri="{FF2B5EF4-FFF2-40B4-BE49-F238E27FC236}">
                <a16:creationId xmlns:a16="http://schemas.microsoft.com/office/drawing/2014/main" id="{14F00094-431E-AC61-F3C1-2BD7CC46E78D}"/>
              </a:ext>
            </a:extLst>
          </p:cNvPr>
          <p:cNvSpPr/>
          <p:nvPr/>
        </p:nvSpPr>
        <p:spPr>
          <a:xfrm>
            <a:off x="2033752" y="1741069"/>
            <a:ext cx="2151993" cy="9144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Wetlands WG Chair</a:t>
            </a:r>
          </a:p>
          <a:p>
            <a:pPr algn="ctr"/>
            <a:r>
              <a:rPr lang="en-US" dirty="0"/>
              <a:t>Pam Mason, VIMS</a:t>
            </a:r>
          </a:p>
        </p:txBody>
      </p:sp>
      <p:sp>
        <p:nvSpPr>
          <p:cNvPr id="5" name="Rectangle: Rounded Corners 4">
            <a:extLst>
              <a:ext uri="{FF2B5EF4-FFF2-40B4-BE49-F238E27FC236}">
                <a16:creationId xmlns:a16="http://schemas.microsoft.com/office/drawing/2014/main" id="{041D8AA6-D313-53DB-5102-59300880F9A7}"/>
              </a:ext>
            </a:extLst>
          </p:cNvPr>
          <p:cNvSpPr/>
          <p:nvPr/>
        </p:nvSpPr>
        <p:spPr>
          <a:xfrm>
            <a:off x="6394000" y="1741069"/>
            <a:ext cx="2362426" cy="1007697"/>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Black Duck WG Chairs</a:t>
            </a:r>
          </a:p>
          <a:p>
            <a:pPr algn="ctr"/>
            <a:r>
              <a:rPr lang="en-US" dirty="0"/>
              <a:t>Ben Lewis, DWR</a:t>
            </a:r>
          </a:p>
          <a:p>
            <a:pPr algn="ctr"/>
            <a:r>
              <a:rPr lang="en-US" dirty="0"/>
              <a:t> Alicia Berlin, USGS</a:t>
            </a:r>
          </a:p>
        </p:txBody>
      </p:sp>
      <p:sp>
        <p:nvSpPr>
          <p:cNvPr id="7" name="Rectangle: Rounded Corners 6">
            <a:extLst>
              <a:ext uri="{FF2B5EF4-FFF2-40B4-BE49-F238E27FC236}">
                <a16:creationId xmlns:a16="http://schemas.microsoft.com/office/drawing/2014/main" id="{ED9375BB-FDC5-38B5-068B-6239099D177A}"/>
              </a:ext>
            </a:extLst>
          </p:cNvPr>
          <p:cNvSpPr/>
          <p:nvPr/>
        </p:nvSpPr>
        <p:spPr>
          <a:xfrm>
            <a:off x="463255" y="3180907"/>
            <a:ext cx="2312276" cy="10216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WWG Vice Chair</a:t>
            </a:r>
          </a:p>
          <a:p>
            <a:pPr algn="ctr"/>
            <a:r>
              <a:rPr lang="en-US" dirty="0"/>
              <a:t>Tidal Team</a:t>
            </a:r>
          </a:p>
          <a:p>
            <a:pPr algn="ctr"/>
            <a:r>
              <a:rPr lang="en-US" dirty="0"/>
              <a:t>Tess Danielson, DOEE</a:t>
            </a:r>
          </a:p>
        </p:txBody>
      </p:sp>
      <p:sp>
        <p:nvSpPr>
          <p:cNvPr id="8" name="Rectangle: Rounded Corners 7">
            <a:extLst>
              <a:ext uri="{FF2B5EF4-FFF2-40B4-BE49-F238E27FC236}">
                <a16:creationId xmlns:a16="http://schemas.microsoft.com/office/drawing/2014/main" id="{2076E3DF-3E5C-101F-E1F7-77EA54D79C3F}"/>
              </a:ext>
            </a:extLst>
          </p:cNvPr>
          <p:cNvSpPr/>
          <p:nvPr/>
        </p:nvSpPr>
        <p:spPr>
          <a:xfrm>
            <a:off x="3783724" y="3064236"/>
            <a:ext cx="2485796" cy="113829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WWG Vice Chair</a:t>
            </a:r>
          </a:p>
          <a:p>
            <a:pPr algn="ctr"/>
            <a:r>
              <a:rPr lang="en-US" dirty="0"/>
              <a:t>Nontidal Team</a:t>
            </a:r>
          </a:p>
          <a:p>
            <a:pPr algn="ctr"/>
            <a:r>
              <a:rPr lang="en-US" dirty="0"/>
              <a:t>Nancy Schumm, City of Gaithersburg</a:t>
            </a:r>
          </a:p>
        </p:txBody>
      </p:sp>
      <p:sp>
        <p:nvSpPr>
          <p:cNvPr id="11" name="Rectangle: Rounded Corners 10">
            <a:extLst>
              <a:ext uri="{FF2B5EF4-FFF2-40B4-BE49-F238E27FC236}">
                <a16:creationId xmlns:a16="http://schemas.microsoft.com/office/drawing/2014/main" id="{EA33472A-2E26-EFB4-48E2-3EA17FE2399A}"/>
              </a:ext>
            </a:extLst>
          </p:cNvPr>
          <p:cNvSpPr/>
          <p:nvPr/>
        </p:nvSpPr>
        <p:spPr>
          <a:xfrm>
            <a:off x="9735607" y="1774689"/>
            <a:ext cx="2151993" cy="91440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CBP Staff</a:t>
            </a:r>
          </a:p>
          <a:p>
            <a:pPr algn="ctr"/>
            <a:r>
              <a:rPr lang="en-US" dirty="0"/>
              <a:t>Dede Lawal</a:t>
            </a:r>
          </a:p>
          <a:p>
            <a:pPr algn="ctr"/>
            <a:r>
              <a:rPr lang="en-US" dirty="0"/>
              <a:t>Chris Guy</a:t>
            </a:r>
          </a:p>
        </p:txBody>
      </p:sp>
      <p:cxnSp>
        <p:nvCxnSpPr>
          <p:cNvPr id="13" name="Straight Connector 12">
            <a:extLst>
              <a:ext uri="{FF2B5EF4-FFF2-40B4-BE49-F238E27FC236}">
                <a16:creationId xmlns:a16="http://schemas.microsoft.com/office/drawing/2014/main" id="{7DE8F9E4-2220-D99B-E239-67B3A0625840}"/>
              </a:ext>
            </a:extLst>
          </p:cNvPr>
          <p:cNvCxnSpPr/>
          <p:nvPr/>
        </p:nvCxnSpPr>
        <p:spPr>
          <a:xfrm>
            <a:off x="4376057" y="2198269"/>
            <a:ext cx="18934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D962F3-6F4E-2F66-8800-10EC35EF8C36}"/>
              </a:ext>
            </a:extLst>
          </p:cNvPr>
          <p:cNvCxnSpPr>
            <a:cxnSpLocks/>
          </p:cNvCxnSpPr>
          <p:nvPr/>
        </p:nvCxnSpPr>
        <p:spPr>
          <a:xfrm flipV="1">
            <a:off x="1352780" y="2655469"/>
            <a:ext cx="541334" cy="34834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90FADE-20F3-4974-2BD8-4097FCE732CF}"/>
              </a:ext>
            </a:extLst>
          </p:cNvPr>
          <p:cNvCxnSpPr>
            <a:cxnSpLocks/>
          </p:cNvCxnSpPr>
          <p:nvPr/>
        </p:nvCxnSpPr>
        <p:spPr>
          <a:xfrm>
            <a:off x="8921931" y="2199473"/>
            <a:ext cx="64622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A72094-5023-5528-7884-6CAC32F63F77}"/>
              </a:ext>
            </a:extLst>
          </p:cNvPr>
          <p:cNvCxnSpPr>
            <a:cxnSpLocks/>
          </p:cNvCxnSpPr>
          <p:nvPr/>
        </p:nvCxnSpPr>
        <p:spPr>
          <a:xfrm>
            <a:off x="4230662" y="2607037"/>
            <a:ext cx="450195" cy="31961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E087-6FE8-AFFC-9064-2C29D4C8FEDB}"/>
              </a:ext>
            </a:extLst>
          </p:cNvPr>
          <p:cNvSpPr>
            <a:spLocks noGrp="1"/>
          </p:cNvSpPr>
          <p:nvPr>
            <p:ph type="title"/>
          </p:nvPr>
        </p:nvSpPr>
        <p:spPr/>
        <p:txBody>
          <a:bodyPr/>
          <a:lstStyle/>
          <a:p>
            <a:r>
              <a:rPr lang="en-US" dirty="0"/>
              <a:t>Wetlands Outcome</a:t>
            </a:r>
          </a:p>
        </p:txBody>
      </p:sp>
      <p:sp>
        <p:nvSpPr>
          <p:cNvPr id="3" name="Text Placeholder 2">
            <a:extLst>
              <a:ext uri="{FF2B5EF4-FFF2-40B4-BE49-F238E27FC236}">
                <a16:creationId xmlns:a16="http://schemas.microsoft.com/office/drawing/2014/main" id="{BB0951CC-AE21-B505-8A6A-560516266F72}"/>
              </a:ext>
            </a:extLst>
          </p:cNvPr>
          <p:cNvSpPr>
            <a:spLocks noGrp="1"/>
          </p:cNvSpPr>
          <p:nvPr>
            <p:ph type="body" idx="1"/>
          </p:nvPr>
        </p:nvSpPr>
        <p:spPr/>
        <p:txBody>
          <a:bodyPr/>
          <a:lstStyle/>
          <a:p>
            <a:pPr marL="50799" indent="0" algn="ctr">
              <a:buNone/>
            </a:pPr>
            <a:r>
              <a:rPr lang="en-US" sz="3600" b="0" i="0" dirty="0">
                <a:solidFill>
                  <a:srgbClr val="011F2C"/>
                </a:solidFill>
                <a:effectLst/>
                <a:latin typeface="utopia-std"/>
              </a:rPr>
              <a:t>Continually increase the capacity of wetlands to provide water quality and habitat benefits throughout the watershed. Create or reestablish 85,000 acres of tidal and non-tidal wetlands and enhance function of an additional 150,000 acres of degraded wetlands by 2025. These activities may occur in any land use (including urban), but primarily occur in agricultural or natural landscapes.</a:t>
            </a:r>
            <a:endParaRPr lang="en-US" sz="3600" dirty="0"/>
          </a:p>
        </p:txBody>
      </p:sp>
      <p:pic>
        <p:nvPicPr>
          <p:cNvPr id="1026" name="Picture 2" descr="Update Stamp&quot; Images – Browse 76 Stock Photos, Vectors, and Video | Adobe  Stock">
            <a:extLst>
              <a:ext uri="{FF2B5EF4-FFF2-40B4-BE49-F238E27FC236}">
                <a16:creationId xmlns:a16="http://schemas.microsoft.com/office/drawing/2014/main" id="{FF31D59F-8124-14B1-4CED-58B349F5830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944" b="97500" l="2000" r="98462">
                        <a14:foregroundMark x1="26923" y1="58889" x2="26923" y2="58889"/>
                        <a14:foregroundMark x1="34308" y1="49167" x2="34308" y2="49167"/>
                        <a14:foregroundMark x1="13231" y1="67222" x2="13231" y2="67222"/>
                        <a14:foregroundMark x1="20923" y1="63611" x2="20923" y2="63611"/>
                        <a14:foregroundMark x1="16615" y1="45000" x2="16615" y2="45000"/>
                        <a14:foregroundMark x1="5385" y1="51944" x2="5385" y2="51944"/>
                        <a14:foregroundMark x1="3846" y1="45833" x2="3846" y2="45833"/>
                        <a14:foregroundMark x1="28000" y1="33333" x2="28000" y2="33333"/>
                        <a14:foregroundMark x1="89231" y1="6111" x2="89231" y2="6111"/>
                        <a14:foregroundMark x1="94308" y1="9444" x2="94308" y2="9444"/>
                        <a14:foregroundMark x1="95385" y1="15833" x2="95385" y2="15833"/>
                        <a14:foregroundMark x1="97077" y1="51667" x2="97077" y2="51667"/>
                        <a14:foregroundMark x1="97077" y1="51667" x2="97077" y2="51667"/>
                        <a14:foregroundMark x1="88462" y1="52222" x2="88462" y2="52222"/>
                        <a14:foregroundMark x1="4000" y1="58056" x2="4000" y2="58056"/>
                        <a14:foregroundMark x1="5077" y1="71667" x2="5077" y2="71667"/>
                        <a14:foregroundMark x1="2000" y1="69167" x2="2000" y2="69167"/>
                        <a14:foregroundMark x1="4769" y1="84444" x2="4769" y2="84444"/>
                        <a14:foregroundMark x1="6615" y1="82500" x2="6615" y2="82500"/>
                        <a14:foregroundMark x1="7231" y1="44722" x2="7231" y2="44722"/>
                        <a14:foregroundMark x1="11538" y1="43056" x2="11538" y2="43056"/>
                        <a14:foregroundMark x1="13846" y1="40556" x2="13846" y2="40556"/>
                        <a14:foregroundMark x1="19385" y1="38333" x2="19385" y2="38333"/>
                        <a14:foregroundMark x1="15846" y1="40000" x2="15846" y2="40000"/>
                        <a14:foregroundMark x1="18462" y1="38611" x2="18462" y2="38611"/>
                        <a14:foregroundMark x1="65846" y1="11667" x2="65846" y2="11667"/>
                        <a14:foregroundMark x1="81231" y1="34722" x2="81231" y2="34722"/>
                        <a14:foregroundMark x1="85385" y1="28889" x2="85385" y2="28889"/>
                        <a14:foregroundMark x1="85077" y1="16389" x2="85077" y2="16389"/>
                        <a14:foregroundMark x1="89692" y1="38889" x2="89692" y2="38889"/>
                        <a14:foregroundMark x1="70923" y1="37222" x2="70923" y2="37222"/>
                        <a14:foregroundMark x1="74615" y1="25000" x2="74615" y2="25000"/>
                        <a14:foregroundMark x1="64154" y1="31111" x2="64154" y2="31111"/>
                        <a14:foregroundMark x1="59077" y1="38056" x2="59077" y2="38056"/>
                        <a14:foregroundMark x1="55692" y1="50278" x2="55692" y2="50278"/>
                        <a14:foregroundMark x1="48769" y1="50556" x2="48769" y2="50556"/>
                        <a14:foregroundMark x1="40000" y1="49722" x2="40000" y2="49722"/>
                        <a14:foregroundMark x1="34308" y1="87222" x2="34308" y2="87222"/>
                        <a14:foregroundMark x1="26769" y1="90833" x2="26769" y2="90833"/>
                        <a14:foregroundMark x1="72615" y1="65000" x2="72615" y2="65000"/>
                        <a14:foregroundMark x1="98615" y1="35000" x2="98615" y2="35000"/>
                        <a14:foregroundMark x1="13385" y1="97500" x2="13385" y2="97500"/>
                        <a14:foregroundMark x1="14000" y1="97500" x2="14000" y2="97500"/>
                        <a14:foregroundMark x1="94308" y1="23889" x2="94308" y2="23889"/>
                        <a14:foregroundMark x1="86462" y1="1944" x2="86462" y2="1944"/>
                      </a14:backgroundRemoval>
                    </a14:imgEffect>
                  </a14:imgLayer>
                </a14:imgProps>
              </a:ext>
              <a:ext uri="{28A0092B-C50C-407E-A947-70E740481C1C}">
                <a14:useLocalDpi xmlns:a14="http://schemas.microsoft.com/office/drawing/2010/main" val="0"/>
              </a:ext>
            </a:extLst>
          </a:blip>
          <a:srcRect/>
          <a:stretch>
            <a:fillRect/>
          </a:stretch>
        </p:blipFill>
        <p:spPr bwMode="auto">
          <a:xfrm>
            <a:off x="2335428" y="1575397"/>
            <a:ext cx="7251614" cy="401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A0B0F-9E3F-C587-27B2-0A2329721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73260-4BA6-D366-E0A1-7A8E4EE9C56A}"/>
              </a:ext>
            </a:extLst>
          </p:cNvPr>
          <p:cNvSpPr>
            <a:spLocks noGrp="1"/>
          </p:cNvSpPr>
          <p:nvPr>
            <p:ph type="title"/>
          </p:nvPr>
        </p:nvSpPr>
        <p:spPr/>
        <p:txBody>
          <a:bodyPr/>
          <a:lstStyle/>
          <a:p>
            <a:r>
              <a:rPr lang="en-US" dirty="0"/>
              <a:t>Proposed Beyond 2025 Wetlands Outcome</a:t>
            </a:r>
          </a:p>
        </p:txBody>
      </p:sp>
      <p:sp>
        <p:nvSpPr>
          <p:cNvPr id="3" name="Text Placeholder 2">
            <a:extLst>
              <a:ext uri="{FF2B5EF4-FFF2-40B4-BE49-F238E27FC236}">
                <a16:creationId xmlns:a16="http://schemas.microsoft.com/office/drawing/2014/main" id="{5A5511FC-3867-97EE-536B-E337D8C82475}"/>
              </a:ext>
            </a:extLst>
          </p:cNvPr>
          <p:cNvSpPr>
            <a:spLocks noGrp="1"/>
          </p:cNvSpPr>
          <p:nvPr>
            <p:ph type="body" idx="1"/>
          </p:nvPr>
        </p:nvSpPr>
        <p:spPr>
          <a:xfrm>
            <a:off x="304600" y="2405600"/>
            <a:ext cx="11582800" cy="2549858"/>
          </a:xfrm>
        </p:spPr>
        <p:txBody>
          <a:bodyPr/>
          <a:lstStyle/>
          <a:p>
            <a:pPr marL="50799" indent="0" algn="ctr">
              <a:buNone/>
            </a:pPr>
            <a:r>
              <a:rPr lang="en-US" sz="3600" b="0" i="0" dirty="0">
                <a:solidFill>
                  <a:srgbClr val="000000"/>
                </a:solidFill>
                <a:effectLst/>
                <a:latin typeface="Times New Roman" panose="02020603050405020304" pitchFamily="18" charset="0"/>
              </a:rPr>
              <a:t>Restore, create, enhance and protect wetlands to support people and living resources, including waterbirds and fish, provide water quality, flood and erosion protection, recreation and cultural benefits.</a:t>
            </a:r>
          </a:p>
          <a:p>
            <a:pPr marL="50799" indent="0" algn="ctr">
              <a:buNone/>
            </a:pPr>
            <a:endParaRPr lang="en-US" sz="6600" dirty="0"/>
          </a:p>
        </p:txBody>
      </p:sp>
    </p:spTree>
    <p:extLst>
      <p:ext uri="{BB962C8B-B14F-4D97-AF65-F5344CB8AC3E}">
        <p14:creationId xmlns:p14="http://schemas.microsoft.com/office/powerpoint/2010/main" val="299175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C7C3-A781-1AE2-D656-97DBB05870A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A1CD055-F711-D80E-27CD-666D5971F68C}"/>
              </a:ext>
            </a:extLst>
          </p:cNvPr>
          <p:cNvPicPr>
            <a:picLocks noChangeAspect="1"/>
          </p:cNvPicPr>
          <p:nvPr/>
        </p:nvPicPr>
        <p:blipFill>
          <a:blip r:embed="rId2"/>
          <a:stretch>
            <a:fillRect/>
          </a:stretch>
        </p:blipFill>
        <p:spPr>
          <a:xfrm>
            <a:off x="530942" y="760953"/>
            <a:ext cx="8416304" cy="5956647"/>
          </a:xfrm>
          <a:prstGeom prst="rect">
            <a:avLst/>
          </a:prstGeom>
        </p:spPr>
      </p:pic>
      <p:sp>
        <p:nvSpPr>
          <p:cNvPr id="10" name="TextBox 9">
            <a:extLst>
              <a:ext uri="{FF2B5EF4-FFF2-40B4-BE49-F238E27FC236}">
                <a16:creationId xmlns:a16="http://schemas.microsoft.com/office/drawing/2014/main" id="{70E42313-EF9A-3736-17FB-F30F942B9C6F}"/>
              </a:ext>
            </a:extLst>
          </p:cNvPr>
          <p:cNvSpPr txBox="1"/>
          <p:nvPr/>
        </p:nvSpPr>
        <p:spPr>
          <a:xfrm>
            <a:off x="9350477" y="2151727"/>
            <a:ext cx="2576052" cy="2554545"/>
          </a:xfrm>
          <a:prstGeom prst="rect">
            <a:avLst/>
          </a:prstGeom>
          <a:noFill/>
        </p:spPr>
        <p:txBody>
          <a:bodyPr wrap="square" rtlCol="0">
            <a:spAutoFit/>
          </a:bodyPr>
          <a:lstStyle/>
          <a:p>
            <a:r>
              <a:rPr lang="en-US" sz="3200" dirty="0"/>
              <a:t>*Target language still under debate within workgroup</a:t>
            </a:r>
          </a:p>
        </p:txBody>
      </p:sp>
    </p:spTree>
    <p:extLst>
      <p:ext uri="{BB962C8B-B14F-4D97-AF65-F5344CB8AC3E}">
        <p14:creationId xmlns:p14="http://schemas.microsoft.com/office/powerpoint/2010/main" val="60779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2"/>
          <p:cNvSpPr txBox="1">
            <a:spLocks noGrp="1"/>
          </p:cNvSpPr>
          <p:nvPr>
            <p:ph type="title"/>
          </p:nvPr>
        </p:nvSpPr>
        <p:spPr>
          <a:xfrm>
            <a:off x="305000" y="660267"/>
            <a:ext cx="11582800" cy="664797"/>
          </a:xfrm>
          <a:prstGeom prst="rect">
            <a:avLst/>
          </a:prstGeom>
        </p:spPr>
        <p:txBody>
          <a:bodyPr spcFirstLastPara="1" vert="horz" wrap="square" lIns="0" tIns="0" rIns="0" bIns="0" rtlCol="0" anchor="t" anchorCtr="0">
            <a:spAutoFit/>
          </a:bodyPr>
          <a:lstStyle/>
          <a:p>
            <a:r>
              <a:rPr lang="en" dirty="0">
                <a:solidFill>
                  <a:schemeClr val="dk1"/>
                </a:solidFill>
                <a:latin typeface="Source Sans Pro"/>
                <a:ea typeface="Source Sans Pro"/>
              </a:rPr>
              <a:t>University of Michigan SEAS Report</a:t>
            </a:r>
            <a:endParaRPr dirty="0"/>
          </a:p>
        </p:txBody>
      </p:sp>
      <p:sp>
        <p:nvSpPr>
          <p:cNvPr id="369" name="Google Shape;369;p32"/>
          <p:cNvSpPr txBox="1">
            <a:spLocks noGrp="1"/>
          </p:cNvSpPr>
          <p:nvPr>
            <p:ph type="body" idx="1"/>
          </p:nvPr>
        </p:nvSpPr>
        <p:spPr>
          <a:xfrm>
            <a:off x="305000" y="1745333"/>
            <a:ext cx="11582800" cy="4452400"/>
          </a:xfrm>
          <a:prstGeom prst="rect">
            <a:avLst/>
          </a:prstGeom>
        </p:spPr>
        <p:txBody>
          <a:bodyPr spcFirstLastPara="1" vert="horz" wrap="square" lIns="0" tIns="0" rIns="0" bIns="0" rtlCol="0" anchor="t" anchorCtr="0">
            <a:noAutofit/>
          </a:bodyPr>
          <a:lstStyle/>
          <a:p>
            <a:endParaRPr lang="en-US" sz="2800" dirty="0"/>
          </a:p>
          <a:p>
            <a:endParaRPr lang="en-US" dirty="0"/>
          </a:p>
        </p:txBody>
      </p:sp>
      <p:sp>
        <p:nvSpPr>
          <p:cNvPr id="2" name="TextBox 1">
            <a:extLst>
              <a:ext uri="{FF2B5EF4-FFF2-40B4-BE49-F238E27FC236}">
                <a16:creationId xmlns:a16="http://schemas.microsoft.com/office/drawing/2014/main" id="{1F19FE79-142D-58A9-9927-7A7926394BEF}"/>
              </a:ext>
            </a:extLst>
          </p:cNvPr>
          <p:cNvSpPr txBox="1"/>
          <p:nvPr/>
        </p:nvSpPr>
        <p:spPr>
          <a:xfrm>
            <a:off x="389708" y="1172107"/>
            <a:ext cx="11412583"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Interviews and literature research to understand current perceptions of non-tidal wetlands, identify barriers to communication and participation in restoration projects, and develop a targeted strategy to better engage local stakeholders.</a:t>
            </a:r>
          </a:p>
          <a:p>
            <a:endParaRPr lang="en-US" sz="2800" dirty="0"/>
          </a:p>
          <a:p>
            <a:pPr marL="285750" indent="-285750">
              <a:buFont typeface="Arial" panose="020B0604020202020204" pitchFamily="34" charset="0"/>
              <a:buChar char="•"/>
            </a:pPr>
            <a:r>
              <a:rPr lang="en-US" sz="2800" dirty="0"/>
              <a:t>Join SET meeting May 6 to see their presentation or view their capstone presentation </a:t>
            </a:r>
            <a:r>
              <a:rPr lang="en-US" sz="2800" dirty="0">
                <a:hlinkClick r:id="rId3"/>
              </a:rPr>
              <a:t>here</a:t>
            </a:r>
            <a:r>
              <a:rPr lang="en-US" sz="2800" dirty="0"/>
              <a:t> (start at 1 hour, 2 min)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Final Report to be available to WG includes recommendations for non-tidal focused communication strategy</a:t>
            </a:r>
          </a:p>
          <a:p>
            <a:pPr marL="742950" lvl="1" indent="-285750">
              <a:buFont typeface="Arial" panose="020B0604020202020204" pitchFamily="34" charset="0"/>
              <a:buChar char="•"/>
            </a:pPr>
            <a:r>
              <a:rPr lang="en-US" sz="2800" dirty="0"/>
              <a:t>Address negative misconceptions of wetlands</a:t>
            </a:r>
          </a:p>
          <a:p>
            <a:pPr marL="742950" lvl="1" indent="-285750">
              <a:buFont typeface="Arial" panose="020B0604020202020204" pitchFamily="34" charset="0"/>
              <a:buChar char="•"/>
            </a:pPr>
            <a:r>
              <a:rPr lang="en-US" sz="2800" dirty="0"/>
              <a:t>Connect to the cultural identities of communities</a:t>
            </a:r>
          </a:p>
          <a:p>
            <a:pPr marL="742950" lvl="1" indent="-285750">
              <a:buFont typeface="Arial" panose="020B0604020202020204" pitchFamily="34" charset="0"/>
              <a:buChar char="•"/>
            </a:pPr>
            <a:r>
              <a:rPr lang="en-US" sz="2800" dirty="0"/>
              <a:t>Build long-term relationships with communities</a:t>
            </a:r>
          </a:p>
        </p:txBody>
      </p:sp>
    </p:spTree>
    <p:extLst>
      <p:ext uri="{BB962C8B-B14F-4D97-AF65-F5344CB8AC3E}">
        <p14:creationId xmlns:p14="http://schemas.microsoft.com/office/powerpoint/2010/main" val="248442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64FD8CCB-0BEB-4917-AF9B-8A5984144957}"/>
            </a:ext>
          </a:extLst>
        </p:cNvPr>
        <p:cNvGrpSpPr/>
        <p:nvPr/>
      </p:nvGrpSpPr>
      <p:grpSpPr>
        <a:xfrm>
          <a:off x="0" y="0"/>
          <a:ext cx="0" cy="0"/>
          <a:chOff x="0" y="0"/>
          <a:chExt cx="0" cy="0"/>
        </a:xfrm>
      </p:grpSpPr>
      <p:sp>
        <p:nvSpPr>
          <p:cNvPr id="368" name="Google Shape;368;p32">
            <a:extLst>
              <a:ext uri="{FF2B5EF4-FFF2-40B4-BE49-F238E27FC236}">
                <a16:creationId xmlns:a16="http://schemas.microsoft.com/office/drawing/2014/main" id="{664FD884-4560-BC4C-3A1A-389CBF9D0688}"/>
              </a:ext>
            </a:extLst>
          </p:cNvPr>
          <p:cNvSpPr txBox="1">
            <a:spLocks noGrp="1"/>
          </p:cNvSpPr>
          <p:nvPr>
            <p:ph type="title"/>
          </p:nvPr>
        </p:nvSpPr>
        <p:spPr>
          <a:xfrm>
            <a:off x="305000" y="739622"/>
            <a:ext cx="11582800" cy="664797"/>
          </a:xfrm>
          <a:prstGeom prst="rect">
            <a:avLst/>
          </a:prstGeom>
        </p:spPr>
        <p:txBody>
          <a:bodyPr spcFirstLastPara="1" vert="horz" wrap="square" lIns="0" tIns="0" rIns="0" bIns="0" rtlCol="0" anchor="t" anchorCtr="0">
            <a:spAutoFit/>
          </a:bodyPr>
          <a:lstStyle/>
          <a:p>
            <a:r>
              <a:rPr lang="en" dirty="0">
                <a:solidFill>
                  <a:schemeClr val="dk1"/>
                </a:solidFill>
                <a:latin typeface="Source Sans Pro"/>
                <a:ea typeface="Source Sans Pro"/>
              </a:rPr>
              <a:t>Terminology White Paper</a:t>
            </a:r>
            <a:endParaRPr dirty="0"/>
          </a:p>
        </p:txBody>
      </p:sp>
      <p:sp>
        <p:nvSpPr>
          <p:cNvPr id="369" name="Google Shape;369;p32">
            <a:extLst>
              <a:ext uri="{FF2B5EF4-FFF2-40B4-BE49-F238E27FC236}">
                <a16:creationId xmlns:a16="http://schemas.microsoft.com/office/drawing/2014/main" id="{41C482FB-1EE8-21DB-ABA8-9E2F2B1ED333}"/>
              </a:ext>
            </a:extLst>
          </p:cNvPr>
          <p:cNvSpPr txBox="1">
            <a:spLocks noGrp="1"/>
          </p:cNvSpPr>
          <p:nvPr>
            <p:ph type="body" idx="1"/>
          </p:nvPr>
        </p:nvSpPr>
        <p:spPr>
          <a:xfrm>
            <a:off x="305000" y="1745333"/>
            <a:ext cx="11582800" cy="4452400"/>
          </a:xfrm>
          <a:prstGeom prst="rect">
            <a:avLst/>
          </a:prstGeom>
        </p:spPr>
        <p:txBody>
          <a:bodyPr spcFirstLastPara="1" vert="horz" wrap="square" lIns="0" tIns="0" rIns="0" bIns="0" rtlCol="0" anchor="t" anchorCtr="0">
            <a:noAutofit/>
          </a:bodyPr>
          <a:lstStyle/>
          <a:p>
            <a:endParaRPr lang="en-US" sz="2800" dirty="0"/>
          </a:p>
          <a:p>
            <a:endParaRPr lang="en-US" dirty="0"/>
          </a:p>
        </p:txBody>
      </p:sp>
      <p:sp>
        <p:nvSpPr>
          <p:cNvPr id="2" name="TextBox 1">
            <a:extLst>
              <a:ext uri="{FF2B5EF4-FFF2-40B4-BE49-F238E27FC236}">
                <a16:creationId xmlns:a16="http://schemas.microsoft.com/office/drawing/2014/main" id="{D962EAF0-6429-ED82-5B00-C03051AEC897}"/>
              </a:ext>
            </a:extLst>
          </p:cNvPr>
          <p:cNvSpPr txBox="1"/>
          <p:nvPr/>
        </p:nvSpPr>
        <p:spPr>
          <a:xfrm>
            <a:off x="173371" y="1659832"/>
            <a:ext cx="11713629" cy="4832092"/>
          </a:xfrm>
          <a:prstGeom prst="rect">
            <a:avLst/>
          </a:prstGeom>
          <a:noFill/>
        </p:spPr>
        <p:txBody>
          <a:bodyPr wrap="square" rtlCol="0">
            <a:spAutoFit/>
          </a:bodyPr>
          <a:lstStyle/>
          <a:p>
            <a:r>
              <a:rPr lang="en-US" sz="2800" dirty="0"/>
              <a:t>Objective to define wetland terms to have shared understanding for use in CBP wetland outcome tracking and communications</a:t>
            </a:r>
          </a:p>
          <a:p>
            <a:endParaRPr lang="en-US" sz="2800" dirty="0"/>
          </a:p>
          <a:p>
            <a:r>
              <a:rPr lang="en-US" sz="2800" dirty="0"/>
              <a:t>Primary author Linh Nguyen, Intern from Franklin and Marshall College</a:t>
            </a:r>
          </a:p>
          <a:p>
            <a:endParaRPr lang="en-US" sz="2800" dirty="0"/>
          </a:p>
          <a:p>
            <a:r>
              <a:rPr lang="en-US" sz="2800" dirty="0"/>
              <a:t>Wetland best management practices were organized into creation, restoration, and enhancement categories for both tidal and non-tidal wetland types</a:t>
            </a:r>
          </a:p>
          <a:p>
            <a:r>
              <a:rPr lang="en-US" sz="2800" dirty="0"/>
              <a:t>Definitions of practices were synthesized from regional governmental and NGO sources</a:t>
            </a:r>
          </a:p>
          <a:p>
            <a:endParaRPr lang="en-US" sz="2800" dirty="0"/>
          </a:p>
          <a:p>
            <a:r>
              <a:rPr lang="en-US" sz="2800" dirty="0"/>
              <a:t>WWG Chairs reviewing final draft before releasing to workgroup in July</a:t>
            </a:r>
          </a:p>
        </p:txBody>
      </p:sp>
    </p:spTree>
    <p:extLst>
      <p:ext uri="{BB962C8B-B14F-4D97-AF65-F5344CB8AC3E}">
        <p14:creationId xmlns:p14="http://schemas.microsoft.com/office/powerpoint/2010/main" val="337579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a:extLst>
            <a:ext uri="{FF2B5EF4-FFF2-40B4-BE49-F238E27FC236}">
              <a16:creationId xmlns:a16="http://schemas.microsoft.com/office/drawing/2014/main" id="{97016B8E-0289-7151-8D28-F759D690163B}"/>
            </a:ext>
          </a:extLst>
        </p:cNvPr>
        <p:cNvGrpSpPr/>
        <p:nvPr/>
      </p:nvGrpSpPr>
      <p:grpSpPr>
        <a:xfrm>
          <a:off x="0" y="0"/>
          <a:ext cx="0" cy="0"/>
          <a:chOff x="0" y="0"/>
          <a:chExt cx="0" cy="0"/>
        </a:xfrm>
      </p:grpSpPr>
      <p:sp>
        <p:nvSpPr>
          <p:cNvPr id="368" name="Google Shape;368;p32">
            <a:extLst>
              <a:ext uri="{FF2B5EF4-FFF2-40B4-BE49-F238E27FC236}">
                <a16:creationId xmlns:a16="http://schemas.microsoft.com/office/drawing/2014/main" id="{35525FAE-D59C-DE2A-2A0D-33F0732EC251}"/>
              </a:ext>
            </a:extLst>
          </p:cNvPr>
          <p:cNvSpPr txBox="1">
            <a:spLocks noGrp="1"/>
          </p:cNvSpPr>
          <p:nvPr>
            <p:ph type="title"/>
          </p:nvPr>
        </p:nvSpPr>
        <p:spPr>
          <a:xfrm>
            <a:off x="304800" y="910601"/>
            <a:ext cx="11582800" cy="664797"/>
          </a:xfrm>
          <a:prstGeom prst="rect">
            <a:avLst/>
          </a:prstGeom>
        </p:spPr>
        <p:txBody>
          <a:bodyPr spcFirstLastPara="1" vert="horz" wrap="square" lIns="0" tIns="0" rIns="0" bIns="0" rtlCol="0" anchor="t" anchorCtr="0">
            <a:spAutoFit/>
          </a:bodyPr>
          <a:lstStyle/>
          <a:p>
            <a:r>
              <a:rPr lang="en" dirty="0">
                <a:solidFill>
                  <a:schemeClr val="dk1"/>
                </a:solidFill>
                <a:latin typeface="Source Sans Pro"/>
                <a:ea typeface="Source Sans Pro"/>
              </a:rPr>
              <a:t>NWI Update- NFWF Small Grant</a:t>
            </a:r>
            <a:endParaRPr dirty="0"/>
          </a:p>
        </p:txBody>
      </p:sp>
      <p:sp>
        <p:nvSpPr>
          <p:cNvPr id="369" name="Google Shape;369;p32">
            <a:extLst>
              <a:ext uri="{FF2B5EF4-FFF2-40B4-BE49-F238E27FC236}">
                <a16:creationId xmlns:a16="http://schemas.microsoft.com/office/drawing/2014/main" id="{6BAB3995-E922-C223-B2F3-70CA1C256A48}"/>
              </a:ext>
            </a:extLst>
          </p:cNvPr>
          <p:cNvSpPr txBox="1">
            <a:spLocks noGrp="1"/>
          </p:cNvSpPr>
          <p:nvPr>
            <p:ph type="body" idx="1"/>
          </p:nvPr>
        </p:nvSpPr>
        <p:spPr>
          <a:xfrm>
            <a:off x="305000" y="1745333"/>
            <a:ext cx="11582800" cy="4452400"/>
          </a:xfrm>
          <a:prstGeom prst="rect">
            <a:avLst/>
          </a:prstGeom>
        </p:spPr>
        <p:txBody>
          <a:bodyPr spcFirstLastPara="1" vert="horz" wrap="square" lIns="0" tIns="0" rIns="0" bIns="0" rtlCol="0" anchor="t" anchorCtr="0">
            <a:noAutofit/>
          </a:bodyPr>
          <a:lstStyle/>
          <a:p>
            <a:endParaRPr lang="en-US" sz="2000" dirty="0"/>
          </a:p>
          <a:p>
            <a:r>
              <a:rPr lang="en-US" sz="3200" dirty="0"/>
              <a:t>Bay Region National Wetlands Inventory is woefully outdated (most jurisdictions have data from the 60’s)</a:t>
            </a:r>
          </a:p>
          <a:p>
            <a:endParaRPr lang="en-US" sz="3200" dirty="0"/>
          </a:p>
          <a:p>
            <a:r>
              <a:rPr lang="en-US" sz="3200" dirty="0"/>
              <a:t>Funding request to update </a:t>
            </a:r>
            <a:r>
              <a:rPr lang="en-US" sz="3200" b="1" dirty="0"/>
              <a:t>piedmont region of Maryland</a:t>
            </a:r>
          </a:p>
          <a:p>
            <a:endParaRPr lang="en-US" sz="3200" b="1" dirty="0"/>
          </a:p>
          <a:p>
            <a:r>
              <a:rPr lang="en-US" sz="3200" dirty="0"/>
              <a:t>Ducks unlimited partnering with City of Gaithersburg</a:t>
            </a:r>
          </a:p>
          <a:p>
            <a:endParaRPr lang="en-US" sz="3200" dirty="0"/>
          </a:p>
          <a:p>
            <a:r>
              <a:rPr lang="en-US" sz="3200" dirty="0"/>
              <a:t>Requesting WWG letter of support</a:t>
            </a:r>
          </a:p>
        </p:txBody>
      </p:sp>
    </p:spTree>
    <p:extLst>
      <p:ext uri="{BB962C8B-B14F-4D97-AF65-F5344CB8AC3E}">
        <p14:creationId xmlns:p14="http://schemas.microsoft.com/office/powerpoint/2010/main" val="224264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2" name="Google Shape;462;p42"/>
          <p:cNvSpPr txBox="1">
            <a:spLocks noGrp="1"/>
          </p:cNvSpPr>
          <p:nvPr>
            <p:ph type="title"/>
          </p:nvPr>
        </p:nvSpPr>
        <p:spPr>
          <a:xfrm>
            <a:off x="4596031" y="5900866"/>
            <a:ext cx="4268084" cy="957134"/>
          </a:xfrm>
          <a:prstGeom prst="rect">
            <a:avLst/>
          </a:prstGeom>
        </p:spPr>
        <p:txBody>
          <a:bodyPr spcFirstLastPara="1" vert="horz" wrap="square" lIns="0" tIns="0" rIns="0" bIns="0" rtlCol="0" anchor="t" anchorCtr="0">
            <a:noAutofit/>
          </a:bodyPr>
          <a:lstStyle/>
          <a:p>
            <a:r>
              <a:rPr lang="en-US" sz="6800" dirty="0">
                <a:solidFill>
                  <a:schemeClr val="dk1"/>
                </a:solidFill>
              </a:rPr>
              <a:t>Questions?</a:t>
            </a:r>
            <a:endParaRPr lang="en-US" dirty="0"/>
          </a:p>
        </p:txBody>
      </p:sp>
      <p:pic>
        <p:nvPicPr>
          <p:cNvPr id="2" name="Google Shape;113;p15">
            <a:extLst>
              <a:ext uri="{FF2B5EF4-FFF2-40B4-BE49-F238E27FC236}">
                <a16:creationId xmlns:a16="http://schemas.microsoft.com/office/drawing/2014/main" id="{18FC9C22-D7B6-6785-A794-1CBC0ADD4C10}"/>
              </a:ext>
            </a:extLst>
          </p:cNvPr>
          <p:cNvPicPr preferRelativeResize="0">
            <a:picLocks noGrp="1"/>
          </p:cNvPicPr>
          <p:nvPr>
            <p:ph type="pic" idx="2"/>
          </p:nvPr>
        </p:nvPicPr>
        <p:blipFill>
          <a:blip r:embed="rId3">
            <a:alphaModFix/>
          </a:blip>
          <a:srcRect l="12737" r="12737"/>
          <a:stretch>
            <a:fillRect/>
          </a:stretch>
        </p:blipFill>
        <p:spPr>
          <a:xfrm>
            <a:off x="396240" y="1166812"/>
            <a:ext cx="4495800" cy="4524375"/>
          </a:xfrm>
          <a:prstGeom prst="rect">
            <a:avLst/>
          </a:prstGeom>
          <a:noFill/>
          <a:ln w="19050" cap="flat" cmpd="sng">
            <a:solidFill>
              <a:srgbClr val="00B0F0"/>
            </a:solidFill>
            <a:prstDash val="solid"/>
            <a:round/>
            <a:headEnd type="none" w="sm" len="sm"/>
            <a:tailEnd type="none" w="sm" len="sm"/>
          </a:ln>
        </p:spPr>
      </p:pic>
      <p:pic>
        <p:nvPicPr>
          <p:cNvPr id="4" name="Picture 3" descr="A butterfly on a flower&#10;&#10;AI-generated content may be incorrect.">
            <a:extLst>
              <a:ext uri="{FF2B5EF4-FFF2-40B4-BE49-F238E27FC236}">
                <a16:creationId xmlns:a16="http://schemas.microsoft.com/office/drawing/2014/main" id="{2DD5E546-FB1A-662A-9615-E5EDB80FD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106" y="1166812"/>
            <a:ext cx="3393281" cy="4524375"/>
          </a:xfrm>
          <a:prstGeom prst="rect">
            <a:avLst/>
          </a:prstGeom>
          <a:ln w="19050">
            <a:solidFill>
              <a:srgbClr val="00B0F0"/>
            </a:solidFill>
          </a:ln>
        </p:spPr>
      </p:pic>
      <p:pic>
        <p:nvPicPr>
          <p:cNvPr id="8" name="Picture 7" descr="A picture containing outdoor, fungus, rock&#10;&#10;AI-generated content may be incorrect.">
            <a:extLst>
              <a:ext uri="{FF2B5EF4-FFF2-40B4-BE49-F238E27FC236}">
                <a16:creationId xmlns:a16="http://schemas.microsoft.com/office/drawing/2014/main" id="{19E7F66E-6616-DE86-16DC-6A46E39B5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0581" y="1166812"/>
            <a:ext cx="2758984" cy="3678645"/>
          </a:xfrm>
          <a:prstGeom prst="rect">
            <a:avLst/>
          </a:prstGeom>
          <a:ln w="19050">
            <a:solidFill>
              <a:srgbClr val="00B0F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4603</TotalTime>
  <Words>400</Words>
  <Application>Microsoft Office PowerPoint</Application>
  <PresentationFormat>Widescreen</PresentationFormat>
  <Paragraphs>52</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Source Sans Pro</vt:lpstr>
      <vt:lpstr>Times New Roman</vt:lpstr>
      <vt:lpstr>utopia-std</vt:lpstr>
      <vt:lpstr>Office Theme</vt:lpstr>
      <vt:lpstr>Wetlands Workgroup Update</vt:lpstr>
      <vt:lpstr>Workgroup Structure</vt:lpstr>
      <vt:lpstr>Wetlands Outcome</vt:lpstr>
      <vt:lpstr>Proposed Beyond 2025 Wetlands Outcome</vt:lpstr>
      <vt:lpstr>PowerPoint Presentation</vt:lpstr>
      <vt:lpstr>University of Michigan SEAS Report</vt:lpstr>
      <vt:lpstr>Terminology White Paper</vt:lpstr>
      <vt:lpstr>NWI Update- NFWF Small Grant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 Workgroup A Year In Review</dc:title>
  <dc:creator>Lawal, Dede</dc:creator>
  <cp:lastModifiedBy>Staten, Nick</cp:lastModifiedBy>
  <cp:revision>5</cp:revision>
  <dcterms:created xsi:type="dcterms:W3CDTF">2024-03-28T19:21:08Z</dcterms:created>
  <dcterms:modified xsi:type="dcterms:W3CDTF">2025-04-28T17:09:25Z</dcterms:modified>
</cp:coreProperties>
</file>