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8575" cx="18288000"/>
  <p:notesSz cx="6858000" cy="9144000"/>
  <p:embeddedFontLst>
    <p:embeddedFont>
      <p:font typeface="Roboto Slab"/>
      <p:regular r:id="rId17"/>
      <p:bold r:id="rId18"/>
    </p:embeddedFont>
    <p:embeddedFont>
      <p:font typeface="Play"/>
      <p:regular r:id="rId19"/>
      <p:bold r:id="rId20"/>
    </p:embeddedFont>
    <p:embeddedFont>
      <p:font typeface="Nixie One"/>
      <p:regular r:id="rId21"/>
    </p:embeddedFon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wdE3kCzqjIo8StqE6XFDMDDbi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lay-bold.fntdata"/><Relationship Id="rId22" Type="http://schemas.openxmlformats.org/officeDocument/2006/relationships/font" Target="fonts/CenturyGothic-regular.fntdata"/><Relationship Id="rId21" Type="http://schemas.openxmlformats.org/officeDocument/2006/relationships/font" Target="fonts/NixieOne-regular.fntdata"/><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19" Type="http://schemas.openxmlformats.org/officeDocument/2006/relationships/font" Target="fonts/Play-regular.fntdata"/><Relationship Id="rId18" Type="http://schemas.openxmlformats.org/officeDocument/2006/relationships/font" Target="fonts/RobotoSlab-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hesapeake.org/stac/document-library/overcoming-the-hurdle-addressing-implementation-of-agricultural-best-management-practices-bmps-through-a-social-science-lens/" TargetMode="External"/><Relationship Id="rId3" Type="http://schemas.openxmlformats.org/officeDocument/2006/relationships/hyperlink" Target="https://drive.google.com/file/d/1na2sZUJs5UeKbJ55pZTjUCM7YyIpZ-DJ/view?usp=sharing" TargetMode="External"/><Relationship Id="rId4" Type="http://schemas.openxmlformats.org/officeDocument/2006/relationships/hyperlink" Target="https://drive.google.com/file/d/1DrJeVFEq3Nh1NiwSo9lvbUrSxh0ii5Gj/view?usp=sharin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hesapeake.org/stac/document-library/overcoming-the-hurdle-addressing-implementation-of-agricultural-best-management-practices-bmps-through-a-social-science-lens/" TargetMode="External"/><Relationship Id="rId3" Type="http://schemas.openxmlformats.org/officeDocument/2006/relationships/hyperlink" Target="https://drive.google.com/file/d/1na2sZUJs5UeKbJ55pZTjUCM7YyIpZ-DJ/view?usp=sharing" TargetMode="External"/><Relationship Id="rId4" Type="http://schemas.openxmlformats.org/officeDocument/2006/relationships/hyperlink" Target="https://drive.google.com/file/d/1DrJeVFEq3Nh1NiwSo9lvbUrSxh0ii5Gj/view?usp=shar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00afa8ba9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00afa8ba97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300afa8ba97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123f3f038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123f3f038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LINKS:</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US">
                <a:solidFill>
                  <a:schemeClr val="dk1"/>
                </a:solidFill>
              </a:rPr>
              <a:t>STAC Social Science Report: </a:t>
            </a:r>
            <a:r>
              <a:rPr lang="en-US" u="sng">
                <a:solidFill>
                  <a:schemeClr val="hlink"/>
                </a:solidFill>
                <a:hlinkClick r:id="rId2"/>
              </a:rPr>
              <a:t>https://www.chesapeake.org/stac/document-library/overcoming-the-hurdle-addressing-implementation-of-agricultural-best-management-practices-bmps-through-a-social-science-lens/</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US">
                <a:solidFill>
                  <a:schemeClr val="dk1"/>
                </a:solidFill>
              </a:rPr>
              <a:t>LGAC Stormwater and Green Infrastructure Report (2019): </a:t>
            </a:r>
            <a:r>
              <a:rPr lang="en-US" u="sng">
                <a:solidFill>
                  <a:schemeClr val="hlink"/>
                </a:solidFill>
                <a:hlinkClick r:id="rId3"/>
              </a:rPr>
              <a:t>https://drive.google.com/file/d/1na2sZUJs5UeKbJ55pZTjUCM7YyIpZ-DJ/view?usp=sharing</a:t>
            </a:r>
            <a:r>
              <a:rPr lang="en-US">
                <a:solidFill>
                  <a:schemeClr val="dk1"/>
                </a:solidFill>
              </a:rPr>
              <a:t> </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1. LGAC recommends that the Chesapeake Bay Program (CBP) partners charge each state or region (more localized) with conducting a needs assessment around the demands of the stormwater and related industries to implement, maintain and inspect BMPs and supply of the workforce.</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LGAC recommends identifying the components of workforce development programs that create a successful job pipeline and work to replicate them in other programs as they are developed. Two specific strategies are (1) to connect training programs with the businesses and public agencies and build a relationship from the get-go, and (2) encourage public agencies to include credentials such as certificate or certification criteria in job descriptions.</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LGAC recommends that transferable credentials across the Watershed should be developed in order to be most valuable to standardize the base requirements needed.</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LGAC recommends the Chesapeake Bay Program consider promoting policy and incentives that support the installation, inspection, maintenance, and enforcement of green infrastructure, creating job opportunities to fill these roles.</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US">
                <a:solidFill>
                  <a:schemeClr val="dk1"/>
                </a:solidFill>
              </a:rPr>
              <a:t>LGAC Letter to Exec. Council: </a:t>
            </a:r>
            <a:r>
              <a:rPr lang="en-US" u="sng">
                <a:solidFill>
                  <a:schemeClr val="hlink"/>
                </a:solidFill>
                <a:hlinkClick r:id="rId4"/>
              </a:rPr>
              <a:t>https://drive.google.com/file/d/1DrJeVFEq3Nh1NiwSo9lvbUrSxh0ii5Gj/view?usp=sharing</a:t>
            </a:r>
            <a:r>
              <a:rPr lang="en-US">
                <a:solidFill>
                  <a:schemeClr val="dk1"/>
                </a:solidFill>
              </a:rPr>
              <a:t> - In part this letter is in response to the newly available fed (IRA, ARPA, Infrastructure funding to support CBP oriented work - but there is not capacity in the region to implement beyond the status quo…need to have space and staff for innovative thinking</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Identify jurisdiction workforce development training programs to support blue/green jobs</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LGAC calls on the Chesapeake Executive Council to take the leadership role in promoting the requisite green infrastructure workforce development, training and certification programs as a means to support local economies and continue watershed restoration efforts.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From STAC Report: </a:t>
            </a:r>
            <a:r>
              <a:rPr lang="en-US" sz="1000">
                <a:solidFill>
                  <a:srgbClr val="1F3C6D"/>
                </a:solidFill>
                <a:highlight>
                  <a:schemeClr val="lt1"/>
                </a:highlight>
              </a:rPr>
              <a:t>Overcoming the Hurdle: Addressing Implementation of Agricultural Best Management Practices (BMPs) Through a Social Science Lens (July 2021)</a:t>
            </a:r>
            <a:endParaRPr sz="1000">
              <a:solidFill>
                <a:srgbClr val="1F3C6D"/>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KEY FINDING: Fostering Career Conservationists is Essential.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Conservation professionals are critical to establishing trust and building working relationships with farmers. The negative impacts of staffing challenges on BMP implementation have been documented in recent social science research. Workshop participants indicated that conservation districts continue to face challenges in attracting, retaining and funding staff sufficiently, echoing technical assistance needs outlined by the Chesapeake Bay Commission in 2017. Additionally, the conservation workforce is in the midst of a retirement wave that must be met with the successful recruiting of a new generation of conservationists.   Immediate Need: Implement strategies to retain and increase staffing in conservation district and USDA-NRCS offices where needed and warranted based on local conservation goals and outcomes by pairing university graduates with the organizations before graduation.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Recommendation #8: The CBP should support new incentive structures for the development and retention of conservation professionals.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Strategies will vary depending on the organizational framework of conservation districts in each of the six Bay states.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Proposed CBP Partner(s): Management Board Specific Considerations: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a. Evaluate the need for predictable funding to conservation districts that allows for competitive staff salary and benefits, relative to federal and private sector conservation.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b. Develop a framework for equitably distributing funding for conservation district staffing based on both a history of positive water quality outcomes and continued need for improvement, while maintaining equitable employment practices.  </a:t>
            </a:r>
            <a:endParaRPr>
              <a:solidFill>
                <a:schemeClr val="dk1"/>
              </a:solidFill>
            </a:endParaRPr>
          </a:p>
          <a:p>
            <a:pPr indent="0" lvl="0" marL="0" rtl="0" algn="l">
              <a:lnSpc>
                <a:spcPct val="100000"/>
              </a:lnSpc>
              <a:spcBef>
                <a:spcPts val="0"/>
              </a:spcBef>
              <a:spcAft>
                <a:spcPts val="0"/>
              </a:spcAft>
              <a:buClr>
                <a:schemeClr val="dk1"/>
              </a:buClr>
              <a:buSzPts val="18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LINKS:</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US">
                <a:solidFill>
                  <a:schemeClr val="dk1"/>
                </a:solidFill>
              </a:rPr>
              <a:t>STAC Social Science Report: </a:t>
            </a:r>
            <a:r>
              <a:rPr lang="en-US" u="sng">
                <a:solidFill>
                  <a:schemeClr val="hlink"/>
                </a:solidFill>
                <a:hlinkClick r:id="rId2"/>
              </a:rPr>
              <a:t>https://www.chesapeake.org/stac/document-library/overcoming-the-hurdle-addressing-implementation-of-agricultural-best-management-practices-bmps-through-a-social-science-lens/</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US">
                <a:solidFill>
                  <a:schemeClr val="dk1"/>
                </a:solidFill>
              </a:rPr>
              <a:t>LGAC Stormwater and Green Infrastructure Report (2019): </a:t>
            </a:r>
            <a:r>
              <a:rPr lang="en-US" u="sng">
                <a:solidFill>
                  <a:schemeClr val="hlink"/>
                </a:solidFill>
                <a:hlinkClick r:id="rId3"/>
              </a:rPr>
              <a:t>https://drive.google.com/file/d/1na2sZUJs5UeKbJ55pZTjUCM7YyIpZ-DJ/view?usp=sharing</a:t>
            </a:r>
            <a:r>
              <a:rPr lang="en-US">
                <a:solidFill>
                  <a:schemeClr val="dk1"/>
                </a:solidFill>
              </a:rPr>
              <a:t> </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1. LGAC recommends that the Chesapeake Bay Program (CBP) partners charge each state or region (more localized) with conducting a needs assessment around the demands of the stormwater and related industries to implement, maintain and inspect BMPs and supply of the workforce.</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LGAC recommends identifying the components of workforce development programs that create a successful job pipeline and work to replicate them in other programs as they are developed. Two specific strategies are (1) to connect training programs with the businesses and public agencies and build a relationship from the get-go, and (2) encourage public agencies to include credentials such as certificate or certification criteria in job descriptions.</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LGAC recommends that transferable credentials across the Watershed should be developed in order to be most valuable to standardize the base requirements needed.</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LGAC recommends the Chesapeake Bay Program consider promoting policy and incentives that support the installation, inspection, maintenance, and enforcement of green infrastructure, creating job opportunities to fill these roles.</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US">
                <a:solidFill>
                  <a:schemeClr val="dk1"/>
                </a:solidFill>
              </a:rPr>
              <a:t>LGAC Letter to Exec. Council: </a:t>
            </a:r>
            <a:r>
              <a:rPr lang="en-US" u="sng">
                <a:solidFill>
                  <a:schemeClr val="hlink"/>
                </a:solidFill>
                <a:hlinkClick r:id="rId4"/>
              </a:rPr>
              <a:t>https://drive.google.com/file/d/1DrJeVFEq3Nh1NiwSo9lvbUrSxh0ii5Gj/view?usp=sharing</a:t>
            </a:r>
            <a:r>
              <a:rPr lang="en-US">
                <a:solidFill>
                  <a:schemeClr val="dk1"/>
                </a:solidFill>
              </a:rPr>
              <a:t> - In part this letter is in response to the newly available fed (IRA, ARPA, Infrastructure funding to support CBP oriented work - but there is not capacity in the region to implement beyond the status quo…need to have space and staff for innovative thinking</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Identify jurisdiction workforce development training programs to support blue/green jobs</a:t>
            </a:r>
            <a:endParaRPr>
              <a:solidFill>
                <a:schemeClr val="dk1"/>
              </a:solidFill>
            </a:endParaRPr>
          </a:p>
          <a:p>
            <a:pPr indent="-298450" lvl="1" marL="914400" rtl="0" algn="l">
              <a:lnSpc>
                <a:spcPct val="100000"/>
              </a:lnSpc>
              <a:spcBef>
                <a:spcPts val="0"/>
              </a:spcBef>
              <a:spcAft>
                <a:spcPts val="0"/>
              </a:spcAft>
              <a:buClr>
                <a:schemeClr val="dk1"/>
              </a:buClr>
              <a:buSzPts val="1100"/>
              <a:buFont typeface="Calibri"/>
              <a:buChar char="○"/>
            </a:pPr>
            <a:r>
              <a:rPr lang="en-US">
                <a:solidFill>
                  <a:schemeClr val="dk1"/>
                </a:solidFill>
              </a:rPr>
              <a:t>LGAC calls on the Chesapeake Executive Council to take the leadership role in promoting the requisite green infrastructure workforce development, training and certification programs as a means to support local economies and continue watershed restoration efforts.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From STAC Report: </a:t>
            </a:r>
            <a:r>
              <a:rPr lang="en-US" sz="1000">
                <a:solidFill>
                  <a:srgbClr val="1F3C6D"/>
                </a:solidFill>
                <a:highlight>
                  <a:schemeClr val="lt1"/>
                </a:highlight>
              </a:rPr>
              <a:t>Overcoming the Hurdle: Addressing Implementation of Agricultural Best Management Practices (BMPs) Through a Social Science Lens (July 2021)</a:t>
            </a:r>
            <a:endParaRPr sz="1000">
              <a:solidFill>
                <a:srgbClr val="1F3C6D"/>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KEY FINDING: Fostering Career Conservationists is Essential.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Conservation professionals are critical to establishing trust and building working relationships with farmers. The negative impacts of staffing challenges on BMP implementation have been documented in recent social science research. Workshop participants indicated that conservation districts continue to face challenges in attracting, retaining and funding staff sufficiently, echoing technical assistance needs outlined by the Chesapeake Bay Commission in 2017. Additionally, the conservation workforce is in the midst of a retirement wave that must be met with the successful recruiting of a new generation of conservationists.   Immediate Need: Implement strategies to retain and increase staffing in conservation district and USDA-NRCS offices where needed and warranted based on local conservation goals and outcomes by pairing university graduates with the organizations before graduation.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Recommendation #8: The CBP should support new incentive structures for the development and retention of conservation professionals.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Strategies will vary depending on the organizational framework of conservation districts in each of the six Bay states.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Proposed CBP Partner(s): Management Board Specific Considerations: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a. Evaluate the need for predictable funding to conservation districts that allows for competitive staff salary and benefits, relative to federal and private sector conservation.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b. Develop a framework for equitably distributing funding for conservation district staffing based on both a history of positive water quality outcomes and continued need for improvement, while maintaining equitable employment practices.  </a:t>
            </a:r>
            <a:endParaRPr>
              <a:solidFill>
                <a:schemeClr val="dk1"/>
              </a:solidFill>
            </a:endParaRPr>
          </a:p>
          <a:p>
            <a:pPr indent="0" lvl="0" marL="0" rtl="0" algn="l">
              <a:lnSpc>
                <a:spcPct val="100000"/>
              </a:lnSpc>
              <a:spcBef>
                <a:spcPts val="0"/>
              </a:spcBef>
              <a:spcAft>
                <a:spcPts val="0"/>
              </a:spcAft>
              <a:buClr>
                <a:schemeClr val="dk1"/>
              </a:buClr>
              <a:buSzPts val="18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8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Char char="•"/>
            </a:pPr>
            <a:r>
              <a:rPr lang="en-US" sz="1800">
                <a:latin typeface="Calibri"/>
                <a:ea typeface="Calibri"/>
                <a:cs typeface="Calibri"/>
                <a:sym typeface="Calibri"/>
              </a:rPr>
              <a:t>Benefits of Green Jobs: shows a lot of non-monetary attachments to the field, further enhancing motivation and ability to recruit. </a:t>
            </a:r>
            <a:endParaRPr/>
          </a:p>
          <a:p>
            <a:pPr indent="0" lvl="0" marL="0" rtl="0" algn="l">
              <a:lnSpc>
                <a:spcPct val="100000"/>
              </a:lnSpc>
              <a:spcBef>
                <a:spcPts val="0"/>
              </a:spcBef>
              <a:spcAft>
                <a:spcPts val="0"/>
              </a:spcAft>
              <a:buClr>
                <a:schemeClr val="dk1"/>
              </a:buClr>
              <a:buSzPts val="1800"/>
              <a:buFont typeface="Arial"/>
              <a:buChar char="•"/>
            </a:pPr>
            <a:r>
              <a:rPr lang="en-US" sz="1800">
                <a:latin typeface="Calibri"/>
                <a:ea typeface="Calibri"/>
                <a:cs typeface="Calibri"/>
                <a:sym typeface="Calibri"/>
              </a:rPr>
              <a:t>Conflicting findings on emerging jobs training:</a:t>
            </a:r>
            <a:endParaRPr/>
          </a:p>
          <a:p>
            <a:pPr indent="-114300" lvl="1" marL="685800" rtl="0" algn="l">
              <a:lnSpc>
                <a:spcPct val="100000"/>
              </a:lnSpc>
              <a:spcBef>
                <a:spcPts val="0"/>
              </a:spcBef>
              <a:spcAft>
                <a:spcPts val="0"/>
              </a:spcAft>
              <a:buClr>
                <a:schemeClr val="dk1"/>
              </a:buClr>
              <a:buSzPts val="1800"/>
              <a:buFont typeface="Arial"/>
              <a:buChar char="•"/>
            </a:pPr>
            <a:r>
              <a:rPr lang="en-US" sz="1800">
                <a:latin typeface="Calibri"/>
                <a:ea typeface="Calibri"/>
                <a:cs typeface="Calibri"/>
                <a:sym typeface="Calibri"/>
              </a:rPr>
              <a:t>Federal/state agencies say there is no need of a degree past a Bachelor’s degree </a:t>
            </a:r>
            <a:endParaRPr sz="1800">
              <a:latin typeface="Arial"/>
              <a:ea typeface="Arial"/>
              <a:cs typeface="Arial"/>
              <a:sym typeface="Arial"/>
            </a:endParaRPr>
          </a:p>
          <a:p>
            <a:pPr indent="-114300" lvl="1" marL="685800" rtl="0" algn="l">
              <a:lnSpc>
                <a:spcPct val="100000"/>
              </a:lnSpc>
              <a:spcBef>
                <a:spcPts val="0"/>
              </a:spcBef>
              <a:spcAft>
                <a:spcPts val="0"/>
              </a:spcAft>
              <a:buClr>
                <a:schemeClr val="dk1"/>
              </a:buClr>
              <a:buSzPts val="1800"/>
              <a:buFont typeface="Arial"/>
              <a:buChar char="•"/>
            </a:pPr>
            <a:r>
              <a:rPr lang="en-US" sz="1800">
                <a:latin typeface="Calibri"/>
                <a:ea typeface="Calibri"/>
                <a:cs typeface="Calibri"/>
                <a:sym typeface="Calibri"/>
              </a:rPr>
              <a:t>HR staff mention providing support for GRE prep and advanced degrees </a:t>
            </a:r>
            <a:endParaRPr sz="1800">
              <a:latin typeface="Arial"/>
              <a:ea typeface="Arial"/>
              <a:cs typeface="Arial"/>
              <a:sym typeface="Arial"/>
            </a:endParaRPr>
          </a:p>
          <a:p>
            <a:pPr indent="-114300" lvl="1" marL="685800" rtl="0" algn="l">
              <a:lnSpc>
                <a:spcPct val="100000"/>
              </a:lnSpc>
              <a:spcBef>
                <a:spcPts val="0"/>
              </a:spcBef>
              <a:spcAft>
                <a:spcPts val="0"/>
              </a:spcAft>
              <a:buClr>
                <a:schemeClr val="dk1"/>
              </a:buClr>
              <a:buSzPts val="1800"/>
              <a:buFont typeface="Arial"/>
              <a:buChar char="•"/>
            </a:pPr>
            <a:r>
              <a:rPr lang="en-US" sz="1800">
                <a:latin typeface="Calibri"/>
                <a:ea typeface="Calibri"/>
                <a:cs typeface="Calibri"/>
                <a:sym typeface="Calibri"/>
              </a:rPr>
              <a:t>Historically underrepresented participants mentioned needing higher degrees for the right connections; “you need to have degrees to have respect”</a:t>
            </a:r>
            <a:br>
              <a:rPr lang="en-US" sz="1800">
                <a:latin typeface="Calibri"/>
                <a:ea typeface="Calibri"/>
                <a:cs typeface="Calibri"/>
                <a:sym typeface="Calibri"/>
              </a:rPr>
            </a:br>
            <a:endParaRPr sz="1800">
              <a:latin typeface="Arial"/>
              <a:ea typeface="Arial"/>
              <a:cs typeface="Arial"/>
              <a:sym typeface="Arial"/>
            </a:endParaRPr>
          </a:p>
        </p:txBody>
      </p:sp>
      <p:sp>
        <p:nvSpPr>
          <p:cNvPr id="239" name="Google Shape;23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US" sz="1800"/>
              <a:t>Career map knowledge base of emerging jobs (Rec.1) can be disseminated throughout these identified channels. </a:t>
            </a:r>
            <a:endParaRPr/>
          </a:p>
          <a:p>
            <a:pPr indent="0" lvl="0" marL="0" rtl="0" algn="l">
              <a:lnSpc>
                <a:spcPct val="100000"/>
              </a:lnSpc>
              <a:spcBef>
                <a:spcPts val="0"/>
              </a:spcBef>
              <a:spcAft>
                <a:spcPts val="0"/>
              </a:spcAft>
              <a:buSzPts val="1400"/>
              <a:buNone/>
            </a:pPr>
            <a:r>
              <a:rPr lang="en-US" sz="1800"/>
              <a:t>Partnering with community-based: can accelerate the process of identification, as well as act as a talent pool to bridge the needed gap in representation </a:t>
            </a:r>
            <a:endParaRPr/>
          </a:p>
          <a:p>
            <a:pPr indent="0" lvl="0" marL="0" marR="0" rtl="0" algn="l">
              <a:lnSpc>
                <a:spcPct val="100000"/>
              </a:lnSpc>
              <a:spcBef>
                <a:spcPts val="0"/>
              </a:spcBef>
              <a:spcAft>
                <a:spcPts val="0"/>
              </a:spcAft>
              <a:buClr>
                <a:schemeClr val="dk1"/>
              </a:buClr>
              <a:buSzPts val="1800"/>
              <a:buFont typeface="Calibri"/>
              <a:buNone/>
            </a:pPr>
            <a:r>
              <a:rPr lang="en-US" sz="1800"/>
              <a:t>Fosters deep relationships and sets them up to expand their skills, leading to more meaningful engagement within the workplace, such as joining affinity groups </a:t>
            </a:r>
            <a:endParaRPr/>
          </a:p>
          <a:p>
            <a:pPr indent="0" lvl="0" marL="0" rtl="0" algn="l">
              <a:lnSpc>
                <a:spcPct val="100000"/>
              </a:lnSpc>
              <a:spcBef>
                <a:spcPts val="0"/>
              </a:spcBef>
              <a:spcAft>
                <a:spcPts val="0"/>
              </a:spcAft>
              <a:buSzPts val="1400"/>
              <a:buNone/>
            </a:pPr>
            <a:r>
              <a:t/>
            </a:r>
            <a:endParaRPr/>
          </a:p>
        </p:txBody>
      </p:sp>
      <p:sp>
        <p:nvSpPr>
          <p:cNvPr id="278" name="Google Shape;27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7" name="Shape 17"/>
        <p:cNvGrpSpPr/>
        <p:nvPr/>
      </p:nvGrpSpPr>
      <p:grpSpPr>
        <a:xfrm>
          <a:off x="0" y="0"/>
          <a:ext cx="0" cy="0"/>
          <a:chOff x="0" y="0"/>
          <a:chExt cx="0" cy="0"/>
        </a:xfrm>
      </p:grpSpPr>
      <p:sp>
        <p:nvSpPr>
          <p:cNvPr id="18" name="Google Shape;18;p45"/>
          <p:cNvSpPr/>
          <p:nvPr>
            <p:ph idx="2" type="pic"/>
          </p:nvPr>
        </p:nvSpPr>
        <p:spPr>
          <a:xfrm>
            <a:off x="0" y="0"/>
            <a:ext cx="18288000" cy="10288588"/>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56"/>
          <p:cNvSpPr txBox="1"/>
          <p:nvPr>
            <p:ph type="title"/>
          </p:nvPr>
        </p:nvSpPr>
        <p:spPr>
          <a:xfrm>
            <a:off x="1247775" y="2565004"/>
            <a:ext cx="15773400" cy="427976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9000"/>
              <a:buFont typeface="Play"/>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6"/>
          <p:cNvSpPr txBox="1"/>
          <p:nvPr>
            <p:ph idx="1" type="body"/>
          </p:nvPr>
        </p:nvSpPr>
        <p:spPr>
          <a:xfrm>
            <a:off x="1247775" y="6885258"/>
            <a:ext cx="15773400" cy="22506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rgbClr val="757575"/>
              </a:buClr>
              <a:buSzPts val="3600"/>
              <a:buNone/>
              <a:defRPr sz="3600">
                <a:solidFill>
                  <a:srgbClr val="757575"/>
                </a:solidFill>
              </a:defRPr>
            </a:lvl1pPr>
            <a:lvl2pPr indent="-228600" lvl="1" marL="914400" algn="l">
              <a:lnSpc>
                <a:spcPct val="90000"/>
              </a:lnSpc>
              <a:spcBef>
                <a:spcPts val="750"/>
              </a:spcBef>
              <a:spcAft>
                <a:spcPts val="0"/>
              </a:spcAft>
              <a:buClr>
                <a:srgbClr val="757575"/>
              </a:buClr>
              <a:buSzPts val="3000"/>
              <a:buNone/>
              <a:defRPr sz="3000">
                <a:solidFill>
                  <a:srgbClr val="757575"/>
                </a:solidFill>
              </a:defRPr>
            </a:lvl2pPr>
            <a:lvl3pPr indent="-228600" lvl="2" marL="1371600" algn="l">
              <a:lnSpc>
                <a:spcPct val="90000"/>
              </a:lnSpc>
              <a:spcBef>
                <a:spcPts val="750"/>
              </a:spcBef>
              <a:spcAft>
                <a:spcPts val="0"/>
              </a:spcAft>
              <a:buClr>
                <a:srgbClr val="757575"/>
              </a:buClr>
              <a:buSzPts val="2700"/>
              <a:buNone/>
              <a:defRPr sz="2700">
                <a:solidFill>
                  <a:srgbClr val="757575"/>
                </a:solidFill>
              </a:defRPr>
            </a:lvl3pPr>
            <a:lvl4pPr indent="-228600" lvl="3" marL="1828800" algn="l">
              <a:lnSpc>
                <a:spcPct val="90000"/>
              </a:lnSpc>
              <a:spcBef>
                <a:spcPts val="750"/>
              </a:spcBef>
              <a:spcAft>
                <a:spcPts val="0"/>
              </a:spcAft>
              <a:buClr>
                <a:srgbClr val="757575"/>
              </a:buClr>
              <a:buSzPts val="2400"/>
              <a:buNone/>
              <a:defRPr sz="2400">
                <a:solidFill>
                  <a:srgbClr val="757575"/>
                </a:solidFill>
              </a:defRPr>
            </a:lvl4pPr>
            <a:lvl5pPr indent="-228600" lvl="4" marL="2286000" algn="l">
              <a:lnSpc>
                <a:spcPct val="90000"/>
              </a:lnSpc>
              <a:spcBef>
                <a:spcPts val="750"/>
              </a:spcBef>
              <a:spcAft>
                <a:spcPts val="0"/>
              </a:spcAft>
              <a:buClr>
                <a:srgbClr val="757575"/>
              </a:buClr>
              <a:buSzPts val="2400"/>
              <a:buNone/>
              <a:defRPr sz="2400">
                <a:solidFill>
                  <a:srgbClr val="757575"/>
                </a:solidFill>
              </a:defRPr>
            </a:lvl5pPr>
            <a:lvl6pPr indent="-228600" lvl="5" marL="2743200" algn="l">
              <a:lnSpc>
                <a:spcPct val="90000"/>
              </a:lnSpc>
              <a:spcBef>
                <a:spcPts val="750"/>
              </a:spcBef>
              <a:spcAft>
                <a:spcPts val="0"/>
              </a:spcAft>
              <a:buClr>
                <a:srgbClr val="757575"/>
              </a:buClr>
              <a:buSzPts val="2400"/>
              <a:buNone/>
              <a:defRPr sz="2400">
                <a:solidFill>
                  <a:srgbClr val="757575"/>
                </a:solidFill>
              </a:defRPr>
            </a:lvl6pPr>
            <a:lvl7pPr indent="-228600" lvl="6" marL="3200400" algn="l">
              <a:lnSpc>
                <a:spcPct val="90000"/>
              </a:lnSpc>
              <a:spcBef>
                <a:spcPts val="750"/>
              </a:spcBef>
              <a:spcAft>
                <a:spcPts val="0"/>
              </a:spcAft>
              <a:buClr>
                <a:srgbClr val="757575"/>
              </a:buClr>
              <a:buSzPts val="2400"/>
              <a:buNone/>
              <a:defRPr sz="2400">
                <a:solidFill>
                  <a:srgbClr val="757575"/>
                </a:solidFill>
              </a:defRPr>
            </a:lvl7pPr>
            <a:lvl8pPr indent="-228600" lvl="7" marL="3657600" algn="l">
              <a:lnSpc>
                <a:spcPct val="90000"/>
              </a:lnSpc>
              <a:spcBef>
                <a:spcPts val="750"/>
              </a:spcBef>
              <a:spcAft>
                <a:spcPts val="0"/>
              </a:spcAft>
              <a:buClr>
                <a:srgbClr val="757575"/>
              </a:buClr>
              <a:buSzPts val="2400"/>
              <a:buNone/>
              <a:defRPr sz="2400">
                <a:solidFill>
                  <a:srgbClr val="757575"/>
                </a:solidFill>
              </a:defRPr>
            </a:lvl8pPr>
            <a:lvl9pPr indent="-228600" lvl="8" marL="4114800" algn="l">
              <a:lnSpc>
                <a:spcPct val="90000"/>
              </a:lnSpc>
              <a:spcBef>
                <a:spcPts val="750"/>
              </a:spcBef>
              <a:spcAft>
                <a:spcPts val="0"/>
              </a:spcAft>
              <a:buClr>
                <a:srgbClr val="757575"/>
              </a:buClr>
              <a:buSzPts val="2400"/>
              <a:buNone/>
              <a:defRPr sz="2400">
                <a:solidFill>
                  <a:srgbClr val="757575"/>
                </a:solidFill>
              </a:defRPr>
            </a:lvl9pPr>
          </a:lstStyle>
          <a:p/>
        </p:txBody>
      </p:sp>
      <p:sp>
        <p:nvSpPr>
          <p:cNvPr id="48" name="Google Shape;48;p56"/>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6"/>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0" name="Google Shape;50;p56"/>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57"/>
          <p:cNvSpPr txBox="1"/>
          <p:nvPr>
            <p:ph type="title"/>
          </p:nvPr>
        </p:nvSpPr>
        <p:spPr>
          <a:xfrm>
            <a:off x="1257300" y="547773"/>
            <a:ext cx="15773400" cy="1988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7"/>
          <p:cNvSpPr txBox="1"/>
          <p:nvPr>
            <p:ph idx="1" type="body"/>
          </p:nvPr>
        </p:nvSpPr>
        <p:spPr>
          <a:xfrm>
            <a:off x="1257300" y="2738860"/>
            <a:ext cx="7772400" cy="652801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54" name="Google Shape;54;p57"/>
          <p:cNvSpPr txBox="1"/>
          <p:nvPr>
            <p:ph idx="2" type="body"/>
          </p:nvPr>
        </p:nvSpPr>
        <p:spPr>
          <a:xfrm>
            <a:off x="9258300" y="2738860"/>
            <a:ext cx="7772400" cy="652801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55" name="Google Shape;55;p57"/>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7"/>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7" name="Google Shape;57;p57"/>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58"/>
          <p:cNvSpPr txBox="1"/>
          <p:nvPr>
            <p:ph type="title"/>
          </p:nvPr>
        </p:nvSpPr>
        <p:spPr>
          <a:xfrm>
            <a:off x="1259682" y="547773"/>
            <a:ext cx="15773400" cy="1988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8"/>
          <p:cNvSpPr txBox="1"/>
          <p:nvPr>
            <p:ph idx="1" type="body"/>
          </p:nvPr>
        </p:nvSpPr>
        <p:spPr>
          <a:xfrm>
            <a:off x="1259683" y="2522134"/>
            <a:ext cx="7736681" cy="123605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61" name="Google Shape;61;p58"/>
          <p:cNvSpPr txBox="1"/>
          <p:nvPr>
            <p:ph idx="2" type="body"/>
          </p:nvPr>
        </p:nvSpPr>
        <p:spPr>
          <a:xfrm>
            <a:off x="1259683" y="3758193"/>
            <a:ext cx="7736681" cy="552773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62" name="Google Shape;62;p58"/>
          <p:cNvSpPr txBox="1"/>
          <p:nvPr>
            <p:ph idx="3" type="body"/>
          </p:nvPr>
        </p:nvSpPr>
        <p:spPr>
          <a:xfrm>
            <a:off x="9258300" y="2522134"/>
            <a:ext cx="7774782" cy="123605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63" name="Google Shape;63;p58"/>
          <p:cNvSpPr txBox="1"/>
          <p:nvPr>
            <p:ph idx="4" type="body"/>
          </p:nvPr>
        </p:nvSpPr>
        <p:spPr>
          <a:xfrm>
            <a:off x="9258300" y="3758193"/>
            <a:ext cx="7774782" cy="552773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64" name="Google Shape;64;p58"/>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8"/>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6" name="Google Shape;66;p58"/>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59"/>
          <p:cNvSpPr txBox="1"/>
          <p:nvPr>
            <p:ph type="title"/>
          </p:nvPr>
        </p:nvSpPr>
        <p:spPr>
          <a:xfrm>
            <a:off x="1257300" y="547773"/>
            <a:ext cx="15773400" cy="1988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9"/>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9"/>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1" name="Google Shape;71;p59"/>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60"/>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0"/>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5" name="Google Shape;75;p60"/>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61"/>
          <p:cNvSpPr txBox="1"/>
          <p:nvPr>
            <p:ph type="title"/>
          </p:nvPr>
        </p:nvSpPr>
        <p:spPr>
          <a:xfrm>
            <a:off x="1259683" y="685906"/>
            <a:ext cx="5898356" cy="240067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Pla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1"/>
          <p:cNvSpPr txBox="1"/>
          <p:nvPr>
            <p:ph idx="1" type="body"/>
          </p:nvPr>
        </p:nvSpPr>
        <p:spPr>
          <a:xfrm>
            <a:off x="7774782" y="1481367"/>
            <a:ext cx="9258300" cy="7311566"/>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Clr>
                <a:schemeClr val="dk1"/>
              </a:buClr>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79" name="Google Shape;79;p61"/>
          <p:cNvSpPr txBox="1"/>
          <p:nvPr>
            <p:ph idx="2" type="body"/>
          </p:nvPr>
        </p:nvSpPr>
        <p:spPr>
          <a:xfrm>
            <a:off x="1259683" y="3086576"/>
            <a:ext cx="5898356" cy="57182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80" name="Google Shape;80;p61"/>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1"/>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2" name="Google Shape;82;p61"/>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62"/>
          <p:cNvSpPr txBox="1"/>
          <p:nvPr>
            <p:ph type="title"/>
          </p:nvPr>
        </p:nvSpPr>
        <p:spPr>
          <a:xfrm>
            <a:off x="1259683" y="685906"/>
            <a:ext cx="5898356" cy="240067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Pla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2"/>
          <p:cNvSpPr/>
          <p:nvPr>
            <p:ph idx="2" type="pic"/>
          </p:nvPr>
        </p:nvSpPr>
        <p:spPr>
          <a:xfrm>
            <a:off x="7774782" y="1481367"/>
            <a:ext cx="9258300" cy="7311566"/>
          </a:xfrm>
          <a:prstGeom prst="rect">
            <a:avLst/>
          </a:prstGeom>
          <a:noFill/>
          <a:ln>
            <a:noFill/>
          </a:ln>
        </p:spPr>
      </p:sp>
      <p:sp>
        <p:nvSpPr>
          <p:cNvPr id="86" name="Google Shape;86;p62"/>
          <p:cNvSpPr txBox="1"/>
          <p:nvPr>
            <p:ph idx="1" type="body"/>
          </p:nvPr>
        </p:nvSpPr>
        <p:spPr>
          <a:xfrm>
            <a:off x="1259683" y="3086576"/>
            <a:ext cx="5898356" cy="57182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Clr>
                <a:schemeClr val="dk1"/>
              </a:buClr>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87" name="Google Shape;87;p62"/>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2"/>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9" name="Google Shape;89;p62"/>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63"/>
          <p:cNvSpPr txBox="1"/>
          <p:nvPr>
            <p:ph type="title"/>
          </p:nvPr>
        </p:nvSpPr>
        <p:spPr>
          <a:xfrm>
            <a:off x="1257300" y="547773"/>
            <a:ext cx="15773400" cy="1988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3"/>
          <p:cNvSpPr txBox="1"/>
          <p:nvPr>
            <p:ph idx="1" type="body"/>
          </p:nvPr>
        </p:nvSpPr>
        <p:spPr>
          <a:xfrm rot="5400000">
            <a:off x="5879993" y="-1883832"/>
            <a:ext cx="6528015" cy="1577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93" name="Google Shape;93;p63"/>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63"/>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5" name="Google Shape;95;p63"/>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64"/>
          <p:cNvSpPr txBox="1"/>
          <p:nvPr>
            <p:ph type="title"/>
          </p:nvPr>
        </p:nvSpPr>
        <p:spPr>
          <a:xfrm rot="5400000">
            <a:off x="10699474" y="2935649"/>
            <a:ext cx="8719103" cy="39433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64"/>
          <p:cNvSpPr txBox="1"/>
          <p:nvPr>
            <p:ph idx="1" type="body"/>
          </p:nvPr>
        </p:nvSpPr>
        <p:spPr>
          <a:xfrm rot="5400000">
            <a:off x="2698474" y="-893401"/>
            <a:ext cx="8719103" cy="116014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99" name="Google Shape;99;p64"/>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64"/>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1" name="Google Shape;101;p64"/>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102" name="Shape 102"/>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46"/>
          <p:cNvSpPr/>
          <p:nvPr>
            <p:ph idx="2" type="pic"/>
          </p:nvPr>
        </p:nvSpPr>
        <p:spPr>
          <a:xfrm>
            <a:off x="9906000" y="0"/>
            <a:ext cx="8382000" cy="10288588"/>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103" name="Shape 103"/>
        <p:cNvGrpSpPr/>
        <p:nvPr/>
      </p:nvGrpSpPr>
      <p:grpSpPr>
        <a:xfrm>
          <a:off x="0" y="0"/>
          <a:ext cx="0" cy="0"/>
          <a:chOff x="0" y="0"/>
          <a:chExt cx="0" cy="0"/>
        </a:xfrm>
      </p:grpSpPr>
      <p:sp>
        <p:nvSpPr>
          <p:cNvPr id="104" name="Google Shape;104;p66"/>
          <p:cNvSpPr/>
          <p:nvPr>
            <p:ph idx="2" type="pic"/>
          </p:nvPr>
        </p:nvSpPr>
        <p:spPr>
          <a:xfrm>
            <a:off x="-1" y="1878514"/>
            <a:ext cx="4459706" cy="3173539"/>
          </a:xfrm>
          <a:prstGeom prst="rect">
            <a:avLst/>
          </a:prstGeom>
          <a:noFill/>
          <a:ln>
            <a:noFill/>
          </a:ln>
        </p:spPr>
      </p:sp>
      <p:sp>
        <p:nvSpPr>
          <p:cNvPr id="105" name="Google Shape;105;p66"/>
          <p:cNvSpPr/>
          <p:nvPr>
            <p:ph idx="3" type="pic"/>
          </p:nvPr>
        </p:nvSpPr>
        <p:spPr>
          <a:xfrm>
            <a:off x="4684294" y="1878514"/>
            <a:ext cx="4459706" cy="3173539"/>
          </a:xfrm>
          <a:prstGeom prst="rect">
            <a:avLst/>
          </a:prstGeom>
          <a:noFill/>
          <a:ln>
            <a:noFill/>
          </a:ln>
        </p:spPr>
      </p:sp>
      <p:sp>
        <p:nvSpPr>
          <p:cNvPr id="106" name="Google Shape;106;p66"/>
          <p:cNvSpPr/>
          <p:nvPr>
            <p:ph idx="4" type="pic"/>
          </p:nvPr>
        </p:nvSpPr>
        <p:spPr>
          <a:xfrm>
            <a:off x="-1" y="5263398"/>
            <a:ext cx="4459706" cy="3173539"/>
          </a:xfrm>
          <a:prstGeom prst="rect">
            <a:avLst/>
          </a:prstGeom>
          <a:noFill/>
          <a:ln>
            <a:noFill/>
          </a:ln>
        </p:spPr>
      </p:sp>
      <p:sp>
        <p:nvSpPr>
          <p:cNvPr id="107" name="Google Shape;107;p66"/>
          <p:cNvSpPr/>
          <p:nvPr>
            <p:ph idx="5" type="pic"/>
          </p:nvPr>
        </p:nvSpPr>
        <p:spPr>
          <a:xfrm>
            <a:off x="4684294" y="5263398"/>
            <a:ext cx="4459706" cy="3173539"/>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108" name="Shape 108"/>
        <p:cNvGrpSpPr/>
        <p:nvPr/>
      </p:nvGrpSpPr>
      <p:grpSpPr>
        <a:xfrm>
          <a:off x="0" y="0"/>
          <a:ext cx="0" cy="0"/>
          <a:chOff x="0" y="0"/>
          <a:chExt cx="0" cy="0"/>
        </a:xfrm>
      </p:grpSpPr>
      <p:sp>
        <p:nvSpPr>
          <p:cNvPr id="109" name="Google Shape;109;p67"/>
          <p:cNvSpPr/>
          <p:nvPr>
            <p:ph idx="2" type="pic"/>
          </p:nvPr>
        </p:nvSpPr>
        <p:spPr>
          <a:xfrm>
            <a:off x="0" y="0"/>
            <a:ext cx="18288000" cy="7194884"/>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Vertical Text">
  <p:cSld name="1_Title and Vertical Text">
    <p:spTree>
      <p:nvGrpSpPr>
        <p:cNvPr id="110" name="Shape 110"/>
        <p:cNvGrpSpPr/>
        <p:nvPr/>
      </p:nvGrpSpPr>
      <p:grpSpPr>
        <a:xfrm>
          <a:off x="0" y="0"/>
          <a:ext cx="0" cy="0"/>
          <a:chOff x="0" y="0"/>
          <a:chExt cx="0" cy="0"/>
        </a:xfrm>
      </p:grpSpPr>
      <p:sp>
        <p:nvSpPr>
          <p:cNvPr id="111" name="Google Shape;111;p68"/>
          <p:cNvSpPr/>
          <p:nvPr>
            <p:ph idx="2" type="pic"/>
          </p:nvPr>
        </p:nvSpPr>
        <p:spPr>
          <a:xfrm>
            <a:off x="1219199" y="1828800"/>
            <a:ext cx="3015917" cy="6176211"/>
          </a:xfrm>
          <a:prstGeom prst="rect">
            <a:avLst/>
          </a:prstGeom>
          <a:noFill/>
          <a:ln>
            <a:noFill/>
          </a:ln>
        </p:spPr>
      </p:sp>
      <p:sp>
        <p:nvSpPr>
          <p:cNvPr id="112" name="Google Shape;112;p68"/>
          <p:cNvSpPr/>
          <p:nvPr>
            <p:ph idx="3" type="pic"/>
          </p:nvPr>
        </p:nvSpPr>
        <p:spPr>
          <a:xfrm>
            <a:off x="4411578" y="1828800"/>
            <a:ext cx="3015917" cy="6176211"/>
          </a:xfrm>
          <a:prstGeom prst="rect">
            <a:avLst/>
          </a:prstGeom>
          <a:noFill/>
          <a:ln>
            <a:noFill/>
          </a:ln>
        </p:spPr>
      </p:sp>
      <p:sp>
        <p:nvSpPr>
          <p:cNvPr id="113" name="Google Shape;113;p68"/>
          <p:cNvSpPr/>
          <p:nvPr>
            <p:ph idx="4" type="pic"/>
          </p:nvPr>
        </p:nvSpPr>
        <p:spPr>
          <a:xfrm>
            <a:off x="7603957" y="1828800"/>
            <a:ext cx="3015917" cy="6176211"/>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114" name="Shape 114"/>
        <p:cNvGrpSpPr/>
        <p:nvPr/>
      </p:nvGrpSpPr>
      <p:grpSpPr>
        <a:xfrm>
          <a:off x="0" y="0"/>
          <a:ext cx="0" cy="0"/>
          <a:chOff x="0" y="0"/>
          <a:chExt cx="0" cy="0"/>
        </a:xfrm>
      </p:grpSpPr>
      <p:sp>
        <p:nvSpPr>
          <p:cNvPr id="115" name="Google Shape;115;p69"/>
          <p:cNvSpPr/>
          <p:nvPr>
            <p:ph idx="2" type="pic"/>
          </p:nvPr>
        </p:nvSpPr>
        <p:spPr>
          <a:xfrm>
            <a:off x="0" y="0"/>
            <a:ext cx="18288000" cy="10288588"/>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p:cSld name="Два объекта">
    <p:spTree>
      <p:nvGrpSpPr>
        <p:cNvPr id="116" name="Shape 116"/>
        <p:cNvGrpSpPr/>
        <p:nvPr/>
      </p:nvGrpSpPr>
      <p:grpSpPr>
        <a:xfrm>
          <a:off x="0" y="0"/>
          <a:ext cx="0" cy="0"/>
          <a:chOff x="0" y="0"/>
          <a:chExt cx="0" cy="0"/>
        </a:xfrm>
      </p:grpSpPr>
      <p:sp>
        <p:nvSpPr>
          <p:cNvPr id="117" name="Google Shape;117;p70"/>
          <p:cNvSpPr/>
          <p:nvPr>
            <p:ph idx="2" type="pic"/>
          </p:nvPr>
        </p:nvSpPr>
        <p:spPr>
          <a:xfrm>
            <a:off x="12200021" y="0"/>
            <a:ext cx="6087979" cy="10288587"/>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8" name="Shape 118"/>
        <p:cNvGrpSpPr/>
        <p:nvPr/>
      </p:nvGrpSpPr>
      <p:grpSpPr>
        <a:xfrm>
          <a:off x="0" y="0"/>
          <a:ext cx="0" cy="0"/>
          <a:chOff x="0" y="0"/>
          <a:chExt cx="0" cy="0"/>
        </a:xfrm>
      </p:grpSpPr>
      <p:sp>
        <p:nvSpPr>
          <p:cNvPr id="119" name="Google Shape;119;p71"/>
          <p:cNvSpPr/>
          <p:nvPr>
            <p:ph idx="2" type="pic"/>
          </p:nvPr>
        </p:nvSpPr>
        <p:spPr>
          <a:xfrm>
            <a:off x="10563727" y="0"/>
            <a:ext cx="7724274" cy="10288587"/>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20" name="Shape 120"/>
        <p:cNvGrpSpPr/>
        <p:nvPr/>
      </p:nvGrpSpPr>
      <p:grpSpPr>
        <a:xfrm>
          <a:off x="0" y="0"/>
          <a:ext cx="0" cy="0"/>
          <a:chOff x="0" y="0"/>
          <a:chExt cx="0" cy="0"/>
        </a:xfrm>
      </p:grpSpPr>
      <p:sp>
        <p:nvSpPr>
          <p:cNvPr id="121" name="Google Shape;121;p72"/>
          <p:cNvSpPr/>
          <p:nvPr>
            <p:ph idx="2" type="pic"/>
          </p:nvPr>
        </p:nvSpPr>
        <p:spPr>
          <a:xfrm>
            <a:off x="0" y="1585956"/>
            <a:ext cx="4933949" cy="7116677"/>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22" name="Shape 122"/>
        <p:cNvGrpSpPr/>
        <p:nvPr/>
      </p:nvGrpSpPr>
      <p:grpSpPr>
        <a:xfrm>
          <a:off x="0" y="0"/>
          <a:ext cx="0" cy="0"/>
          <a:chOff x="0" y="0"/>
          <a:chExt cx="0" cy="0"/>
        </a:xfrm>
      </p:grpSpPr>
      <p:sp>
        <p:nvSpPr>
          <p:cNvPr id="123" name="Google Shape;123;p73"/>
          <p:cNvSpPr/>
          <p:nvPr>
            <p:ph idx="2" type="pic"/>
          </p:nvPr>
        </p:nvSpPr>
        <p:spPr>
          <a:xfrm>
            <a:off x="13343021" y="0"/>
            <a:ext cx="4944979" cy="10288587"/>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24" name="Shape 124"/>
        <p:cNvGrpSpPr/>
        <p:nvPr/>
      </p:nvGrpSpPr>
      <p:grpSpPr>
        <a:xfrm>
          <a:off x="0" y="0"/>
          <a:ext cx="0" cy="0"/>
          <a:chOff x="0" y="0"/>
          <a:chExt cx="0" cy="0"/>
        </a:xfrm>
      </p:grpSpPr>
      <p:sp>
        <p:nvSpPr>
          <p:cNvPr id="125" name="Google Shape;125;p74"/>
          <p:cNvSpPr/>
          <p:nvPr>
            <p:ph idx="2" type="pic"/>
          </p:nvPr>
        </p:nvSpPr>
        <p:spPr>
          <a:xfrm>
            <a:off x="0" y="0"/>
            <a:ext cx="18288000" cy="4435522"/>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48"/>
          <p:cNvSpPr/>
          <p:nvPr/>
        </p:nvSpPr>
        <p:spPr>
          <a:xfrm>
            <a:off x="0" y="0"/>
            <a:ext cx="494400" cy="1061564"/>
          </a:xfrm>
          <a:prstGeom prst="rect">
            <a:avLst/>
          </a:prstGeom>
          <a:solidFill>
            <a:srgbClr val="18637B"/>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114454"/>
              </a:solidFill>
              <a:latin typeface="Arial"/>
              <a:ea typeface="Arial"/>
              <a:cs typeface="Arial"/>
              <a:sym typeface="Arial"/>
            </a:endParaRPr>
          </a:p>
        </p:txBody>
      </p:sp>
      <p:sp>
        <p:nvSpPr>
          <p:cNvPr id="131" name="Google Shape;131;p48"/>
          <p:cNvSpPr/>
          <p:nvPr/>
        </p:nvSpPr>
        <p:spPr>
          <a:xfrm>
            <a:off x="0" y="1001404"/>
            <a:ext cx="9144000" cy="2117727"/>
          </a:xfrm>
          <a:prstGeom prst="rect">
            <a:avLst/>
          </a:prstGeom>
          <a:solidFill>
            <a:srgbClr val="124057"/>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32" name="Google Shape;132;p48"/>
          <p:cNvSpPr/>
          <p:nvPr/>
        </p:nvSpPr>
        <p:spPr>
          <a:xfrm>
            <a:off x="0" y="3107290"/>
            <a:ext cx="494400" cy="3065873"/>
          </a:xfrm>
          <a:prstGeom prst="rect">
            <a:avLst/>
          </a:prstGeom>
          <a:solidFill>
            <a:srgbClr val="16575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33" name="Google Shape;133;p48"/>
          <p:cNvSpPr/>
          <p:nvPr/>
        </p:nvSpPr>
        <p:spPr>
          <a:xfrm>
            <a:off x="0" y="6173153"/>
            <a:ext cx="494400" cy="1210987"/>
          </a:xfrm>
          <a:prstGeom prst="rect">
            <a:avLst/>
          </a:prstGeom>
          <a:solidFill>
            <a:srgbClr val="3B8D6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34" name="Google Shape;134;p48"/>
          <p:cNvSpPr/>
          <p:nvPr/>
        </p:nvSpPr>
        <p:spPr>
          <a:xfrm>
            <a:off x="0" y="7384140"/>
            <a:ext cx="494400" cy="2904448"/>
          </a:xfrm>
          <a:prstGeom prst="rect">
            <a:avLst/>
          </a:prstGeom>
          <a:solidFill>
            <a:srgbClr val="94BF6E"/>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cxnSp>
        <p:nvCxnSpPr>
          <p:cNvPr id="135" name="Google Shape;135;p48"/>
          <p:cNvCxnSpPr/>
          <p:nvPr/>
        </p:nvCxnSpPr>
        <p:spPr>
          <a:xfrm>
            <a:off x="2074900" y="1619700"/>
            <a:ext cx="0" cy="941545"/>
          </a:xfrm>
          <a:prstGeom prst="straightConnector1">
            <a:avLst/>
          </a:prstGeom>
          <a:noFill/>
          <a:ln cap="flat" cmpd="sng" w="9525">
            <a:solidFill>
              <a:srgbClr val="18637B"/>
            </a:solidFill>
            <a:prstDash val="solid"/>
            <a:round/>
            <a:headEnd len="sm" w="sm" type="none"/>
            <a:tailEnd len="sm" w="sm" type="none"/>
          </a:ln>
        </p:spPr>
      </p:cxnSp>
      <p:sp>
        <p:nvSpPr>
          <p:cNvPr id="136" name="Google Shape;136;p48"/>
          <p:cNvSpPr txBox="1"/>
          <p:nvPr>
            <p:ph type="title"/>
          </p:nvPr>
        </p:nvSpPr>
        <p:spPr>
          <a:xfrm>
            <a:off x="2292050" y="1061614"/>
            <a:ext cx="6417600" cy="2057718"/>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1" name="Shape 21"/>
        <p:cNvGrpSpPr/>
        <p:nvPr/>
      </p:nvGrpSpPr>
      <p:grpSpPr>
        <a:xfrm>
          <a:off x="0" y="0"/>
          <a:ext cx="0" cy="0"/>
          <a:chOff x="0" y="0"/>
          <a:chExt cx="0" cy="0"/>
        </a:xfrm>
      </p:grpSpPr>
      <p:sp>
        <p:nvSpPr>
          <p:cNvPr id="22" name="Google Shape;22;p49"/>
          <p:cNvSpPr/>
          <p:nvPr>
            <p:ph idx="2" type="pic"/>
          </p:nvPr>
        </p:nvSpPr>
        <p:spPr>
          <a:xfrm>
            <a:off x="1612900" y="3177002"/>
            <a:ext cx="3031289" cy="3031289"/>
          </a:xfrm>
          <a:prstGeom prst="ellipse">
            <a:avLst/>
          </a:prstGeom>
          <a:noFill/>
          <a:ln>
            <a:noFill/>
          </a:ln>
        </p:spPr>
      </p:sp>
      <p:sp>
        <p:nvSpPr>
          <p:cNvPr id="23" name="Google Shape;23;p49"/>
          <p:cNvSpPr/>
          <p:nvPr>
            <p:ph idx="3" type="pic"/>
          </p:nvPr>
        </p:nvSpPr>
        <p:spPr>
          <a:xfrm>
            <a:off x="5631448" y="3177002"/>
            <a:ext cx="3031289" cy="3031289"/>
          </a:xfrm>
          <a:prstGeom prst="ellipse">
            <a:avLst/>
          </a:prstGeom>
          <a:noFill/>
          <a:ln>
            <a:noFill/>
          </a:ln>
        </p:spPr>
      </p:sp>
      <p:sp>
        <p:nvSpPr>
          <p:cNvPr id="24" name="Google Shape;24;p49"/>
          <p:cNvSpPr/>
          <p:nvPr>
            <p:ph idx="4" type="pic"/>
          </p:nvPr>
        </p:nvSpPr>
        <p:spPr>
          <a:xfrm>
            <a:off x="9649996" y="3177002"/>
            <a:ext cx="3031289" cy="3031289"/>
          </a:xfrm>
          <a:prstGeom prst="ellipse">
            <a:avLst/>
          </a:prstGeom>
          <a:noFill/>
          <a:ln>
            <a:noFill/>
          </a:ln>
        </p:spPr>
      </p:sp>
      <p:sp>
        <p:nvSpPr>
          <p:cNvPr id="25" name="Google Shape;25;p49"/>
          <p:cNvSpPr/>
          <p:nvPr>
            <p:ph idx="5" type="pic"/>
          </p:nvPr>
        </p:nvSpPr>
        <p:spPr>
          <a:xfrm>
            <a:off x="13668544" y="3177002"/>
            <a:ext cx="3031289" cy="3031289"/>
          </a:xfrm>
          <a:prstGeom prst="ellipse">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37" name="Shape 137"/>
        <p:cNvGrpSpPr/>
        <p:nvPr/>
      </p:nvGrpSpPr>
      <p:grpSpPr>
        <a:xfrm>
          <a:off x="0" y="0"/>
          <a:ext cx="0" cy="0"/>
          <a:chOff x="0" y="0"/>
          <a:chExt cx="0" cy="0"/>
        </a:xfrm>
      </p:grpSpPr>
      <p:sp>
        <p:nvSpPr>
          <p:cNvPr id="138" name="Google Shape;138;p75"/>
          <p:cNvSpPr/>
          <p:nvPr/>
        </p:nvSpPr>
        <p:spPr>
          <a:xfrm>
            <a:off x="0" y="0"/>
            <a:ext cx="494400" cy="1061564"/>
          </a:xfrm>
          <a:prstGeom prst="rect">
            <a:avLst/>
          </a:prstGeom>
          <a:solidFill>
            <a:srgbClr val="18637B"/>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114454"/>
              </a:solidFill>
              <a:latin typeface="Arial"/>
              <a:ea typeface="Arial"/>
              <a:cs typeface="Arial"/>
              <a:sym typeface="Arial"/>
            </a:endParaRPr>
          </a:p>
        </p:txBody>
      </p:sp>
      <p:sp>
        <p:nvSpPr>
          <p:cNvPr id="139" name="Google Shape;139;p75"/>
          <p:cNvSpPr/>
          <p:nvPr/>
        </p:nvSpPr>
        <p:spPr>
          <a:xfrm>
            <a:off x="0" y="1001404"/>
            <a:ext cx="9144000" cy="2117727"/>
          </a:xfrm>
          <a:prstGeom prst="rect">
            <a:avLst/>
          </a:prstGeom>
          <a:solidFill>
            <a:srgbClr val="124057"/>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40" name="Google Shape;140;p75"/>
          <p:cNvSpPr/>
          <p:nvPr/>
        </p:nvSpPr>
        <p:spPr>
          <a:xfrm>
            <a:off x="0" y="3107290"/>
            <a:ext cx="494400" cy="3065873"/>
          </a:xfrm>
          <a:prstGeom prst="rect">
            <a:avLst/>
          </a:prstGeom>
          <a:solidFill>
            <a:srgbClr val="16575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41" name="Google Shape;141;p75"/>
          <p:cNvSpPr/>
          <p:nvPr/>
        </p:nvSpPr>
        <p:spPr>
          <a:xfrm>
            <a:off x="0" y="6173153"/>
            <a:ext cx="494400" cy="1210987"/>
          </a:xfrm>
          <a:prstGeom prst="rect">
            <a:avLst/>
          </a:prstGeom>
          <a:solidFill>
            <a:srgbClr val="3B8D6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42" name="Google Shape;142;p75"/>
          <p:cNvSpPr/>
          <p:nvPr/>
        </p:nvSpPr>
        <p:spPr>
          <a:xfrm>
            <a:off x="0" y="7384140"/>
            <a:ext cx="494400" cy="2904448"/>
          </a:xfrm>
          <a:prstGeom prst="rect">
            <a:avLst/>
          </a:prstGeom>
          <a:solidFill>
            <a:srgbClr val="94BF6E"/>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cxnSp>
        <p:nvCxnSpPr>
          <p:cNvPr id="143" name="Google Shape;143;p75"/>
          <p:cNvCxnSpPr/>
          <p:nvPr/>
        </p:nvCxnSpPr>
        <p:spPr>
          <a:xfrm>
            <a:off x="2074900" y="1619700"/>
            <a:ext cx="0" cy="941545"/>
          </a:xfrm>
          <a:prstGeom prst="straightConnector1">
            <a:avLst/>
          </a:prstGeom>
          <a:noFill/>
          <a:ln cap="flat" cmpd="sng" w="9525">
            <a:solidFill>
              <a:srgbClr val="18637B"/>
            </a:solidFill>
            <a:prstDash val="solid"/>
            <a:round/>
            <a:headEnd len="sm" w="sm" type="none"/>
            <a:tailEnd len="sm" w="sm" type="none"/>
          </a:ln>
        </p:spPr>
      </p:cxnSp>
      <p:sp>
        <p:nvSpPr>
          <p:cNvPr id="144" name="Google Shape;144;p75"/>
          <p:cNvSpPr txBox="1"/>
          <p:nvPr>
            <p:ph type="title"/>
          </p:nvPr>
        </p:nvSpPr>
        <p:spPr>
          <a:xfrm>
            <a:off x="2292050" y="1061614"/>
            <a:ext cx="6417600" cy="2057718"/>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45" name="Google Shape;145;p75"/>
          <p:cNvSpPr txBox="1"/>
          <p:nvPr>
            <p:ph idx="1" type="body"/>
          </p:nvPr>
        </p:nvSpPr>
        <p:spPr>
          <a:xfrm>
            <a:off x="2292050" y="3535096"/>
            <a:ext cx="15081600" cy="6318375"/>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0"/>
              </a:spcBef>
              <a:spcAft>
                <a:spcPts val="0"/>
              </a:spcAft>
              <a:buSzPts val="2800"/>
              <a:buChar char="▪"/>
              <a:defRPr sz="5600"/>
            </a:lvl1pPr>
            <a:lvl2pPr indent="-406400" lvl="1" marL="914400" algn="l">
              <a:lnSpc>
                <a:spcPct val="100000"/>
              </a:lnSpc>
              <a:spcBef>
                <a:spcPts val="0"/>
              </a:spcBef>
              <a:spcAft>
                <a:spcPts val="0"/>
              </a:spcAft>
              <a:buSzPts val="2800"/>
              <a:buChar char="▫"/>
              <a:defRPr sz="5600"/>
            </a:lvl2pPr>
            <a:lvl3pPr indent="-228600" lvl="2" marL="1371600" algn="l">
              <a:lnSpc>
                <a:spcPct val="100000"/>
              </a:lnSpc>
              <a:spcBef>
                <a:spcPts val="0"/>
              </a:spcBef>
              <a:spcAft>
                <a:spcPts val="0"/>
              </a:spcAft>
              <a:buSzPts val="2800"/>
              <a:buNone/>
              <a:defRPr sz="5600"/>
            </a:lvl3pPr>
            <a:lvl4pPr indent="-228600" lvl="3" marL="1828800" algn="l">
              <a:lnSpc>
                <a:spcPct val="100000"/>
              </a:lnSpc>
              <a:spcBef>
                <a:spcPts val="0"/>
              </a:spcBef>
              <a:spcAft>
                <a:spcPts val="0"/>
              </a:spcAft>
              <a:buSzPts val="2800"/>
              <a:buNone/>
              <a:defRPr sz="5600"/>
            </a:lvl4pPr>
            <a:lvl5pPr indent="-228600" lvl="4" marL="2286000" algn="l">
              <a:lnSpc>
                <a:spcPct val="100000"/>
              </a:lnSpc>
              <a:spcBef>
                <a:spcPts val="0"/>
              </a:spcBef>
              <a:spcAft>
                <a:spcPts val="0"/>
              </a:spcAft>
              <a:buSzPts val="2800"/>
              <a:buNone/>
              <a:defRPr sz="5600"/>
            </a:lvl5pPr>
            <a:lvl6pPr indent="-228600" lvl="5" marL="2743200" algn="l">
              <a:lnSpc>
                <a:spcPct val="100000"/>
              </a:lnSpc>
              <a:spcBef>
                <a:spcPts val="0"/>
              </a:spcBef>
              <a:spcAft>
                <a:spcPts val="0"/>
              </a:spcAft>
              <a:buSzPts val="2800"/>
              <a:buNone/>
              <a:defRPr sz="5600"/>
            </a:lvl6pPr>
            <a:lvl7pPr indent="-228600" lvl="6" marL="3200400" algn="l">
              <a:lnSpc>
                <a:spcPct val="100000"/>
              </a:lnSpc>
              <a:spcBef>
                <a:spcPts val="0"/>
              </a:spcBef>
              <a:spcAft>
                <a:spcPts val="0"/>
              </a:spcAft>
              <a:buSzPts val="2800"/>
              <a:buNone/>
              <a:defRPr sz="5600"/>
            </a:lvl7pPr>
            <a:lvl8pPr indent="-228600" lvl="7" marL="3657600" algn="l">
              <a:lnSpc>
                <a:spcPct val="100000"/>
              </a:lnSpc>
              <a:spcBef>
                <a:spcPts val="0"/>
              </a:spcBef>
              <a:spcAft>
                <a:spcPts val="0"/>
              </a:spcAft>
              <a:buSzPts val="2800"/>
              <a:buNone/>
              <a:defRPr sz="5600"/>
            </a:lvl8pPr>
            <a:lvl9pPr indent="-228600" lvl="8" marL="4114800" algn="l">
              <a:lnSpc>
                <a:spcPct val="100000"/>
              </a:lnSpc>
              <a:spcBef>
                <a:spcPts val="0"/>
              </a:spcBef>
              <a:spcAft>
                <a:spcPts val="0"/>
              </a:spcAft>
              <a:buSzPts val="2800"/>
              <a:buNone/>
              <a:defRPr sz="56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46" name="Shape 146"/>
        <p:cNvGrpSpPr/>
        <p:nvPr/>
      </p:nvGrpSpPr>
      <p:grpSpPr>
        <a:xfrm>
          <a:off x="0" y="0"/>
          <a:ext cx="0" cy="0"/>
          <a:chOff x="0" y="0"/>
          <a:chExt cx="0" cy="0"/>
        </a:xfrm>
      </p:grpSpPr>
      <p:sp>
        <p:nvSpPr>
          <p:cNvPr id="147" name="Google Shape;147;p76"/>
          <p:cNvSpPr/>
          <p:nvPr/>
        </p:nvSpPr>
        <p:spPr>
          <a:xfrm>
            <a:off x="0" y="2296855"/>
            <a:ext cx="18288000" cy="5694879"/>
          </a:xfrm>
          <a:prstGeom prst="rect">
            <a:avLst/>
          </a:prstGeom>
          <a:solidFill>
            <a:srgbClr val="16575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48" name="Google Shape;148;p76"/>
          <p:cNvSpPr/>
          <p:nvPr/>
        </p:nvSpPr>
        <p:spPr>
          <a:xfrm>
            <a:off x="6797075" y="3199569"/>
            <a:ext cx="4693850" cy="3889450"/>
          </a:xfrm>
          <a:prstGeom prst="rect">
            <a:avLst/>
          </a:prstGeom>
        </p:spPr>
        <p:txBody>
          <a:bodyPr>
            <a:prstTxWarp prst="textPlain"/>
          </a:bodyPr>
          <a:lstStyle/>
          <a:p>
            <a:pPr lvl="0" algn="ctr"/>
            <a:r>
              <a:rPr b="0" i="0">
                <a:ln>
                  <a:noFill/>
                </a:ln>
                <a:solidFill>
                  <a:srgbClr val="0E3142">
                    <a:alpha val="20000"/>
                  </a:srgbClr>
                </a:solidFill>
                <a:latin typeface="Impact"/>
              </a:rPr>
              <a:t>“</a:t>
            </a:r>
          </a:p>
        </p:txBody>
      </p:sp>
      <p:sp>
        <p:nvSpPr>
          <p:cNvPr id="149" name="Google Shape;149;p76"/>
          <p:cNvSpPr/>
          <p:nvPr/>
        </p:nvSpPr>
        <p:spPr>
          <a:xfrm>
            <a:off x="0" y="0"/>
            <a:ext cx="18288000" cy="1061564"/>
          </a:xfrm>
          <a:prstGeom prst="rect">
            <a:avLst/>
          </a:prstGeom>
          <a:solidFill>
            <a:srgbClr val="18637B"/>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114454"/>
              </a:solidFill>
              <a:latin typeface="Arial"/>
              <a:ea typeface="Arial"/>
              <a:cs typeface="Arial"/>
              <a:sym typeface="Arial"/>
            </a:endParaRPr>
          </a:p>
        </p:txBody>
      </p:sp>
      <p:sp>
        <p:nvSpPr>
          <p:cNvPr id="150" name="Google Shape;150;p76"/>
          <p:cNvSpPr/>
          <p:nvPr/>
        </p:nvSpPr>
        <p:spPr>
          <a:xfrm>
            <a:off x="0" y="1001403"/>
            <a:ext cx="18288000" cy="1464226"/>
          </a:xfrm>
          <a:prstGeom prst="rect">
            <a:avLst/>
          </a:prstGeom>
          <a:solidFill>
            <a:srgbClr val="124057"/>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51" name="Google Shape;151;p76"/>
          <p:cNvSpPr/>
          <p:nvPr/>
        </p:nvSpPr>
        <p:spPr>
          <a:xfrm>
            <a:off x="0" y="7926824"/>
            <a:ext cx="18288000" cy="740514"/>
          </a:xfrm>
          <a:prstGeom prst="rect">
            <a:avLst/>
          </a:prstGeom>
          <a:solidFill>
            <a:srgbClr val="3B8D6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52" name="Google Shape;152;p76"/>
          <p:cNvSpPr/>
          <p:nvPr/>
        </p:nvSpPr>
        <p:spPr>
          <a:xfrm>
            <a:off x="0" y="8667588"/>
            <a:ext cx="18288000" cy="1620850"/>
          </a:xfrm>
          <a:prstGeom prst="rect">
            <a:avLst/>
          </a:prstGeom>
          <a:solidFill>
            <a:srgbClr val="94BF6E"/>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53" name="Google Shape;153;p76"/>
          <p:cNvSpPr txBox="1"/>
          <p:nvPr>
            <p:ph idx="1" type="body"/>
          </p:nvPr>
        </p:nvSpPr>
        <p:spPr>
          <a:xfrm>
            <a:off x="3112350" y="4601260"/>
            <a:ext cx="12063600" cy="1210387"/>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0"/>
              </a:spcBef>
              <a:spcAft>
                <a:spcPts val="0"/>
              </a:spcAft>
              <a:buClr>
                <a:srgbClr val="FFFFFF"/>
              </a:buClr>
              <a:buSzPts val="2000"/>
              <a:buChar char="▪"/>
              <a:defRPr sz="4000">
                <a:solidFill>
                  <a:srgbClr val="FFFFFF"/>
                </a:solidFill>
              </a:defRPr>
            </a:lvl1pPr>
            <a:lvl2pPr indent="-355600" lvl="1" marL="914400" algn="ctr">
              <a:lnSpc>
                <a:spcPct val="100000"/>
              </a:lnSpc>
              <a:spcBef>
                <a:spcPts val="0"/>
              </a:spcBef>
              <a:spcAft>
                <a:spcPts val="0"/>
              </a:spcAft>
              <a:buClr>
                <a:srgbClr val="FFFFFF"/>
              </a:buClr>
              <a:buSzPts val="2000"/>
              <a:buChar char="▫"/>
              <a:defRPr sz="4000">
                <a:solidFill>
                  <a:srgbClr val="FFFFFF"/>
                </a:solidFill>
              </a:defRPr>
            </a:lvl2pPr>
            <a:lvl3pPr indent="-228600" lvl="2" marL="1371600" algn="ctr">
              <a:lnSpc>
                <a:spcPct val="100000"/>
              </a:lnSpc>
              <a:spcBef>
                <a:spcPts val="0"/>
              </a:spcBef>
              <a:spcAft>
                <a:spcPts val="0"/>
              </a:spcAft>
              <a:buClr>
                <a:srgbClr val="FFFFFF"/>
              </a:buClr>
              <a:buSzPts val="2000"/>
              <a:buNone/>
              <a:defRPr sz="4000">
                <a:solidFill>
                  <a:srgbClr val="FFFFFF"/>
                </a:solidFill>
              </a:defRPr>
            </a:lvl3pPr>
            <a:lvl4pPr indent="-228600" lvl="3" marL="1828800" algn="ctr">
              <a:lnSpc>
                <a:spcPct val="100000"/>
              </a:lnSpc>
              <a:spcBef>
                <a:spcPts val="0"/>
              </a:spcBef>
              <a:spcAft>
                <a:spcPts val="0"/>
              </a:spcAft>
              <a:buClr>
                <a:srgbClr val="FFFFFF"/>
              </a:buClr>
              <a:buSzPts val="2000"/>
              <a:buNone/>
              <a:defRPr sz="4000">
                <a:solidFill>
                  <a:srgbClr val="FFFFFF"/>
                </a:solidFill>
              </a:defRPr>
            </a:lvl4pPr>
            <a:lvl5pPr indent="-228600" lvl="4" marL="2286000" algn="ctr">
              <a:lnSpc>
                <a:spcPct val="100000"/>
              </a:lnSpc>
              <a:spcBef>
                <a:spcPts val="0"/>
              </a:spcBef>
              <a:spcAft>
                <a:spcPts val="0"/>
              </a:spcAft>
              <a:buClr>
                <a:srgbClr val="FFFFFF"/>
              </a:buClr>
              <a:buSzPts val="2000"/>
              <a:buNone/>
              <a:defRPr sz="4000">
                <a:solidFill>
                  <a:srgbClr val="FFFFFF"/>
                </a:solidFill>
              </a:defRPr>
            </a:lvl5pPr>
            <a:lvl6pPr indent="-228600" lvl="5" marL="2743200" algn="ctr">
              <a:lnSpc>
                <a:spcPct val="100000"/>
              </a:lnSpc>
              <a:spcBef>
                <a:spcPts val="0"/>
              </a:spcBef>
              <a:spcAft>
                <a:spcPts val="0"/>
              </a:spcAft>
              <a:buClr>
                <a:srgbClr val="FFFFFF"/>
              </a:buClr>
              <a:buSzPts val="2000"/>
              <a:buNone/>
              <a:defRPr sz="4000">
                <a:solidFill>
                  <a:srgbClr val="FFFFFF"/>
                </a:solidFill>
              </a:defRPr>
            </a:lvl6pPr>
            <a:lvl7pPr indent="-228600" lvl="6" marL="3200400" algn="ctr">
              <a:lnSpc>
                <a:spcPct val="100000"/>
              </a:lnSpc>
              <a:spcBef>
                <a:spcPts val="0"/>
              </a:spcBef>
              <a:spcAft>
                <a:spcPts val="0"/>
              </a:spcAft>
              <a:buClr>
                <a:srgbClr val="FFFFFF"/>
              </a:buClr>
              <a:buSzPts val="2000"/>
              <a:buNone/>
              <a:defRPr sz="4000">
                <a:solidFill>
                  <a:srgbClr val="FFFFFF"/>
                </a:solidFill>
              </a:defRPr>
            </a:lvl7pPr>
            <a:lvl8pPr indent="-228600" lvl="7" marL="3657600" algn="ctr">
              <a:lnSpc>
                <a:spcPct val="100000"/>
              </a:lnSpc>
              <a:spcBef>
                <a:spcPts val="0"/>
              </a:spcBef>
              <a:spcAft>
                <a:spcPts val="0"/>
              </a:spcAft>
              <a:buClr>
                <a:srgbClr val="FFFFFF"/>
              </a:buClr>
              <a:buSzPts val="2000"/>
              <a:buNone/>
              <a:defRPr sz="4000">
                <a:solidFill>
                  <a:srgbClr val="FFFFFF"/>
                </a:solidFill>
              </a:defRPr>
            </a:lvl8pPr>
            <a:lvl9pPr indent="-228600" lvl="8" marL="4114800" algn="ctr">
              <a:lnSpc>
                <a:spcPct val="100000"/>
              </a:lnSpc>
              <a:spcBef>
                <a:spcPts val="0"/>
              </a:spcBef>
              <a:spcAft>
                <a:spcPts val="0"/>
              </a:spcAft>
              <a:buClr>
                <a:srgbClr val="FFFFFF"/>
              </a:buClr>
              <a:buSzPts val="2000"/>
              <a:buNone/>
              <a:defRPr sz="4000">
                <a:solidFill>
                  <a:srgbClr val="FFFFFF"/>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154" name="Shape 154"/>
        <p:cNvGrpSpPr/>
        <p:nvPr/>
      </p:nvGrpSpPr>
      <p:grpSpPr>
        <a:xfrm>
          <a:off x="0" y="0"/>
          <a:ext cx="0" cy="0"/>
          <a:chOff x="0" y="0"/>
          <a:chExt cx="0" cy="0"/>
        </a:xfrm>
      </p:grpSpPr>
      <p:sp>
        <p:nvSpPr>
          <p:cNvPr id="155" name="Google Shape;155;p77"/>
          <p:cNvSpPr txBox="1"/>
          <p:nvPr>
            <p:ph type="ctrTitle"/>
          </p:nvPr>
        </p:nvSpPr>
        <p:spPr>
          <a:xfrm>
            <a:off x="8227200" y="5758389"/>
            <a:ext cx="9011400" cy="2319958"/>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14454"/>
              </a:buClr>
              <a:buSzPts val="4800"/>
              <a:buNone/>
              <a:defRPr sz="9600">
                <a:solidFill>
                  <a:srgbClr val="114454"/>
                </a:solidFill>
              </a:defRPr>
            </a:lvl1pPr>
            <a:lvl2pPr lvl="1" algn="l">
              <a:lnSpc>
                <a:spcPct val="100000"/>
              </a:lnSpc>
              <a:spcBef>
                <a:spcPts val="0"/>
              </a:spcBef>
              <a:spcAft>
                <a:spcPts val="0"/>
              </a:spcAft>
              <a:buClr>
                <a:srgbClr val="114454"/>
              </a:buClr>
              <a:buSzPts val="4800"/>
              <a:buNone/>
              <a:defRPr sz="9600">
                <a:solidFill>
                  <a:srgbClr val="114454"/>
                </a:solidFill>
              </a:defRPr>
            </a:lvl2pPr>
            <a:lvl3pPr lvl="2" algn="l">
              <a:lnSpc>
                <a:spcPct val="100000"/>
              </a:lnSpc>
              <a:spcBef>
                <a:spcPts val="0"/>
              </a:spcBef>
              <a:spcAft>
                <a:spcPts val="0"/>
              </a:spcAft>
              <a:buClr>
                <a:srgbClr val="114454"/>
              </a:buClr>
              <a:buSzPts val="4800"/>
              <a:buNone/>
              <a:defRPr sz="9600">
                <a:solidFill>
                  <a:srgbClr val="114454"/>
                </a:solidFill>
              </a:defRPr>
            </a:lvl3pPr>
            <a:lvl4pPr lvl="3" algn="l">
              <a:lnSpc>
                <a:spcPct val="100000"/>
              </a:lnSpc>
              <a:spcBef>
                <a:spcPts val="0"/>
              </a:spcBef>
              <a:spcAft>
                <a:spcPts val="0"/>
              </a:spcAft>
              <a:buClr>
                <a:srgbClr val="114454"/>
              </a:buClr>
              <a:buSzPts val="4800"/>
              <a:buNone/>
              <a:defRPr sz="9600">
                <a:solidFill>
                  <a:srgbClr val="114454"/>
                </a:solidFill>
              </a:defRPr>
            </a:lvl4pPr>
            <a:lvl5pPr lvl="4" algn="l">
              <a:lnSpc>
                <a:spcPct val="100000"/>
              </a:lnSpc>
              <a:spcBef>
                <a:spcPts val="0"/>
              </a:spcBef>
              <a:spcAft>
                <a:spcPts val="0"/>
              </a:spcAft>
              <a:buClr>
                <a:srgbClr val="114454"/>
              </a:buClr>
              <a:buSzPts val="4800"/>
              <a:buNone/>
              <a:defRPr sz="9600">
                <a:solidFill>
                  <a:srgbClr val="114454"/>
                </a:solidFill>
              </a:defRPr>
            </a:lvl5pPr>
            <a:lvl6pPr lvl="5" algn="l">
              <a:lnSpc>
                <a:spcPct val="100000"/>
              </a:lnSpc>
              <a:spcBef>
                <a:spcPts val="0"/>
              </a:spcBef>
              <a:spcAft>
                <a:spcPts val="0"/>
              </a:spcAft>
              <a:buClr>
                <a:srgbClr val="114454"/>
              </a:buClr>
              <a:buSzPts val="4800"/>
              <a:buNone/>
              <a:defRPr sz="9600">
                <a:solidFill>
                  <a:srgbClr val="114454"/>
                </a:solidFill>
              </a:defRPr>
            </a:lvl6pPr>
            <a:lvl7pPr lvl="6" algn="l">
              <a:lnSpc>
                <a:spcPct val="100000"/>
              </a:lnSpc>
              <a:spcBef>
                <a:spcPts val="0"/>
              </a:spcBef>
              <a:spcAft>
                <a:spcPts val="0"/>
              </a:spcAft>
              <a:buClr>
                <a:srgbClr val="114454"/>
              </a:buClr>
              <a:buSzPts val="4800"/>
              <a:buNone/>
              <a:defRPr sz="9600">
                <a:solidFill>
                  <a:srgbClr val="114454"/>
                </a:solidFill>
              </a:defRPr>
            </a:lvl7pPr>
            <a:lvl8pPr lvl="7" algn="l">
              <a:lnSpc>
                <a:spcPct val="100000"/>
              </a:lnSpc>
              <a:spcBef>
                <a:spcPts val="0"/>
              </a:spcBef>
              <a:spcAft>
                <a:spcPts val="0"/>
              </a:spcAft>
              <a:buClr>
                <a:srgbClr val="114454"/>
              </a:buClr>
              <a:buSzPts val="4800"/>
              <a:buNone/>
              <a:defRPr sz="9600">
                <a:solidFill>
                  <a:srgbClr val="114454"/>
                </a:solidFill>
              </a:defRPr>
            </a:lvl8pPr>
            <a:lvl9pPr lvl="8" algn="l">
              <a:lnSpc>
                <a:spcPct val="100000"/>
              </a:lnSpc>
              <a:spcBef>
                <a:spcPts val="0"/>
              </a:spcBef>
              <a:spcAft>
                <a:spcPts val="0"/>
              </a:spcAft>
              <a:buClr>
                <a:srgbClr val="114454"/>
              </a:buClr>
              <a:buSzPts val="4800"/>
              <a:buNone/>
              <a:defRPr sz="9600">
                <a:solidFill>
                  <a:srgbClr val="114454"/>
                </a:solidFill>
              </a:defRPr>
            </a:lvl9pPr>
          </a:lstStyle>
          <a:p/>
        </p:txBody>
      </p:sp>
      <p:sp>
        <p:nvSpPr>
          <p:cNvPr id="156" name="Google Shape;156;p77"/>
          <p:cNvSpPr txBox="1"/>
          <p:nvPr>
            <p:ph idx="1" type="subTitle"/>
          </p:nvPr>
        </p:nvSpPr>
        <p:spPr>
          <a:xfrm>
            <a:off x="8227200" y="7967330"/>
            <a:ext cx="9011400" cy="1569842"/>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94BF6E"/>
              </a:buClr>
              <a:buSzPts val="1800"/>
              <a:buNone/>
              <a:defRPr b="1" sz="3600">
                <a:solidFill>
                  <a:srgbClr val="94BF6E"/>
                </a:solidFill>
              </a:defRPr>
            </a:lvl1pPr>
            <a:lvl2pPr lvl="1" algn="l">
              <a:lnSpc>
                <a:spcPct val="100000"/>
              </a:lnSpc>
              <a:spcBef>
                <a:spcPts val="0"/>
              </a:spcBef>
              <a:spcAft>
                <a:spcPts val="0"/>
              </a:spcAft>
              <a:buClr>
                <a:srgbClr val="94BF6E"/>
              </a:buClr>
              <a:buSzPts val="1800"/>
              <a:buNone/>
              <a:defRPr b="1" sz="3600">
                <a:solidFill>
                  <a:srgbClr val="94BF6E"/>
                </a:solidFill>
              </a:defRPr>
            </a:lvl2pPr>
            <a:lvl3pPr lvl="2" algn="l">
              <a:lnSpc>
                <a:spcPct val="100000"/>
              </a:lnSpc>
              <a:spcBef>
                <a:spcPts val="0"/>
              </a:spcBef>
              <a:spcAft>
                <a:spcPts val="0"/>
              </a:spcAft>
              <a:buClr>
                <a:srgbClr val="94BF6E"/>
              </a:buClr>
              <a:buSzPts val="1800"/>
              <a:buNone/>
              <a:defRPr b="1" sz="3600">
                <a:solidFill>
                  <a:srgbClr val="94BF6E"/>
                </a:solidFill>
              </a:defRPr>
            </a:lvl3pPr>
            <a:lvl4pPr lvl="3" algn="l">
              <a:lnSpc>
                <a:spcPct val="100000"/>
              </a:lnSpc>
              <a:spcBef>
                <a:spcPts val="0"/>
              </a:spcBef>
              <a:spcAft>
                <a:spcPts val="0"/>
              </a:spcAft>
              <a:buClr>
                <a:srgbClr val="94BF6E"/>
              </a:buClr>
              <a:buSzPts val="1800"/>
              <a:buNone/>
              <a:defRPr b="1">
                <a:solidFill>
                  <a:srgbClr val="94BF6E"/>
                </a:solidFill>
              </a:defRPr>
            </a:lvl4pPr>
            <a:lvl5pPr lvl="4" algn="l">
              <a:lnSpc>
                <a:spcPct val="100000"/>
              </a:lnSpc>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157" name="Google Shape;157;p77"/>
          <p:cNvSpPr/>
          <p:nvPr/>
        </p:nvSpPr>
        <p:spPr>
          <a:xfrm>
            <a:off x="0" y="8578322"/>
            <a:ext cx="6948600" cy="495076"/>
          </a:xfrm>
          <a:prstGeom prst="rect">
            <a:avLst/>
          </a:prstGeom>
          <a:solidFill>
            <a:srgbClr val="16575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58" name="Google Shape;158;p77"/>
          <p:cNvSpPr/>
          <p:nvPr/>
        </p:nvSpPr>
        <p:spPr>
          <a:xfrm>
            <a:off x="0" y="0"/>
            <a:ext cx="6948600" cy="1061564"/>
          </a:xfrm>
          <a:prstGeom prst="rect">
            <a:avLst/>
          </a:prstGeom>
          <a:solidFill>
            <a:srgbClr val="18637B"/>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114454"/>
              </a:solidFill>
              <a:latin typeface="Arial"/>
              <a:ea typeface="Arial"/>
              <a:cs typeface="Arial"/>
              <a:sym typeface="Arial"/>
            </a:endParaRPr>
          </a:p>
        </p:txBody>
      </p:sp>
      <p:sp>
        <p:nvSpPr>
          <p:cNvPr id="159" name="Google Shape;159;p77"/>
          <p:cNvSpPr/>
          <p:nvPr/>
        </p:nvSpPr>
        <p:spPr>
          <a:xfrm>
            <a:off x="0" y="1001404"/>
            <a:ext cx="6948600" cy="7649381"/>
          </a:xfrm>
          <a:prstGeom prst="rect">
            <a:avLst/>
          </a:prstGeom>
          <a:solidFill>
            <a:srgbClr val="124057"/>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60" name="Google Shape;160;p77"/>
          <p:cNvSpPr/>
          <p:nvPr/>
        </p:nvSpPr>
        <p:spPr>
          <a:xfrm>
            <a:off x="0" y="8988596"/>
            <a:ext cx="6948600" cy="236436"/>
          </a:xfrm>
          <a:prstGeom prst="rect">
            <a:avLst/>
          </a:prstGeom>
          <a:solidFill>
            <a:srgbClr val="3B8D6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61" name="Google Shape;161;p77"/>
          <p:cNvSpPr/>
          <p:nvPr/>
        </p:nvSpPr>
        <p:spPr>
          <a:xfrm>
            <a:off x="0" y="9169565"/>
            <a:ext cx="6948600" cy="1119173"/>
          </a:xfrm>
          <a:prstGeom prst="rect">
            <a:avLst/>
          </a:prstGeom>
          <a:solidFill>
            <a:srgbClr val="94BF6E"/>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62" name="Shape 162"/>
        <p:cNvGrpSpPr/>
        <p:nvPr/>
      </p:nvGrpSpPr>
      <p:grpSpPr>
        <a:xfrm>
          <a:off x="0" y="0"/>
          <a:ext cx="0" cy="0"/>
          <a:chOff x="0" y="0"/>
          <a:chExt cx="0" cy="0"/>
        </a:xfrm>
      </p:grpSpPr>
      <p:sp>
        <p:nvSpPr>
          <p:cNvPr id="163" name="Google Shape;163;p78"/>
          <p:cNvSpPr/>
          <p:nvPr/>
        </p:nvSpPr>
        <p:spPr>
          <a:xfrm>
            <a:off x="0" y="0"/>
            <a:ext cx="494400" cy="1061564"/>
          </a:xfrm>
          <a:prstGeom prst="rect">
            <a:avLst/>
          </a:prstGeom>
          <a:solidFill>
            <a:srgbClr val="18637B"/>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114454"/>
              </a:solidFill>
              <a:latin typeface="Arial"/>
              <a:ea typeface="Arial"/>
              <a:cs typeface="Arial"/>
              <a:sym typeface="Arial"/>
            </a:endParaRPr>
          </a:p>
        </p:txBody>
      </p:sp>
      <p:sp>
        <p:nvSpPr>
          <p:cNvPr id="164" name="Google Shape;164;p78"/>
          <p:cNvSpPr/>
          <p:nvPr/>
        </p:nvSpPr>
        <p:spPr>
          <a:xfrm>
            <a:off x="0" y="1001404"/>
            <a:ext cx="9144000" cy="2117727"/>
          </a:xfrm>
          <a:prstGeom prst="rect">
            <a:avLst/>
          </a:prstGeom>
          <a:solidFill>
            <a:srgbClr val="124057"/>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65" name="Google Shape;165;p78"/>
          <p:cNvSpPr/>
          <p:nvPr/>
        </p:nvSpPr>
        <p:spPr>
          <a:xfrm>
            <a:off x="0" y="3107290"/>
            <a:ext cx="494400" cy="3065873"/>
          </a:xfrm>
          <a:prstGeom prst="rect">
            <a:avLst/>
          </a:prstGeom>
          <a:solidFill>
            <a:srgbClr val="16575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66" name="Google Shape;166;p78"/>
          <p:cNvSpPr/>
          <p:nvPr/>
        </p:nvSpPr>
        <p:spPr>
          <a:xfrm>
            <a:off x="0" y="6173153"/>
            <a:ext cx="494400" cy="1210987"/>
          </a:xfrm>
          <a:prstGeom prst="rect">
            <a:avLst/>
          </a:prstGeom>
          <a:solidFill>
            <a:srgbClr val="3B8D6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67" name="Google Shape;167;p78"/>
          <p:cNvSpPr/>
          <p:nvPr/>
        </p:nvSpPr>
        <p:spPr>
          <a:xfrm>
            <a:off x="0" y="7384140"/>
            <a:ext cx="494400" cy="2904448"/>
          </a:xfrm>
          <a:prstGeom prst="rect">
            <a:avLst/>
          </a:prstGeom>
          <a:solidFill>
            <a:srgbClr val="94BF6E"/>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cxnSp>
        <p:nvCxnSpPr>
          <p:cNvPr id="168" name="Google Shape;168;p78"/>
          <p:cNvCxnSpPr/>
          <p:nvPr/>
        </p:nvCxnSpPr>
        <p:spPr>
          <a:xfrm>
            <a:off x="2074900" y="1619700"/>
            <a:ext cx="0" cy="941545"/>
          </a:xfrm>
          <a:prstGeom prst="straightConnector1">
            <a:avLst/>
          </a:prstGeom>
          <a:noFill/>
          <a:ln cap="flat" cmpd="sng" w="9525">
            <a:solidFill>
              <a:srgbClr val="18637B"/>
            </a:solidFill>
            <a:prstDash val="solid"/>
            <a:round/>
            <a:headEnd len="sm" w="sm" type="none"/>
            <a:tailEnd len="sm" w="sm" type="none"/>
          </a:ln>
        </p:spPr>
      </p:cxnSp>
      <p:sp>
        <p:nvSpPr>
          <p:cNvPr id="169" name="Google Shape;169;p78"/>
          <p:cNvSpPr txBox="1"/>
          <p:nvPr>
            <p:ph type="title"/>
          </p:nvPr>
        </p:nvSpPr>
        <p:spPr>
          <a:xfrm>
            <a:off x="2292050" y="1061614"/>
            <a:ext cx="6417600" cy="2057718"/>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70" name="Google Shape;170;p78"/>
          <p:cNvSpPr txBox="1"/>
          <p:nvPr>
            <p:ph idx="1" type="body"/>
          </p:nvPr>
        </p:nvSpPr>
        <p:spPr>
          <a:xfrm>
            <a:off x="2292050" y="3535096"/>
            <a:ext cx="7320600" cy="6318375"/>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0"/>
              </a:spcBef>
              <a:spcAft>
                <a:spcPts val="0"/>
              </a:spcAft>
              <a:buSzPts val="2000"/>
              <a:buChar char="▪"/>
              <a:defRPr sz="4000"/>
            </a:lvl1pPr>
            <a:lvl2pPr indent="-355600" lvl="1" marL="914400" algn="l">
              <a:lnSpc>
                <a:spcPct val="100000"/>
              </a:lnSpc>
              <a:spcBef>
                <a:spcPts val="0"/>
              </a:spcBef>
              <a:spcAft>
                <a:spcPts val="0"/>
              </a:spcAft>
              <a:buSzPts val="2000"/>
              <a:buChar char="▫"/>
              <a:defRPr sz="4000"/>
            </a:lvl2pPr>
            <a:lvl3pPr indent="-228600" lvl="2" marL="1371600" algn="l">
              <a:lnSpc>
                <a:spcPct val="100000"/>
              </a:lnSpc>
              <a:spcBef>
                <a:spcPts val="0"/>
              </a:spcBef>
              <a:spcAft>
                <a:spcPts val="0"/>
              </a:spcAft>
              <a:buSzPts val="2000"/>
              <a:buNone/>
              <a:defRPr sz="4000"/>
            </a:lvl3pPr>
            <a:lvl4pPr indent="-228600" lvl="3" marL="1828800" algn="l">
              <a:lnSpc>
                <a:spcPct val="100000"/>
              </a:lnSpc>
              <a:spcBef>
                <a:spcPts val="0"/>
              </a:spcBef>
              <a:spcAft>
                <a:spcPts val="0"/>
              </a:spcAft>
              <a:buSzPts val="2000"/>
              <a:buNone/>
              <a:defRPr sz="4000"/>
            </a:lvl4pPr>
            <a:lvl5pPr indent="-228600" lvl="4" marL="2286000" algn="l">
              <a:lnSpc>
                <a:spcPct val="100000"/>
              </a:lnSpc>
              <a:spcBef>
                <a:spcPts val="0"/>
              </a:spcBef>
              <a:spcAft>
                <a:spcPts val="0"/>
              </a:spcAft>
              <a:buSzPts val="2000"/>
              <a:buNone/>
              <a:defRPr sz="4000"/>
            </a:lvl5pPr>
            <a:lvl6pPr indent="-228600" lvl="5" marL="2743200" algn="l">
              <a:lnSpc>
                <a:spcPct val="100000"/>
              </a:lnSpc>
              <a:spcBef>
                <a:spcPts val="0"/>
              </a:spcBef>
              <a:spcAft>
                <a:spcPts val="0"/>
              </a:spcAft>
              <a:buSzPts val="2000"/>
              <a:buNone/>
              <a:defRPr sz="4000"/>
            </a:lvl6pPr>
            <a:lvl7pPr indent="-228600" lvl="6" marL="3200400" algn="l">
              <a:lnSpc>
                <a:spcPct val="100000"/>
              </a:lnSpc>
              <a:spcBef>
                <a:spcPts val="0"/>
              </a:spcBef>
              <a:spcAft>
                <a:spcPts val="0"/>
              </a:spcAft>
              <a:buSzPts val="2000"/>
              <a:buNone/>
              <a:defRPr sz="4000"/>
            </a:lvl7pPr>
            <a:lvl8pPr indent="-228600" lvl="7" marL="3657600" algn="l">
              <a:lnSpc>
                <a:spcPct val="100000"/>
              </a:lnSpc>
              <a:spcBef>
                <a:spcPts val="0"/>
              </a:spcBef>
              <a:spcAft>
                <a:spcPts val="0"/>
              </a:spcAft>
              <a:buSzPts val="2000"/>
              <a:buNone/>
              <a:defRPr sz="4000"/>
            </a:lvl8pPr>
            <a:lvl9pPr indent="-228600" lvl="8" marL="4114800" algn="l">
              <a:lnSpc>
                <a:spcPct val="100000"/>
              </a:lnSpc>
              <a:spcBef>
                <a:spcPts val="0"/>
              </a:spcBef>
              <a:spcAft>
                <a:spcPts val="0"/>
              </a:spcAft>
              <a:buSzPts val="2000"/>
              <a:buNone/>
              <a:defRPr sz="4000"/>
            </a:lvl9pPr>
          </a:lstStyle>
          <a:p/>
        </p:txBody>
      </p:sp>
      <p:sp>
        <p:nvSpPr>
          <p:cNvPr id="171" name="Google Shape;171;p78"/>
          <p:cNvSpPr txBox="1"/>
          <p:nvPr>
            <p:ph idx="2" type="body"/>
          </p:nvPr>
        </p:nvSpPr>
        <p:spPr>
          <a:xfrm>
            <a:off x="10053246" y="3535096"/>
            <a:ext cx="7320600" cy="6318375"/>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0"/>
              </a:spcBef>
              <a:spcAft>
                <a:spcPts val="0"/>
              </a:spcAft>
              <a:buSzPts val="2000"/>
              <a:buChar char="▪"/>
              <a:defRPr sz="4000"/>
            </a:lvl1pPr>
            <a:lvl2pPr indent="-355600" lvl="1" marL="914400" algn="l">
              <a:lnSpc>
                <a:spcPct val="100000"/>
              </a:lnSpc>
              <a:spcBef>
                <a:spcPts val="0"/>
              </a:spcBef>
              <a:spcAft>
                <a:spcPts val="0"/>
              </a:spcAft>
              <a:buSzPts val="2000"/>
              <a:buChar char="▫"/>
              <a:defRPr sz="4000"/>
            </a:lvl2pPr>
            <a:lvl3pPr indent="-228600" lvl="2" marL="1371600" algn="l">
              <a:lnSpc>
                <a:spcPct val="100000"/>
              </a:lnSpc>
              <a:spcBef>
                <a:spcPts val="0"/>
              </a:spcBef>
              <a:spcAft>
                <a:spcPts val="0"/>
              </a:spcAft>
              <a:buSzPts val="2000"/>
              <a:buNone/>
              <a:defRPr sz="4000"/>
            </a:lvl3pPr>
            <a:lvl4pPr indent="-228600" lvl="3" marL="1828800" algn="l">
              <a:lnSpc>
                <a:spcPct val="100000"/>
              </a:lnSpc>
              <a:spcBef>
                <a:spcPts val="0"/>
              </a:spcBef>
              <a:spcAft>
                <a:spcPts val="0"/>
              </a:spcAft>
              <a:buSzPts val="2000"/>
              <a:buNone/>
              <a:defRPr sz="4000"/>
            </a:lvl4pPr>
            <a:lvl5pPr indent="-228600" lvl="4" marL="2286000" algn="l">
              <a:lnSpc>
                <a:spcPct val="100000"/>
              </a:lnSpc>
              <a:spcBef>
                <a:spcPts val="0"/>
              </a:spcBef>
              <a:spcAft>
                <a:spcPts val="0"/>
              </a:spcAft>
              <a:buSzPts val="2000"/>
              <a:buNone/>
              <a:defRPr sz="4000"/>
            </a:lvl5pPr>
            <a:lvl6pPr indent="-228600" lvl="5" marL="2743200" algn="l">
              <a:lnSpc>
                <a:spcPct val="100000"/>
              </a:lnSpc>
              <a:spcBef>
                <a:spcPts val="0"/>
              </a:spcBef>
              <a:spcAft>
                <a:spcPts val="0"/>
              </a:spcAft>
              <a:buSzPts val="2000"/>
              <a:buNone/>
              <a:defRPr sz="4000"/>
            </a:lvl6pPr>
            <a:lvl7pPr indent="-228600" lvl="6" marL="3200400" algn="l">
              <a:lnSpc>
                <a:spcPct val="100000"/>
              </a:lnSpc>
              <a:spcBef>
                <a:spcPts val="0"/>
              </a:spcBef>
              <a:spcAft>
                <a:spcPts val="0"/>
              </a:spcAft>
              <a:buSzPts val="2000"/>
              <a:buNone/>
              <a:defRPr sz="4000"/>
            </a:lvl7pPr>
            <a:lvl8pPr indent="-228600" lvl="7" marL="3657600" algn="l">
              <a:lnSpc>
                <a:spcPct val="100000"/>
              </a:lnSpc>
              <a:spcBef>
                <a:spcPts val="0"/>
              </a:spcBef>
              <a:spcAft>
                <a:spcPts val="0"/>
              </a:spcAft>
              <a:buSzPts val="2000"/>
              <a:buNone/>
              <a:defRPr sz="4000"/>
            </a:lvl8pPr>
            <a:lvl9pPr indent="-228600" lvl="8" marL="4114800" algn="l">
              <a:lnSpc>
                <a:spcPct val="100000"/>
              </a:lnSpc>
              <a:spcBef>
                <a:spcPts val="0"/>
              </a:spcBef>
              <a:spcAft>
                <a:spcPts val="0"/>
              </a:spcAft>
              <a:buSzPts val="2000"/>
              <a:buNone/>
              <a:defRPr sz="4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 style B">
    <p:spTree>
      <p:nvGrpSpPr>
        <p:cNvPr id="172" name="Shape 172"/>
        <p:cNvGrpSpPr/>
        <p:nvPr/>
      </p:nvGrpSpPr>
      <p:grpSpPr>
        <a:xfrm>
          <a:off x="0" y="0"/>
          <a:ext cx="0" cy="0"/>
          <a:chOff x="0" y="0"/>
          <a:chExt cx="0" cy="0"/>
        </a:xfrm>
      </p:grpSpPr>
      <p:sp>
        <p:nvSpPr>
          <p:cNvPr id="173" name="Google Shape;173;p79"/>
          <p:cNvSpPr/>
          <p:nvPr/>
        </p:nvSpPr>
        <p:spPr>
          <a:xfrm>
            <a:off x="0" y="8590426"/>
            <a:ext cx="18288000" cy="482474"/>
          </a:xfrm>
          <a:prstGeom prst="rect">
            <a:avLst/>
          </a:prstGeom>
          <a:solidFill>
            <a:srgbClr val="16575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74" name="Google Shape;174;p79"/>
          <p:cNvSpPr/>
          <p:nvPr/>
        </p:nvSpPr>
        <p:spPr>
          <a:xfrm>
            <a:off x="0" y="0"/>
            <a:ext cx="18288000" cy="1061564"/>
          </a:xfrm>
          <a:prstGeom prst="rect">
            <a:avLst/>
          </a:prstGeom>
          <a:solidFill>
            <a:srgbClr val="18637B"/>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114454"/>
              </a:solidFill>
              <a:latin typeface="Arial"/>
              <a:ea typeface="Arial"/>
              <a:cs typeface="Arial"/>
              <a:sym typeface="Arial"/>
            </a:endParaRPr>
          </a:p>
        </p:txBody>
      </p:sp>
      <p:sp>
        <p:nvSpPr>
          <p:cNvPr id="175" name="Google Shape;175;p79"/>
          <p:cNvSpPr/>
          <p:nvPr/>
        </p:nvSpPr>
        <p:spPr>
          <a:xfrm>
            <a:off x="0" y="1001404"/>
            <a:ext cx="18288000" cy="7649381"/>
          </a:xfrm>
          <a:prstGeom prst="rect">
            <a:avLst/>
          </a:prstGeom>
          <a:solidFill>
            <a:srgbClr val="124057"/>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76" name="Google Shape;176;p79"/>
          <p:cNvSpPr/>
          <p:nvPr/>
        </p:nvSpPr>
        <p:spPr>
          <a:xfrm>
            <a:off x="0" y="8988596"/>
            <a:ext cx="18288000" cy="236436"/>
          </a:xfrm>
          <a:prstGeom prst="rect">
            <a:avLst/>
          </a:prstGeom>
          <a:solidFill>
            <a:srgbClr val="3B8D6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
        <p:nvSpPr>
          <p:cNvPr id="177" name="Google Shape;177;p79"/>
          <p:cNvSpPr/>
          <p:nvPr/>
        </p:nvSpPr>
        <p:spPr>
          <a:xfrm>
            <a:off x="0" y="9169565"/>
            <a:ext cx="18288000" cy="1119173"/>
          </a:xfrm>
          <a:prstGeom prst="rect">
            <a:avLst/>
          </a:prstGeom>
          <a:solidFill>
            <a:srgbClr val="94BF6E"/>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26" name="Shape 26"/>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27" name="Shape 27"/>
        <p:cNvGrpSpPr/>
        <p:nvPr/>
      </p:nvGrpSpPr>
      <p:grpSpPr>
        <a:xfrm>
          <a:off x="0" y="0"/>
          <a:ext cx="0" cy="0"/>
          <a:chOff x="0" y="0"/>
          <a:chExt cx="0" cy="0"/>
        </a:xfrm>
      </p:grpSpPr>
      <p:sp>
        <p:nvSpPr>
          <p:cNvPr id="28" name="Google Shape;28;p51"/>
          <p:cNvSpPr/>
          <p:nvPr>
            <p:ph idx="2" type="pic"/>
          </p:nvPr>
        </p:nvSpPr>
        <p:spPr>
          <a:xfrm>
            <a:off x="0" y="1623051"/>
            <a:ext cx="8382000" cy="7042486"/>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9" name="Shape 29"/>
        <p:cNvGrpSpPr/>
        <p:nvPr/>
      </p:nvGrpSpPr>
      <p:grpSpPr>
        <a:xfrm>
          <a:off x="0" y="0"/>
          <a:ext cx="0" cy="0"/>
          <a:chOff x="0" y="0"/>
          <a:chExt cx="0" cy="0"/>
        </a:xfrm>
      </p:grpSpPr>
      <p:sp>
        <p:nvSpPr>
          <p:cNvPr id="30" name="Google Shape;30;p52"/>
          <p:cNvSpPr/>
          <p:nvPr>
            <p:ph idx="2" type="pic"/>
          </p:nvPr>
        </p:nvSpPr>
        <p:spPr>
          <a:xfrm>
            <a:off x="1219200" y="2743200"/>
            <a:ext cx="8648700" cy="5674687"/>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1" name="Shape 31"/>
        <p:cNvGrpSpPr/>
        <p:nvPr/>
      </p:nvGrpSpPr>
      <p:grpSpPr>
        <a:xfrm>
          <a:off x="0" y="0"/>
          <a:ext cx="0" cy="0"/>
          <a:chOff x="0" y="0"/>
          <a:chExt cx="0" cy="0"/>
        </a:xfrm>
      </p:grpSpPr>
      <p:sp>
        <p:nvSpPr>
          <p:cNvPr id="32" name="Google Shape;32;p53"/>
          <p:cNvSpPr/>
          <p:nvPr>
            <p:ph idx="2" type="pic"/>
          </p:nvPr>
        </p:nvSpPr>
        <p:spPr>
          <a:xfrm>
            <a:off x="0" y="0"/>
            <a:ext cx="18288000" cy="10288588"/>
          </a:xfrm>
          <a:prstGeom prst="rect">
            <a:avLst/>
          </a:prstGeom>
          <a:noFill/>
          <a:ln>
            <a:noFill/>
          </a:ln>
        </p:spPr>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54"/>
          <p:cNvSpPr txBox="1"/>
          <p:nvPr>
            <p:ph type="ctrTitle"/>
          </p:nvPr>
        </p:nvSpPr>
        <p:spPr>
          <a:xfrm>
            <a:off x="2286000" y="1683804"/>
            <a:ext cx="13716000" cy="358195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9000"/>
              <a:buFont typeface="Play"/>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4"/>
          <p:cNvSpPr txBox="1"/>
          <p:nvPr>
            <p:ph idx="1" type="subTitle"/>
          </p:nvPr>
        </p:nvSpPr>
        <p:spPr>
          <a:xfrm>
            <a:off x="2286000" y="5403891"/>
            <a:ext cx="13716000" cy="248402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p:txBody>
      </p:sp>
      <p:sp>
        <p:nvSpPr>
          <p:cNvPr id="36" name="Google Shape;36;p54"/>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4"/>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8" name="Google Shape;38;p54"/>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55"/>
          <p:cNvSpPr txBox="1"/>
          <p:nvPr>
            <p:ph type="title"/>
          </p:nvPr>
        </p:nvSpPr>
        <p:spPr>
          <a:xfrm>
            <a:off x="1257300" y="547773"/>
            <a:ext cx="15773400" cy="19886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5"/>
          <p:cNvSpPr txBox="1"/>
          <p:nvPr>
            <p:ph idx="1" type="body"/>
          </p:nvPr>
        </p:nvSpPr>
        <p:spPr>
          <a:xfrm>
            <a:off x="1257300" y="2738860"/>
            <a:ext cx="15773400" cy="652801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1"/>
              </a:buClr>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42" name="Google Shape;42;p55"/>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5"/>
          <p:cNvSpPr txBox="1"/>
          <p:nvPr>
            <p:ph idx="11" type="ftr"/>
          </p:nvPr>
        </p:nvSpPr>
        <p:spPr>
          <a:xfrm>
            <a:off x="6057900" y="9535998"/>
            <a:ext cx="6172200" cy="5477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4" name="Google Shape;44;p55"/>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0" Type="http://schemas.openxmlformats.org/officeDocument/2006/relationships/theme" Target="../theme/theme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4"/>
          <p:cNvSpPr txBox="1"/>
          <p:nvPr>
            <p:ph idx="1" type="body"/>
          </p:nvPr>
        </p:nvSpPr>
        <p:spPr>
          <a:xfrm>
            <a:off x="1257300" y="2738860"/>
            <a:ext cx="15773400" cy="6528015"/>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9pPr>
          </a:lstStyle>
          <a:p/>
        </p:txBody>
      </p:sp>
      <p:sp>
        <p:nvSpPr>
          <p:cNvPr id="11" name="Google Shape;11;p44"/>
          <p:cNvSpPr txBox="1"/>
          <p:nvPr>
            <p:ph idx="10" type="dt"/>
          </p:nvPr>
        </p:nvSpPr>
        <p:spPr>
          <a:xfrm>
            <a:off x="1257300" y="9535998"/>
            <a:ext cx="4114800" cy="54777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2" name="Google Shape;12;p44"/>
          <p:cNvSpPr txBox="1"/>
          <p:nvPr>
            <p:ph idx="12" type="sldNum"/>
          </p:nvPr>
        </p:nvSpPr>
        <p:spPr>
          <a:xfrm>
            <a:off x="12915900" y="9535998"/>
            <a:ext cx="4114800" cy="547772"/>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44"/>
          <p:cNvSpPr txBox="1"/>
          <p:nvPr/>
        </p:nvSpPr>
        <p:spPr>
          <a:xfrm>
            <a:off x="2023191" y="9325948"/>
            <a:ext cx="3208376" cy="50820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3F3F3F"/>
              </a:buClr>
              <a:buSzPts val="1200"/>
              <a:buFont typeface="Arial"/>
              <a:buNone/>
            </a:pPr>
            <a:r>
              <a:rPr b="0" i="0" lang="en-US" sz="1200" u="none" cap="none" strike="noStrike">
                <a:solidFill>
                  <a:srgbClr val="3F3F3F"/>
                </a:solidFill>
                <a:latin typeface="Century Gothic"/>
                <a:ea typeface="Century Gothic"/>
                <a:cs typeface="Century Gothic"/>
                <a:sym typeface="Century Gothic"/>
              </a:rPr>
              <a:t>Career &amp; Workforce Workshop|  </a:t>
            </a:r>
            <a:fld id="{00000000-1234-1234-1234-123412341234}" type="slidenum">
              <a:rPr b="0" i="0" lang="en-US" sz="1200" u="none" cap="none" strike="noStrike">
                <a:solidFill>
                  <a:srgbClr val="3F3F3F"/>
                </a:solidFill>
                <a:latin typeface="Century Gothic"/>
                <a:ea typeface="Century Gothic"/>
                <a:cs typeface="Century Gothic"/>
                <a:sym typeface="Century Gothic"/>
              </a:rPr>
              <a:t>‹#›</a:t>
            </a:fld>
            <a:endParaRPr b="0" i="0" sz="1200" u="none" cap="none" strike="noStrike">
              <a:solidFill>
                <a:srgbClr val="3F3F3F"/>
              </a:solidFill>
              <a:latin typeface="Century Gothic"/>
              <a:ea typeface="Century Gothic"/>
              <a:cs typeface="Century Gothic"/>
              <a:sym typeface="Century Gothic"/>
            </a:endParaRPr>
          </a:p>
        </p:txBody>
      </p:sp>
      <p:sp>
        <p:nvSpPr>
          <p:cNvPr id="14" name="Google Shape;14;p44"/>
          <p:cNvSpPr/>
          <p:nvPr/>
        </p:nvSpPr>
        <p:spPr>
          <a:xfrm>
            <a:off x="1333384" y="9367873"/>
            <a:ext cx="369012"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Play"/>
                <a:ea typeface="Play"/>
                <a:cs typeface="Play"/>
                <a:sym typeface="Play"/>
              </a:rPr>
              <a:t>‹#›</a:t>
            </a:fld>
            <a:endParaRPr b="1" i="0" sz="2000" u="none" cap="none" strike="noStrike">
              <a:solidFill>
                <a:schemeClr val="lt1"/>
              </a:solidFill>
              <a:latin typeface="Play"/>
              <a:ea typeface="Play"/>
              <a:cs typeface="Play"/>
              <a:sym typeface="Play"/>
            </a:endParaRPr>
          </a:p>
        </p:txBody>
      </p:sp>
      <p:pic>
        <p:nvPicPr>
          <p:cNvPr descr="A blue and white logo&#10;&#10;Description automatically generated" id="15" name="Google Shape;15;p44"/>
          <p:cNvPicPr preferRelativeResize="0"/>
          <p:nvPr/>
        </p:nvPicPr>
        <p:blipFill rotWithShape="1">
          <a:blip r:embed="rId1">
            <a:alphaModFix/>
          </a:blip>
          <a:srcRect b="0" l="0" r="0" t="0"/>
          <a:stretch/>
        </p:blipFill>
        <p:spPr>
          <a:xfrm>
            <a:off x="1100897" y="9003230"/>
            <a:ext cx="833720" cy="830922"/>
          </a:xfrm>
          <a:prstGeom prst="rect">
            <a:avLst/>
          </a:prstGeom>
          <a:noFill/>
          <a:ln>
            <a:noFill/>
          </a:ln>
        </p:spPr>
      </p:pic>
      <p:sp>
        <p:nvSpPr>
          <p:cNvPr id="16" name="Google Shape;16;p44"/>
          <p:cNvSpPr txBox="1"/>
          <p:nvPr>
            <p:ph type="title"/>
          </p:nvPr>
        </p:nvSpPr>
        <p:spPr>
          <a:xfrm>
            <a:off x="1257300" y="547688"/>
            <a:ext cx="15773400" cy="198913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6600"/>
              <a:buFont typeface="Play"/>
              <a:buNone/>
              <a:defRPr b="0" i="0" sz="66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5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47"/>
          <p:cNvSpPr txBox="1"/>
          <p:nvPr>
            <p:ph type="title"/>
          </p:nvPr>
        </p:nvSpPr>
        <p:spPr>
          <a:xfrm>
            <a:off x="2292050" y="1061614"/>
            <a:ext cx="6417600" cy="2057718"/>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FFFFFF"/>
              </a:buClr>
              <a:buSzPts val="1800"/>
              <a:buFont typeface="Roboto Slab"/>
              <a:buNone/>
              <a:defRPr b="1" i="0" sz="1800" u="none" cap="none" strike="noStrike">
                <a:solidFill>
                  <a:srgbClr val="FFFFFF"/>
                </a:solidFill>
                <a:latin typeface="Roboto Slab"/>
                <a:ea typeface="Roboto Slab"/>
                <a:cs typeface="Roboto Slab"/>
                <a:sym typeface="Roboto Slab"/>
              </a:defRPr>
            </a:lvl1pPr>
            <a:lvl2pPr lvl="1" marR="0" rtl="0" algn="l">
              <a:lnSpc>
                <a:spcPct val="100000"/>
              </a:lnSpc>
              <a:spcBef>
                <a:spcPts val="0"/>
              </a:spcBef>
              <a:spcAft>
                <a:spcPts val="0"/>
              </a:spcAft>
              <a:buClr>
                <a:srgbClr val="FFFFFF"/>
              </a:buClr>
              <a:buSzPts val="1800"/>
              <a:buFont typeface="Roboto Slab"/>
              <a:buNone/>
              <a:defRPr b="1" i="0" sz="1800" u="none" cap="none" strike="noStrike">
                <a:solidFill>
                  <a:srgbClr val="FFFFFF"/>
                </a:solidFill>
                <a:latin typeface="Roboto Slab"/>
                <a:ea typeface="Roboto Slab"/>
                <a:cs typeface="Roboto Slab"/>
                <a:sym typeface="Roboto Slab"/>
              </a:defRPr>
            </a:lvl2pPr>
            <a:lvl3pPr lvl="2" marR="0" rtl="0" algn="l">
              <a:lnSpc>
                <a:spcPct val="100000"/>
              </a:lnSpc>
              <a:spcBef>
                <a:spcPts val="0"/>
              </a:spcBef>
              <a:spcAft>
                <a:spcPts val="0"/>
              </a:spcAft>
              <a:buClr>
                <a:srgbClr val="FFFFFF"/>
              </a:buClr>
              <a:buSzPts val="1800"/>
              <a:buFont typeface="Roboto Slab"/>
              <a:buNone/>
              <a:defRPr b="1" i="0" sz="1800" u="none" cap="none" strike="noStrike">
                <a:solidFill>
                  <a:srgbClr val="FFFFFF"/>
                </a:solidFill>
                <a:latin typeface="Roboto Slab"/>
                <a:ea typeface="Roboto Slab"/>
                <a:cs typeface="Roboto Slab"/>
                <a:sym typeface="Roboto Slab"/>
              </a:defRPr>
            </a:lvl3pPr>
            <a:lvl4pPr lvl="3" marR="0" rtl="0" algn="l">
              <a:lnSpc>
                <a:spcPct val="100000"/>
              </a:lnSpc>
              <a:spcBef>
                <a:spcPts val="0"/>
              </a:spcBef>
              <a:spcAft>
                <a:spcPts val="0"/>
              </a:spcAft>
              <a:buClr>
                <a:srgbClr val="FFFFFF"/>
              </a:buClr>
              <a:buSzPts val="1800"/>
              <a:buFont typeface="Roboto Slab"/>
              <a:buNone/>
              <a:defRPr b="1" i="0" sz="1800" u="none" cap="none" strike="noStrike">
                <a:solidFill>
                  <a:srgbClr val="FFFFFF"/>
                </a:solidFill>
                <a:latin typeface="Roboto Slab"/>
                <a:ea typeface="Roboto Slab"/>
                <a:cs typeface="Roboto Slab"/>
                <a:sym typeface="Roboto Slab"/>
              </a:defRPr>
            </a:lvl4pPr>
            <a:lvl5pPr lvl="4" marR="0" rtl="0" algn="l">
              <a:lnSpc>
                <a:spcPct val="100000"/>
              </a:lnSpc>
              <a:spcBef>
                <a:spcPts val="0"/>
              </a:spcBef>
              <a:spcAft>
                <a:spcPts val="0"/>
              </a:spcAft>
              <a:buClr>
                <a:srgbClr val="FFFFFF"/>
              </a:buClr>
              <a:buSzPts val="1800"/>
              <a:buFont typeface="Roboto Slab"/>
              <a:buNone/>
              <a:defRPr b="1" i="0" sz="1800" u="none" cap="none" strike="noStrike">
                <a:solidFill>
                  <a:srgbClr val="FFFFFF"/>
                </a:solidFill>
                <a:latin typeface="Roboto Slab"/>
                <a:ea typeface="Roboto Slab"/>
                <a:cs typeface="Roboto Slab"/>
                <a:sym typeface="Roboto Slab"/>
              </a:defRPr>
            </a:lvl5pPr>
            <a:lvl6pPr lvl="5" marR="0" rtl="0" algn="l">
              <a:lnSpc>
                <a:spcPct val="100000"/>
              </a:lnSpc>
              <a:spcBef>
                <a:spcPts val="0"/>
              </a:spcBef>
              <a:spcAft>
                <a:spcPts val="0"/>
              </a:spcAft>
              <a:buClr>
                <a:srgbClr val="FFFFFF"/>
              </a:buClr>
              <a:buSzPts val="1800"/>
              <a:buFont typeface="Roboto Slab"/>
              <a:buNone/>
              <a:defRPr b="1" i="0" sz="1800" u="none" cap="none" strike="noStrike">
                <a:solidFill>
                  <a:srgbClr val="FFFFFF"/>
                </a:solidFill>
                <a:latin typeface="Roboto Slab"/>
                <a:ea typeface="Roboto Slab"/>
                <a:cs typeface="Roboto Slab"/>
                <a:sym typeface="Roboto Slab"/>
              </a:defRPr>
            </a:lvl6pPr>
            <a:lvl7pPr lvl="6" marR="0" rtl="0" algn="l">
              <a:lnSpc>
                <a:spcPct val="100000"/>
              </a:lnSpc>
              <a:spcBef>
                <a:spcPts val="0"/>
              </a:spcBef>
              <a:spcAft>
                <a:spcPts val="0"/>
              </a:spcAft>
              <a:buClr>
                <a:srgbClr val="FFFFFF"/>
              </a:buClr>
              <a:buSzPts val="1800"/>
              <a:buFont typeface="Roboto Slab"/>
              <a:buNone/>
              <a:defRPr b="1" i="0" sz="1800" u="none" cap="none" strike="noStrike">
                <a:solidFill>
                  <a:srgbClr val="FFFFFF"/>
                </a:solidFill>
                <a:latin typeface="Roboto Slab"/>
                <a:ea typeface="Roboto Slab"/>
                <a:cs typeface="Roboto Slab"/>
                <a:sym typeface="Roboto Slab"/>
              </a:defRPr>
            </a:lvl7pPr>
            <a:lvl8pPr lvl="7" marR="0" rtl="0" algn="l">
              <a:lnSpc>
                <a:spcPct val="100000"/>
              </a:lnSpc>
              <a:spcBef>
                <a:spcPts val="0"/>
              </a:spcBef>
              <a:spcAft>
                <a:spcPts val="0"/>
              </a:spcAft>
              <a:buClr>
                <a:srgbClr val="FFFFFF"/>
              </a:buClr>
              <a:buSzPts val="1800"/>
              <a:buFont typeface="Roboto Slab"/>
              <a:buNone/>
              <a:defRPr b="1" i="0" sz="1800" u="none" cap="none" strike="noStrike">
                <a:solidFill>
                  <a:srgbClr val="FFFFFF"/>
                </a:solidFill>
                <a:latin typeface="Roboto Slab"/>
                <a:ea typeface="Roboto Slab"/>
                <a:cs typeface="Roboto Slab"/>
                <a:sym typeface="Roboto Slab"/>
              </a:defRPr>
            </a:lvl8pPr>
            <a:lvl9pPr lvl="8" marR="0" rtl="0" algn="l">
              <a:lnSpc>
                <a:spcPct val="100000"/>
              </a:lnSpc>
              <a:spcBef>
                <a:spcPts val="0"/>
              </a:spcBef>
              <a:spcAft>
                <a:spcPts val="0"/>
              </a:spcAft>
              <a:buClr>
                <a:srgbClr val="FFFFFF"/>
              </a:buClr>
              <a:buSzPts val="1800"/>
              <a:buFont typeface="Roboto Slab"/>
              <a:buNone/>
              <a:defRPr b="1" i="0" sz="1800" u="none" cap="none" strike="noStrike">
                <a:solidFill>
                  <a:srgbClr val="FFFFFF"/>
                </a:solidFill>
                <a:latin typeface="Roboto Slab"/>
                <a:ea typeface="Roboto Slab"/>
                <a:cs typeface="Roboto Slab"/>
                <a:sym typeface="Roboto Slab"/>
              </a:defRPr>
            </a:lvl9pPr>
          </a:lstStyle>
          <a:p/>
        </p:txBody>
      </p:sp>
      <p:sp>
        <p:nvSpPr>
          <p:cNvPr id="128" name="Google Shape;128;p47"/>
          <p:cNvSpPr txBox="1"/>
          <p:nvPr>
            <p:ph idx="1" type="body"/>
          </p:nvPr>
        </p:nvSpPr>
        <p:spPr>
          <a:xfrm>
            <a:off x="2292050" y="3535096"/>
            <a:ext cx="15081600" cy="6318375"/>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114454"/>
              </a:buClr>
              <a:buSzPts val="3000"/>
              <a:buFont typeface="Nixie One"/>
              <a:buChar char="▪"/>
              <a:defRPr b="0" i="0" sz="3000" u="none" cap="none" strike="noStrike">
                <a:solidFill>
                  <a:srgbClr val="114454"/>
                </a:solidFill>
                <a:latin typeface="Nixie One"/>
                <a:ea typeface="Nixie One"/>
                <a:cs typeface="Nixie One"/>
                <a:sym typeface="Nixie One"/>
              </a:defRPr>
            </a:lvl1pPr>
            <a:lvl2pPr indent="-381000" lvl="1" marL="914400" marR="0" rtl="0" algn="l">
              <a:lnSpc>
                <a:spcPct val="100000"/>
              </a:lnSpc>
              <a:spcBef>
                <a:spcPts val="480"/>
              </a:spcBef>
              <a:spcAft>
                <a:spcPts val="0"/>
              </a:spcAft>
              <a:buClr>
                <a:srgbClr val="114454"/>
              </a:buClr>
              <a:buSzPts val="2400"/>
              <a:buFont typeface="Nixie One"/>
              <a:buChar char="▫"/>
              <a:defRPr b="0" i="0" sz="2400" u="none" cap="none" strike="noStrike">
                <a:solidFill>
                  <a:srgbClr val="114454"/>
                </a:solidFill>
                <a:latin typeface="Nixie One"/>
                <a:ea typeface="Nixie One"/>
                <a:cs typeface="Nixie One"/>
                <a:sym typeface="Nixie One"/>
              </a:defRPr>
            </a:lvl2pPr>
            <a:lvl3pPr indent="-228600" lvl="2" marL="1371600" marR="0" rtl="0" algn="l">
              <a:lnSpc>
                <a:spcPct val="100000"/>
              </a:lnSpc>
              <a:spcBef>
                <a:spcPts val="480"/>
              </a:spcBef>
              <a:spcAft>
                <a:spcPts val="0"/>
              </a:spcAft>
              <a:buClr>
                <a:srgbClr val="114454"/>
              </a:buClr>
              <a:buSzPts val="2400"/>
              <a:buFont typeface="Nixie One"/>
              <a:buNone/>
              <a:defRPr b="0" i="0" sz="2400" u="none" cap="none" strike="noStrike">
                <a:solidFill>
                  <a:srgbClr val="114454"/>
                </a:solidFill>
                <a:latin typeface="Nixie One"/>
                <a:ea typeface="Nixie One"/>
                <a:cs typeface="Nixie One"/>
                <a:sym typeface="Nixie One"/>
              </a:defRPr>
            </a:lvl3pPr>
            <a:lvl4pPr indent="-228600" lvl="3" marL="1828800" marR="0" rtl="0" algn="l">
              <a:lnSpc>
                <a:spcPct val="100000"/>
              </a:lnSpc>
              <a:spcBef>
                <a:spcPts val="360"/>
              </a:spcBef>
              <a:spcAft>
                <a:spcPts val="0"/>
              </a:spcAft>
              <a:buClr>
                <a:srgbClr val="114454"/>
              </a:buClr>
              <a:buSzPts val="1800"/>
              <a:buFont typeface="Nixie One"/>
              <a:buNone/>
              <a:defRPr b="0" i="0" sz="1800" u="none" cap="none" strike="noStrike">
                <a:solidFill>
                  <a:srgbClr val="114454"/>
                </a:solidFill>
                <a:latin typeface="Nixie One"/>
                <a:ea typeface="Nixie One"/>
                <a:cs typeface="Nixie One"/>
                <a:sym typeface="Nixie One"/>
              </a:defRPr>
            </a:lvl4pPr>
            <a:lvl5pPr indent="-228600" lvl="4" marL="2286000" marR="0" rtl="0" algn="l">
              <a:lnSpc>
                <a:spcPct val="100000"/>
              </a:lnSpc>
              <a:spcBef>
                <a:spcPts val="360"/>
              </a:spcBef>
              <a:spcAft>
                <a:spcPts val="0"/>
              </a:spcAft>
              <a:buClr>
                <a:srgbClr val="114454"/>
              </a:buClr>
              <a:buSzPts val="1800"/>
              <a:buFont typeface="Nixie One"/>
              <a:buNone/>
              <a:defRPr b="0" i="0" sz="1800" u="none" cap="none" strike="noStrike">
                <a:solidFill>
                  <a:srgbClr val="114454"/>
                </a:solidFill>
                <a:latin typeface="Nixie One"/>
                <a:ea typeface="Nixie One"/>
                <a:cs typeface="Nixie One"/>
                <a:sym typeface="Nixie One"/>
              </a:defRPr>
            </a:lvl5pPr>
            <a:lvl6pPr indent="-228600" lvl="5" marL="2743200" marR="0" rtl="0" algn="l">
              <a:lnSpc>
                <a:spcPct val="100000"/>
              </a:lnSpc>
              <a:spcBef>
                <a:spcPts val="360"/>
              </a:spcBef>
              <a:spcAft>
                <a:spcPts val="0"/>
              </a:spcAft>
              <a:buClr>
                <a:srgbClr val="114454"/>
              </a:buClr>
              <a:buSzPts val="1800"/>
              <a:buFont typeface="Nixie One"/>
              <a:buNone/>
              <a:defRPr b="0" i="0" sz="1800" u="none" cap="none" strike="noStrike">
                <a:solidFill>
                  <a:srgbClr val="114454"/>
                </a:solidFill>
                <a:latin typeface="Nixie One"/>
                <a:ea typeface="Nixie One"/>
                <a:cs typeface="Nixie One"/>
                <a:sym typeface="Nixie One"/>
              </a:defRPr>
            </a:lvl6pPr>
            <a:lvl7pPr indent="-228600" lvl="6" marL="3200400" marR="0" rtl="0" algn="l">
              <a:lnSpc>
                <a:spcPct val="100000"/>
              </a:lnSpc>
              <a:spcBef>
                <a:spcPts val="360"/>
              </a:spcBef>
              <a:spcAft>
                <a:spcPts val="0"/>
              </a:spcAft>
              <a:buClr>
                <a:srgbClr val="114454"/>
              </a:buClr>
              <a:buSzPts val="1800"/>
              <a:buFont typeface="Nixie One"/>
              <a:buNone/>
              <a:defRPr b="0" i="0" sz="1800" u="none" cap="none" strike="noStrike">
                <a:solidFill>
                  <a:srgbClr val="114454"/>
                </a:solidFill>
                <a:latin typeface="Nixie One"/>
                <a:ea typeface="Nixie One"/>
                <a:cs typeface="Nixie One"/>
                <a:sym typeface="Nixie One"/>
              </a:defRPr>
            </a:lvl7pPr>
            <a:lvl8pPr indent="-228600" lvl="7" marL="3657600" marR="0" rtl="0" algn="l">
              <a:lnSpc>
                <a:spcPct val="100000"/>
              </a:lnSpc>
              <a:spcBef>
                <a:spcPts val="360"/>
              </a:spcBef>
              <a:spcAft>
                <a:spcPts val="0"/>
              </a:spcAft>
              <a:buClr>
                <a:srgbClr val="114454"/>
              </a:buClr>
              <a:buSzPts val="1800"/>
              <a:buFont typeface="Nixie One"/>
              <a:buNone/>
              <a:defRPr b="0" i="0" sz="1800" u="none" cap="none" strike="noStrike">
                <a:solidFill>
                  <a:srgbClr val="114454"/>
                </a:solidFill>
                <a:latin typeface="Nixie One"/>
                <a:ea typeface="Nixie One"/>
                <a:cs typeface="Nixie One"/>
                <a:sym typeface="Nixie One"/>
              </a:defRPr>
            </a:lvl8pPr>
            <a:lvl9pPr indent="-228600" lvl="8" marL="4114800" marR="0" rtl="0" algn="l">
              <a:lnSpc>
                <a:spcPct val="100000"/>
              </a:lnSpc>
              <a:spcBef>
                <a:spcPts val="360"/>
              </a:spcBef>
              <a:spcAft>
                <a:spcPts val="0"/>
              </a:spcAft>
              <a:buClr>
                <a:srgbClr val="114454"/>
              </a:buClr>
              <a:buSzPts val="1800"/>
              <a:buFont typeface="Nixie One"/>
              <a:buNone/>
              <a:defRPr b="0" i="0" sz="1800" u="none" cap="none" strike="noStrike">
                <a:solidFill>
                  <a:srgbClr val="114454"/>
                </a:solidFill>
                <a:latin typeface="Nixie One"/>
                <a:ea typeface="Nixie One"/>
                <a:cs typeface="Nixie One"/>
                <a:sym typeface="Nixie One"/>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13.jpg"/><Relationship Id="rId6" Type="http://schemas.openxmlformats.org/officeDocument/2006/relationships/image" Target="../media/image6.jp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00afa8ba97_0_22"/>
          <p:cNvSpPr txBox="1"/>
          <p:nvPr>
            <p:ph idx="1" type="body"/>
          </p:nvPr>
        </p:nvSpPr>
        <p:spPr>
          <a:xfrm>
            <a:off x="1147800" y="5417800"/>
            <a:ext cx="15992400" cy="121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7000"/>
              <a:t>GBWC Meeting</a:t>
            </a:r>
            <a:endParaRPr b="1" sz="7000"/>
          </a:p>
          <a:p>
            <a:pPr indent="0" lvl="0" marL="0" rtl="0" algn="ctr">
              <a:spcBef>
                <a:spcPts val="0"/>
              </a:spcBef>
              <a:spcAft>
                <a:spcPts val="0"/>
              </a:spcAft>
              <a:buNone/>
            </a:pPr>
            <a:r>
              <a:rPr b="1" lang="en-US" sz="7000"/>
              <a:t>November 6, 2024</a:t>
            </a:r>
            <a:endParaRPr b="1" sz="7000"/>
          </a:p>
          <a:p>
            <a:pPr indent="0" lvl="0" marL="0" rtl="0" algn="ctr">
              <a:spcBef>
                <a:spcPts val="0"/>
              </a:spcBef>
              <a:spcAft>
                <a:spcPts val="0"/>
              </a:spcAft>
              <a:buNone/>
            </a:pPr>
            <a:r>
              <a:t/>
            </a:r>
            <a:endParaRPr b="1" sz="7000"/>
          </a:p>
          <a:p>
            <a:pPr indent="0" lvl="0" marL="0" rtl="0" algn="ctr">
              <a:spcBef>
                <a:spcPts val="0"/>
              </a:spcBef>
              <a:spcAft>
                <a:spcPts val="0"/>
              </a:spcAft>
              <a:buNone/>
            </a:pPr>
            <a:r>
              <a:rPr b="1" lang="en-US" sz="3600"/>
              <a:t>Bart Merrick - NOAA Chesapeake Bay Office</a:t>
            </a:r>
            <a:endParaRPr b="1" sz="3600"/>
          </a:p>
          <a:p>
            <a:pPr indent="0" lvl="0" marL="0" rtl="0" algn="ctr">
              <a:spcBef>
                <a:spcPts val="0"/>
              </a:spcBef>
              <a:spcAft>
                <a:spcPts val="0"/>
              </a:spcAft>
              <a:buNone/>
            </a:pPr>
            <a:r>
              <a:t/>
            </a:r>
            <a:endParaRPr b="1" sz="7000"/>
          </a:p>
          <a:p>
            <a:pPr indent="0" lvl="0" marL="0" rtl="0" algn="ctr">
              <a:spcBef>
                <a:spcPts val="0"/>
              </a:spcBef>
              <a:spcAft>
                <a:spcPts val="0"/>
              </a:spcAft>
              <a:buNone/>
            </a:pPr>
            <a:r>
              <a:t/>
            </a:r>
            <a:endParaRPr b="1" sz="7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p:nvPr/>
        </p:nvSpPr>
        <p:spPr>
          <a:xfrm>
            <a:off x="1533875" y="2612150"/>
            <a:ext cx="4696500" cy="6630300"/>
          </a:xfrm>
          <a:prstGeom prst="rect">
            <a:avLst/>
          </a:prstGeom>
          <a:solidFill>
            <a:srgbClr val="C7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299" name="Google Shape;299;p40"/>
          <p:cNvSpPr txBox="1"/>
          <p:nvPr/>
        </p:nvSpPr>
        <p:spPr>
          <a:xfrm>
            <a:off x="3279913" y="738772"/>
            <a:ext cx="11728173" cy="1017138"/>
          </a:xfrm>
          <a:prstGeom prst="rect">
            <a:avLst/>
          </a:prstGeom>
          <a:noFill/>
          <a:ln>
            <a:noFill/>
          </a:ln>
        </p:spPr>
        <p:txBody>
          <a:bodyPr anchorCtr="0" anchor="t" bIns="45700" lIns="91425" spcFirstLastPara="1" rIns="91425" wrap="square" tIns="45700">
            <a:spAutoFit/>
          </a:bodyPr>
          <a:lstStyle/>
          <a:p>
            <a:pPr indent="0" lvl="0" marL="0" marR="0" rtl="0" algn="ctr">
              <a:lnSpc>
                <a:spcPct val="123333"/>
              </a:lnSpc>
              <a:spcBef>
                <a:spcPts val="0"/>
              </a:spcBef>
              <a:spcAft>
                <a:spcPts val="0"/>
              </a:spcAft>
              <a:buClr>
                <a:srgbClr val="000000"/>
              </a:buClr>
              <a:buSzPts val="6000"/>
              <a:buFont typeface="Arial"/>
              <a:buNone/>
            </a:pPr>
            <a:r>
              <a:rPr b="1" i="0" lang="en-US" sz="6000" u="none" cap="none" strike="noStrike">
                <a:solidFill>
                  <a:srgbClr val="22255E"/>
                </a:solidFill>
                <a:latin typeface="Arial"/>
                <a:ea typeface="Arial"/>
                <a:cs typeface="Arial"/>
                <a:sym typeface="Arial"/>
              </a:rPr>
              <a:t>Recommendations</a:t>
            </a:r>
            <a:endParaRPr b="0" i="0" sz="1400" u="none" cap="none" strike="noStrike">
              <a:solidFill>
                <a:srgbClr val="000000"/>
              </a:solidFill>
              <a:latin typeface="Arial"/>
              <a:ea typeface="Arial"/>
              <a:cs typeface="Arial"/>
              <a:sym typeface="Arial"/>
            </a:endParaRPr>
          </a:p>
        </p:txBody>
      </p:sp>
      <p:sp>
        <p:nvSpPr>
          <p:cNvPr id="300" name="Google Shape;300;p40"/>
          <p:cNvSpPr txBox="1"/>
          <p:nvPr/>
        </p:nvSpPr>
        <p:spPr>
          <a:xfrm>
            <a:off x="1517959" y="2905213"/>
            <a:ext cx="4696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3F3F3F"/>
                </a:solidFill>
                <a:latin typeface="Arial"/>
                <a:ea typeface="Arial"/>
                <a:cs typeface="Arial"/>
                <a:sym typeface="Arial"/>
              </a:rPr>
              <a:t>Center and maintain relationships with training providers as key partners in closing gaps within emerging jobs.  </a:t>
            </a:r>
            <a:endParaRPr b="0" i="0" sz="1400" u="none" cap="none" strike="noStrike">
              <a:solidFill>
                <a:srgbClr val="000000"/>
              </a:solidFill>
              <a:latin typeface="Arial"/>
              <a:ea typeface="Arial"/>
              <a:cs typeface="Arial"/>
              <a:sym typeface="Arial"/>
            </a:endParaRPr>
          </a:p>
        </p:txBody>
      </p:sp>
      <p:sp>
        <p:nvSpPr>
          <p:cNvPr id="301" name="Google Shape;301;p40"/>
          <p:cNvSpPr txBox="1"/>
          <p:nvPr/>
        </p:nvSpPr>
        <p:spPr>
          <a:xfrm>
            <a:off x="1533841" y="5176095"/>
            <a:ext cx="46647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595959"/>
                </a:solidFill>
                <a:latin typeface="Arial"/>
                <a:ea typeface="Arial"/>
                <a:cs typeface="Arial"/>
                <a:sym typeface="Arial"/>
              </a:rPr>
              <a:t>Establish direct communication with training providers to align employer demands with training programs’ supply of jobseekers  </a:t>
            </a:r>
            <a:endParaRPr b="1" i="1" sz="2400" u="none" cap="none" strike="noStrike">
              <a:solidFill>
                <a:srgbClr val="595959"/>
              </a:solidFill>
              <a:latin typeface="Arial"/>
              <a:ea typeface="Arial"/>
              <a:cs typeface="Arial"/>
              <a:sym typeface="Arial"/>
            </a:endParaRPr>
          </a:p>
        </p:txBody>
      </p:sp>
      <p:sp>
        <p:nvSpPr>
          <p:cNvPr id="302" name="Google Shape;302;p40"/>
          <p:cNvSpPr txBox="1"/>
          <p:nvPr/>
        </p:nvSpPr>
        <p:spPr>
          <a:xfrm>
            <a:off x="1533846" y="7096350"/>
            <a:ext cx="4664700" cy="201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1" i="1" sz="2400" u="none" cap="none" strike="noStrike">
              <a:solidFill>
                <a:srgbClr val="595959"/>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400"/>
              <a:buFont typeface="Arial"/>
              <a:buNone/>
            </a:pPr>
            <a:r>
              <a:rPr b="1" i="1" lang="en-US" sz="2400" u="none" cap="none" strike="noStrike">
                <a:solidFill>
                  <a:srgbClr val="595959"/>
                </a:solidFill>
                <a:latin typeface="Arial"/>
                <a:ea typeface="Arial"/>
                <a:cs typeface="Arial"/>
                <a:sym typeface="Arial"/>
              </a:rPr>
              <a:t>Organize an annual convening to host the CBP, employers, and training providers within Chesapeake Bay.  </a:t>
            </a:r>
            <a:endParaRPr b="1" i="1" sz="2400" u="none" cap="none" strike="noStrike">
              <a:solidFill>
                <a:srgbClr val="595959"/>
              </a:solidFill>
              <a:latin typeface="Arial"/>
              <a:ea typeface="Arial"/>
              <a:cs typeface="Arial"/>
              <a:sym typeface="Arial"/>
            </a:endParaRPr>
          </a:p>
        </p:txBody>
      </p:sp>
      <p:sp>
        <p:nvSpPr>
          <p:cNvPr id="303" name="Google Shape;303;p40"/>
          <p:cNvSpPr/>
          <p:nvPr/>
        </p:nvSpPr>
        <p:spPr>
          <a:xfrm>
            <a:off x="964530" y="1882247"/>
            <a:ext cx="940200" cy="878100"/>
          </a:xfrm>
          <a:prstGeom prst="ellipse">
            <a:avLst/>
          </a:prstGeom>
          <a:solidFill>
            <a:srgbClr val="2226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FFFFFF"/>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cxnSp>
        <p:nvCxnSpPr>
          <p:cNvPr id="304" name="Google Shape;304;p40"/>
          <p:cNvCxnSpPr/>
          <p:nvPr/>
        </p:nvCxnSpPr>
        <p:spPr>
          <a:xfrm>
            <a:off x="1533867" y="5143502"/>
            <a:ext cx="4696500" cy="0"/>
          </a:xfrm>
          <a:prstGeom prst="straightConnector1">
            <a:avLst/>
          </a:prstGeom>
          <a:noFill/>
          <a:ln cap="flat" cmpd="sng" w="12700">
            <a:solidFill>
              <a:srgbClr val="22265E"/>
            </a:solidFill>
            <a:prstDash val="solid"/>
            <a:miter lim="800000"/>
            <a:headEnd len="sm" w="sm" type="none"/>
            <a:tailEnd len="sm" w="sm" type="none"/>
          </a:ln>
        </p:spPr>
      </p:cxnSp>
      <p:sp>
        <p:nvSpPr>
          <p:cNvPr id="305" name="Google Shape;305;p40"/>
          <p:cNvSpPr txBox="1"/>
          <p:nvPr/>
        </p:nvSpPr>
        <p:spPr>
          <a:xfrm>
            <a:off x="964521" y="5335095"/>
            <a:ext cx="4735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306" name="Google Shape;306;p40"/>
          <p:cNvSpPr txBox="1"/>
          <p:nvPr/>
        </p:nvSpPr>
        <p:spPr>
          <a:xfrm>
            <a:off x="968347" y="7581698"/>
            <a:ext cx="46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307" name="Google Shape;307;p40"/>
          <p:cNvSpPr/>
          <p:nvPr/>
        </p:nvSpPr>
        <p:spPr>
          <a:xfrm>
            <a:off x="6639566" y="4400697"/>
            <a:ext cx="5443500" cy="2078100"/>
          </a:xfrm>
          <a:prstGeom prst="bracePair">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8" name="Google Shape;308;p40"/>
          <p:cNvSpPr txBox="1"/>
          <p:nvPr/>
        </p:nvSpPr>
        <p:spPr>
          <a:xfrm>
            <a:off x="7017485" y="4508423"/>
            <a:ext cx="4806000" cy="2801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Build a strategy gathering training providers and employers within the CBP program in the same channels.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Relationship built and maintained on mutual benefit and goes through periodic realignment. </a:t>
            </a:r>
            <a:endParaRPr b="0" i="0" sz="1400" u="none" cap="none" strike="noStrike">
              <a:solidFill>
                <a:srgbClr val="000000"/>
              </a:solidFill>
              <a:latin typeface="Arial"/>
              <a:ea typeface="Arial"/>
              <a:cs typeface="Arial"/>
              <a:sym typeface="Arial"/>
            </a:endParaRPr>
          </a:p>
          <a:p>
            <a:pPr indent="-146050" lvl="0" marL="285750" marR="0" rtl="0" algn="l">
              <a:lnSpc>
                <a:spcPct val="100000"/>
              </a:lnSpc>
              <a:spcBef>
                <a:spcPts val="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309" name="Google Shape;309;p40"/>
          <p:cNvSpPr/>
          <p:nvPr/>
        </p:nvSpPr>
        <p:spPr>
          <a:xfrm>
            <a:off x="6639566" y="7242836"/>
            <a:ext cx="5443389" cy="1580209"/>
          </a:xfrm>
          <a:prstGeom prst="bracePair">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0" name="Google Shape;310;p40"/>
          <p:cNvSpPr txBox="1"/>
          <p:nvPr/>
        </p:nvSpPr>
        <p:spPr>
          <a:xfrm>
            <a:off x="7017485" y="7235980"/>
            <a:ext cx="4805917" cy="178510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Share details about career maps from employers and training providers, disseminate vacancies, and conduct workshops to increase stakeholder collaboration </a:t>
            </a:r>
            <a:endParaRPr b="0" i="0" sz="22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3123f3f0383_0_0"/>
          <p:cNvSpPr txBox="1"/>
          <p:nvPr>
            <p:ph type="title"/>
          </p:nvPr>
        </p:nvSpPr>
        <p:spPr>
          <a:xfrm>
            <a:off x="1024200" y="960244"/>
            <a:ext cx="7954200" cy="20574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1800"/>
              <a:buNone/>
            </a:pPr>
            <a:r>
              <a:rPr lang="en-US" sz="4200"/>
              <a:t>NEXT STEPS</a:t>
            </a:r>
            <a:endParaRPr sz="4200"/>
          </a:p>
        </p:txBody>
      </p:sp>
      <p:sp>
        <p:nvSpPr>
          <p:cNvPr id="316" name="Google Shape;316;g3123f3f0383_0_0"/>
          <p:cNvSpPr txBox="1"/>
          <p:nvPr/>
        </p:nvSpPr>
        <p:spPr>
          <a:xfrm>
            <a:off x="1024200" y="3214045"/>
            <a:ext cx="17263800" cy="5551500"/>
          </a:xfrm>
          <a:prstGeom prst="rect">
            <a:avLst/>
          </a:prstGeom>
          <a:noFill/>
          <a:ln>
            <a:noFill/>
          </a:ln>
        </p:spPr>
        <p:txBody>
          <a:bodyPr anchorCtr="0" anchor="t" bIns="182850" lIns="182850" spcFirstLastPara="1" rIns="182850" wrap="square" tIns="182850">
            <a:spAutoFit/>
          </a:bodyPr>
          <a:lstStyle/>
          <a:p>
            <a:pPr indent="-514350" lvl="0" marL="457200" marR="0" rtl="0" algn="l">
              <a:lnSpc>
                <a:spcPct val="100000"/>
              </a:lnSpc>
              <a:spcBef>
                <a:spcPts val="2000"/>
              </a:spcBef>
              <a:spcAft>
                <a:spcPts val="0"/>
              </a:spcAft>
              <a:buSzPts val="4500"/>
              <a:buFont typeface="Roboto Slab"/>
              <a:buChar char="●"/>
            </a:pPr>
            <a:r>
              <a:rPr lang="en-US" sz="4500">
                <a:latin typeface="Roboto Slab"/>
                <a:ea typeface="Roboto Slab"/>
                <a:cs typeface="Roboto Slab"/>
                <a:sym typeface="Roboto Slab"/>
              </a:rPr>
              <a:t>Communicate findings and recommendations to CBP Leadership</a:t>
            </a:r>
            <a:endParaRPr sz="4500">
              <a:latin typeface="Roboto Slab"/>
              <a:ea typeface="Roboto Slab"/>
              <a:cs typeface="Roboto Slab"/>
              <a:sym typeface="Roboto Slab"/>
            </a:endParaRPr>
          </a:p>
          <a:p>
            <a:pPr indent="0" lvl="0" marL="457200" marR="0" rtl="0" algn="l">
              <a:lnSpc>
                <a:spcPct val="100000"/>
              </a:lnSpc>
              <a:spcBef>
                <a:spcPts val="2000"/>
              </a:spcBef>
              <a:spcAft>
                <a:spcPts val="0"/>
              </a:spcAft>
              <a:buNone/>
            </a:pPr>
            <a:r>
              <a:t/>
            </a:r>
            <a:endParaRPr sz="4500">
              <a:latin typeface="Roboto Slab"/>
              <a:ea typeface="Roboto Slab"/>
              <a:cs typeface="Roboto Slab"/>
              <a:sym typeface="Roboto Slab"/>
            </a:endParaRPr>
          </a:p>
          <a:p>
            <a:pPr indent="-514350" lvl="0" marL="457200" marR="0" rtl="0" algn="l">
              <a:lnSpc>
                <a:spcPct val="100000"/>
              </a:lnSpc>
              <a:spcBef>
                <a:spcPts val="2000"/>
              </a:spcBef>
              <a:spcAft>
                <a:spcPts val="0"/>
              </a:spcAft>
              <a:buSzPts val="4500"/>
              <a:buFont typeface="Roboto Slab"/>
              <a:buChar char="●"/>
            </a:pPr>
            <a:r>
              <a:rPr lang="en-US" sz="4500">
                <a:latin typeface="Roboto Slab"/>
                <a:ea typeface="Roboto Slab"/>
                <a:cs typeface="Roboto Slab"/>
                <a:sym typeface="Roboto Slab"/>
              </a:rPr>
              <a:t>ID </a:t>
            </a:r>
            <a:r>
              <a:rPr lang="en-US" sz="4500">
                <a:latin typeface="Roboto Slab"/>
                <a:ea typeface="Roboto Slab"/>
                <a:cs typeface="Roboto Slab"/>
                <a:sym typeface="Roboto Slab"/>
              </a:rPr>
              <a:t>recommendations</a:t>
            </a:r>
            <a:r>
              <a:rPr lang="en-US" sz="4500">
                <a:latin typeface="Roboto Slab"/>
                <a:ea typeface="Roboto Slab"/>
                <a:cs typeface="Roboto Slab"/>
                <a:sym typeface="Roboto Slab"/>
              </a:rPr>
              <a:t> to move forward in the short term</a:t>
            </a:r>
            <a:endParaRPr sz="4500">
              <a:latin typeface="Roboto Slab"/>
              <a:ea typeface="Roboto Slab"/>
              <a:cs typeface="Roboto Slab"/>
              <a:sym typeface="Roboto Slab"/>
            </a:endParaRPr>
          </a:p>
          <a:p>
            <a:pPr indent="0" lvl="0" marL="457200" marR="0" rtl="0" algn="l">
              <a:lnSpc>
                <a:spcPct val="100000"/>
              </a:lnSpc>
              <a:spcBef>
                <a:spcPts val="2000"/>
              </a:spcBef>
              <a:spcAft>
                <a:spcPts val="0"/>
              </a:spcAft>
              <a:buNone/>
            </a:pPr>
            <a:r>
              <a:t/>
            </a:r>
            <a:endParaRPr sz="4500">
              <a:latin typeface="Roboto Slab"/>
              <a:ea typeface="Roboto Slab"/>
              <a:cs typeface="Roboto Slab"/>
              <a:sym typeface="Roboto Slab"/>
            </a:endParaRPr>
          </a:p>
          <a:p>
            <a:pPr indent="-514350" lvl="0" marL="457200" marR="0" rtl="0" algn="l">
              <a:lnSpc>
                <a:spcPct val="100000"/>
              </a:lnSpc>
              <a:spcBef>
                <a:spcPts val="2000"/>
              </a:spcBef>
              <a:spcAft>
                <a:spcPts val="0"/>
              </a:spcAft>
              <a:buSzPts val="4500"/>
              <a:buFont typeface="Roboto Slab"/>
              <a:buChar char="●"/>
            </a:pPr>
            <a:r>
              <a:rPr lang="en-US" sz="4500">
                <a:latin typeface="Roboto Slab"/>
                <a:ea typeface="Roboto Slab"/>
                <a:cs typeface="Roboto Slab"/>
                <a:sym typeface="Roboto Slab"/>
              </a:rPr>
              <a:t>ID CBP PoC to continue this work</a:t>
            </a:r>
            <a:endParaRPr sz="4500">
              <a:latin typeface="Roboto Slab"/>
              <a:ea typeface="Roboto Slab"/>
              <a:cs typeface="Roboto Slab"/>
              <a:sym typeface="Roboto Sla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txBox="1"/>
          <p:nvPr>
            <p:ph type="title"/>
          </p:nvPr>
        </p:nvSpPr>
        <p:spPr>
          <a:xfrm>
            <a:off x="1084750" y="1062244"/>
            <a:ext cx="7662600" cy="20574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1800"/>
              <a:buNone/>
            </a:pPr>
            <a:r>
              <a:rPr lang="en-US" sz="4200"/>
              <a:t>CONTEXT: </a:t>
            </a:r>
            <a:r>
              <a:rPr lang="en-US" sz="4200"/>
              <a:t>WORKFORCE ACTION TEAM</a:t>
            </a:r>
            <a:endParaRPr sz="4200"/>
          </a:p>
        </p:txBody>
      </p:sp>
      <p:sp>
        <p:nvSpPr>
          <p:cNvPr id="189" name="Google Shape;189;p5"/>
          <p:cNvSpPr txBox="1"/>
          <p:nvPr/>
        </p:nvSpPr>
        <p:spPr>
          <a:xfrm>
            <a:off x="1084750" y="3119645"/>
            <a:ext cx="17203200" cy="7251155"/>
          </a:xfrm>
          <a:prstGeom prst="rect">
            <a:avLst/>
          </a:prstGeom>
          <a:noFill/>
          <a:ln>
            <a:noFill/>
          </a:ln>
        </p:spPr>
        <p:txBody>
          <a:bodyPr anchorCtr="0" anchor="t" bIns="182850" lIns="182850" spcFirstLastPara="1" rIns="182850" wrap="square" tIns="182850">
            <a:spAutoFit/>
          </a:bodyPr>
          <a:lstStyle/>
          <a:p>
            <a:pPr indent="0" lvl="0" marL="0" marR="0" rtl="0" algn="l">
              <a:lnSpc>
                <a:spcPct val="115000"/>
              </a:lnSpc>
              <a:spcBef>
                <a:spcPts val="2400"/>
              </a:spcBef>
              <a:spcAft>
                <a:spcPts val="0"/>
              </a:spcAft>
              <a:buClr>
                <a:srgbClr val="000000"/>
              </a:buClr>
              <a:buSzPts val="3600"/>
              <a:buFont typeface="Arial"/>
              <a:buNone/>
            </a:pPr>
            <a:r>
              <a:rPr b="1" i="0" lang="en-US" sz="3600" u="none" cap="none" strike="noStrike">
                <a:solidFill>
                  <a:srgbClr val="000000"/>
                </a:solidFill>
                <a:latin typeface="Roboto Slab"/>
                <a:ea typeface="Roboto Slab"/>
                <a:cs typeface="Roboto Slab"/>
                <a:sym typeface="Roboto Slab"/>
              </a:rPr>
              <a:t>Item 1: </a:t>
            </a:r>
            <a:r>
              <a:rPr b="0" i="0" lang="en-US" sz="3600" u="none" cap="none" strike="noStrike">
                <a:solidFill>
                  <a:srgbClr val="000000"/>
                </a:solidFill>
                <a:latin typeface="Roboto Slab"/>
                <a:ea typeface="Roboto Slab"/>
                <a:cs typeface="Roboto Slab"/>
                <a:sym typeface="Roboto Slab"/>
              </a:rPr>
              <a:t>Convene the community of CBP partners to support collaboration and awareness regarding workforce/career oriented programming related to the CBP goals and outcomes and enhance opportunities to increase/ improve the pathway(s) to green/clean careers, especially focused on programming supportive of a more diverse and inclusive workforce</a:t>
            </a:r>
            <a:endParaRPr b="0" i="0" sz="3600" u="none" cap="none" strike="noStrike">
              <a:solidFill>
                <a:srgbClr val="000000"/>
              </a:solidFill>
              <a:latin typeface="Roboto Slab"/>
              <a:ea typeface="Roboto Slab"/>
              <a:cs typeface="Roboto Slab"/>
              <a:sym typeface="Roboto Slab"/>
            </a:endParaRPr>
          </a:p>
          <a:p>
            <a:pPr indent="0" lvl="0" marL="0" marR="0" rtl="0" algn="l">
              <a:lnSpc>
                <a:spcPct val="115000"/>
              </a:lnSpc>
              <a:spcBef>
                <a:spcPts val="2400"/>
              </a:spcBef>
              <a:spcAft>
                <a:spcPts val="0"/>
              </a:spcAft>
              <a:buClr>
                <a:srgbClr val="000000"/>
              </a:buClr>
              <a:buSzPts val="3600"/>
              <a:buFont typeface="Arial"/>
              <a:buNone/>
            </a:pPr>
            <a:r>
              <a:rPr b="1" i="0" lang="en-US" sz="3600" u="none" cap="none" strike="noStrike">
                <a:solidFill>
                  <a:srgbClr val="000000"/>
                </a:solidFill>
                <a:latin typeface="Roboto Slab"/>
                <a:ea typeface="Roboto Slab"/>
                <a:cs typeface="Roboto Slab"/>
                <a:sym typeface="Roboto Slab"/>
              </a:rPr>
              <a:t>Questions:</a:t>
            </a:r>
            <a:endParaRPr b="1" i="0" sz="3600" u="none" cap="none" strike="noStrike">
              <a:solidFill>
                <a:srgbClr val="000000"/>
              </a:solidFill>
              <a:latin typeface="Roboto Slab"/>
              <a:ea typeface="Roboto Slab"/>
              <a:cs typeface="Roboto Slab"/>
              <a:sym typeface="Roboto Slab"/>
            </a:endParaRPr>
          </a:p>
          <a:p>
            <a:pPr indent="-685800" lvl="1" marL="1828800" marR="0" rtl="0" algn="l">
              <a:lnSpc>
                <a:spcPct val="115000"/>
              </a:lnSpc>
              <a:spcBef>
                <a:spcPts val="2400"/>
              </a:spcBef>
              <a:spcAft>
                <a:spcPts val="0"/>
              </a:spcAft>
              <a:buClr>
                <a:srgbClr val="000000"/>
              </a:buClr>
              <a:buSzPts val="1800"/>
              <a:buFont typeface="Roboto Slab"/>
              <a:buChar char="➢"/>
            </a:pPr>
            <a:r>
              <a:rPr b="0" i="0" lang="en-US" sz="3600" u="none" cap="none" strike="noStrike">
                <a:solidFill>
                  <a:srgbClr val="000000"/>
                </a:solidFill>
                <a:latin typeface="Roboto Slab"/>
                <a:ea typeface="Roboto Slab"/>
                <a:cs typeface="Roboto Slab"/>
                <a:sym typeface="Roboto Slab"/>
              </a:rPr>
              <a:t>What opportunities to collaborate exist?</a:t>
            </a:r>
            <a:endParaRPr b="0" i="0" sz="3600" u="none" cap="none" strike="noStrike">
              <a:solidFill>
                <a:srgbClr val="000000"/>
              </a:solidFill>
              <a:latin typeface="Roboto Slab"/>
              <a:ea typeface="Roboto Slab"/>
              <a:cs typeface="Roboto Slab"/>
              <a:sym typeface="Roboto Slab"/>
            </a:endParaRPr>
          </a:p>
          <a:p>
            <a:pPr indent="-685800" lvl="1" marL="1828800" marR="0" rtl="0" algn="l">
              <a:lnSpc>
                <a:spcPct val="115000"/>
              </a:lnSpc>
              <a:spcBef>
                <a:spcPts val="0"/>
              </a:spcBef>
              <a:spcAft>
                <a:spcPts val="0"/>
              </a:spcAft>
              <a:buClr>
                <a:srgbClr val="000000"/>
              </a:buClr>
              <a:buSzPts val="1800"/>
              <a:buFont typeface="Roboto Slab"/>
              <a:buChar char="➢"/>
            </a:pPr>
            <a:r>
              <a:rPr b="0" i="0" lang="en-US" sz="3600" u="none" cap="none" strike="noStrike">
                <a:solidFill>
                  <a:srgbClr val="000000"/>
                </a:solidFill>
                <a:latin typeface="Roboto Slab"/>
                <a:ea typeface="Roboto Slab"/>
                <a:cs typeface="Roboto Slab"/>
                <a:sym typeface="Roboto Slab"/>
              </a:rPr>
              <a:t>What support can be provided to workforce program participants?</a:t>
            </a:r>
            <a:endParaRPr b="0" i="0" sz="3600" u="none" cap="none" strike="noStrike">
              <a:solidFill>
                <a:srgbClr val="000000"/>
              </a:solidFill>
              <a:latin typeface="Roboto Slab"/>
              <a:ea typeface="Roboto Slab"/>
              <a:cs typeface="Roboto Slab"/>
              <a:sym typeface="Roboto Slab"/>
            </a:endParaRPr>
          </a:p>
          <a:p>
            <a:pPr indent="0" lvl="0" marL="0" marR="0" rtl="0" algn="l">
              <a:lnSpc>
                <a:spcPct val="100000"/>
              </a:lnSpc>
              <a:spcBef>
                <a:spcPts val="2400"/>
              </a:spcBef>
              <a:spcAft>
                <a:spcPts val="0"/>
              </a:spcAft>
              <a:buClr>
                <a:srgbClr val="000000"/>
              </a:buClr>
              <a:buSzPts val="3600"/>
              <a:buFont typeface="Arial"/>
              <a:buNone/>
            </a:pPr>
            <a:r>
              <a:t/>
            </a:r>
            <a:endParaRPr b="1" i="0" sz="3600" u="none" cap="none" strike="noStrike">
              <a:solidFill>
                <a:srgbClr val="000000"/>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type="title"/>
          </p:nvPr>
        </p:nvSpPr>
        <p:spPr>
          <a:xfrm>
            <a:off x="1084750" y="1062244"/>
            <a:ext cx="7662600" cy="20574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1800"/>
              <a:buNone/>
            </a:pPr>
            <a:r>
              <a:rPr lang="en-US" sz="4200"/>
              <a:t>CONTEXT: WORKFORCE ACTION TEAM</a:t>
            </a:r>
            <a:endParaRPr sz="4200"/>
          </a:p>
        </p:txBody>
      </p:sp>
      <p:sp>
        <p:nvSpPr>
          <p:cNvPr id="195" name="Google Shape;195;p6"/>
          <p:cNvSpPr txBox="1"/>
          <p:nvPr/>
        </p:nvSpPr>
        <p:spPr>
          <a:xfrm>
            <a:off x="1084750" y="3119644"/>
            <a:ext cx="16584600" cy="5998505"/>
          </a:xfrm>
          <a:prstGeom prst="rect">
            <a:avLst/>
          </a:prstGeom>
          <a:noFill/>
          <a:ln>
            <a:noFill/>
          </a:ln>
        </p:spPr>
        <p:txBody>
          <a:bodyPr anchorCtr="0" anchor="t" bIns="182850" lIns="182850" spcFirstLastPara="1" rIns="182850" wrap="square" tIns="182850">
            <a:spAutoFit/>
          </a:bodyPr>
          <a:lstStyle/>
          <a:p>
            <a:pPr indent="0" lvl="0" marL="0" marR="0" rtl="0" algn="l">
              <a:lnSpc>
                <a:spcPct val="115000"/>
              </a:lnSpc>
              <a:spcBef>
                <a:spcPts val="2400"/>
              </a:spcBef>
              <a:spcAft>
                <a:spcPts val="0"/>
              </a:spcAft>
              <a:buClr>
                <a:srgbClr val="000000"/>
              </a:buClr>
              <a:buSzPts val="3600"/>
              <a:buFont typeface="Arial"/>
              <a:buNone/>
            </a:pPr>
            <a:r>
              <a:rPr b="1" i="0" lang="en-US" sz="3600" u="none" cap="none" strike="noStrike">
                <a:solidFill>
                  <a:srgbClr val="000000"/>
                </a:solidFill>
                <a:latin typeface="Roboto Slab"/>
                <a:ea typeface="Roboto Slab"/>
                <a:cs typeface="Roboto Slab"/>
                <a:sym typeface="Roboto Slab"/>
              </a:rPr>
              <a:t>Item 2: Overview:</a:t>
            </a:r>
            <a:r>
              <a:rPr b="0" i="0" lang="en-US" sz="3600" u="none" cap="none" strike="noStrike">
                <a:solidFill>
                  <a:srgbClr val="000000"/>
                </a:solidFill>
                <a:latin typeface="Roboto Slab"/>
                <a:ea typeface="Roboto Slab"/>
                <a:cs typeface="Roboto Slab"/>
                <a:sym typeface="Roboto Slab"/>
              </a:rPr>
              <a:t> Better understand the programs that currently exist to support career/workforce development related to Chesapeake Bay Program outcomes, and the barriers that exist within this system for underrepresented individuals. Work to understand the effectiveness of this programming in supporting individuals finding suitable employment, developing the intended skills and competencies, or progressing along a pathway(s).</a:t>
            </a:r>
            <a:endParaRPr b="0" i="0" sz="3600" u="none" cap="none" strike="noStrike">
              <a:solidFill>
                <a:srgbClr val="000000"/>
              </a:solidFill>
              <a:latin typeface="Roboto Slab"/>
              <a:ea typeface="Roboto Slab"/>
              <a:cs typeface="Roboto Slab"/>
              <a:sym typeface="Roboto Slab"/>
            </a:endParaRPr>
          </a:p>
          <a:p>
            <a:pPr indent="0" lvl="0" marL="0" marR="0" rtl="0" algn="l">
              <a:lnSpc>
                <a:spcPct val="100000"/>
              </a:lnSpc>
              <a:spcBef>
                <a:spcPts val="2400"/>
              </a:spcBef>
              <a:spcAft>
                <a:spcPts val="0"/>
              </a:spcAft>
              <a:buClr>
                <a:srgbClr val="000000"/>
              </a:buClr>
              <a:buSzPts val="3600"/>
              <a:buFont typeface="Arial"/>
              <a:buNone/>
            </a:pPr>
            <a:r>
              <a:t/>
            </a:r>
            <a:endParaRPr b="1" i="0" sz="3600" u="none" cap="none" strike="noStrike">
              <a:solidFill>
                <a:srgbClr val="000000"/>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7"/>
          <p:cNvSpPr txBox="1"/>
          <p:nvPr>
            <p:ph type="title"/>
          </p:nvPr>
        </p:nvSpPr>
        <p:spPr>
          <a:xfrm>
            <a:off x="1024200" y="960244"/>
            <a:ext cx="7954200" cy="20574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1800"/>
              <a:buNone/>
            </a:pPr>
            <a:r>
              <a:rPr lang="en-US" sz="4200"/>
              <a:t>LANDSCAPE ASSESSMENT</a:t>
            </a:r>
            <a:endParaRPr sz="4200"/>
          </a:p>
        </p:txBody>
      </p:sp>
      <p:sp>
        <p:nvSpPr>
          <p:cNvPr id="201" name="Google Shape;201;p7"/>
          <p:cNvSpPr txBox="1"/>
          <p:nvPr/>
        </p:nvSpPr>
        <p:spPr>
          <a:xfrm>
            <a:off x="1024200" y="3214045"/>
            <a:ext cx="17263800" cy="7191652"/>
          </a:xfrm>
          <a:prstGeom prst="rect">
            <a:avLst/>
          </a:prstGeom>
          <a:noFill/>
          <a:ln>
            <a:noFill/>
          </a:ln>
        </p:spPr>
        <p:txBody>
          <a:bodyPr anchorCtr="0" anchor="t" bIns="182850" lIns="182850" spcFirstLastPara="1" rIns="182850" wrap="square" tIns="182850">
            <a:spAutoFit/>
          </a:bodyPr>
          <a:lstStyle/>
          <a:p>
            <a:pPr indent="0" lvl="0" marL="0" marR="0" rtl="0" algn="l">
              <a:lnSpc>
                <a:spcPct val="100000"/>
              </a:lnSpc>
              <a:spcBef>
                <a:spcPts val="2000"/>
              </a:spcBef>
              <a:spcAft>
                <a:spcPts val="0"/>
              </a:spcAft>
              <a:buClr>
                <a:srgbClr val="000000"/>
              </a:buClr>
              <a:buSzPts val="3600"/>
              <a:buFont typeface="Arial"/>
              <a:buNone/>
            </a:pPr>
            <a:r>
              <a:rPr b="0" i="0" lang="en-US" sz="3600" u="none" cap="none" strike="noStrike">
                <a:solidFill>
                  <a:srgbClr val="000000"/>
                </a:solidFill>
                <a:latin typeface="Roboto Slab"/>
                <a:ea typeface="Roboto Slab"/>
                <a:cs typeface="Roboto Slab"/>
                <a:sym typeface="Roboto Slab"/>
              </a:rPr>
              <a:t>GIT funded project to:</a:t>
            </a:r>
            <a:endParaRPr b="0" i="0" sz="3600" u="none" cap="none" strike="noStrike">
              <a:solidFill>
                <a:srgbClr val="000000"/>
              </a:solidFill>
              <a:latin typeface="Roboto Slab"/>
              <a:ea typeface="Roboto Slab"/>
              <a:cs typeface="Roboto Slab"/>
              <a:sym typeface="Roboto Slab"/>
            </a:endParaRPr>
          </a:p>
          <a:p>
            <a:pPr indent="-685800" lvl="0" marL="914400" marR="0" rtl="0" algn="l">
              <a:lnSpc>
                <a:spcPct val="100000"/>
              </a:lnSpc>
              <a:spcBef>
                <a:spcPts val="2000"/>
              </a:spcBef>
              <a:spcAft>
                <a:spcPts val="0"/>
              </a:spcAft>
              <a:buClr>
                <a:srgbClr val="000000"/>
              </a:buClr>
              <a:buSzPts val="1800"/>
              <a:buFont typeface="Roboto Slab"/>
              <a:buChar char="●"/>
            </a:pPr>
            <a:r>
              <a:rPr b="0" i="0" lang="en-US" sz="3600" u="none" cap="none" strike="noStrike">
                <a:solidFill>
                  <a:srgbClr val="000000"/>
                </a:solidFill>
                <a:latin typeface="Roboto Slab"/>
                <a:ea typeface="Roboto Slab"/>
                <a:cs typeface="Roboto Slab"/>
                <a:sym typeface="Roboto Slab"/>
              </a:rPr>
              <a:t>Inventory </a:t>
            </a:r>
            <a:r>
              <a:rPr b="0" i="0" lang="en-US" sz="3600" u="sng" cap="none" strike="noStrike">
                <a:solidFill>
                  <a:srgbClr val="000000"/>
                </a:solidFill>
                <a:latin typeface="Roboto Slab"/>
                <a:ea typeface="Roboto Slab"/>
                <a:cs typeface="Roboto Slab"/>
                <a:sym typeface="Roboto Slab"/>
              </a:rPr>
              <a:t>existing career/workforce programs</a:t>
            </a:r>
            <a:r>
              <a:rPr b="0" i="0" lang="en-US" sz="3600" u="none" cap="none" strike="noStrike">
                <a:solidFill>
                  <a:srgbClr val="000000"/>
                </a:solidFill>
                <a:latin typeface="Roboto Slab"/>
                <a:ea typeface="Roboto Slab"/>
                <a:cs typeface="Roboto Slab"/>
                <a:sym typeface="Roboto Slab"/>
              </a:rPr>
              <a:t> and the </a:t>
            </a:r>
            <a:r>
              <a:rPr b="0" i="0" lang="en-US" sz="3600" u="sng" cap="none" strike="noStrike">
                <a:solidFill>
                  <a:srgbClr val="000000"/>
                </a:solidFill>
                <a:latin typeface="Roboto Slab"/>
                <a:ea typeface="Roboto Slab"/>
                <a:cs typeface="Roboto Slab"/>
                <a:sym typeface="Roboto Slab"/>
              </a:rPr>
              <a:t>types of career pathways</a:t>
            </a:r>
            <a:r>
              <a:rPr b="0" i="0" lang="en-US" sz="3600" u="none" cap="none" strike="noStrike">
                <a:solidFill>
                  <a:srgbClr val="000000"/>
                </a:solidFill>
                <a:latin typeface="Roboto Slab"/>
                <a:ea typeface="Roboto Slab"/>
                <a:cs typeface="Roboto Slab"/>
                <a:sym typeface="Roboto Slab"/>
              </a:rPr>
              <a:t> supported by these programs.</a:t>
            </a:r>
            <a:endParaRPr b="0" i="0" sz="3600" u="none" cap="none" strike="noStrike">
              <a:solidFill>
                <a:srgbClr val="000000"/>
              </a:solidFill>
              <a:latin typeface="Roboto Slab"/>
              <a:ea typeface="Roboto Slab"/>
              <a:cs typeface="Roboto Slab"/>
              <a:sym typeface="Roboto Slab"/>
            </a:endParaRPr>
          </a:p>
          <a:p>
            <a:pPr indent="-685800" lvl="0" marL="914400" marR="0" rtl="0" algn="l">
              <a:lnSpc>
                <a:spcPct val="100000"/>
              </a:lnSpc>
              <a:spcBef>
                <a:spcPts val="2000"/>
              </a:spcBef>
              <a:spcAft>
                <a:spcPts val="0"/>
              </a:spcAft>
              <a:buClr>
                <a:srgbClr val="000000"/>
              </a:buClr>
              <a:buSzPts val="1800"/>
              <a:buFont typeface="Roboto Slab"/>
              <a:buChar char="●"/>
            </a:pPr>
            <a:r>
              <a:rPr b="0" i="0" lang="en-US" sz="3600" u="none" cap="none" strike="noStrike">
                <a:solidFill>
                  <a:srgbClr val="000000"/>
                </a:solidFill>
                <a:latin typeface="Roboto Slab"/>
                <a:ea typeface="Roboto Slab"/>
                <a:cs typeface="Roboto Slab"/>
                <a:sym typeface="Roboto Slab"/>
              </a:rPr>
              <a:t>Describe how agencies &amp; organizations intersect with these career/workforce programs to provide </a:t>
            </a:r>
            <a:r>
              <a:rPr b="0" i="0" lang="en-US" sz="3600" u="sng" cap="none" strike="noStrike">
                <a:solidFill>
                  <a:srgbClr val="000000"/>
                </a:solidFill>
                <a:latin typeface="Roboto Slab"/>
                <a:ea typeface="Roboto Slab"/>
                <a:cs typeface="Roboto Slab"/>
                <a:sym typeface="Roboto Slab"/>
              </a:rPr>
              <a:t>pathways from these programs to jobs</a:t>
            </a:r>
            <a:r>
              <a:rPr b="0" i="0" lang="en-US" sz="3600" u="none" cap="none" strike="noStrike">
                <a:solidFill>
                  <a:srgbClr val="000000"/>
                </a:solidFill>
                <a:latin typeface="Roboto Slab"/>
                <a:ea typeface="Roboto Slab"/>
                <a:cs typeface="Roboto Slab"/>
                <a:sym typeface="Roboto Slab"/>
              </a:rPr>
              <a:t>.</a:t>
            </a:r>
            <a:endParaRPr b="0" i="0" sz="3600" u="none" cap="none" strike="noStrike">
              <a:solidFill>
                <a:srgbClr val="000000"/>
              </a:solidFill>
              <a:latin typeface="Roboto Slab"/>
              <a:ea typeface="Roboto Slab"/>
              <a:cs typeface="Roboto Slab"/>
              <a:sym typeface="Roboto Slab"/>
            </a:endParaRPr>
          </a:p>
          <a:p>
            <a:pPr indent="-685800" lvl="0" marL="914400" marR="0" rtl="0" algn="l">
              <a:lnSpc>
                <a:spcPct val="100000"/>
              </a:lnSpc>
              <a:spcBef>
                <a:spcPts val="2000"/>
              </a:spcBef>
              <a:spcAft>
                <a:spcPts val="0"/>
              </a:spcAft>
              <a:buClr>
                <a:srgbClr val="000000"/>
              </a:buClr>
              <a:buSzPts val="1800"/>
              <a:buFont typeface="Roboto Slab"/>
              <a:buChar char="●"/>
            </a:pPr>
            <a:r>
              <a:rPr b="0" i="0" lang="en-US" sz="3600" u="none" cap="none" strike="noStrike">
                <a:solidFill>
                  <a:srgbClr val="000000"/>
                </a:solidFill>
                <a:latin typeface="Roboto Slab"/>
                <a:ea typeface="Roboto Slab"/>
                <a:cs typeface="Roboto Slab"/>
                <a:sym typeface="Roboto Slab"/>
              </a:rPr>
              <a:t>Identify </a:t>
            </a:r>
            <a:r>
              <a:rPr b="0" i="0" lang="en-US" sz="3600" u="sng" cap="none" strike="noStrike">
                <a:solidFill>
                  <a:srgbClr val="000000"/>
                </a:solidFill>
                <a:latin typeface="Roboto Slab"/>
                <a:ea typeface="Roboto Slab"/>
                <a:cs typeface="Roboto Slab"/>
                <a:sym typeface="Roboto Slab"/>
              </a:rPr>
              <a:t>barriers in this system for underrepresented individuals</a:t>
            </a:r>
            <a:r>
              <a:rPr b="0" i="0" lang="en-US" sz="3600" u="none" cap="none" strike="noStrike">
                <a:solidFill>
                  <a:srgbClr val="000000"/>
                </a:solidFill>
                <a:latin typeface="Roboto Slab"/>
                <a:ea typeface="Roboto Slab"/>
                <a:cs typeface="Roboto Slab"/>
                <a:sym typeface="Roboto Slab"/>
              </a:rPr>
              <a:t> and suggestions for addressing them. </a:t>
            </a:r>
            <a:endParaRPr b="0" i="0" sz="3600" u="none" cap="none" strike="noStrike">
              <a:solidFill>
                <a:srgbClr val="000000"/>
              </a:solidFill>
              <a:latin typeface="Roboto Slab"/>
              <a:ea typeface="Roboto Slab"/>
              <a:cs typeface="Roboto Slab"/>
              <a:sym typeface="Roboto Slab"/>
            </a:endParaRPr>
          </a:p>
          <a:p>
            <a:pPr indent="-685800" lvl="0" marL="914400" marR="0" rtl="0" algn="l">
              <a:lnSpc>
                <a:spcPct val="100000"/>
              </a:lnSpc>
              <a:spcBef>
                <a:spcPts val="2000"/>
              </a:spcBef>
              <a:spcAft>
                <a:spcPts val="0"/>
              </a:spcAft>
              <a:buClr>
                <a:srgbClr val="000000"/>
              </a:buClr>
              <a:buSzPts val="1800"/>
              <a:buFont typeface="Roboto Slab"/>
              <a:buChar char="●"/>
            </a:pPr>
            <a:r>
              <a:rPr b="0" i="0" lang="en-US" sz="3600" u="none" cap="none" strike="noStrike">
                <a:solidFill>
                  <a:srgbClr val="000000"/>
                </a:solidFill>
                <a:latin typeface="Roboto Slab"/>
                <a:ea typeface="Roboto Slab"/>
                <a:cs typeface="Roboto Slab"/>
                <a:sym typeface="Roboto Slab"/>
              </a:rPr>
              <a:t>Review of </a:t>
            </a:r>
            <a:r>
              <a:rPr b="0" i="0" lang="en-US" sz="3600" u="sng" cap="none" strike="noStrike">
                <a:solidFill>
                  <a:srgbClr val="000000"/>
                </a:solidFill>
                <a:latin typeface="Roboto Slab"/>
                <a:ea typeface="Roboto Slab"/>
                <a:cs typeface="Roboto Slab"/>
                <a:sym typeface="Roboto Slab"/>
              </a:rPr>
              <a:t>labor market data</a:t>
            </a:r>
            <a:r>
              <a:rPr b="0" i="0" lang="en-US" sz="3600" u="none" cap="none" strike="noStrike">
                <a:solidFill>
                  <a:srgbClr val="000000"/>
                </a:solidFill>
                <a:latin typeface="Roboto Slab"/>
                <a:ea typeface="Roboto Slab"/>
                <a:cs typeface="Roboto Slab"/>
                <a:sym typeface="Roboto Slab"/>
              </a:rPr>
              <a:t> related to green/clean careers and how this can be used to inform program development and decision-making.</a:t>
            </a:r>
            <a:endParaRPr b="0" i="0" sz="3600" u="none" cap="none" strike="noStrike">
              <a:solidFill>
                <a:srgbClr val="000000"/>
              </a:solidFill>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9"/>
          <p:cNvSpPr txBox="1"/>
          <p:nvPr/>
        </p:nvSpPr>
        <p:spPr>
          <a:xfrm>
            <a:off x="5192716" y="987528"/>
            <a:ext cx="7902568" cy="981615"/>
          </a:xfrm>
          <a:prstGeom prst="rect">
            <a:avLst/>
          </a:prstGeom>
          <a:noFill/>
          <a:ln>
            <a:noFill/>
          </a:ln>
        </p:spPr>
        <p:txBody>
          <a:bodyPr anchorCtr="0" anchor="t" bIns="45700" lIns="91425" spcFirstLastPara="1" rIns="91425" wrap="square" tIns="45700">
            <a:spAutoFit/>
          </a:bodyPr>
          <a:lstStyle/>
          <a:p>
            <a:pPr indent="0" lvl="0" marL="0" marR="0" rtl="0" algn="ctr">
              <a:lnSpc>
                <a:spcPct val="148000"/>
              </a:lnSpc>
              <a:spcBef>
                <a:spcPts val="0"/>
              </a:spcBef>
              <a:spcAft>
                <a:spcPts val="0"/>
              </a:spcAft>
              <a:buClr>
                <a:srgbClr val="000000"/>
              </a:buClr>
              <a:buSzPts val="5000"/>
              <a:buFont typeface="Arial"/>
              <a:buNone/>
            </a:pPr>
            <a:r>
              <a:rPr b="1" i="0" lang="en-US" sz="5000" u="none" cap="none" strike="noStrike">
                <a:solidFill>
                  <a:srgbClr val="595959"/>
                </a:solidFill>
                <a:latin typeface="Arial"/>
                <a:ea typeface="Arial"/>
                <a:cs typeface="Arial"/>
                <a:sym typeface="Arial"/>
              </a:rPr>
              <a:t>WE Strategies Team</a:t>
            </a:r>
            <a:endParaRPr b="0" i="0" sz="1400" u="none" cap="none" strike="noStrike">
              <a:solidFill>
                <a:srgbClr val="000000"/>
              </a:solidFill>
              <a:latin typeface="Arial"/>
              <a:ea typeface="Arial"/>
              <a:cs typeface="Arial"/>
              <a:sym typeface="Arial"/>
            </a:endParaRPr>
          </a:p>
        </p:txBody>
      </p:sp>
      <p:sp>
        <p:nvSpPr>
          <p:cNvPr id="207" name="Google Shape;207;p9"/>
          <p:cNvSpPr txBox="1"/>
          <p:nvPr/>
        </p:nvSpPr>
        <p:spPr>
          <a:xfrm>
            <a:off x="14692333" y="5517692"/>
            <a:ext cx="2926080" cy="9712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rPr b="1" i="0" lang="en-US" sz="2000" u="none" cap="none" strike="noStrike">
                <a:solidFill>
                  <a:srgbClr val="3F3F3F"/>
                </a:solidFill>
                <a:latin typeface="Arial"/>
                <a:ea typeface="Arial"/>
                <a:cs typeface="Arial"/>
                <a:sym typeface="Arial"/>
              </a:rPr>
              <a:t>Yaser (Yaz) Alhusaini</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1" i="0" lang="en-US" sz="2000" u="none" cap="none" strike="noStrike">
                <a:solidFill>
                  <a:srgbClr val="595959"/>
                </a:solidFill>
                <a:latin typeface="Arial"/>
                <a:ea typeface="Arial"/>
                <a:cs typeface="Arial"/>
                <a:sym typeface="Arial"/>
              </a:rPr>
              <a:t>Senior Policy Associate</a:t>
            </a:r>
            <a:endParaRPr b="0" i="0" sz="1400" u="none" cap="none" strike="noStrike">
              <a:solidFill>
                <a:srgbClr val="000000"/>
              </a:solidFill>
              <a:latin typeface="Arial"/>
              <a:ea typeface="Arial"/>
              <a:cs typeface="Arial"/>
              <a:sym typeface="Arial"/>
            </a:endParaRPr>
          </a:p>
        </p:txBody>
      </p:sp>
      <p:sp>
        <p:nvSpPr>
          <p:cNvPr id="208" name="Google Shape;208;p9"/>
          <p:cNvSpPr txBox="1"/>
          <p:nvPr/>
        </p:nvSpPr>
        <p:spPr>
          <a:xfrm>
            <a:off x="7919159" y="5596147"/>
            <a:ext cx="2743200" cy="9712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rPr b="1" i="0" lang="en-US" sz="2000" u="none" cap="none" strike="noStrike">
                <a:solidFill>
                  <a:srgbClr val="3F3F3F"/>
                </a:solidFill>
                <a:latin typeface="Arial"/>
                <a:ea typeface="Arial"/>
                <a:cs typeface="Arial"/>
                <a:sym typeface="Arial"/>
              </a:rPr>
              <a:t>Cedric Thompson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1" i="0" lang="en-US" sz="2000" u="none" cap="none" strike="noStrike">
                <a:solidFill>
                  <a:srgbClr val="595959"/>
                </a:solidFill>
                <a:latin typeface="Arial"/>
                <a:ea typeface="Arial"/>
                <a:cs typeface="Arial"/>
                <a:sym typeface="Arial"/>
              </a:rPr>
              <a:t>CEO</a:t>
            </a:r>
            <a:endParaRPr b="0" i="0" sz="1400" u="none" cap="none" strike="noStrike">
              <a:solidFill>
                <a:srgbClr val="000000"/>
              </a:solidFill>
              <a:latin typeface="Arial"/>
              <a:ea typeface="Arial"/>
              <a:cs typeface="Arial"/>
              <a:sym typeface="Arial"/>
            </a:endParaRPr>
          </a:p>
        </p:txBody>
      </p:sp>
      <p:pic>
        <p:nvPicPr>
          <p:cNvPr id="209" name="Google Shape;209;p9"/>
          <p:cNvPicPr preferRelativeResize="0"/>
          <p:nvPr>
            <p:ph idx="3" type="pic"/>
          </p:nvPr>
        </p:nvPicPr>
        <p:blipFill rotWithShape="1">
          <a:blip r:embed="rId3">
            <a:alphaModFix/>
          </a:blip>
          <a:srcRect b="22161" l="26595" r="21458" t="-1175"/>
          <a:stretch/>
        </p:blipFill>
        <p:spPr>
          <a:xfrm>
            <a:off x="14582075" y="2774492"/>
            <a:ext cx="2743200" cy="2743200"/>
          </a:xfrm>
          <a:prstGeom prst="ellipse">
            <a:avLst/>
          </a:prstGeom>
          <a:noFill/>
          <a:ln>
            <a:noFill/>
          </a:ln>
        </p:spPr>
      </p:pic>
      <p:pic>
        <p:nvPicPr>
          <p:cNvPr descr="A person wearing glasses and a suit&#10;&#10;Description automatically generated" id="210" name="Google Shape;210;p9"/>
          <p:cNvPicPr preferRelativeResize="0"/>
          <p:nvPr/>
        </p:nvPicPr>
        <p:blipFill rotWithShape="1">
          <a:blip r:embed="rId4">
            <a:alphaModFix/>
          </a:blip>
          <a:srcRect b="0" l="0" r="0" t="0"/>
          <a:stretch/>
        </p:blipFill>
        <p:spPr>
          <a:xfrm>
            <a:off x="1309667" y="2783189"/>
            <a:ext cx="2743200" cy="2743200"/>
          </a:xfrm>
          <a:prstGeom prst="ellipse">
            <a:avLst/>
          </a:prstGeom>
          <a:noFill/>
          <a:ln>
            <a:noFill/>
          </a:ln>
        </p:spPr>
      </p:pic>
      <p:sp>
        <p:nvSpPr>
          <p:cNvPr id="211" name="Google Shape;211;p9"/>
          <p:cNvSpPr txBox="1"/>
          <p:nvPr/>
        </p:nvSpPr>
        <p:spPr>
          <a:xfrm>
            <a:off x="1254538" y="5596147"/>
            <a:ext cx="2743200" cy="9712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rPr b="1" i="0" lang="en-US" sz="2000" u="none" cap="none" strike="noStrike">
                <a:solidFill>
                  <a:srgbClr val="3F3F3F"/>
                </a:solidFill>
                <a:latin typeface="Arial"/>
                <a:ea typeface="Arial"/>
                <a:cs typeface="Arial"/>
                <a:sym typeface="Arial"/>
              </a:rPr>
              <a:t>Enrique Lopez</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1" i="0" lang="en-US" sz="2000" u="none" cap="none" strike="noStrike">
                <a:solidFill>
                  <a:srgbClr val="595959"/>
                </a:solidFill>
                <a:latin typeface="Arial"/>
                <a:ea typeface="Arial"/>
                <a:cs typeface="Arial"/>
                <a:sym typeface="Arial"/>
              </a:rPr>
              <a:t>Program Analyst</a:t>
            </a:r>
            <a:endParaRPr b="0" i="0" sz="1400" u="none" cap="none" strike="noStrike">
              <a:solidFill>
                <a:srgbClr val="000000"/>
              </a:solidFill>
              <a:latin typeface="Arial"/>
              <a:ea typeface="Arial"/>
              <a:cs typeface="Arial"/>
              <a:sym typeface="Arial"/>
            </a:endParaRPr>
          </a:p>
        </p:txBody>
      </p:sp>
      <p:pic>
        <p:nvPicPr>
          <p:cNvPr id="212" name="Google Shape;212;p9"/>
          <p:cNvPicPr preferRelativeResize="0"/>
          <p:nvPr/>
        </p:nvPicPr>
        <p:blipFill rotWithShape="1">
          <a:blip r:embed="rId5">
            <a:alphaModFix/>
          </a:blip>
          <a:srcRect b="45018" l="38675" r="28585" t="5292"/>
          <a:stretch/>
        </p:blipFill>
        <p:spPr>
          <a:xfrm>
            <a:off x="7937447" y="2852947"/>
            <a:ext cx="2706624" cy="2743200"/>
          </a:xfrm>
          <a:prstGeom prst="ellipse">
            <a:avLst/>
          </a:prstGeom>
          <a:noFill/>
          <a:ln>
            <a:noFill/>
          </a:ln>
        </p:spPr>
      </p:pic>
      <p:pic>
        <p:nvPicPr>
          <p:cNvPr descr="A person with long black hair wearing glasses&#10;&#10;Description automatically generated" id="213" name="Google Shape;213;p9"/>
          <p:cNvPicPr preferRelativeResize="0"/>
          <p:nvPr>
            <p:ph idx="2" type="pic"/>
          </p:nvPr>
        </p:nvPicPr>
        <p:blipFill rotWithShape="1">
          <a:blip r:embed="rId6">
            <a:alphaModFix/>
          </a:blip>
          <a:srcRect b="0" l="0" r="0" t="0"/>
          <a:stretch/>
        </p:blipFill>
        <p:spPr>
          <a:xfrm>
            <a:off x="11241473" y="2783189"/>
            <a:ext cx="2743200" cy="2743200"/>
          </a:xfrm>
          <a:prstGeom prst="ellipse">
            <a:avLst/>
          </a:prstGeom>
          <a:noFill/>
          <a:ln>
            <a:noFill/>
          </a:ln>
        </p:spPr>
      </p:pic>
      <p:pic>
        <p:nvPicPr>
          <p:cNvPr id="214" name="Google Shape;214;p9"/>
          <p:cNvPicPr preferRelativeResize="0"/>
          <p:nvPr/>
        </p:nvPicPr>
        <p:blipFill rotWithShape="1">
          <a:blip r:embed="rId7">
            <a:alphaModFix/>
          </a:blip>
          <a:srcRect b="18382" l="467" r="204" t="4729"/>
          <a:stretch/>
        </p:blipFill>
        <p:spPr>
          <a:xfrm>
            <a:off x="4650269" y="2852947"/>
            <a:ext cx="2689776" cy="2743200"/>
          </a:xfrm>
          <a:prstGeom prst="ellipse">
            <a:avLst/>
          </a:prstGeom>
          <a:noFill/>
          <a:ln>
            <a:noFill/>
          </a:ln>
        </p:spPr>
      </p:pic>
      <p:sp>
        <p:nvSpPr>
          <p:cNvPr id="215" name="Google Shape;215;p9"/>
          <p:cNvSpPr txBox="1"/>
          <p:nvPr/>
        </p:nvSpPr>
        <p:spPr>
          <a:xfrm>
            <a:off x="4586848" y="5526389"/>
            <a:ext cx="2743200" cy="9712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rPr b="1" i="0" lang="en-US" sz="2000" u="none" cap="none" strike="noStrike">
                <a:solidFill>
                  <a:srgbClr val="3F3F3F"/>
                </a:solidFill>
                <a:latin typeface="Arial"/>
                <a:ea typeface="Arial"/>
                <a:cs typeface="Arial"/>
                <a:sym typeface="Arial"/>
              </a:rPr>
              <a:t>Genevieve D'Cruz</a:t>
            </a:r>
            <a:endParaRPr b="1" i="0" sz="2000" u="none" cap="none" strike="noStrike">
              <a:solidFill>
                <a:srgbClr val="3F3F3F"/>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1" i="0" lang="en-US" sz="2000" u="none" cap="none" strike="noStrike">
                <a:solidFill>
                  <a:srgbClr val="595959"/>
                </a:solidFill>
                <a:latin typeface="Arial"/>
                <a:ea typeface="Arial"/>
                <a:cs typeface="Arial"/>
                <a:sym typeface="Arial"/>
              </a:rPr>
              <a:t>Consultant</a:t>
            </a:r>
            <a:endParaRPr b="0" i="0" sz="1400" u="none" cap="none" strike="noStrike">
              <a:solidFill>
                <a:srgbClr val="000000"/>
              </a:solidFill>
              <a:latin typeface="Arial"/>
              <a:ea typeface="Arial"/>
              <a:cs typeface="Arial"/>
              <a:sym typeface="Arial"/>
            </a:endParaRPr>
          </a:p>
        </p:txBody>
      </p:sp>
      <p:sp>
        <p:nvSpPr>
          <p:cNvPr id="216" name="Google Shape;216;p9"/>
          <p:cNvSpPr txBox="1"/>
          <p:nvPr/>
        </p:nvSpPr>
        <p:spPr>
          <a:xfrm>
            <a:off x="11370019" y="5526389"/>
            <a:ext cx="2743200" cy="9712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rPr b="1" i="0" lang="en-US" sz="2000" u="none" cap="none" strike="noStrike">
                <a:solidFill>
                  <a:srgbClr val="3F3F3F"/>
                </a:solidFill>
                <a:latin typeface="Arial"/>
                <a:ea typeface="Arial"/>
                <a:cs typeface="Arial"/>
                <a:sym typeface="Arial"/>
              </a:rPr>
              <a:t>Alexus Faunteroy</a:t>
            </a:r>
            <a:endParaRPr b="1" i="0" sz="2000" u="none" cap="none" strike="noStrike">
              <a:solidFill>
                <a:srgbClr val="3F3F3F"/>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000"/>
              <a:buFont typeface="Arial"/>
              <a:buNone/>
            </a:pPr>
            <a:r>
              <a:rPr b="1" i="0" lang="en-US" sz="2000" u="none" cap="none" strike="noStrike">
                <a:solidFill>
                  <a:srgbClr val="595959"/>
                </a:solidFill>
                <a:latin typeface="Arial"/>
                <a:ea typeface="Arial"/>
                <a:cs typeface="Arial"/>
                <a:sym typeface="Arial"/>
              </a:rPr>
              <a:t>Program Director</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nvSpPr>
        <p:spPr>
          <a:xfrm>
            <a:off x="3895561" y="787698"/>
            <a:ext cx="104970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23333"/>
              </a:lnSpc>
              <a:spcBef>
                <a:spcPts val="0"/>
              </a:spcBef>
              <a:spcAft>
                <a:spcPts val="0"/>
              </a:spcAft>
              <a:buClr>
                <a:srgbClr val="000000"/>
              </a:buClr>
              <a:buSzPts val="6000"/>
              <a:buFont typeface="Arial"/>
              <a:buNone/>
            </a:pPr>
            <a:r>
              <a:rPr b="1" i="0" lang="en-US" sz="6000" u="none" cap="none" strike="noStrike">
                <a:solidFill>
                  <a:srgbClr val="595959"/>
                </a:solidFill>
                <a:latin typeface="Arial"/>
                <a:ea typeface="Arial"/>
                <a:cs typeface="Arial"/>
                <a:sym typeface="Arial"/>
              </a:rPr>
              <a:t>Project Outcomes</a:t>
            </a:r>
            <a:endParaRPr b="1" i="0" sz="6000" u="none" cap="none" strike="noStrike">
              <a:solidFill>
                <a:srgbClr val="595959"/>
              </a:solidFill>
              <a:latin typeface="Arial"/>
              <a:ea typeface="Arial"/>
              <a:cs typeface="Arial"/>
              <a:sym typeface="Arial"/>
            </a:endParaRPr>
          </a:p>
        </p:txBody>
      </p:sp>
      <p:grpSp>
        <p:nvGrpSpPr>
          <p:cNvPr id="223" name="Google Shape;223;p10"/>
          <p:cNvGrpSpPr/>
          <p:nvPr/>
        </p:nvGrpSpPr>
        <p:grpSpPr>
          <a:xfrm>
            <a:off x="1153175" y="1958950"/>
            <a:ext cx="16651076" cy="6866400"/>
            <a:chOff x="609316" y="-295519"/>
            <a:chExt cx="16651076" cy="6866400"/>
          </a:xfrm>
        </p:grpSpPr>
        <p:sp>
          <p:nvSpPr>
            <p:cNvPr id="224" name="Google Shape;224;p10"/>
            <p:cNvSpPr/>
            <p:nvPr/>
          </p:nvSpPr>
          <p:spPr>
            <a:xfrm>
              <a:off x="609316" y="-295519"/>
              <a:ext cx="5523900" cy="6866400"/>
            </a:xfrm>
            <a:prstGeom prst="roundRect">
              <a:avLst>
                <a:gd fmla="val 16667" name="adj"/>
              </a:avLst>
            </a:prstGeom>
            <a:solidFill>
              <a:srgbClr val="D8F1CE"/>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0"/>
            <p:cNvSpPr/>
            <p:nvPr/>
          </p:nvSpPr>
          <p:spPr>
            <a:xfrm>
              <a:off x="772762" y="149492"/>
              <a:ext cx="4739197" cy="60512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0"/>
            <p:cNvSpPr txBox="1"/>
            <p:nvPr/>
          </p:nvSpPr>
          <p:spPr>
            <a:xfrm>
              <a:off x="772762" y="149492"/>
              <a:ext cx="4739197" cy="6051230"/>
            </a:xfrm>
            <a:prstGeom prst="rect">
              <a:avLst/>
            </a:prstGeom>
            <a:noFill/>
            <a:ln>
              <a:noFill/>
            </a:ln>
          </p:spPr>
          <p:txBody>
            <a:bodyPr anchorCtr="0" anchor="t" bIns="71100" lIns="71100" spcFirstLastPara="1" rIns="71100" wrap="square" tIns="7110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sng" cap="none" strike="noStrike">
                  <a:solidFill>
                    <a:schemeClr val="dk1"/>
                  </a:solidFill>
                  <a:latin typeface="Arial"/>
                  <a:ea typeface="Arial"/>
                  <a:cs typeface="Arial"/>
                  <a:sym typeface="Arial"/>
                </a:rPr>
                <a:t>Landscape Assessment</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98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Support CBP partners in the identification of and communication about the suite of existing training programming, workforce needs, and careers within watershed states of Pennsylvania, Maryland, Virginia, Delaware, New York and West Virginia.</a:t>
              </a:r>
              <a:endParaRPr b="0" i="0" sz="2200" u="none" cap="none" strike="noStrike">
                <a:solidFill>
                  <a:schemeClr val="dk1"/>
                </a:solidFill>
                <a:latin typeface="Arial"/>
                <a:ea typeface="Arial"/>
                <a:cs typeface="Arial"/>
                <a:sym typeface="Arial"/>
              </a:endParaRPr>
            </a:p>
            <a:p>
              <a:pPr indent="-88900" lvl="1" marL="228600" marR="0" rtl="0" algn="l">
                <a:lnSpc>
                  <a:spcPct val="90000"/>
                </a:lnSpc>
                <a:spcBef>
                  <a:spcPts val="330"/>
                </a:spcBef>
                <a:spcAft>
                  <a:spcPts val="0"/>
                </a:spcAft>
                <a:buClr>
                  <a:schemeClr val="dk1"/>
                </a:buClr>
                <a:buSzPts val="2200"/>
                <a:buFont typeface="Arial"/>
                <a:buNone/>
              </a:pPr>
              <a:r>
                <a:t/>
              </a:r>
              <a:endParaRPr b="0" i="0" sz="2200" u="none" cap="none" strike="noStrike">
                <a:solidFill>
                  <a:schemeClr val="dk1"/>
                </a:solidFill>
                <a:latin typeface="Arial"/>
                <a:ea typeface="Arial"/>
                <a:cs typeface="Arial"/>
                <a:sym typeface="Arial"/>
              </a:endParaRPr>
            </a:p>
            <a:p>
              <a:pPr indent="-228600" lvl="1" marL="228600" marR="0" rtl="0" algn="l">
                <a:lnSpc>
                  <a:spcPct val="90000"/>
                </a:lnSpc>
                <a:spcBef>
                  <a:spcPts val="330"/>
                </a:spcBef>
                <a:spcAft>
                  <a:spcPts val="0"/>
                </a:spcAft>
                <a:buClr>
                  <a:srgbClr val="595959"/>
                </a:buClr>
                <a:buSzPts val="2200"/>
                <a:buFont typeface="Arial"/>
                <a:buChar char="•"/>
              </a:pPr>
              <a:r>
                <a:rPr b="0" i="0" lang="en-US" sz="2200" u="none" cap="none" strike="noStrike">
                  <a:solidFill>
                    <a:srgbClr val="595959"/>
                  </a:solidFill>
                  <a:latin typeface="Arial"/>
                  <a:ea typeface="Arial"/>
                  <a:cs typeface="Arial"/>
                  <a:sym typeface="Arial"/>
                </a:rPr>
                <a:t>Highlight potential pathways to entry for individuals interested in emerging jobs in the Bay region, increase collaboration amongst existing programs, uplift, find efficiencies, and fill gaps in the programming along these pathways.</a:t>
              </a:r>
              <a:endParaRPr b="0" i="0" sz="2200" u="none" cap="none" strike="noStrike">
                <a:solidFill>
                  <a:schemeClr val="dk1"/>
                </a:solidFill>
                <a:latin typeface="Arial"/>
                <a:ea typeface="Arial"/>
                <a:cs typeface="Arial"/>
                <a:sym typeface="Arial"/>
              </a:endParaRPr>
            </a:p>
          </p:txBody>
        </p:sp>
        <p:sp>
          <p:nvSpPr>
            <p:cNvPr id="227" name="Google Shape;227;p10"/>
            <p:cNvSpPr/>
            <p:nvPr/>
          </p:nvSpPr>
          <p:spPr>
            <a:xfrm>
              <a:off x="6547645" y="497527"/>
              <a:ext cx="1685100" cy="16851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0"/>
            <p:cNvSpPr/>
            <p:nvPr/>
          </p:nvSpPr>
          <p:spPr>
            <a:xfrm>
              <a:off x="8052438" y="632231"/>
              <a:ext cx="7777073" cy="13042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0"/>
            <p:cNvSpPr txBox="1"/>
            <p:nvPr/>
          </p:nvSpPr>
          <p:spPr>
            <a:xfrm>
              <a:off x="8732288" y="632231"/>
              <a:ext cx="7777200" cy="1304400"/>
            </a:xfrm>
            <a:prstGeom prst="rect">
              <a:avLst/>
            </a:prstGeom>
            <a:noFill/>
            <a:ln>
              <a:noFill/>
            </a:ln>
          </p:spPr>
          <p:txBody>
            <a:bodyPr anchorCtr="0" anchor="t" bIns="30475" lIns="60950" spcFirstLastPara="1" rIns="60950" wrap="square" tIns="30475">
              <a:noAutofit/>
            </a:bodyPr>
            <a:lstStyle/>
            <a:p>
              <a:pPr indent="0" lvl="0" marL="0" marR="0" rtl="0" algn="l">
                <a:lnSpc>
                  <a:spcPct val="90000"/>
                </a:lnSpc>
                <a:spcBef>
                  <a:spcPts val="0"/>
                </a:spcBef>
                <a:spcAft>
                  <a:spcPts val="0"/>
                </a:spcAft>
                <a:buClr>
                  <a:schemeClr val="dk1"/>
                </a:buClr>
                <a:buSzPts val="2400"/>
                <a:buFont typeface="Arial"/>
                <a:buNone/>
              </a:pPr>
              <a:r>
                <a:rPr b="1" i="1" lang="en-US" sz="2400" u="none" cap="none" strike="noStrike">
                  <a:solidFill>
                    <a:schemeClr val="dk1"/>
                  </a:solidFill>
                  <a:latin typeface="Arial"/>
                  <a:ea typeface="Arial"/>
                  <a:cs typeface="Arial"/>
                  <a:sym typeface="Arial"/>
                </a:rPr>
                <a:t>1. Career and Workforce Training Provider Database</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84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Informational database showcase information on training providers that prepare jobseekers in emerging jobs within the Chesapeake Bay region. </a:t>
              </a:r>
              <a:endParaRPr b="1" i="0" sz="2200" u="none" cap="none" strike="noStrike">
                <a:solidFill>
                  <a:schemeClr val="dk1"/>
                </a:solidFill>
                <a:latin typeface="Arial"/>
                <a:ea typeface="Arial"/>
                <a:cs typeface="Arial"/>
                <a:sym typeface="Arial"/>
              </a:endParaRPr>
            </a:p>
          </p:txBody>
        </p:sp>
        <p:sp>
          <p:nvSpPr>
            <p:cNvPr id="230" name="Google Shape;230;p10"/>
            <p:cNvSpPr/>
            <p:nvPr/>
          </p:nvSpPr>
          <p:spPr>
            <a:xfrm>
              <a:off x="6590181" y="2296726"/>
              <a:ext cx="1685100" cy="16851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0"/>
            <p:cNvSpPr/>
            <p:nvPr/>
          </p:nvSpPr>
          <p:spPr>
            <a:xfrm>
              <a:off x="8033304" y="2328800"/>
              <a:ext cx="9226994" cy="188303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0"/>
            <p:cNvSpPr txBox="1"/>
            <p:nvPr/>
          </p:nvSpPr>
          <p:spPr>
            <a:xfrm>
              <a:off x="8732292" y="2328806"/>
              <a:ext cx="8528100" cy="1883100"/>
            </a:xfrm>
            <a:prstGeom prst="rect">
              <a:avLst/>
            </a:prstGeom>
            <a:noFill/>
            <a:ln>
              <a:noFill/>
            </a:ln>
          </p:spPr>
          <p:txBody>
            <a:bodyPr anchorCtr="0" anchor="t" bIns="30475" lIns="60950" spcFirstLastPara="1" rIns="60950" wrap="square" tIns="30475">
              <a:noAutofit/>
            </a:bodyPr>
            <a:lstStyle/>
            <a:p>
              <a:pPr indent="0" lvl="0" marL="0" marR="0" rtl="0" algn="l">
                <a:lnSpc>
                  <a:spcPct val="90000"/>
                </a:lnSpc>
                <a:spcBef>
                  <a:spcPts val="0"/>
                </a:spcBef>
                <a:spcAft>
                  <a:spcPts val="0"/>
                </a:spcAft>
                <a:buClr>
                  <a:schemeClr val="dk1"/>
                </a:buClr>
                <a:buSzPts val="2400"/>
                <a:buFont typeface="Arial"/>
                <a:buNone/>
              </a:pPr>
              <a:r>
                <a:rPr b="1" i="1" lang="en-US" sz="2400" u="none" cap="none" strike="noStrike">
                  <a:solidFill>
                    <a:schemeClr val="dk1"/>
                  </a:solidFill>
                  <a:latin typeface="Arial"/>
                  <a:ea typeface="Arial"/>
                  <a:cs typeface="Arial"/>
                  <a:sym typeface="Arial"/>
                </a:rPr>
                <a:t>2. Identify Barriers &amp; Opportunities for Historically Underrepresented Groups</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84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Identify barriers in this system for underrepresented individuals and suggestions for addressing them, as well as opportunities to advance in their career.</a:t>
              </a:r>
              <a:endParaRPr b="0" i="0" sz="2200" u="none" cap="none" strike="noStrike">
                <a:solidFill>
                  <a:schemeClr val="dk1"/>
                </a:solidFill>
                <a:latin typeface="Arial"/>
                <a:ea typeface="Arial"/>
                <a:cs typeface="Arial"/>
                <a:sym typeface="Arial"/>
              </a:endParaRPr>
            </a:p>
          </p:txBody>
        </p:sp>
        <p:sp>
          <p:nvSpPr>
            <p:cNvPr id="233" name="Google Shape;233;p10"/>
            <p:cNvSpPr/>
            <p:nvPr/>
          </p:nvSpPr>
          <p:spPr>
            <a:xfrm>
              <a:off x="6547645" y="4357954"/>
              <a:ext cx="1685100" cy="16851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0"/>
            <p:cNvSpPr/>
            <p:nvPr/>
          </p:nvSpPr>
          <p:spPr>
            <a:xfrm>
              <a:off x="7981341" y="4452517"/>
              <a:ext cx="9278967" cy="172586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0"/>
            <p:cNvSpPr txBox="1"/>
            <p:nvPr/>
          </p:nvSpPr>
          <p:spPr>
            <a:xfrm>
              <a:off x="8732215" y="4452506"/>
              <a:ext cx="8528100" cy="1725900"/>
            </a:xfrm>
            <a:prstGeom prst="rect">
              <a:avLst/>
            </a:prstGeom>
            <a:noFill/>
            <a:ln>
              <a:noFill/>
            </a:ln>
          </p:spPr>
          <p:txBody>
            <a:bodyPr anchorCtr="0" anchor="t" bIns="30475" lIns="60950" spcFirstLastPara="1" rIns="60950" wrap="square" tIns="30475">
              <a:noAutofit/>
            </a:bodyPr>
            <a:lstStyle/>
            <a:p>
              <a:pPr indent="0" lvl="0" marL="0" marR="0" rtl="0" algn="l">
                <a:lnSpc>
                  <a:spcPct val="90000"/>
                </a:lnSpc>
                <a:spcBef>
                  <a:spcPts val="0"/>
                </a:spcBef>
                <a:spcAft>
                  <a:spcPts val="0"/>
                </a:spcAft>
                <a:buClr>
                  <a:schemeClr val="dk1"/>
                </a:buClr>
                <a:buSzPts val="2400"/>
                <a:buFont typeface="Arial"/>
                <a:buNone/>
              </a:pPr>
              <a:r>
                <a:rPr b="1" i="1" lang="en-US" sz="2400" u="none" cap="none" strike="noStrike">
                  <a:solidFill>
                    <a:schemeClr val="dk1"/>
                  </a:solidFill>
                  <a:latin typeface="Arial"/>
                  <a:ea typeface="Arial"/>
                  <a:cs typeface="Arial"/>
                  <a:sym typeface="Arial"/>
                </a:rPr>
                <a:t>3. Develop an Interactive Career Map</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84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The Career Network Map provides representation of pathways within green emerging jobs.</a:t>
              </a:r>
              <a:endParaRPr b="0" i="1" sz="2200" u="none" cap="none" strike="noStrike">
                <a:solidFill>
                  <a:schemeClr val="dk1"/>
                </a:solidFill>
                <a:latin typeface="Arial"/>
                <a:ea typeface="Arial"/>
                <a:cs typeface="Arial"/>
                <a:sym typeface="Aria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Highlights various roles that are aligned to the workforce needs of each Goal Implementation Team (GIT), based on Job level (Origin, Gateway, and Target).</a:t>
              </a:r>
              <a:endParaRPr b="0" i="1" sz="22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8"/>
          <p:cNvSpPr txBox="1"/>
          <p:nvPr/>
        </p:nvSpPr>
        <p:spPr>
          <a:xfrm>
            <a:off x="4423175" y="1000586"/>
            <a:ext cx="9441650" cy="981615"/>
          </a:xfrm>
          <a:prstGeom prst="rect">
            <a:avLst/>
          </a:prstGeom>
          <a:noFill/>
          <a:ln>
            <a:noFill/>
          </a:ln>
        </p:spPr>
        <p:txBody>
          <a:bodyPr anchorCtr="0" anchor="t" bIns="45700" lIns="91425" spcFirstLastPara="1" rIns="91425" wrap="square" tIns="45700">
            <a:spAutoFit/>
          </a:bodyPr>
          <a:lstStyle/>
          <a:p>
            <a:pPr indent="0" lvl="0" marL="0" marR="0" rtl="0" algn="ctr">
              <a:lnSpc>
                <a:spcPct val="148000"/>
              </a:lnSpc>
              <a:spcBef>
                <a:spcPts val="0"/>
              </a:spcBef>
              <a:spcAft>
                <a:spcPts val="0"/>
              </a:spcAft>
              <a:buClr>
                <a:srgbClr val="000000"/>
              </a:buClr>
              <a:buSzPts val="5000"/>
              <a:buFont typeface="Arial"/>
              <a:buNone/>
            </a:pPr>
            <a:r>
              <a:rPr b="1" i="0" lang="en-US" sz="5000" u="none" cap="none" strike="noStrike">
                <a:solidFill>
                  <a:srgbClr val="595959"/>
                </a:solidFill>
                <a:latin typeface="Arial"/>
                <a:ea typeface="Arial"/>
                <a:cs typeface="Arial"/>
                <a:sym typeface="Arial"/>
              </a:rPr>
              <a:t>Emerging Qualitative Themes</a:t>
            </a:r>
            <a:endParaRPr b="0" i="0" sz="1400" u="none" cap="none" strike="noStrike">
              <a:solidFill>
                <a:srgbClr val="000000"/>
              </a:solidFill>
              <a:latin typeface="Arial"/>
              <a:ea typeface="Arial"/>
              <a:cs typeface="Arial"/>
              <a:sym typeface="Arial"/>
            </a:endParaRPr>
          </a:p>
        </p:txBody>
      </p:sp>
      <p:sp>
        <p:nvSpPr>
          <p:cNvPr id="242" name="Google Shape;242;p18"/>
          <p:cNvSpPr/>
          <p:nvPr/>
        </p:nvSpPr>
        <p:spPr>
          <a:xfrm>
            <a:off x="1593611" y="2338570"/>
            <a:ext cx="1525232" cy="1525232"/>
          </a:xfrm>
          <a:prstGeom prst="ellipse">
            <a:avLst/>
          </a:prstGeom>
          <a:solidFill>
            <a:srgbClr val="1F24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243" name="Google Shape;243;p18"/>
          <p:cNvSpPr txBox="1"/>
          <p:nvPr/>
        </p:nvSpPr>
        <p:spPr>
          <a:xfrm>
            <a:off x="290506" y="5274245"/>
            <a:ext cx="3827875" cy="212987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Policy-related work</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Science &amp; Lab-related work</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Park Management and Outdoor work</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244" name="Google Shape;244;p18"/>
          <p:cNvSpPr/>
          <p:nvPr/>
        </p:nvSpPr>
        <p:spPr>
          <a:xfrm>
            <a:off x="14711352" y="2338570"/>
            <a:ext cx="1525232" cy="1525232"/>
          </a:xfrm>
          <a:prstGeom prst="ellipse">
            <a:avLst/>
          </a:prstGeom>
          <a:solidFill>
            <a:srgbClr val="2226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245" name="Google Shape;245;p18"/>
          <p:cNvSpPr txBox="1"/>
          <p:nvPr/>
        </p:nvSpPr>
        <p:spPr>
          <a:xfrm>
            <a:off x="13560030" y="5259957"/>
            <a:ext cx="4437463" cy="46228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Advanced training programs often require payment, and there is a lack of funding for programs in rural areas.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Feeling underappreciated, facing burnout, and having many hats at once.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Difficult to advance in field positions compared to administrative positions, and that seasonal positions are the only way for them to enter the emerging jobs industry.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246" name="Google Shape;246;p18"/>
          <p:cNvSpPr/>
          <p:nvPr/>
        </p:nvSpPr>
        <p:spPr>
          <a:xfrm>
            <a:off x="10288177" y="2338570"/>
            <a:ext cx="1525232" cy="1525232"/>
          </a:xfrm>
          <a:prstGeom prst="ellipse">
            <a:avLst/>
          </a:prstGeom>
          <a:solidFill>
            <a:srgbClr val="2226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247" name="Google Shape;247;p18"/>
          <p:cNvSpPr txBox="1"/>
          <p:nvPr/>
        </p:nvSpPr>
        <p:spPr>
          <a:xfrm>
            <a:off x="9136856" y="5259957"/>
            <a:ext cx="3827875" cy="46228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Youth participants are unaware about emerging jobs, needed training, and next steps after  completion</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Conflicting findings on degree requirements and expectations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Recruiting through parks, social media, college/high school career fairs, recruitment events, career services programs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rgbClr val="595959"/>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8" name="Google Shape;248;p18"/>
          <p:cNvSpPr/>
          <p:nvPr/>
        </p:nvSpPr>
        <p:spPr>
          <a:xfrm>
            <a:off x="5865002" y="2338570"/>
            <a:ext cx="1525232" cy="1525232"/>
          </a:xfrm>
          <a:prstGeom prst="ellipse">
            <a:avLst/>
          </a:prstGeom>
          <a:solidFill>
            <a:srgbClr val="2226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249" name="Google Shape;249;p18"/>
          <p:cNvSpPr txBox="1"/>
          <p:nvPr/>
        </p:nvSpPr>
        <p:spPr>
          <a:xfrm>
            <a:off x="4713681" y="5259957"/>
            <a:ext cx="3827875" cy="337637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Passion for the environment and clean energy</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Cultural or familial connections to the environment</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Partnerships with district agencies</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Enjoying the outdoors </a:t>
            </a:r>
            <a:endParaRPr b="0" i="0" sz="1400" u="none" cap="none" strike="noStrike">
              <a:solidFill>
                <a:srgbClr val="000000"/>
              </a:solidFill>
              <a:latin typeface="Arial"/>
              <a:ea typeface="Arial"/>
              <a:cs typeface="Arial"/>
              <a:sym typeface="Arial"/>
            </a:endParaRPr>
          </a:p>
          <a:p>
            <a:pPr indent="-171450" lvl="0" marL="285750" marR="0" rtl="0" algn="l">
              <a:lnSpc>
                <a:spcPct val="150000"/>
              </a:lnSpc>
              <a:spcBef>
                <a:spcPts val="0"/>
              </a:spcBef>
              <a:spcAft>
                <a:spcPts val="0"/>
              </a:spcAft>
              <a:buClr>
                <a:schemeClr val="dk1"/>
              </a:buClr>
              <a:buSzPts val="1800"/>
              <a:buFont typeface="Arial"/>
              <a:buNone/>
            </a:pPr>
            <a:r>
              <a:t/>
            </a:r>
            <a:endParaRPr b="0" i="0" sz="1800" u="none" cap="none" strike="noStrike">
              <a:solidFill>
                <a:srgbClr val="595959"/>
              </a:solidFill>
              <a:latin typeface="Arial"/>
              <a:ea typeface="Arial"/>
              <a:cs typeface="Arial"/>
              <a:sym typeface="Arial"/>
            </a:endParaRPr>
          </a:p>
        </p:txBody>
      </p:sp>
      <p:pic>
        <p:nvPicPr>
          <p:cNvPr descr="Briefcase outline" id="250" name="Google Shape;250;p18"/>
          <p:cNvPicPr preferRelativeResize="0"/>
          <p:nvPr/>
        </p:nvPicPr>
        <p:blipFill rotWithShape="1">
          <a:blip r:embed="rId3">
            <a:alphaModFix/>
          </a:blip>
          <a:srcRect b="0" l="0" r="0" t="0"/>
          <a:stretch/>
        </p:blipFill>
        <p:spPr>
          <a:xfrm>
            <a:off x="1899027" y="2643368"/>
            <a:ext cx="914400" cy="914400"/>
          </a:xfrm>
          <a:prstGeom prst="rect">
            <a:avLst/>
          </a:prstGeom>
          <a:noFill/>
          <a:ln>
            <a:noFill/>
          </a:ln>
        </p:spPr>
      </p:pic>
      <p:pic>
        <p:nvPicPr>
          <p:cNvPr descr="Open hand with plant outline" id="251" name="Google Shape;251;p18"/>
          <p:cNvPicPr preferRelativeResize="0"/>
          <p:nvPr/>
        </p:nvPicPr>
        <p:blipFill rotWithShape="1">
          <a:blip r:embed="rId4">
            <a:alphaModFix/>
          </a:blip>
          <a:srcRect b="0" l="0" r="0" t="0"/>
          <a:stretch/>
        </p:blipFill>
        <p:spPr>
          <a:xfrm>
            <a:off x="6170418" y="2643368"/>
            <a:ext cx="914400" cy="914400"/>
          </a:xfrm>
          <a:prstGeom prst="rect">
            <a:avLst/>
          </a:prstGeom>
          <a:noFill/>
          <a:ln>
            <a:noFill/>
          </a:ln>
        </p:spPr>
      </p:pic>
      <p:pic>
        <p:nvPicPr>
          <p:cNvPr descr="Teacher outline" id="252" name="Google Shape;252;p18"/>
          <p:cNvPicPr preferRelativeResize="0"/>
          <p:nvPr/>
        </p:nvPicPr>
        <p:blipFill rotWithShape="1">
          <a:blip r:embed="rId5">
            <a:alphaModFix/>
          </a:blip>
          <a:srcRect b="0" l="0" r="0" t="0"/>
          <a:stretch/>
        </p:blipFill>
        <p:spPr>
          <a:xfrm>
            <a:off x="10593593" y="2643368"/>
            <a:ext cx="914400" cy="914400"/>
          </a:xfrm>
          <a:prstGeom prst="rect">
            <a:avLst/>
          </a:prstGeom>
          <a:noFill/>
          <a:ln>
            <a:noFill/>
          </a:ln>
        </p:spPr>
      </p:pic>
      <p:pic>
        <p:nvPicPr>
          <p:cNvPr descr="Construction Barricade outline" id="253" name="Google Shape;253;p18"/>
          <p:cNvPicPr preferRelativeResize="0"/>
          <p:nvPr/>
        </p:nvPicPr>
        <p:blipFill rotWithShape="1">
          <a:blip r:embed="rId6">
            <a:alphaModFix/>
          </a:blip>
          <a:srcRect b="0" l="0" r="0" t="0"/>
          <a:stretch/>
        </p:blipFill>
        <p:spPr>
          <a:xfrm>
            <a:off x="15016768" y="2643368"/>
            <a:ext cx="914400" cy="914400"/>
          </a:xfrm>
          <a:prstGeom prst="rect">
            <a:avLst/>
          </a:prstGeom>
          <a:noFill/>
          <a:ln>
            <a:noFill/>
          </a:ln>
        </p:spPr>
      </p:pic>
      <p:sp>
        <p:nvSpPr>
          <p:cNvPr id="254" name="Google Shape;254;p18"/>
          <p:cNvSpPr txBox="1"/>
          <p:nvPr/>
        </p:nvSpPr>
        <p:spPr>
          <a:xfrm>
            <a:off x="1066450" y="4102876"/>
            <a:ext cx="257955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595959"/>
                </a:solidFill>
                <a:latin typeface="Arial"/>
                <a:ea typeface="Arial"/>
                <a:cs typeface="Arial"/>
                <a:sym typeface="Arial"/>
              </a:rPr>
              <a:t>Participant Roles</a:t>
            </a:r>
            <a:endParaRPr b="0" i="0" sz="1400" u="none" cap="none" strike="noStrike">
              <a:solidFill>
                <a:srgbClr val="000000"/>
              </a:solidFill>
              <a:latin typeface="Arial"/>
              <a:ea typeface="Arial"/>
              <a:cs typeface="Arial"/>
              <a:sym typeface="Arial"/>
            </a:endParaRPr>
          </a:p>
        </p:txBody>
      </p:sp>
      <p:sp>
        <p:nvSpPr>
          <p:cNvPr id="255" name="Google Shape;255;p18"/>
          <p:cNvSpPr txBox="1"/>
          <p:nvPr/>
        </p:nvSpPr>
        <p:spPr>
          <a:xfrm>
            <a:off x="5016229" y="4102876"/>
            <a:ext cx="329539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595959"/>
                </a:solidFill>
                <a:latin typeface="Arial"/>
                <a:ea typeface="Arial"/>
                <a:cs typeface="Arial"/>
                <a:sym typeface="Arial"/>
              </a:rPr>
              <a:t>Benefits of Green Jobs</a:t>
            </a:r>
            <a:endParaRPr b="0" i="0" sz="1400" u="none" cap="none" strike="noStrike">
              <a:solidFill>
                <a:srgbClr val="000000"/>
              </a:solidFill>
              <a:latin typeface="Arial"/>
              <a:ea typeface="Arial"/>
              <a:cs typeface="Arial"/>
              <a:sym typeface="Arial"/>
            </a:endParaRPr>
          </a:p>
        </p:txBody>
      </p:sp>
      <p:sp>
        <p:nvSpPr>
          <p:cNvPr id="256" name="Google Shape;256;p18"/>
          <p:cNvSpPr txBox="1"/>
          <p:nvPr/>
        </p:nvSpPr>
        <p:spPr>
          <a:xfrm>
            <a:off x="9136856" y="4102876"/>
            <a:ext cx="382787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595959"/>
                </a:solidFill>
                <a:latin typeface="Arial"/>
                <a:ea typeface="Arial"/>
                <a:cs typeface="Arial"/>
                <a:sym typeface="Arial"/>
              </a:rPr>
              <a:t>Emerging Jobs and Necessary Training</a:t>
            </a:r>
            <a:endParaRPr b="0" i="0" sz="1400" u="none" cap="none" strike="noStrike">
              <a:solidFill>
                <a:srgbClr val="000000"/>
              </a:solidFill>
              <a:latin typeface="Arial"/>
              <a:ea typeface="Arial"/>
              <a:cs typeface="Arial"/>
              <a:sym typeface="Arial"/>
            </a:endParaRPr>
          </a:p>
        </p:txBody>
      </p:sp>
      <p:sp>
        <p:nvSpPr>
          <p:cNvPr id="257" name="Google Shape;257;p18"/>
          <p:cNvSpPr txBox="1"/>
          <p:nvPr/>
        </p:nvSpPr>
        <p:spPr>
          <a:xfrm>
            <a:off x="13560029" y="4102876"/>
            <a:ext cx="4096599"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595959"/>
                </a:solidFill>
                <a:latin typeface="Arial"/>
                <a:ea typeface="Arial"/>
                <a:cs typeface="Arial"/>
                <a:sym typeface="Arial"/>
              </a:rPr>
              <a:t>Barriers to Accessing and Advancing in Emerging Jobs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p:nvPr/>
        </p:nvSpPr>
        <p:spPr>
          <a:xfrm>
            <a:off x="1508425" y="2956965"/>
            <a:ext cx="4696622" cy="5923021"/>
          </a:xfrm>
          <a:prstGeom prst="rect">
            <a:avLst/>
          </a:prstGeom>
          <a:solidFill>
            <a:srgbClr val="C7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263" name="Google Shape;263;p38"/>
          <p:cNvSpPr/>
          <p:nvPr/>
        </p:nvSpPr>
        <p:spPr>
          <a:xfrm>
            <a:off x="1031746" y="2210637"/>
            <a:ext cx="940166" cy="878047"/>
          </a:xfrm>
          <a:prstGeom prst="ellipse">
            <a:avLst/>
          </a:prstGeom>
          <a:solidFill>
            <a:srgbClr val="2226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FFFFFF"/>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264" name="Google Shape;264;p38"/>
          <p:cNvSpPr txBox="1"/>
          <p:nvPr/>
        </p:nvSpPr>
        <p:spPr>
          <a:xfrm>
            <a:off x="3279913" y="738772"/>
            <a:ext cx="11728173" cy="1017138"/>
          </a:xfrm>
          <a:prstGeom prst="rect">
            <a:avLst/>
          </a:prstGeom>
          <a:noFill/>
          <a:ln>
            <a:noFill/>
          </a:ln>
        </p:spPr>
        <p:txBody>
          <a:bodyPr anchorCtr="0" anchor="t" bIns="45700" lIns="91425" spcFirstLastPara="1" rIns="91425" wrap="square" tIns="45700">
            <a:spAutoFit/>
          </a:bodyPr>
          <a:lstStyle/>
          <a:p>
            <a:pPr indent="0" lvl="0" marL="0" marR="0" rtl="0" algn="ctr">
              <a:lnSpc>
                <a:spcPct val="123333"/>
              </a:lnSpc>
              <a:spcBef>
                <a:spcPts val="0"/>
              </a:spcBef>
              <a:spcAft>
                <a:spcPts val="0"/>
              </a:spcAft>
              <a:buClr>
                <a:srgbClr val="000000"/>
              </a:buClr>
              <a:buSzPts val="6000"/>
              <a:buFont typeface="Arial"/>
              <a:buNone/>
            </a:pPr>
            <a:r>
              <a:rPr b="1" i="0" lang="en-US" sz="6000" u="none" cap="none" strike="noStrike">
                <a:solidFill>
                  <a:srgbClr val="22255E"/>
                </a:solidFill>
                <a:latin typeface="Arial"/>
                <a:ea typeface="Arial"/>
                <a:cs typeface="Arial"/>
                <a:sym typeface="Arial"/>
              </a:rPr>
              <a:t>Recommendations</a:t>
            </a:r>
            <a:endParaRPr b="0" i="0" sz="1400" u="none" cap="none" strike="noStrike">
              <a:solidFill>
                <a:srgbClr val="000000"/>
              </a:solidFill>
              <a:latin typeface="Arial"/>
              <a:ea typeface="Arial"/>
              <a:cs typeface="Arial"/>
              <a:sym typeface="Arial"/>
            </a:endParaRPr>
          </a:p>
        </p:txBody>
      </p:sp>
      <p:sp>
        <p:nvSpPr>
          <p:cNvPr id="265" name="Google Shape;265;p38"/>
          <p:cNvSpPr txBox="1"/>
          <p:nvPr/>
        </p:nvSpPr>
        <p:spPr>
          <a:xfrm>
            <a:off x="1508424" y="3093405"/>
            <a:ext cx="4696621"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3F3F3F"/>
                </a:solidFill>
                <a:latin typeface="Arial"/>
                <a:ea typeface="Arial"/>
                <a:cs typeface="Arial"/>
                <a:sym typeface="Arial"/>
              </a:rPr>
              <a:t>Establish systematic structures to eliminate barriers that produce inequitable outcomes across employment levels </a:t>
            </a:r>
            <a:endParaRPr b="0" i="0" sz="1400" u="none" cap="none" strike="noStrike">
              <a:solidFill>
                <a:srgbClr val="000000"/>
              </a:solidFill>
              <a:latin typeface="Arial"/>
              <a:ea typeface="Arial"/>
              <a:cs typeface="Arial"/>
              <a:sym typeface="Arial"/>
            </a:endParaRPr>
          </a:p>
        </p:txBody>
      </p:sp>
      <p:sp>
        <p:nvSpPr>
          <p:cNvPr id="266" name="Google Shape;266;p38"/>
          <p:cNvSpPr txBox="1"/>
          <p:nvPr/>
        </p:nvSpPr>
        <p:spPr>
          <a:xfrm>
            <a:off x="1501829" y="5356360"/>
            <a:ext cx="4696621"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595959"/>
                </a:solidFill>
                <a:latin typeface="Arial"/>
                <a:ea typeface="Arial"/>
                <a:cs typeface="Arial"/>
                <a:sym typeface="Arial"/>
              </a:rPr>
              <a:t>Level the playing field by creating a shared knowledge base of career opportunities and pathways of emerging jobs  </a:t>
            </a:r>
            <a:endParaRPr b="1" i="1" sz="2400" u="none" cap="none" strike="noStrike">
              <a:solidFill>
                <a:srgbClr val="595959"/>
              </a:solidFill>
              <a:latin typeface="Arial"/>
              <a:ea typeface="Arial"/>
              <a:cs typeface="Arial"/>
              <a:sym typeface="Arial"/>
            </a:endParaRPr>
          </a:p>
        </p:txBody>
      </p:sp>
      <p:sp>
        <p:nvSpPr>
          <p:cNvPr id="267" name="Google Shape;267;p38"/>
          <p:cNvSpPr txBox="1"/>
          <p:nvPr/>
        </p:nvSpPr>
        <p:spPr>
          <a:xfrm>
            <a:off x="1501830" y="7255544"/>
            <a:ext cx="469662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595959"/>
                </a:solidFill>
                <a:latin typeface="Arial"/>
                <a:ea typeface="Arial"/>
                <a:cs typeface="Arial"/>
                <a:sym typeface="Arial"/>
              </a:rPr>
              <a:t>Ensure people who face employment barriers have access to relevant support services.   </a:t>
            </a:r>
            <a:endParaRPr b="1" i="1" sz="2400" u="none" cap="none" strike="noStrike">
              <a:solidFill>
                <a:srgbClr val="595959"/>
              </a:solidFill>
              <a:latin typeface="Arial"/>
              <a:ea typeface="Arial"/>
              <a:cs typeface="Arial"/>
              <a:sym typeface="Arial"/>
            </a:endParaRPr>
          </a:p>
        </p:txBody>
      </p:sp>
      <p:cxnSp>
        <p:nvCxnSpPr>
          <p:cNvPr id="268" name="Google Shape;268;p38"/>
          <p:cNvCxnSpPr/>
          <p:nvPr/>
        </p:nvCxnSpPr>
        <p:spPr>
          <a:xfrm>
            <a:off x="1508424" y="5144295"/>
            <a:ext cx="4696500" cy="0"/>
          </a:xfrm>
          <a:prstGeom prst="straightConnector1">
            <a:avLst/>
          </a:prstGeom>
          <a:noFill/>
          <a:ln cap="flat" cmpd="sng" w="12700">
            <a:solidFill>
              <a:srgbClr val="22265E"/>
            </a:solidFill>
            <a:prstDash val="solid"/>
            <a:miter lim="800000"/>
            <a:headEnd len="sm" w="sm" type="none"/>
            <a:tailEnd len="sm" w="sm" type="none"/>
          </a:ln>
        </p:spPr>
      </p:cxnSp>
      <p:sp>
        <p:nvSpPr>
          <p:cNvPr id="269" name="Google Shape;269;p38"/>
          <p:cNvSpPr txBox="1"/>
          <p:nvPr/>
        </p:nvSpPr>
        <p:spPr>
          <a:xfrm>
            <a:off x="962609" y="5377625"/>
            <a:ext cx="4735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270" name="Google Shape;270;p38"/>
          <p:cNvSpPr txBox="1"/>
          <p:nvPr/>
        </p:nvSpPr>
        <p:spPr>
          <a:xfrm>
            <a:off x="977347" y="7286078"/>
            <a:ext cx="46583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271" name="Google Shape;271;p38"/>
          <p:cNvSpPr/>
          <p:nvPr/>
        </p:nvSpPr>
        <p:spPr>
          <a:xfrm>
            <a:off x="6639566" y="5241517"/>
            <a:ext cx="5443389" cy="1580209"/>
          </a:xfrm>
          <a:prstGeom prst="bracePair">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2" name="Google Shape;272;p38"/>
          <p:cNvSpPr txBox="1"/>
          <p:nvPr/>
        </p:nvSpPr>
        <p:spPr>
          <a:xfrm>
            <a:off x="7017487" y="5204647"/>
            <a:ext cx="4805917" cy="178510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Expanded Career Map with emerging job needs within the next 5-10 years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Clarify career paths into mid-level roles</a:t>
            </a:r>
            <a:endParaRPr b="0" i="0" sz="1400" u="none" cap="none" strike="noStrike">
              <a:solidFill>
                <a:srgbClr val="000000"/>
              </a:solidFill>
              <a:latin typeface="Arial"/>
              <a:ea typeface="Arial"/>
              <a:cs typeface="Arial"/>
              <a:sym typeface="Arial"/>
            </a:endParaRPr>
          </a:p>
        </p:txBody>
      </p:sp>
      <p:sp>
        <p:nvSpPr>
          <p:cNvPr id="273" name="Google Shape;273;p38"/>
          <p:cNvSpPr/>
          <p:nvPr/>
        </p:nvSpPr>
        <p:spPr>
          <a:xfrm>
            <a:off x="6639566" y="7242836"/>
            <a:ext cx="5443389" cy="1580209"/>
          </a:xfrm>
          <a:prstGeom prst="bracePair">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4" name="Google Shape;274;p38"/>
          <p:cNvSpPr txBox="1"/>
          <p:nvPr/>
        </p:nvSpPr>
        <p:spPr>
          <a:xfrm>
            <a:off x="7017487" y="7286078"/>
            <a:ext cx="4805917" cy="178510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Training incentives such as childcare support and transportation assistance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Flexible training options such as asynchronous or virtual sessions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p:nvPr/>
        </p:nvSpPr>
        <p:spPr>
          <a:xfrm>
            <a:off x="1505759" y="2962079"/>
            <a:ext cx="4696622" cy="5902993"/>
          </a:xfrm>
          <a:prstGeom prst="rect">
            <a:avLst/>
          </a:prstGeom>
          <a:solidFill>
            <a:srgbClr val="C7ED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281" name="Google Shape;281;p39"/>
          <p:cNvSpPr txBox="1"/>
          <p:nvPr/>
        </p:nvSpPr>
        <p:spPr>
          <a:xfrm>
            <a:off x="3279913" y="738772"/>
            <a:ext cx="11728173" cy="1017138"/>
          </a:xfrm>
          <a:prstGeom prst="rect">
            <a:avLst/>
          </a:prstGeom>
          <a:noFill/>
          <a:ln>
            <a:noFill/>
          </a:ln>
        </p:spPr>
        <p:txBody>
          <a:bodyPr anchorCtr="0" anchor="t" bIns="45700" lIns="91425" spcFirstLastPara="1" rIns="91425" wrap="square" tIns="45700">
            <a:spAutoFit/>
          </a:bodyPr>
          <a:lstStyle/>
          <a:p>
            <a:pPr indent="0" lvl="0" marL="0" marR="0" rtl="0" algn="ctr">
              <a:lnSpc>
                <a:spcPct val="123333"/>
              </a:lnSpc>
              <a:spcBef>
                <a:spcPts val="0"/>
              </a:spcBef>
              <a:spcAft>
                <a:spcPts val="0"/>
              </a:spcAft>
              <a:buClr>
                <a:srgbClr val="000000"/>
              </a:buClr>
              <a:buSzPts val="6000"/>
              <a:buFont typeface="Arial"/>
              <a:buNone/>
            </a:pPr>
            <a:r>
              <a:rPr b="1" i="0" lang="en-US" sz="6000" u="none" cap="none" strike="noStrike">
                <a:solidFill>
                  <a:srgbClr val="22255E"/>
                </a:solidFill>
                <a:latin typeface="Arial"/>
                <a:ea typeface="Arial"/>
                <a:cs typeface="Arial"/>
                <a:sym typeface="Arial"/>
              </a:rPr>
              <a:t>Recommendations</a:t>
            </a:r>
            <a:endParaRPr b="0" i="0" sz="1400" u="none" cap="none" strike="noStrike">
              <a:solidFill>
                <a:srgbClr val="000000"/>
              </a:solidFill>
              <a:latin typeface="Arial"/>
              <a:ea typeface="Arial"/>
              <a:cs typeface="Arial"/>
              <a:sym typeface="Arial"/>
            </a:endParaRPr>
          </a:p>
        </p:txBody>
      </p:sp>
      <p:sp>
        <p:nvSpPr>
          <p:cNvPr id="282" name="Google Shape;282;p39"/>
          <p:cNvSpPr txBox="1"/>
          <p:nvPr/>
        </p:nvSpPr>
        <p:spPr>
          <a:xfrm>
            <a:off x="1505757" y="3070318"/>
            <a:ext cx="4696621" cy="20928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3F3F3F"/>
                </a:solidFill>
                <a:latin typeface="Arial"/>
                <a:ea typeface="Arial"/>
                <a:cs typeface="Arial"/>
                <a:sym typeface="Arial"/>
              </a:rPr>
              <a:t>Develop and disseminate a long-term plan to directly engage with current and prospective employees from underrepresented groups.  </a:t>
            </a:r>
            <a:endParaRPr b="0" i="0" sz="1400" u="none" cap="none" strike="noStrike">
              <a:solidFill>
                <a:srgbClr val="000000"/>
              </a:solidFill>
              <a:latin typeface="Arial"/>
              <a:ea typeface="Arial"/>
              <a:cs typeface="Arial"/>
              <a:sym typeface="Arial"/>
            </a:endParaRPr>
          </a:p>
        </p:txBody>
      </p:sp>
      <p:sp>
        <p:nvSpPr>
          <p:cNvPr id="283" name="Google Shape;283;p39"/>
          <p:cNvSpPr txBox="1"/>
          <p:nvPr/>
        </p:nvSpPr>
        <p:spPr>
          <a:xfrm>
            <a:off x="1505753" y="5363253"/>
            <a:ext cx="469662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595959"/>
                </a:solidFill>
                <a:latin typeface="Arial"/>
                <a:ea typeface="Arial"/>
                <a:cs typeface="Arial"/>
                <a:sym typeface="Arial"/>
              </a:rPr>
              <a:t>Commission and implement a strategic engagement plan  </a:t>
            </a:r>
            <a:endParaRPr b="1" i="1" sz="2400" u="none" cap="none" strike="noStrike">
              <a:solidFill>
                <a:srgbClr val="595959"/>
              </a:solidFill>
              <a:latin typeface="Arial"/>
              <a:ea typeface="Arial"/>
              <a:cs typeface="Arial"/>
              <a:sym typeface="Arial"/>
            </a:endParaRPr>
          </a:p>
        </p:txBody>
      </p:sp>
      <p:sp>
        <p:nvSpPr>
          <p:cNvPr id="284" name="Google Shape;284;p39"/>
          <p:cNvSpPr txBox="1"/>
          <p:nvPr/>
        </p:nvSpPr>
        <p:spPr>
          <a:xfrm>
            <a:off x="1520497" y="7271706"/>
            <a:ext cx="469661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595959"/>
                </a:solidFill>
                <a:latin typeface="Arial"/>
                <a:ea typeface="Arial"/>
                <a:cs typeface="Arial"/>
                <a:sym typeface="Arial"/>
              </a:rPr>
              <a:t>Establish centralized mentorship opportunities between entry-level employees and higher-level roles  </a:t>
            </a:r>
            <a:endParaRPr b="1" i="1" sz="2400" u="none" cap="none" strike="noStrike">
              <a:solidFill>
                <a:srgbClr val="595959"/>
              </a:solidFill>
              <a:latin typeface="Arial"/>
              <a:ea typeface="Arial"/>
              <a:cs typeface="Arial"/>
              <a:sym typeface="Arial"/>
            </a:endParaRPr>
          </a:p>
        </p:txBody>
      </p:sp>
      <p:sp>
        <p:nvSpPr>
          <p:cNvPr id="285" name="Google Shape;285;p39"/>
          <p:cNvSpPr/>
          <p:nvPr/>
        </p:nvSpPr>
        <p:spPr>
          <a:xfrm>
            <a:off x="1035670" y="2138151"/>
            <a:ext cx="940166" cy="878047"/>
          </a:xfrm>
          <a:prstGeom prst="ellipse">
            <a:avLst/>
          </a:prstGeom>
          <a:solidFill>
            <a:srgbClr val="22265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FFFFFF"/>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cxnSp>
        <p:nvCxnSpPr>
          <p:cNvPr id="286" name="Google Shape;286;p39"/>
          <p:cNvCxnSpPr/>
          <p:nvPr/>
        </p:nvCxnSpPr>
        <p:spPr>
          <a:xfrm>
            <a:off x="1505757" y="5122956"/>
            <a:ext cx="4696621" cy="0"/>
          </a:xfrm>
          <a:prstGeom prst="straightConnector1">
            <a:avLst/>
          </a:prstGeom>
          <a:noFill/>
          <a:ln cap="flat" cmpd="sng" w="12700">
            <a:solidFill>
              <a:srgbClr val="22265E"/>
            </a:solidFill>
            <a:prstDash val="solid"/>
            <a:miter lim="800000"/>
            <a:headEnd len="sm" w="sm" type="none"/>
            <a:tailEnd len="sm" w="sm" type="none"/>
          </a:ln>
        </p:spPr>
      </p:cxnSp>
      <p:sp>
        <p:nvSpPr>
          <p:cNvPr id="287" name="Google Shape;287;p39"/>
          <p:cNvSpPr txBox="1"/>
          <p:nvPr/>
        </p:nvSpPr>
        <p:spPr>
          <a:xfrm>
            <a:off x="936799" y="5363253"/>
            <a:ext cx="4735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288" name="Google Shape;288;p39"/>
          <p:cNvSpPr txBox="1"/>
          <p:nvPr/>
        </p:nvSpPr>
        <p:spPr>
          <a:xfrm>
            <a:off x="951537" y="7271706"/>
            <a:ext cx="46583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289" name="Google Shape;289;p39"/>
          <p:cNvSpPr/>
          <p:nvPr/>
        </p:nvSpPr>
        <p:spPr>
          <a:xfrm>
            <a:off x="6811041" y="4641205"/>
            <a:ext cx="6587400" cy="1783800"/>
          </a:xfrm>
          <a:prstGeom prst="bracePair">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0" name="Google Shape;290;p39"/>
          <p:cNvSpPr txBox="1"/>
          <p:nvPr/>
        </p:nvSpPr>
        <p:spPr>
          <a:xfrm>
            <a:off x="7188962" y="4547389"/>
            <a:ext cx="5933100" cy="2462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Identify organizations, universities, community colleges and trade schools that predominantly serve underrepresented communities and establish a presence.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Partner with community-based organizations that serve underrepresented groups</a:t>
            </a:r>
            <a:endParaRPr b="0" i="0" sz="1400" u="none" cap="none" strike="noStrike">
              <a:solidFill>
                <a:srgbClr val="000000"/>
              </a:solidFill>
              <a:latin typeface="Arial"/>
              <a:ea typeface="Arial"/>
              <a:cs typeface="Arial"/>
              <a:sym typeface="Arial"/>
            </a:endParaRPr>
          </a:p>
        </p:txBody>
      </p:sp>
      <p:sp>
        <p:nvSpPr>
          <p:cNvPr id="291" name="Google Shape;291;p39"/>
          <p:cNvSpPr/>
          <p:nvPr/>
        </p:nvSpPr>
        <p:spPr>
          <a:xfrm>
            <a:off x="6639566" y="7327896"/>
            <a:ext cx="6587336" cy="1580209"/>
          </a:xfrm>
          <a:prstGeom prst="bracePair">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2" name="Google Shape;292;p39"/>
          <p:cNvSpPr txBox="1"/>
          <p:nvPr/>
        </p:nvSpPr>
        <p:spPr>
          <a:xfrm>
            <a:off x="7017487" y="7327896"/>
            <a:ext cx="5932969" cy="178510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Chesapeake Bay network employees are matchmade with each other as mentors and mentees, based on their job level.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Fosters deep relationships and sets them up to expand their skills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2018-05-13T04:06:27Z</dcterms:created>
  <dc:creator>Katya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0x0101007E6F4727C46A11478FB2505F07E323C7</vt:lpwstr>
  </property>
  <property fmtid="{D5CDD505-2E9C-101B-9397-08002B2CF9AE}" pid="3" name="MediaServiceImageTags">
    <vt:lpwstr/>
  </property>
</Properties>
</file>