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27"/>
  </p:notesMasterIdLst>
  <p:sldIdLst>
    <p:sldId id="257" r:id="rId3"/>
    <p:sldId id="280" r:id="rId4"/>
    <p:sldId id="258" r:id="rId5"/>
    <p:sldId id="275" r:id="rId6"/>
    <p:sldId id="262" r:id="rId7"/>
    <p:sldId id="261" r:id="rId8"/>
    <p:sldId id="271" r:id="rId9"/>
    <p:sldId id="281" r:id="rId10"/>
    <p:sldId id="288" r:id="rId11"/>
    <p:sldId id="263" r:id="rId12"/>
    <p:sldId id="293" r:id="rId13"/>
    <p:sldId id="292" r:id="rId14"/>
    <p:sldId id="291" r:id="rId15"/>
    <p:sldId id="264" r:id="rId16"/>
    <p:sldId id="265" r:id="rId17"/>
    <p:sldId id="266" r:id="rId18"/>
    <p:sldId id="267" r:id="rId19"/>
    <p:sldId id="268" r:id="rId20"/>
    <p:sldId id="269" r:id="rId21"/>
    <p:sldId id="282" r:id="rId22"/>
    <p:sldId id="284" r:id="rId23"/>
    <p:sldId id="285" r:id="rId24"/>
    <p:sldId id="286" r:id="rId25"/>
    <p:sldId id="28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.Raney" initials="P.Raney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BE0"/>
    <a:srgbClr val="068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70" y="-8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06367-A6DC-4FE8-BB02-BC8F8147188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C9158-CAE5-493F-9EAA-3658EDAF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600DF-E127-4280-ADD7-D4E1D5D414E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7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9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6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5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4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1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02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7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93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2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19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9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araney@u-s-c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401"/>
            <a:ext cx="8686800" cy="1485599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Lidar-aided hydrogeologic modeling and object-based wetland mapping approach for Pennsylvania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2369773"/>
            <a:ext cx="4038600" cy="3213100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Patrick A. Raney, Ph.D.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Wetland Scientist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Susquehanna Coalition / 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Tioga County SWCD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Owego, NY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paraney@u-s-c.org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/>
          </a:p>
          <a:p>
            <a:endParaRPr lang="en-US" sz="1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8200"/>
            <a:ext cx="168309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0" y="5486400"/>
            <a:ext cx="194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October 27</a:t>
            </a:r>
            <a:r>
              <a:rPr lang="en-US" baseline="30000" dirty="0">
                <a:solidFill>
                  <a:prstClr val="black"/>
                </a:solidFill>
              </a:rPr>
              <a:t>th</a:t>
            </a:r>
            <a:r>
              <a:rPr lang="en-US" dirty="0">
                <a:solidFill>
                  <a:prstClr val="black"/>
                </a:solidFill>
              </a:rPr>
              <a:t>, 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1430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Susquehanna Coalition 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Vermont Spatial Analysis Laboratory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0"/>
            <a:ext cx="5283200" cy="396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64008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March 23, 2017</a:t>
            </a:r>
          </a:p>
        </p:txBody>
      </p:sp>
    </p:spTree>
    <p:extLst>
      <p:ext uri="{BB962C8B-B14F-4D97-AF65-F5344CB8AC3E}">
        <p14:creationId xmlns:p14="http://schemas.microsoft.com/office/powerpoint/2010/main" val="1807662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OBIA – UVM Spatial Analysis Lab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5400"/>
            <a:ext cx="5105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8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52400"/>
            <a:ext cx="8229600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Let’s start with Statistical Model Output Again</a:t>
            </a:r>
          </a:p>
          <a:p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304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PEM</a:t>
            </a:r>
          </a:p>
        </p:txBody>
      </p:sp>
      <p:sp>
        <p:nvSpPr>
          <p:cNvPr id="9" name="Rectangle 8"/>
          <p:cNvSpPr/>
          <p:nvPr/>
        </p:nvSpPr>
        <p:spPr>
          <a:xfrm>
            <a:off x="6477000" y="381000"/>
            <a:ext cx="4572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10400" y="685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PFO-PSS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77000" y="762000"/>
            <a:ext cx="457200" cy="228600"/>
          </a:xfrm>
          <a:prstGeom prst="rect">
            <a:avLst/>
          </a:prstGeom>
          <a:solidFill>
            <a:srgbClr val="068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68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9" y="0"/>
            <a:ext cx="910828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300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9" y="0"/>
            <a:ext cx="91082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915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3928973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-98311"/>
            <a:ext cx="9144000" cy="7075870"/>
          </a:xfrm>
        </p:spPr>
      </p:pic>
    </p:spTree>
    <p:extLst>
      <p:ext uri="{BB962C8B-B14F-4D97-AF65-F5344CB8AC3E}">
        <p14:creationId xmlns:p14="http://schemas.microsoft.com/office/powerpoint/2010/main" val="557016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9"/>
            <a:ext cx="9144000" cy="6875929"/>
          </a:xfrm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7620000" cy="369332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10m resolution statistical model output at 0.75 probability threshold</a:t>
            </a:r>
          </a:p>
        </p:txBody>
      </p:sp>
    </p:spTree>
    <p:extLst>
      <p:ext uri="{BB962C8B-B14F-4D97-AF65-F5344CB8AC3E}">
        <p14:creationId xmlns:p14="http://schemas.microsoft.com/office/powerpoint/2010/main" val="3496356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3331821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8217"/>
            <a:ext cx="9131300" cy="6866218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6700" y="190500"/>
            <a:ext cx="8597900" cy="723900"/>
          </a:xfr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000" b="1" dirty="0"/>
              <a:t>Lidar-aided hydrogeologic modeling and object-based wetlands mapping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35814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96% correct classification rate on 219 validation wetlands</a:t>
            </a:r>
          </a:p>
        </p:txBody>
      </p:sp>
    </p:spTree>
    <p:extLst>
      <p:ext uri="{BB962C8B-B14F-4D97-AF65-F5344CB8AC3E}">
        <p14:creationId xmlns:p14="http://schemas.microsoft.com/office/powerpoint/2010/main" val="971471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6218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4000" y="190500"/>
            <a:ext cx="8610600" cy="876300"/>
          </a:xfr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000" b="1" dirty="0"/>
              <a:t>Lidar-aided hydrogeologic modeling and object-based wetlands mapping</a:t>
            </a:r>
            <a:br>
              <a:rPr lang="en-US" sz="2000" b="1" dirty="0"/>
            </a:br>
            <a:r>
              <a:rPr lang="en-US" sz="2000" b="1" dirty="0"/>
              <a:t>vs. National Wetlands Inventory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3719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Setting the stage for CBP wetland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NWI data produced between late 1970’s to mid 1980’s for much of the state of Pennsylvania</a:t>
            </a:r>
          </a:p>
          <a:p>
            <a:pPr lvl="1"/>
            <a:r>
              <a:rPr lang="en-US" dirty="0"/>
              <a:t>NWI costly and time-consuming to update</a:t>
            </a:r>
          </a:p>
          <a:p>
            <a:pPr lvl="1"/>
            <a:r>
              <a:rPr lang="en-US" dirty="0"/>
              <a:t>Advances in aerial imagery resolution since that time</a:t>
            </a:r>
          </a:p>
          <a:p>
            <a:pPr lvl="2"/>
            <a:r>
              <a:rPr lang="en-US" dirty="0"/>
              <a:t>Terrain modeling techniques</a:t>
            </a:r>
          </a:p>
          <a:p>
            <a:pPr lvl="2"/>
            <a:r>
              <a:rPr lang="en-US" dirty="0"/>
              <a:t>High-resolution elevation, landcover data</a:t>
            </a:r>
          </a:p>
          <a:p>
            <a:pPr lvl="1"/>
            <a:endParaRPr lang="en-US" dirty="0"/>
          </a:p>
          <a:p>
            <a:r>
              <a:rPr lang="en-US" dirty="0"/>
              <a:t>Desire to identify restoration areas to meet the TMDL</a:t>
            </a:r>
          </a:p>
          <a:p>
            <a:endParaRPr lang="en-US" dirty="0"/>
          </a:p>
          <a:p>
            <a:pPr lvl="1"/>
            <a:r>
              <a:rPr lang="en-US" dirty="0"/>
              <a:t>We sought to merge two contrasting approaches to wetland identification </a:t>
            </a:r>
          </a:p>
          <a:p>
            <a:pPr lvl="2"/>
            <a:r>
              <a:rPr lang="en-US" dirty="0"/>
              <a:t>Terrain Modeling &amp; OBIA</a:t>
            </a:r>
          </a:p>
          <a:p>
            <a:pPr lvl="3"/>
            <a:r>
              <a:rPr lang="en-US" dirty="0"/>
              <a:t>Both have their strengths – and weaknesses</a:t>
            </a:r>
          </a:p>
          <a:p>
            <a:pPr lvl="3"/>
            <a:r>
              <a:rPr lang="en-US" dirty="0"/>
              <a:t>Merging to overcome limitations of each</a:t>
            </a:r>
          </a:p>
          <a:p>
            <a:pPr lvl="3"/>
            <a:endParaRPr lang="en-US" dirty="0"/>
          </a:p>
          <a:p>
            <a:pPr lvl="3"/>
            <a:r>
              <a:rPr lang="en-US" dirty="0"/>
              <a:t>I’ll discuss Terrain Modeling  </a:t>
            </a:r>
          </a:p>
          <a:p>
            <a:pPr lvl="3"/>
            <a:r>
              <a:rPr lang="en-US" dirty="0"/>
              <a:t>Sean MacFaden will describe his and Jarlath O’Neil-Dunne’s work at UVM on OBIA in greater detail</a:t>
            </a:r>
          </a:p>
        </p:txBody>
      </p:sp>
    </p:spTree>
    <p:extLst>
      <p:ext uri="{BB962C8B-B14F-4D97-AF65-F5344CB8AC3E}">
        <p14:creationId xmlns:p14="http://schemas.microsoft.com/office/powerpoint/2010/main" val="45485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5"/>
            <a:ext cx="9144000" cy="6884895"/>
          </a:xfrm>
        </p:spPr>
      </p:pic>
    </p:spTree>
    <p:extLst>
      <p:ext uri="{BB962C8B-B14F-4D97-AF65-F5344CB8AC3E}">
        <p14:creationId xmlns:p14="http://schemas.microsoft.com/office/powerpoint/2010/main" val="2548365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5"/>
            <a:ext cx="9144000" cy="6884894"/>
          </a:xfrm>
        </p:spPr>
      </p:pic>
      <p:sp>
        <p:nvSpPr>
          <p:cNvPr id="3" name="Rectangle 2"/>
          <p:cNvSpPr/>
          <p:nvPr/>
        </p:nvSpPr>
        <p:spPr>
          <a:xfrm>
            <a:off x="4419600" y="2743200"/>
            <a:ext cx="2743200" cy="1600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2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5"/>
            <a:ext cx="9144000" cy="6884894"/>
          </a:xfrm>
        </p:spPr>
      </p:pic>
      <p:sp>
        <p:nvSpPr>
          <p:cNvPr id="6" name="TextBox 5"/>
          <p:cNvSpPr txBox="1"/>
          <p:nvPr/>
        </p:nvSpPr>
        <p:spPr>
          <a:xfrm>
            <a:off x="7620000" y="3810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1:24,000</a:t>
            </a:r>
          </a:p>
        </p:txBody>
      </p:sp>
    </p:spTree>
    <p:extLst>
      <p:ext uri="{BB962C8B-B14F-4D97-AF65-F5344CB8AC3E}">
        <p14:creationId xmlns:p14="http://schemas.microsoft.com/office/powerpoint/2010/main" val="1031127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5"/>
            <a:ext cx="9144000" cy="6884894"/>
          </a:xfrm>
        </p:spPr>
      </p:pic>
      <p:sp>
        <p:nvSpPr>
          <p:cNvPr id="6" name="TextBox 5"/>
          <p:cNvSpPr txBox="1"/>
          <p:nvPr/>
        </p:nvSpPr>
        <p:spPr>
          <a:xfrm>
            <a:off x="7620000" y="3810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1:24,000</a:t>
            </a:r>
          </a:p>
        </p:txBody>
      </p:sp>
    </p:spTree>
    <p:extLst>
      <p:ext uri="{BB962C8B-B14F-4D97-AF65-F5344CB8AC3E}">
        <p14:creationId xmlns:p14="http://schemas.microsoft.com/office/powerpoint/2010/main" val="1031127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Thoughts on next steps for statistical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Upgrading from 10 to 5m resolution</a:t>
            </a:r>
          </a:p>
          <a:p>
            <a:pPr lvl="1"/>
            <a:r>
              <a:rPr lang="en-US" dirty="0"/>
              <a:t>20GB / variable, 20 variables…</a:t>
            </a:r>
          </a:p>
          <a:p>
            <a:endParaRPr lang="en-US" dirty="0"/>
          </a:p>
          <a:p>
            <a:r>
              <a:rPr lang="en-US" dirty="0"/>
              <a:t>Shift to alternate modeling algorithm(s)</a:t>
            </a:r>
          </a:p>
          <a:p>
            <a:pPr lvl="1"/>
            <a:r>
              <a:rPr lang="en-US" dirty="0"/>
              <a:t>Maxent ; random forest</a:t>
            </a:r>
          </a:p>
          <a:p>
            <a:pPr lvl="2"/>
            <a:r>
              <a:rPr lang="en-US" dirty="0"/>
              <a:t>Reduced commission rates vs. gam on NY data</a:t>
            </a:r>
          </a:p>
          <a:p>
            <a:pPr lvl="3"/>
            <a:r>
              <a:rPr lang="en-US" dirty="0"/>
              <a:t>However response interpretability is reduced</a:t>
            </a:r>
          </a:p>
        </p:txBody>
      </p:sp>
    </p:spTree>
    <p:extLst>
      <p:ext uri="{BB962C8B-B14F-4D97-AF65-F5344CB8AC3E}">
        <p14:creationId xmlns:p14="http://schemas.microsoft.com/office/powerpoint/2010/main" val="1697643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103" cy="696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91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143000"/>
            <a:ext cx="13716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Climate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905000"/>
            <a:ext cx="13716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Soils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743200"/>
            <a:ext cx="13716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Geology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3609975"/>
            <a:ext cx="167640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Topography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050" y="4419600"/>
            <a:ext cx="1676400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Land Cover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" y="5143500"/>
            <a:ext cx="16764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Aerial Imagery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4419600"/>
            <a:ext cx="1981200" cy="15696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Object-Based Wetlands Mapping &amp; Categorization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4419600"/>
            <a:ext cx="1143000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Review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5181600"/>
            <a:ext cx="1295400" cy="8309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Wetland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0" y="6248400"/>
            <a:ext cx="1219200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Report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4600" y="1752600"/>
            <a:ext cx="16764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Wetlands Prediction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1752600"/>
            <a:ext cx="152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Reference Wetlands</a:t>
            </a:r>
          </a:p>
        </p:txBody>
      </p:sp>
      <p:cxnSp>
        <p:nvCxnSpPr>
          <p:cNvPr id="17" name="Curved Connector 16"/>
          <p:cNvCxnSpPr>
            <a:stCxn id="2" idx="3"/>
          </p:cNvCxnSpPr>
          <p:nvPr/>
        </p:nvCxnSpPr>
        <p:spPr>
          <a:xfrm>
            <a:off x="1752600" y="1373833"/>
            <a:ext cx="762000" cy="607367"/>
          </a:xfrm>
          <a:prstGeom prst="curvedConnector3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flipV="1">
            <a:off x="1752600" y="2362200"/>
            <a:ext cx="762000" cy="609600"/>
          </a:xfrm>
          <a:prstGeom prst="curvedConnector3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6" idx="3"/>
          </p:cNvCxnSpPr>
          <p:nvPr/>
        </p:nvCxnSpPr>
        <p:spPr>
          <a:xfrm flipV="1">
            <a:off x="2057400" y="2590800"/>
            <a:ext cx="609600" cy="1250008"/>
          </a:xfrm>
          <a:prstGeom prst="curvedConnector2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3" idx="3"/>
            <a:endCxn id="15" idx="1"/>
          </p:cNvCxnSpPr>
          <p:nvPr/>
        </p:nvCxnSpPr>
        <p:spPr>
          <a:xfrm>
            <a:off x="1752600" y="2135833"/>
            <a:ext cx="762000" cy="32266"/>
          </a:xfrm>
          <a:prstGeom prst="curvedConnector3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16" idx="1"/>
            <a:endCxn id="15" idx="3"/>
          </p:cNvCxnSpPr>
          <p:nvPr/>
        </p:nvCxnSpPr>
        <p:spPr>
          <a:xfrm rot="10800000">
            <a:off x="4191000" y="2168099"/>
            <a:ext cx="457200" cy="12700"/>
          </a:xfrm>
          <a:prstGeom prst="curvedConnector3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16" idx="2"/>
          </p:cNvCxnSpPr>
          <p:nvPr/>
        </p:nvCxnSpPr>
        <p:spPr>
          <a:xfrm rot="16200000" flipH="1">
            <a:off x="4739849" y="3253948"/>
            <a:ext cx="1836003" cy="495300"/>
          </a:xfrm>
          <a:prstGeom prst="curvedConnector3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5400000">
            <a:off x="2286000" y="3505200"/>
            <a:ext cx="1828800" cy="12700"/>
          </a:xfrm>
          <a:prstGeom prst="curvedConnector3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6" idx="3"/>
          </p:cNvCxnSpPr>
          <p:nvPr/>
        </p:nvCxnSpPr>
        <p:spPr>
          <a:xfrm>
            <a:off x="2057400" y="3840808"/>
            <a:ext cx="685800" cy="654992"/>
          </a:xfrm>
          <a:prstGeom prst="curvedConnector3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/>
          <p:nvPr/>
        </p:nvCxnSpPr>
        <p:spPr>
          <a:xfrm>
            <a:off x="2133600" y="4648200"/>
            <a:ext cx="609600" cy="152400"/>
          </a:xfrm>
          <a:prstGeom prst="curvedConnector3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7" idx="3"/>
          </p:cNvCxnSpPr>
          <p:nvPr/>
        </p:nvCxnSpPr>
        <p:spPr>
          <a:xfrm flipV="1">
            <a:off x="2076450" y="2590800"/>
            <a:ext cx="971550" cy="2059633"/>
          </a:xfrm>
          <a:prstGeom prst="curvedConnector2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/>
          <p:nvPr/>
        </p:nvCxnSpPr>
        <p:spPr>
          <a:xfrm>
            <a:off x="2057400" y="5334000"/>
            <a:ext cx="685800" cy="88900"/>
          </a:xfrm>
          <a:prstGeom prst="curvedConnector3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>
            <a:stCxn id="9" idx="3"/>
            <a:endCxn id="10" idx="1"/>
          </p:cNvCxnSpPr>
          <p:nvPr/>
        </p:nvCxnSpPr>
        <p:spPr>
          <a:xfrm flipV="1">
            <a:off x="4724400" y="4650433"/>
            <a:ext cx="609600" cy="553997"/>
          </a:xfrm>
          <a:prstGeom prst="curvedConnector3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flipV="1">
            <a:off x="6477000" y="4572000"/>
            <a:ext cx="990600" cy="2233"/>
          </a:xfrm>
          <a:prstGeom prst="curvedConnector3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endCxn id="13" idx="0"/>
          </p:cNvCxnSpPr>
          <p:nvPr/>
        </p:nvCxnSpPr>
        <p:spPr>
          <a:xfrm rot="5400000">
            <a:off x="8077200" y="6096000"/>
            <a:ext cx="304800" cy="12700"/>
          </a:xfrm>
          <a:prstGeom prst="curvedConnector3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2" name="Rectangle 3101"/>
          <p:cNvSpPr/>
          <p:nvPr/>
        </p:nvSpPr>
        <p:spPr>
          <a:xfrm>
            <a:off x="7162800" y="152400"/>
            <a:ext cx="1828800" cy="32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7772400" y="304800"/>
            <a:ext cx="6858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USC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543800" y="914400"/>
            <a:ext cx="129540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UVM - USC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696200" y="1447800"/>
            <a:ext cx="91440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UVM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696200" y="2743200"/>
            <a:ext cx="9144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Group</a:t>
            </a:r>
          </a:p>
        </p:txBody>
      </p:sp>
      <p:cxnSp>
        <p:nvCxnSpPr>
          <p:cNvPr id="78" name="Curved Connector 77"/>
          <p:cNvCxnSpPr/>
          <p:nvPr/>
        </p:nvCxnSpPr>
        <p:spPr>
          <a:xfrm rot="5400000">
            <a:off x="4898083" y="4707582"/>
            <a:ext cx="833735" cy="1181100"/>
          </a:xfrm>
          <a:prstGeom prst="curvedConnector2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0600" y="2286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Wetlands mapping workflow</a:t>
            </a:r>
            <a:endParaRPr lang="en-US" sz="2000" b="1" u="sng" dirty="0"/>
          </a:p>
        </p:txBody>
      </p:sp>
      <p:sp>
        <p:nvSpPr>
          <p:cNvPr id="44" name="TextBox 43"/>
          <p:cNvSpPr txBox="1"/>
          <p:nvPr/>
        </p:nvSpPr>
        <p:spPr>
          <a:xfrm>
            <a:off x="7543800" y="2133600"/>
            <a:ext cx="12954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Ches.</a:t>
            </a:r>
            <a:r>
              <a:rPr lang="en-US" b="1" dirty="0"/>
              <a:t> Cons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442200" y="4091226"/>
            <a:ext cx="1676400" cy="86177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Wetland Categorization </a:t>
            </a:r>
            <a:r>
              <a:rPr lang="en-US" sz="1400" b="1" dirty="0"/>
              <a:t>(Bay Program)</a:t>
            </a:r>
          </a:p>
        </p:txBody>
      </p:sp>
      <p:cxnSp>
        <p:nvCxnSpPr>
          <p:cNvPr id="47" name="Curved Connector 46"/>
          <p:cNvCxnSpPr>
            <a:stCxn id="45" idx="2"/>
          </p:cNvCxnSpPr>
          <p:nvPr/>
        </p:nvCxnSpPr>
        <p:spPr>
          <a:xfrm rot="5400000">
            <a:off x="8140700" y="5041900"/>
            <a:ext cx="228600" cy="50800"/>
          </a:xfrm>
          <a:prstGeom prst="curvedConnector3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3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itle 1"/>
          <p:cNvSpPr>
            <a:spLocks noGrp="1"/>
          </p:cNvSpPr>
          <p:nvPr>
            <p:ph type="title" idx="4294967295"/>
          </p:nvPr>
        </p:nvSpPr>
        <p:spPr>
          <a:xfrm>
            <a:off x="12700" y="228600"/>
            <a:ext cx="8777939" cy="787400"/>
          </a:xfrm>
        </p:spPr>
        <p:txBody>
          <a:bodyPr/>
          <a:lstStyle/>
          <a:p>
            <a:r>
              <a:rPr lang="en-US" sz="4000" dirty="0"/>
              <a:t>How wetland modeling works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213100" y="1752600"/>
            <a:ext cx="2362200" cy="3566794"/>
            <a:chOff x="3429000" y="3200400"/>
            <a:chExt cx="2362200" cy="3483651"/>
          </a:xfrm>
        </p:grpSpPr>
        <p:pic>
          <p:nvPicPr>
            <p:cNvPr id="32782" name="Picture 5" descr="dem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83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200400"/>
              <a:ext cx="2362200" cy="1091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3" name="Picture 6" descr="slope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35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421603"/>
              <a:ext cx="2362200" cy="1091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4" name="Picture 7" descr="nlcd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011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611850"/>
              <a:ext cx="2324100" cy="1072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Plus 12"/>
            <p:cNvSpPr/>
            <p:nvPr/>
          </p:nvSpPr>
          <p:spPr>
            <a:xfrm>
              <a:off x="4038600" y="4419837"/>
              <a:ext cx="381000" cy="381074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Plus 13"/>
            <p:cNvSpPr/>
            <p:nvPr/>
          </p:nvSpPr>
          <p:spPr>
            <a:xfrm>
              <a:off x="4038600" y="5639273"/>
              <a:ext cx="381000" cy="381074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5100" y="151507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u="sng" dirty="0">
                <a:solidFill>
                  <a:prstClr val="black"/>
                </a:solidFill>
              </a:rPr>
              <a:t>Presence [Absence] </a:t>
            </a:r>
          </a:p>
          <a:p>
            <a:pPr defTabSz="457200"/>
            <a:r>
              <a:rPr lang="en-US" b="1" u="sng" dirty="0">
                <a:solidFill>
                  <a:prstClr val="black"/>
                </a:solidFill>
              </a:rPr>
              <a:t>Data: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2488" y="3384872"/>
            <a:ext cx="579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27700" y="3124200"/>
            <a:ext cx="579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55900" y="9144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u="sng" dirty="0">
                <a:solidFill>
                  <a:prstClr val="black"/>
                </a:solidFill>
              </a:rPr>
              <a:t>Background Environmental Conditions</a:t>
            </a:r>
            <a:endParaRPr lang="en-US" b="1" i="1" u="sng" dirty="0">
              <a:solidFill>
                <a:prstClr val="black"/>
              </a:solidFill>
            </a:endParaRPr>
          </a:p>
          <a:p>
            <a:pPr defTabSz="457200"/>
            <a:r>
              <a:rPr lang="en-US" i="1" dirty="0">
                <a:solidFill>
                  <a:prstClr val="black"/>
                </a:solidFill>
              </a:rPr>
              <a:t>Terrain e.g.,</a:t>
            </a:r>
            <a:r>
              <a:rPr lang="en-US" dirty="0">
                <a:solidFill>
                  <a:prstClr val="black"/>
                </a:solidFill>
              </a:rPr>
              <a:t> Elevation, Slope, CTI</a:t>
            </a:r>
          </a:p>
          <a:p>
            <a:pPr defTabSz="457200"/>
            <a:r>
              <a:rPr lang="en-US" i="1" dirty="0">
                <a:solidFill>
                  <a:prstClr val="black"/>
                </a:solidFill>
              </a:rPr>
              <a:t>Soils, Geology, Climate, Landcover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99300" y="1447800"/>
            <a:ext cx="256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u="sng" dirty="0">
                <a:solidFill>
                  <a:prstClr val="black"/>
                </a:solidFill>
              </a:rPr>
              <a:t>Predicted </a:t>
            </a:r>
          </a:p>
          <a:p>
            <a:pPr defTabSz="457200"/>
            <a:r>
              <a:rPr lang="en-US" b="1" u="sng" dirty="0">
                <a:solidFill>
                  <a:prstClr val="black"/>
                </a:solidFill>
              </a:rPr>
              <a:t>wetland </a:t>
            </a:r>
          </a:p>
          <a:p>
            <a:pPr defTabSz="457200"/>
            <a:r>
              <a:rPr lang="en-US" b="1" u="sng" dirty="0">
                <a:solidFill>
                  <a:prstClr val="black"/>
                </a:solidFill>
              </a:rPr>
              <a:t>features</a:t>
            </a:r>
            <a:endParaRPr lang="en-US" b="1" i="1" u="sng" dirty="0">
              <a:solidFill>
                <a:prstClr val="black"/>
              </a:solidFill>
            </a:endParaRPr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t="27524" r="1458" b="17307"/>
          <a:stretch/>
        </p:blipFill>
        <p:spPr>
          <a:xfrm>
            <a:off x="12700" y="3200400"/>
            <a:ext cx="2303194" cy="1015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49530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(Hunter et al. 2012)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2566987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867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* Note that there are many, many algorithms that can be used to model wetland distribution – they vary tremendously in their interpretability &amp; the final accuracy they achieve – again strengths and weaknesses.  </a:t>
            </a:r>
          </a:p>
        </p:txBody>
      </p:sp>
    </p:spTree>
    <p:extLst>
      <p:ext uri="{BB962C8B-B14F-4D97-AF65-F5344CB8AC3E}">
        <p14:creationId xmlns:p14="http://schemas.microsoft.com/office/powerpoint/2010/main" val="372915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288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Climate Downscaling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2800" y="2133600"/>
            <a:ext cx="4495800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4" y="859971"/>
            <a:ext cx="4442352" cy="277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7" y="3733800"/>
            <a:ext cx="4408714" cy="241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41910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R</a:t>
            </a:r>
            <a:r>
              <a:rPr lang="en-US" sz="1200" b="1" baseline="30000" dirty="0">
                <a:solidFill>
                  <a:prstClr val="black"/>
                </a:solidFill>
              </a:rPr>
              <a:t>2</a:t>
            </a:r>
            <a:r>
              <a:rPr lang="en-US" sz="1200" b="1" dirty="0">
                <a:solidFill>
                  <a:prstClr val="black"/>
                </a:solidFill>
              </a:rPr>
              <a:t>=0.96</a:t>
            </a:r>
            <a:endParaRPr lang="en-US" sz="1200" b="1" baseline="30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2800" y="152400"/>
            <a:ext cx="4495800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From low 800m</a:t>
            </a:r>
            <a:r>
              <a:rPr lang="en-US" sz="1400" b="1" baseline="30000" dirty="0">
                <a:solidFill>
                  <a:prstClr val="black"/>
                </a:solidFill>
              </a:rPr>
              <a:t>2</a:t>
            </a:r>
            <a:r>
              <a:rPr lang="en-US" sz="1400" b="1" dirty="0">
                <a:solidFill>
                  <a:prstClr val="black"/>
                </a:solidFill>
              </a:rPr>
              <a:t> resolution to target resolution (here 10m</a:t>
            </a:r>
            <a:r>
              <a:rPr lang="en-US" sz="1400" b="1" baseline="30000" dirty="0">
                <a:solidFill>
                  <a:prstClr val="black"/>
                </a:solidFill>
              </a:rPr>
              <a:t>2</a:t>
            </a:r>
            <a:r>
              <a:rPr lang="en-US" sz="1400" b="1" dirty="0">
                <a:solidFill>
                  <a:prstClr val="black"/>
                </a:solidFill>
              </a:rPr>
              <a:t>)</a:t>
            </a:r>
            <a:endParaRPr lang="en-US" sz="1400" b="1" baseline="30000" dirty="0">
              <a:solidFill>
                <a:prstClr val="black"/>
              </a:solidFill>
            </a:endParaRPr>
          </a:p>
          <a:p>
            <a:endParaRPr lang="en-US" sz="1400" baseline="30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0800" y="1905000"/>
            <a:ext cx="3810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48200" y="53340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Approach – produces similar results for PA (left), and NY (right)</a:t>
            </a:r>
          </a:p>
          <a:p>
            <a:endParaRPr lang="en-US" sz="1600" dirty="0"/>
          </a:p>
          <a:p>
            <a:r>
              <a:rPr lang="en-US" sz="1600" i="1" dirty="0"/>
              <a:t>Techniques set the stage for including climate-change projections into fine-scale OBIA wetland mapping approaches </a:t>
            </a:r>
          </a:p>
        </p:txBody>
      </p:sp>
    </p:spTree>
    <p:extLst>
      <p:ext uri="{BB962C8B-B14F-4D97-AF65-F5344CB8AC3E}">
        <p14:creationId xmlns:p14="http://schemas.microsoft.com/office/powerpoint/2010/main" val="78794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/>
        </p:blipFill>
        <p:spPr bwMode="auto">
          <a:xfrm>
            <a:off x="4953000" y="1219200"/>
            <a:ext cx="370563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376843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228600"/>
            <a:ext cx="8777939" cy="78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Examples of variables used in statistical modeling – showing edge of Susquehanna Main Stem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52399" y="152400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Climate variation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181600" y="1447800"/>
            <a:ext cx="2895600" cy="200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Wetness (CTI)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600" y="5257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1:100,000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9000" y="5257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1:100,000</a:t>
            </a:r>
          </a:p>
        </p:txBody>
      </p:sp>
    </p:spTree>
    <p:extLst>
      <p:ext uri="{BB962C8B-B14F-4D97-AF65-F5344CB8AC3E}">
        <p14:creationId xmlns:p14="http://schemas.microsoft.com/office/powerpoint/2010/main" val="2097197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andscapeEco\Desktop\N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381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Existing National Wetlands Inventory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457200"/>
            <a:ext cx="457200" cy="228600"/>
          </a:xfrm>
          <a:prstGeom prst="rect">
            <a:avLst/>
          </a:prstGeom>
          <a:solidFill>
            <a:srgbClr val="2C5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93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52400"/>
            <a:ext cx="8229600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Statistical Model Output</a:t>
            </a:r>
          </a:p>
          <a:p>
            <a:r>
              <a:rPr lang="pt-BR" sz="1800" b="1" dirty="0"/>
              <a:t>PFO-PSS Validation</a:t>
            </a:r>
            <a:r>
              <a:rPr lang="pt-BR" sz="1800" dirty="0"/>
              <a:t>: R</a:t>
            </a:r>
            <a:r>
              <a:rPr lang="pt-BR" sz="1800" baseline="30000" dirty="0"/>
              <a:t>2</a:t>
            </a:r>
            <a:r>
              <a:rPr lang="pt-BR" sz="1800" dirty="0"/>
              <a:t>=0.86; AUC=0.99; n=350 </a:t>
            </a:r>
          </a:p>
          <a:p>
            <a:r>
              <a:rPr lang="pt-BR" sz="1800" b="1" dirty="0"/>
              <a:t>PEM Validation</a:t>
            </a:r>
            <a:r>
              <a:rPr lang="pt-BR" sz="1800" dirty="0"/>
              <a:t>: R</a:t>
            </a:r>
            <a:r>
              <a:rPr lang="pt-BR" sz="1800" baseline="30000" dirty="0"/>
              <a:t>2</a:t>
            </a:r>
            <a:r>
              <a:rPr lang="pt-BR" sz="1800" dirty="0"/>
              <a:t>=0.85; AUC=0.99; n=295</a:t>
            </a:r>
          </a:p>
          <a:p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304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PEM</a:t>
            </a:r>
          </a:p>
        </p:txBody>
      </p:sp>
      <p:sp>
        <p:nvSpPr>
          <p:cNvPr id="9" name="Rectangle 8"/>
          <p:cNvSpPr/>
          <p:nvPr/>
        </p:nvSpPr>
        <p:spPr>
          <a:xfrm>
            <a:off x="6477000" y="381000"/>
            <a:ext cx="4572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10400" y="685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PFO-PSS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77000" y="762000"/>
            <a:ext cx="457200" cy="228600"/>
          </a:xfrm>
          <a:prstGeom prst="rect">
            <a:avLst/>
          </a:prstGeom>
          <a:solidFill>
            <a:srgbClr val="068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427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B034A5B0-A985-4CA5-B27F-1054AAB3218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449</Words>
  <Application>Microsoft Office PowerPoint</Application>
  <PresentationFormat>On-screen Show (4:3)</PresentationFormat>
  <Paragraphs>96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1_Office Theme</vt:lpstr>
      <vt:lpstr>A Lidar-aided hydrogeologic modeling and object-based wetland mapping approach for Pennsylvania </vt:lpstr>
      <vt:lpstr>Setting the stage for CBP wetland mapping</vt:lpstr>
      <vt:lpstr>PowerPoint Presentation</vt:lpstr>
      <vt:lpstr>PowerPoint Presentation</vt:lpstr>
      <vt:lpstr>How wetland modeling works</vt:lpstr>
      <vt:lpstr>Climate Downscaling</vt:lpstr>
      <vt:lpstr>PowerPoint Presentation</vt:lpstr>
      <vt:lpstr>PowerPoint Presentation</vt:lpstr>
      <vt:lpstr>PowerPoint Presentation</vt:lpstr>
      <vt:lpstr>OBIA – UVM Spatial Analysis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Lidar-aided hydrogeologic modeling and object-based wetlands mapping</vt:lpstr>
      <vt:lpstr>Lidar-aided hydrogeologic modeling and object-based wetlands mapping vs. National Wetlands Inventory</vt:lpstr>
      <vt:lpstr>PowerPoint Presentation</vt:lpstr>
      <vt:lpstr>PowerPoint Presentation</vt:lpstr>
      <vt:lpstr>PowerPoint Presentation</vt:lpstr>
      <vt:lpstr>PowerPoint Presentation</vt:lpstr>
      <vt:lpstr>Thoughts on next steps for statistical modeling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Lidar-aided hydrogeologic modeling and object-based wetland mapping approach for Pennsylvania</dc:title>
  <dc:creator>P.Raney</dc:creator>
  <cp:lastModifiedBy>Runion, Kyle</cp:lastModifiedBy>
  <cp:revision>24</cp:revision>
  <dcterms:created xsi:type="dcterms:W3CDTF">2017-03-23T11:44:33Z</dcterms:created>
  <dcterms:modified xsi:type="dcterms:W3CDTF">2017-03-23T14:35:40Z</dcterms:modified>
</cp:coreProperties>
</file>