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7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4" r:id="rId21"/>
  </p:sldIdLst>
  <p:sldSz cx="9144000" cy="6858000" type="screen4x3"/>
  <p:notesSz cx="6973888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50255" y="0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692150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50255" y="8772667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6655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350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8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  <a:noFill/>
          <a:ln>
            <a:noFill/>
          </a:ln>
        </p:spPr>
        <p:txBody>
          <a:bodyPr lIns="92600" tIns="46300" rIns="92600" bIns="463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950255" y="8772667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lIns="92600" tIns="46300" rIns="92600" bIns="46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79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233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8238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749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965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700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7698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24543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59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2109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73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12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279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63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986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246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10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9716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97389" y="4387135"/>
            <a:ext cx="5579099" cy="4156200"/>
          </a:xfrm>
          <a:prstGeom prst="rect">
            <a:avLst/>
          </a:prstGeom>
          <a:noFill/>
          <a:ln>
            <a:noFill/>
          </a:ln>
        </p:spPr>
        <p:txBody>
          <a:bodyPr lIns="92600" tIns="46300" rIns="92600" bIns="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950255" y="8772667"/>
            <a:ext cx="3021900" cy="461699"/>
          </a:xfrm>
          <a:prstGeom prst="rect">
            <a:avLst/>
          </a:prstGeom>
          <a:noFill/>
          <a:ln>
            <a:noFill/>
          </a:ln>
        </p:spPr>
        <p:txBody>
          <a:bodyPr lIns="92600" tIns="46300" rIns="92600" bIns="46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01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timoresustainability.org/homegrown-baltimore-grow-loc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writebaltimor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590800"/>
            <a:ext cx="2906597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0"/>
            <a:ext cx="7315200" cy="25818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3352800" y="2438400"/>
            <a:ext cx="5105399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Office of Sustainability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develops and advocates for programs, policies and actions by government, citizens, businesses, and institutions that improve the long-term environmental, social, and economic viability of Baltimore City.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Assessment</a:t>
            </a: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061851"/>
            <a:ext cx="4835792" cy="25145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" name="Shape 256"/>
          <p:cNvSpPr txBox="1"/>
          <p:nvPr/>
        </p:nvSpPr>
        <p:spPr>
          <a:xfrm>
            <a:off x="190994" y="3733800"/>
            <a:ext cx="8763000" cy="29623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sought: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Contiguous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acre or larger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City-owned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Open to the sun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short to mid term development plans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35 acres identified – most need a lot of prep and outreach!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Pre-Qualification Application</a:t>
            </a:r>
            <a:b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http://www.baltimoresustainability.org/homegrown-baltimore-grow-local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57149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qualifications: 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1 year of experience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management plan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Openness to community involvement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Financially sound proposal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Rolling deadline to apply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5-year leases (with 2-year notice to vacate), terms based on farm type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$100/year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available to help with initial capital costs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47800"/>
            <a:ext cx="2971799" cy="2228850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4038600"/>
            <a:ext cx="2913062" cy="2093912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So Far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5333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Received 12 responses so far, of which 6 have been qualified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lease with Big City Farms and Strength to Love II for 1.5 acres in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Sandtown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-Winchester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lease with Real Food Farm for 1.5 acres in South Clifton Park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lease in </a:t>
            </a:r>
            <a:r>
              <a:rPr lang="en-US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for 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acres in Johnston Square</a:t>
            </a:r>
          </a:p>
          <a:p>
            <a:pPr marL="342900" marR="0" lvl="0" indent="-342900" algn="l" rtl="0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2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4343400"/>
            <a:ext cx="2844800" cy="2133599"/>
          </a:xfrm>
          <a:prstGeom prst="rect">
            <a:avLst/>
          </a:prstGeom>
          <a:noFill/>
          <a:ln w="285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667" y="1676400"/>
            <a:ext cx="2827337" cy="1876424"/>
          </a:xfrm>
          <a:prstGeom prst="rect">
            <a:avLst/>
          </a:prstGeom>
          <a:noFill/>
          <a:ln w="285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37360" y="0"/>
            <a:ext cx="114674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39"/>
            <a:ext cx="11441991" cy="684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4412" y="0"/>
            <a:ext cx="11467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0" y="30479"/>
            <a:ext cx="121278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00" y="-155120"/>
            <a:ext cx="12410498" cy="701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Husbandry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4-10 chickens on most properties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50 chickens on farms and community gardens with an approved management plan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bee hives on most properties, scales up with land size, no upper limit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2-24 rabbits on most properties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2-6 dwarf, miniature, and pygmy goats on most properties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Stormwater</a:t>
            </a: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Approval required from Public Works if more than 5,000 square feet are being disturbed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 is generally not subjected to normal fees and timelines for approval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Mitigation/capture may still be required if new impervious surface is being created</a:t>
            </a:r>
          </a:p>
          <a:p>
            <a:pPr lvl="0" indent="-342900">
              <a:spcBef>
                <a:spcPts val="0"/>
              </a:spcBef>
              <a:buSzPct val="100000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Baltimore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County Soil Conservation District provides support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quality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plans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50292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12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Baltimore Sustainability Plan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4212" y="1125537"/>
            <a:ext cx="4356099" cy="397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rgbClr val="00B050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Cleanliness</a:t>
            </a: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 Prevention </a:t>
            </a: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Conservation</a:t>
            </a: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rgbClr val="00B050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Greening</a:t>
            </a: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rgbClr val="00B050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Education &amp; Awareness</a:t>
            </a:r>
          </a:p>
          <a:p>
            <a:pPr marL="571500" marR="0" lvl="0" indent="-563880" algn="l" rtl="0">
              <a:lnSpc>
                <a:spcPct val="90000"/>
              </a:lnSpc>
              <a:spcBef>
                <a:spcPts val="560"/>
              </a:spcBef>
              <a:buClr>
                <a:srgbClr val="00B050"/>
              </a:buClr>
              <a:buSzPct val="100000"/>
              <a:buFont typeface="Arial"/>
              <a:buAutoNum type="arabicPeriod"/>
            </a:pPr>
            <a:r>
              <a:rPr lang="en-US" sz="24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 Economy</a:t>
            </a:r>
          </a:p>
          <a:p>
            <a:pPr marL="571500" marR="0" lvl="0" indent="-398780" algn="l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27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895850" y="1557337"/>
            <a:ext cx="325438" cy="3132137"/>
          </a:xfrm>
          <a:prstGeom prst="rightBrace">
            <a:avLst>
              <a:gd name="adj1" fmla="val 80203"/>
              <a:gd name="adj2" fmla="val 50000"/>
            </a:avLst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551612" y="2168525"/>
            <a:ext cx="360362" cy="1873249"/>
          </a:xfrm>
          <a:prstGeom prst="rightBrace">
            <a:avLst>
              <a:gd name="adj1" fmla="val 43319"/>
              <a:gd name="adj2" fmla="val 50000"/>
            </a:avLst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5219700" y="2863850"/>
            <a:ext cx="140493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29 Goals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877050" y="2889250"/>
            <a:ext cx="226694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131 Strategies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53000"/>
            <a:ext cx="9163049" cy="17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policies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permits required for hoop houses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access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$120/year via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Plans required for Use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ermits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rban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 tax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for private land – 90% if it stays a farm for 5 years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 allowed, regulated by the State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Rooftop gardens and farms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allowed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73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50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Greening Goal #2: Establish Baltimore as a leader in sustainable, local food systems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895600" y="1828800"/>
            <a:ext cx="60197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A: Increase the percentage of land under cultivation for agricultural purposes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B: Improve the quantity and quality of food available at food outlets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C: Increase demand for locally-produced, healthy foods by schools, institutions, super-markets and citizens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D: Develop an urban agriculture plan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E: Implement Baltimore Food Policy Task Force recommendations related to sustainability and food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F: Compile local and regional data on various components of the food system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16" y="1981200"/>
            <a:ext cx="2454275" cy="372745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94327" y="297729"/>
            <a:ext cx="70104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Baltimore Food Policy Initiative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458634" y="3252046"/>
            <a:ext cx="3688079" cy="2822788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" name="Shape 133"/>
          <p:cNvSpPr txBox="1"/>
          <p:nvPr/>
        </p:nvSpPr>
        <p:spPr>
          <a:xfrm>
            <a:off x="186047" y="2843506"/>
            <a:ext cx="5791200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food needs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vendors to stock healthy food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EBT at farmer’s markets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eating campaigns in City Schools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more: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http://www.baltimorecity.gov/Government/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AgenciesDepartments/Planning/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BaltimoreFoodPolicyInitiative.aspx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85800" y="1396942"/>
            <a:ext cx="46481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To increase access to healthy and affordable foods in Baltimore City food deserts.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364" y="1124757"/>
            <a:ext cx="1371599" cy="156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1066800"/>
            <a:ext cx="1587674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Shape 169"/>
          <p:cNvGrpSpPr/>
          <p:nvPr/>
        </p:nvGrpSpPr>
        <p:grpSpPr>
          <a:xfrm>
            <a:off x="-53162" y="0"/>
            <a:ext cx="9250325" cy="6858000"/>
            <a:chOff x="152400" y="152400"/>
            <a:chExt cx="8839199" cy="6553200"/>
          </a:xfrm>
        </p:grpSpPr>
        <p:sp>
          <p:nvSpPr>
            <p:cNvPr id="170" name="Shape 170"/>
            <p:cNvSpPr/>
            <p:nvPr/>
          </p:nvSpPr>
          <p:spPr>
            <a:xfrm>
              <a:off x="152400" y="152400"/>
              <a:ext cx="8839199" cy="6553200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04800" y="304800"/>
              <a:ext cx="8534400" cy="62483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457200" y="457200"/>
              <a:ext cx="8229600" cy="5943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Shape 1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14400"/>
            <a:ext cx="3938797" cy="511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257800" y="3962400"/>
            <a:ext cx="3276600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selection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495800" y="838200"/>
            <a:ext cx="4343400" cy="3120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Green Pattern Book is a tool to support the greening of vacant land by City agencies, NGOs, community-based organizations, and individual residents by creating a ‘common language’. </a:t>
            </a:r>
          </a:p>
          <a:p>
            <a:pPr marL="0" marR="0" lvl="0" indent="0" algn="l" rtl="0">
              <a:spcBef>
                <a:spcPts val="48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document includes information on: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Shape 182"/>
          <p:cNvGrpSpPr/>
          <p:nvPr/>
        </p:nvGrpSpPr>
        <p:grpSpPr>
          <a:xfrm>
            <a:off x="-53162" y="0"/>
            <a:ext cx="9250325" cy="6858000"/>
            <a:chOff x="152400" y="152400"/>
            <a:chExt cx="8839199" cy="6553200"/>
          </a:xfrm>
        </p:grpSpPr>
        <p:sp>
          <p:nvSpPr>
            <p:cNvPr id="183" name="Shape 183"/>
            <p:cNvSpPr/>
            <p:nvPr/>
          </p:nvSpPr>
          <p:spPr>
            <a:xfrm>
              <a:off x="152400" y="152400"/>
              <a:ext cx="8839199" cy="6553200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304800" y="304800"/>
              <a:ext cx="8534400" cy="62483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457200" y="457200"/>
              <a:ext cx="8229600" cy="5943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Shape 186"/>
          <p:cNvSpPr txBox="1"/>
          <p:nvPr/>
        </p:nvSpPr>
        <p:spPr>
          <a:xfrm>
            <a:off x="304800" y="381000"/>
            <a:ext cx="64769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Grow a </a:t>
            </a:r>
            <a:r>
              <a:rPr lang="en-US" sz="2800" b="1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City?</a:t>
            </a:r>
          </a:p>
        </p:txBody>
      </p:sp>
      <p:sp>
        <p:nvSpPr>
          <p:cNvPr id="187" name="Shape 187"/>
          <p:cNvSpPr/>
          <p:nvPr/>
        </p:nvSpPr>
        <p:spPr>
          <a:xfrm>
            <a:off x="381000" y="914400"/>
            <a:ext cx="8458200" cy="3831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eight different green “patterns” for re-using vacant land:</a:t>
            </a:r>
          </a:p>
          <a:p>
            <a:pPr marL="231775" marR="0" lvl="0" indent="-317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Clean and Green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Community Managed Open Space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Urban Agriculture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Green Parking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Stormwater Management 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Urban Forests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Neighborhood Parks</a:t>
            </a:r>
          </a:p>
          <a:p>
            <a:pPr marL="231775" marR="0" lvl="0" indent="-3175" algn="l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Mixed Greens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4800600"/>
            <a:ext cx="21335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4800600"/>
            <a:ext cx="3137428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4800600"/>
            <a:ext cx="21335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2286000"/>
            <a:ext cx="3124199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6800" y="-1676400"/>
            <a:ext cx="10556367" cy="88593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ctrTitle"/>
          </p:nvPr>
        </p:nvSpPr>
        <p:spPr>
          <a:xfrm>
            <a:off x="533400" y="1295400"/>
            <a:ext cx="8077199" cy="4267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Homegrown Baltimore:</a:t>
            </a:r>
            <a:br>
              <a:rPr lang="en-US" sz="6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Local, Buy Local, Eat Local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50" y="161301"/>
            <a:ext cx="4359299" cy="56459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3" name="Shape 203"/>
          <p:cNvSpPr txBox="1"/>
          <p:nvPr/>
        </p:nvSpPr>
        <p:spPr>
          <a:xfrm>
            <a:off x="5791200" y="381000"/>
            <a:ext cx="3200399" cy="6294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Context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Land Assessment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Policy Context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Current Activities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- 25 Major Recommendations: Land, Water, Soil, Capital, Support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Buy Local, Eat Local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Appendices of relevant city code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06850" y="5906775"/>
            <a:ext cx="5154899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1" i="1">
                <a:solidFill>
                  <a:srgbClr val="0000FF"/>
                </a:solidFill>
              </a:rPr>
              <a:t>www.baltimoresustainability.org/homegrown-baltimore-grow-local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Zoning and Permitting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Community-managed open spaces and urban agriculture will be recognized uses under Baltimore’s new Zoning Code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CMOS: permitted in most districts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agriculture: conditional in most districts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straight-forward process for standards and community acceptance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more: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w.rewritebaltimore.org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690</Words>
  <Application>Microsoft Office PowerPoint</Application>
  <PresentationFormat>On-screen Show (4:3)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Arimo</vt:lpstr>
      <vt:lpstr>Calibri</vt:lpstr>
      <vt:lpstr>Courier New</vt:lpstr>
      <vt:lpstr>Wingdings</vt:lpstr>
      <vt:lpstr>Office Theme</vt:lpstr>
      <vt:lpstr>PowerPoint Presentation</vt:lpstr>
      <vt:lpstr>Baltimore Sustainability Plan</vt:lpstr>
      <vt:lpstr>Greening Goal #2: Establish Baltimore as a leader in sustainable, local food systems</vt:lpstr>
      <vt:lpstr>Baltimore Food Policy Initiative</vt:lpstr>
      <vt:lpstr>PowerPoint Presentation</vt:lpstr>
      <vt:lpstr>PowerPoint Presentation</vt:lpstr>
      <vt:lpstr>Homegrown Baltimore: Grow Local, Buy Local, Eat Local</vt:lpstr>
      <vt:lpstr>PowerPoint Presentation</vt:lpstr>
      <vt:lpstr>Zoning and Permitting</vt:lpstr>
      <vt:lpstr> Land Assessment </vt:lpstr>
      <vt:lpstr>Pre-Qualification Application http://www.baltimoresustainability.org/homegrown-baltimore-grow-local </vt:lpstr>
      <vt:lpstr>Results So 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Animal Husbandry</vt:lpstr>
      <vt:lpstr>Stormwater Management</vt:lpstr>
      <vt:lpstr>Other policies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Cocke, Abby</dc:creator>
  <cp:lastModifiedBy>arobins</cp:lastModifiedBy>
  <cp:revision>4</cp:revision>
  <dcterms:modified xsi:type="dcterms:W3CDTF">2015-09-16T14:25:32Z</dcterms:modified>
</cp:coreProperties>
</file>