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8" r:id="rId3"/>
    <p:sldId id="270" r:id="rId4"/>
    <p:sldId id="277" r:id="rId5"/>
    <p:sldId id="278" r:id="rId6"/>
    <p:sldId id="279" r:id="rId7"/>
    <p:sldId id="280" r:id="rId8"/>
    <p:sldId id="281" r:id="rId9"/>
    <p:sldId id="284" r:id="rId10"/>
    <p:sldId id="282" r:id="rId11"/>
    <p:sldId id="287" r:id="rId12"/>
    <p:sldId id="285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BE7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 snapToGrid="0">
      <p:cViewPr>
        <p:scale>
          <a:sx n="105" d="100"/>
          <a:sy n="105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t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7" y="3517904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96" y="4333702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3715179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8737" y="582979"/>
            <a:ext cx="8072005" cy="5564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F0"/>
                </a:solidFill>
              </a:rPr>
              <a:t>Management Approaches/Actions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Group Work – develop recommended actions to address factors influencing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b</a:t>
            </a:r>
            <a:r>
              <a:rPr lang="en-US" sz="3600" dirty="0" smtClean="0"/>
              <a:t>y federal agencies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b</a:t>
            </a:r>
            <a:r>
              <a:rPr lang="en-US" sz="3600" dirty="0" smtClean="0"/>
              <a:t>y states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b</a:t>
            </a:r>
            <a:r>
              <a:rPr lang="en-US" sz="3600" dirty="0" smtClean="0"/>
              <a:t>y the Chesapeake Bay Program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b</a:t>
            </a:r>
            <a:r>
              <a:rPr lang="en-US" sz="3600" dirty="0" smtClean="0"/>
              <a:t>y NGOs (broadly applicable)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</a:t>
            </a:r>
            <a:r>
              <a:rPr lang="en-US" b="1" dirty="0" smtClean="0">
                <a:solidFill>
                  <a:srgbClr val="00B0F0"/>
                </a:solidFill>
              </a:rPr>
              <a:t>Measure Progress?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407624"/>
            <a:ext cx="7675350" cy="3659458"/>
          </a:xfrm>
        </p:spPr>
        <p:txBody>
          <a:bodyPr>
            <a:normAutofit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Collect and share data useful to practitioners to informing program design and improvements</a:t>
            </a:r>
            <a:r>
              <a:rPr lang="en-US" sz="3000" dirty="0" smtClean="0"/>
              <a:t> </a:t>
            </a:r>
            <a:endParaRPr lang="en-US" sz="3000" dirty="0"/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Predict/quantify </a:t>
            </a:r>
            <a:r>
              <a:rPr lang="en-US" sz="3000" dirty="0"/>
              <a:t>the </a:t>
            </a:r>
            <a:r>
              <a:rPr lang="en-US" sz="3000" dirty="0" smtClean="0"/>
              <a:t>water quality and other values </a:t>
            </a:r>
            <a:r>
              <a:rPr lang="en-US" sz="3000" dirty="0"/>
              <a:t>of </a:t>
            </a:r>
            <a:r>
              <a:rPr lang="en-US" sz="3000" dirty="0" smtClean="0"/>
              <a:t>stewardship programs and citizen </a:t>
            </a:r>
            <a:r>
              <a:rPr lang="en-US" sz="3000" dirty="0" smtClean="0"/>
              <a:t>actions.</a:t>
            </a:r>
            <a:endParaRPr lang="en-US" sz="3000" dirty="0"/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Increase/maintain </a:t>
            </a:r>
            <a:r>
              <a:rPr lang="en-US" sz="3000" dirty="0"/>
              <a:t>support for investments in </a:t>
            </a:r>
            <a:r>
              <a:rPr lang="en-US" sz="3000" dirty="0" smtClean="0"/>
              <a:t>citizen stewardship.</a:t>
            </a:r>
            <a:endParaRPr lang="en-US" sz="3000" dirty="0"/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503" y="4685160"/>
            <a:ext cx="2726328" cy="19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29" y="4395981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29" y="2813894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29" y="1237575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653" y="247646"/>
            <a:ext cx="84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How do we Measure Progress?</a:t>
            </a:r>
            <a:endParaRPr lang="en-US" sz="3200" i="1" dirty="0"/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423393" y="1792344"/>
            <a:ext cx="1223631" cy="2462204"/>
          </a:xfrm>
          <a:prstGeom prst="curvedRightArrow">
            <a:avLst>
              <a:gd name="adj1" fmla="val 18244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621" y="6118011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1255" y="1149762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687103" y="1741905"/>
            <a:ext cx="1103234" cy="3495588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3020" y="1143966"/>
            <a:ext cx="295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 Increase</a:t>
            </a:r>
          </a:p>
          <a:p>
            <a:pPr defTabSz="457200"/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Stewardship Index</a:t>
            </a:r>
            <a:endParaRPr lang="en-US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5342" y="4628328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Index, 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1181" y="6050120"/>
            <a:ext cx="1545014" cy="5674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ELIT Tool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65342" y="3010385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65342" y="1459929"/>
            <a:ext cx="219546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66234" y="878186"/>
            <a:ext cx="3050907" cy="5106155"/>
          </a:xfrm>
          <a:prstGeom prst="ellipse">
            <a:avLst/>
          </a:prstGeom>
          <a:solidFill>
            <a:schemeClr val="tx1">
              <a:lumMod val="65000"/>
              <a:alpha val="16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346654"/>
            <a:ext cx="7675350" cy="4351338"/>
          </a:xfrm>
        </p:spPr>
        <p:txBody>
          <a:bodyPr/>
          <a:lstStyle/>
          <a:p>
            <a:r>
              <a:rPr lang="en-US" dirty="0" smtClean="0"/>
              <a:t>Revise and complete DRAFT Management Strategy</a:t>
            </a:r>
          </a:p>
          <a:p>
            <a:pPr lvl="1"/>
            <a:r>
              <a:rPr lang="en-US" dirty="0" smtClean="0"/>
              <a:t>March 1, 2015</a:t>
            </a:r>
          </a:p>
          <a:p>
            <a:r>
              <a:rPr lang="en-US" dirty="0"/>
              <a:t> </a:t>
            </a:r>
            <a:r>
              <a:rPr lang="en-US" dirty="0" smtClean="0"/>
              <a:t>Begin Development of Stewardship Index</a:t>
            </a:r>
          </a:p>
          <a:p>
            <a:pPr lvl="1"/>
            <a:r>
              <a:rPr lang="en-US" dirty="0" smtClean="0"/>
              <a:t>February, 2015 – December, 2015</a:t>
            </a:r>
          </a:p>
          <a:p>
            <a:r>
              <a:rPr lang="en-US" dirty="0"/>
              <a:t> </a:t>
            </a:r>
            <a:r>
              <a:rPr lang="en-US" dirty="0" smtClean="0"/>
              <a:t>Public review of DRAFT Management Strategy</a:t>
            </a:r>
          </a:p>
          <a:p>
            <a:pPr lvl="1"/>
            <a:r>
              <a:rPr lang="en-US" dirty="0" smtClean="0"/>
              <a:t>March 15 – April, 2015</a:t>
            </a:r>
          </a:p>
          <a:p>
            <a:r>
              <a:rPr lang="en-US" dirty="0"/>
              <a:t> </a:t>
            </a:r>
            <a:r>
              <a:rPr lang="en-US" dirty="0" smtClean="0"/>
              <a:t>Finalize Management Strategy, draft work plans by June, 2015</a:t>
            </a:r>
          </a:p>
          <a:p>
            <a:r>
              <a:rPr lang="en-US" dirty="0"/>
              <a:t> </a:t>
            </a:r>
            <a:r>
              <a:rPr lang="en-US" dirty="0" smtClean="0"/>
              <a:t>What is our management structure moving forward?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4325" y="2301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F0"/>
                </a:solidFill>
              </a:rPr>
              <a:t>Next Steps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00" b="9483"/>
          <a:stretch/>
        </p:blipFill>
        <p:spPr>
          <a:xfrm>
            <a:off x="1689462" y="5216433"/>
            <a:ext cx="5412187" cy="14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1" y="70953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Outcome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41" y="1766431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356428" y="2791660"/>
            <a:ext cx="5164116" cy="3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Why is this outcome important?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20724"/>
            <a:ext cx="767535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It is the people part of the new Bay Agreement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Restoration actions must be widespread-- a thousand cuts/a thousand solutions.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Local government needs support from its residents to act.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Many other outcomes and management strategies also rely on broad grass roots action.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/>
              <a:t> This has not been a direct emphasis of </a:t>
            </a:r>
            <a:r>
              <a:rPr lang="en-US" sz="2800" dirty="0"/>
              <a:t>the Chesapeake Bay </a:t>
            </a:r>
            <a:r>
              <a:rPr lang="en-US" sz="2800" dirty="0" smtClean="0"/>
              <a:t>Program in the past.</a:t>
            </a:r>
            <a:endParaRPr lang="en-US" sz="2800" dirty="0"/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845" y="6094279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05" y="74806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– Key points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05" y="183610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en-US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health of their local watersheds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/>
              <a:t>Building Local champions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Volunteer/Collective Action</a:t>
            </a:r>
          </a:p>
          <a:p>
            <a:pPr>
              <a:buClr>
                <a:srgbClr val="00B0F0"/>
              </a:buClr>
            </a:pPr>
            <a:r>
              <a:rPr lang="en-US" dirty="0"/>
              <a:t>Change Individual Behavior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472" y="3809574"/>
            <a:ext cx="3468247" cy="22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46" y="4657986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016" y="3121712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016" y="1608614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65" y="232465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srgbClr val="00B0F0"/>
                </a:solidFill>
              </a:rPr>
              <a:t>Citizen Stewardship Framework</a:t>
            </a:r>
          </a:p>
          <a:p>
            <a:pPr algn="ctr" defTabSz="457200"/>
            <a:r>
              <a:rPr lang="en-US" sz="3200" i="1" dirty="0"/>
              <a:t>Increasing citizen actions for watershed  health</a:t>
            </a:r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555809" y="1663611"/>
            <a:ext cx="1725459" cy="2462204"/>
          </a:xfrm>
          <a:prstGeom prst="curvedRightArrow">
            <a:avLst>
              <a:gd name="adj1" fmla="val 25000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9016" y="6197086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8171" y="1608614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943959" y="1648411"/>
            <a:ext cx="1553211" cy="3984543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3818403">
            <a:off x="5386060" y="266709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Mobilize/Increase</a:t>
            </a:r>
          </a:p>
        </p:txBody>
      </p:sp>
    </p:spTree>
    <p:extLst>
      <p:ext uri="{BB962C8B-B14F-4D97-AF65-F5344CB8AC3E}">
        <p14:creationId xmlns:p14="http://schemas.microsoft.com/office/powerpoint/2010/main" val="2526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9047" y="4855801"/>
            <a:ext cx="6035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>
                <a:solidFill>
                  <a:srgbClr val="00B0F0"/>
                </a:solidFill>
                <a:latin typeface="Corbel" panose="020B0503020204020204" pitchFamily="34" charset="0"/>
              </a:rPr>
              <a:t>Changing </a:t>
            </a:r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Behavior/Adopting BMPs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60" y="2785420"/>
            <a:ext cx="8177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Conservation Projects by Volunteers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1456" y="911877"/>
            <a:ext cx="5845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Leaders Taking Action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2" name="AutoShape 6" descr="Image result for ALLAR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5842" y="3341825"/>
            <a:ext cx="8278227" cy="1303538"/>
            <a:chOff x="325842" y="2663342"/>
            <a:chExt cx="8278227" cy="1303538"/>
          </a:xfrm>
        </p:grpSpPr>
        <p:sp>
          <p:nvSpPr>
            <p:cNvPr id="21" name="Rounded Rectangle 20"/>
            <p:cNvSpPr/>
            <p:nvPr/>
          </p:nvSpPr>
          <p:spPr>
            <a:xfrm>
              <a:off x="325842" y="2663342"/>
              <a:ext cx="8278227" cy="130353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58" y="2843296"/>
              <a:ext cx="1447016" cy="983786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57" y="2731885"/>
              <a:ext cx="1160145" cy="11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6299" y="2735601"/>
              <a:ext cx="1159019" cy="1159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8042" y="2767789"/>
              <a:ext cx="1159021" cy="11590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8858" y="2853284"/>
              <a:ext cx="1294303" cy="1002450"/>
            </a:xfrm>
            <a:prstGeom prst="rect">
              <a:avLst/>
            </a:prstGeom>
          </p:spPr>
        </p:pic>
      </p:grpSp>
      <p:grpSp>
        <p:nvGrpSpPr>
          <p:cNvPr id="1024" name="Group 1023"/>
          <p:cNvGrpSpPr/>
          <p:nvPr/>
        </p:nvGrpSpPr>
        <p:grpSpPr>
          <a:xfrm>
            <a:off x="307975" y="1437738"/>
            <a:ext cx="8296094" cy="1156433"/>
            <a:chOff x="307975" y="773975"/>
            <a:chExt cx="8296094" cy="1156433"/>
          </a:xfrm>
        </p:grpSpPr>
        <p:sp>
          <p:nvSpPr>
            <p:cNvPr id="20" name="Rounded Rectangle 19"/>
            <p:cNvSpPr/>
            <p:nvPr/>
          </p:nvSpPr>
          <p:spPr>
            <a:xfrm>
              <a:off x="307975" y="773975"/>
              <a:ext cx="8296094" cy="115643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67" y="1038134"/>
              <a:ext cx="1668885" cy="720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6700" y="978676"/>
              <a:ext cx="1457813" cy="876268"/>
            </a:xfrm>
            <a:prstGeom prst="rect">
              <a:avLst/>
            </a:prstGeom>
          </p:spPr>
        </p:pic>
        <p:pic>
          <p:nvPicPr>
            <p:cNvPr id="23" name="Picture 2" descr="https://allianceforthebay.org/wp-content/uploads/2012/06/READY-we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95" y="877576"/>
              <a:ext cx="975054" cy="104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332" y="1038134"/>
              <a:ext cx="2193972" cy="6743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34750" y="883916"/>
              <a:ext cx="1025431" cy="1015278"/>
            </a:xfrm>
            <a:prstGeom prst="rect">
              <a:avLst/>
            </a:prstGeom>
          </p:spPr>
        </p:pic>
      </p:grpSp>
      <p:grpSp>
        <p:nvGrpSpPr>
          <p:cNvPr id="1027" name="Group 1026"/>
          <p:cNvGrpSpPr/>
          <p:nvPr/>
        </p:nvGrpSpPr>
        <p:grpSpPr>
          <a:xfrm>
            <a:off x="254727" y="5422482"/>
            <a:ext cx="8227422" cy="1300832"/>
            <a:chOff x="254727" y="5045761"/>
            <a:chExt cx="8227422" cy="13408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27" y="5045761"/>
              <a:ext cx="8227422" cy="1340877"/>
            </a:xfrm>
            <a:prstGeom prst="rect">
              <a:avLst/>
            </a:prstGeom>
          </p:spPr>
        </p:pic>
        <p:pic>
          <p:nvPicPr>
            <p:cNvPr id="1026" name="Picture 2" descr="http://static.wixstatic.com/media/8de0fd_129d0c57a97509db8bb7ecfc02715d3c.jpg_srz_p_114_133_75_22_0.50_1.20_0.00_jpg_srz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513" y="5079377"/>
              <a:ext cx="1038653" cy="12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reeMenu_Final_Page_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078" y="5125373"/>
              <a:ext cx="890847" cy="121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938789" y="5269368"/>
              <a:ext cx="1431535" cy="8535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71605" y="5181665"/>
              <a:ext cx="1455359" cy="10950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32139" y="5116816"/>
              <a:ext cx="911211" cy="1254140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0375" y="5439990"/>
              <a:ext cx="1396105" cy="536494"/>
            </a:xfrm>
            <a:prstGeom prst="rect">
              <a:avLst/>
            </a:prstGeom>
          </p:spPr>
        </p:pic>
      </p:grpSp>
      <p:sp>
        <p:nvSpPr>
          <p:cNvPr id="1029" name="TextBox 1028"/>
          <p:cNvSpPr txBox="1"/>
          <p:nvPr/>
        </p:nvSpPr>
        <p:spPr>
          <a:xfrm>
            <a:off x="3343603" y="146740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65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5400000">
            <a:off x="208062" y="997130"/>
            <a:ext cx="5463863" cy="47461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0775" y="1077280"/>
            <a:ext cx="409843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Leveraging Impact</a:t>
            </a:r>
          </a:p>
          <a:p>
            <a:pPr algn="ctr" defTabSz="457200"/>
            <a:endParaRPr 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We need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strategies to develop and </a:t>
            </a:r>
            <a:r>
              <a:rPr lang="en-US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mobilize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more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watershed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leaders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that can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expand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participation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community-based programs, and champion efforts to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change behavior 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and foster </a:t>
            </a:r>
            <a:r>
              <a:rPr lang="en-US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personal actions</a:t>
            </a:r>
            <a:r>
              <a:rPr 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</a:t>
            </a:r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24"/>
          <a:stretch/>
        </p:blipFill>
        <p:spPr>
          <a:xfrm>
            <a:off x="4989212" y="1822124"/>
            <a:ext cx="3787377" cy="30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517" y="321464"/>
            <a:ext cx="8072005" cy="581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F0"/>
                </a:solidFill>
              </a:rPr>
              <a:t>Factors Influencing Success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External </a:t>
            </a:r>
            <a:r>
              <a:rPr lang="en-US" sz="3600" dirty="0" smtClean="0"/>
              <a:t>Factors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Lack of social norms to encourage scaled up adoption of behaviors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Lack of access, use and broad level appreciation of natural resources</a:t>
            </a:r>
            <a:endParaRPr lang="en-US" sz="2000" dirty="0" smtClean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Capacity </a:t>
            </a:r>
            <a:r>
              <a:rPr lang="en-US" sz="3600" dirty="0" smtClean="0"/>
              <a:t>Factors</a:t>
            </a:r>
          </a:p>
          <a:p>
            <a:pPr marL="1028700" lvl="2" indent="-571500" defTabSz="6858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Inability to reach ALL to inform, raise awareness link with actions</a:t>
            </a:r>
          </a:p>
          <a:p>
            <a:pPr marL="1028700" lvl="2" indent="-571500" defTabSz="6858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Lack knowledge and use of marketing strategies  to encourage behavior adoption</a:t>
            </a:r>
          </a:p>
          <a:p>
            <a:pPr marL="1028700" lvl="2" indent="-571500" defTabSz="6858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/>
              <a:t>Lack organization and program capacity to engage volunteers/build leaders</a:t>
            </a:r>
            <a:endParaRPr lang="en-US" sz="20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906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5320" y="655408"/>
            <a:ext cx="8072005" cy="2807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B0F0"/>
                </a:solidFill>
              </a:rPr>
              <a:t>Management Approaches/Actions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Identify methods to measure impact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Provide Training and Technical Assistance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Share best practices and successful models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Increase investment/capacity </a:t>
            </a:r>
            <a:r>
              <a:rPr lang="en-US" sz="3600" dirty="0" smtClean="0"/>
              <a:t>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480</TotalTime>
  <Words>494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Depth</vt:lpstr>
      <vt:lpstr>Achieving the Goal of Stewardship </vt:lpstr>
      <vt:lpstr>Citizen Stewardship Outcome</vt:lpstr>
      <vt:lpstr>Why is this outcome important?</vt:lpstr>
      <vt:lpstr>Citizen Stewardship – 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Measure Progress?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Jamie Baxter</cp:lastModifiedBy>
  <cp:revision>60</cp:revision>
  <dcterms:created xsi:type="dcterms:W3CDTF">2014-09-25T20:59:01Z</dcterms:created>
  <dcterms:modified xsi:type="dcterms:W3CDTF">2015-02-09T17:04:15Z</dcterms:modified>
</cp:coreProperties>
</file>