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5"/>
  </p:notesMasterIdLst>
  <p:sldIdLst>
    <p:sldId id="256" r:id="rId8"/>
    <p:sldId id="257" r:id="rId9"/>
    <p:sldId id="258" r:id="rId10"/>
    <p:sldId id="265" r:id="rId11"/>
    <p:sldId id="260" r:id="rId12"/>
    <p:sldId id="267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2FF"/>
    <a:srgbClr val="92D050"/>
    <a:srgbClr val="4F81BD"/>
    <a:srgbClr val="FF0000"/>
    <a:srgbClr val="0E5291"/>
    <a:srgbClr val="1F497D"/>
    <a:srgbClr val="0D5CA5"/>
    <a:srgbClr val="0F5CA6"/>
    <a:srgbClr val="126091"/>
    <a:srgbClr val="166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83673" autoAdjust="0"/>
  </p:normalViewPr>
  <p:slideViewPr>
    <p:cSldViewPr>
      <p:cViewPr varScale="1">
        <p:scale>
          <a:sx n="83" d="100"/>
          <a:sy n="83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B0E1-00AD-42B5-A169-33D21EE51E87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55B00-3083-40B8-8F50-530E52A1B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programs,</a:t>
            </a:r>
            <a:r>
              <a:rPr lang="en-US" baseline="0" dirty="0"/>
              <a:t> not necessarily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5B00-3083-40B8-8F50-530E52A1B8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0F45-202E-4383-8FDB-1FCAFA1FEE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92 sq mi </a:t>
            </a:r>
          </a:p>
          <a:p>
            <a:r>
              <a:rPr lang="en-US" dirty="0"/>
              <a:t>45% impervious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27% tree canopy, with numerous inner city neighborhoods closer to 10%</a:t>
            </a:r>
            <a:endParaRPr lang="en-US" dirty="0"/>
          </a:p>
          <a:p>
            <a:r>
              <a:rPr lang="en-US" dirty="0"/>
              <a:t>2000 mi. of roads</a:t>
            </a:r>
          </a:p>
          <a:p>
            <a:r>
              <a:rPr lang="en-US" dirty="0"/>
              <a:t>450 mi. of alleys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1,146</a:t>
            </a:r>
            <a:r>
              <a:rPr lang="en-US" baseline="0" dirty="0"/>
              <a:t> mi. of storm drain pipes</a:t>
            </a:r>
            <a:endParaRPr lang="en-US" dirty="0"/>
          </a:p>
          <a:p>
            <a:r>
              <a:rPr lang="en-US" dirty="0"/>
              <a:t>14,000 vacant 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A8C7-E8CC-496D-8430-74E1CE9C171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622k residents, almost 20% below poverty</a:t>
            </a:r>
            <a:r>
              <a:rPr lang="en-US" baseline="0" dirty="0"/>
              <a:t> line</a:t>
            </a:r>
          </a:p>
          <a:p>
            <a:r>
              <a:rPr lang="en-US" baseline="0" dirty="0"/>
              <a:t>Many residents know </a:t>
            </a:r>
            <a:r>
              <a:rPr lang="en-US" baseline="0" dirty="0" smtClean="0"/>
              <a:t>little </a:t>
            </a:r>
            <a:r>
              <a:rPr lang="en-US" baseline="0" dirty="0"/>
              <a:t>about the </a:t>
            </a:r>
            <a:r>
              <a:rPr lang="en-US" baseline="0" dirty="0" smtClean="0"/>
              <a:t>natural environment and </a:t>
            </a:r>
            <a:r>
              <a:rPr lang="en-US" baseline="0" dirty="0"/>
              <a:t>have far more immediate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5B00-3083-40B8-8F50-530E52A1B8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FFEC797-21A3-4EA1-B5E2-B5FDE86736D9}" type="slidenum">
              <a:rPr lang="en-US" altLang="en-US" sz="1200" i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sz="1200" i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 err="1" smtClean="0">
                <a:latin typeface="Arial" pitchFamily="34" charset="0"/>
              </a:rPr>
              <a:t>Stormwater</a:t>
            </a:r>
            <a:r>
              <a:rPr lang="en-US" altLang="en-US" baseline="0" dirty="0" smtClean="0">
                <a:latin typeface="Arial" pitchFamily="34" charset="0"/>
              </a:rPr>
              <a:t> is not what causes pollution. It’s poor </a:t>
            </a:r>
            <a:r>
              <a:rPr lang="en-US" altLang="en-US" baseline="0" dirty="0" err="1" smtClean="0">
                <a:latin typeface="Arial" pitchFamily="34" charset="0"/>
              </a:rPr>
              <a:t>stormwater</a:t>
            </a:r>
            <a:r>
              <a:rPr lang="en-US" altLang="en-US" baseline="0" dirty="0" smtClean="0">
                <a:latin typeface="Arial" pitchFamily="34" charset="0"/>
              </a:rPr>
              <a:t> management. </a:t>
            </a:r>
          </a:p>
          <a:p>
            <a:r>
              <a:rPr lang="en-US" altLang="en-US" baseline="0" dirty="0" smtClean="0">
                <a:latin typeface="Arial" pitchFamily="34" charset="0"/>
              </a:rPr>
              <a:t>-sewage overflows</a:t>
            </a:r>
          </a:p>
          <a:p>
            <a:r>
              <a:rPr lang="en-US" altLang="en-US" baseline="0" dirty="0" smtClean="0">
                <a:latin typeface="Arial" pitchFamily="34" charset="0"/>
              </a:rPr>
              <a:t>-trash, oils, sediment</a:t>
            </a:r>
          </a:p>
          <a:p>
            <a:r>
              <a:rPr lang="en-US" altLang="en-US" baseline="0" dirty="0" smtClean="0">
                <a:latin typeface="Arial" pitchFamily="34" charset="0"/>
              </a:rPr>
              <a:t>-erosion (volume)</a:t>
            </a:r>
          </a:p>
          <a:p>
            <a:r>
              <a:rPr lang="en-US" altLang="en-US" baseline="0" dirty="0" smtClean="0">
                <a:latin typeface="Arial" pitchFamily="34" charset="0"/>
              </a:rPr>
              <a:t>-heat</a:t>
            </a:r>
          </a:p>
          <a:p>
            <a:endParaRPr lang="en-US" altLang="en-US" baseline="0" dirty="0" smtClean="0">
              <a:latin typeface="Arial" pitchFamily="34" charset="0"/>
            </a:endParaRPr>
          </a:p>
          <a:p>
            <a:endParaRPr lang="en-US" altLang="en-US" baseline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9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5B00-3083-40B8-8F50-530E52A1B8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6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4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4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4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5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4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50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8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93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3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75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7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3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1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5386"/>
      </p:ext>
    </p:extLst>
  </p:cSld>
  <p:clrMapOvr>
    <a:masterClrMapping/>
  </p:clrMapOvr>
  <p:transition spd="slow" advTm="20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8908"/>
      </p:ext>
    </p:extLst>
  </p:cSld>
  <p:clrMapOvr>
    <a:masterClrMapping/>
  </p:clrMapOvr>
  <p:transition spd="slow" advTm="20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4542"/>
      </p:ext>
    </p:extLst>
  </p:cSld>
  <p:clrMapOvr>
    <a:masterClrMapping/>
  </p:clrMapOvr>
  <p:transition spd="slow" advTm="20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4108"/>
      </p:ext>
    </p:extLst>
  </p:cSld>
  <p:clrMapOvr>
    <a:masterClrMapping/>
  </p:clrMapOvr>
  <p:transition spd="slow" advTm="20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5478"/>
      </p:ext>
    </p:extLst>
  </p:cSld>
  <p:clrMapOvr>
    <a:masterClrMapping/>
  </p:clrMapOvr>
  <p:transition spd="slow" advTm="20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59818"/>
      </p:ext>
    </p:extLst>
  </p:cSld>
  <p:clrMapOvr>
    <a:masterClrMapping/>
  </p:clrMapOvr>
  <p:transition spd="slow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0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83055"/>
      </p:ext>
    </p:extLst>
  </p:cSld>
  <p:clrMapOvr>
    <a:masterClrMapping/>
  </p:clrMapOvr>
  <p:transition spd="slow" advTm="20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4222"/>
      </p:ext>
    </p:extLst>
  </p:cSld>
  <p:clrMapOvr>
    <a:masterClrMapping/>
  </p:clrMapOvr>
  <p:transition spd="slow" advTm="20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37703"/>
      </p:ext>
    </p:extLst>
  </p:cSld>
  <p:clrMapOvr>
    <a:masterClrMapping/>
  </p:clrMapOvr>
  <p:transition spd="slow" advTm="20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39985"/>
      </p:ext>
    </p:extLst>
  </p:cSld>
  <p:clrMapOvr>
    <a:masterClrMapping/>
  </p:clrMapOvr>
  <p:transition spd="slow" advTm="20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1703"/>
      </p:ext>
    </p:extLst>
  </p:cSld>
  <p:clrMapOvr>
    <a:masterClrMapping/>
  </p:clrMapOvr>
  <p:transition spd="slow" advTm="20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64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0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BA72-30D9-4511-8C20-7630019D30B3}" type="datetimeFigureOut">
              <a:rPr lang="en-US" smtClean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4324-F06D-4513-A238-38F46BE94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4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6189-8EA5-408F-8D40-02ABEE11F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AECC-5AA4-492B-97D6-985ACE90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2BBF95-4F46-E842-9A7B-8093084B2B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5/19/19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B92166-530B-C649-9539-C0636234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 advTm="20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jpeg"/><Relationship Id="rId5" Type="http://schemas.openxmlformats.org/officeDocument/2006/relationships/hyperlink" Target="https://baltimorewaterwatch.org/" TargetMode="External"/><Relationship Id="rId6" Type="http://schemas.openxmlformats.org/officeDocument/2006/relationships/hyperlink" Target="https://bluewaterbaltimore.org/learn/ecoliteracy-programming/" TargetMode="External"/><Relationship Id="rId7" Type="http://schemas.openxmlformats.org/officeDocument/2006/relationships/hyperlink" Target="https://bluewaterbaltimore.org/blog/victory-court-rules-in-favor-of-blue-water-baltimore-2019/" TargetMode="External"/><Relationship Id="rId8" Type="http://schemas.openxmlformats.org/officeDocument/2006/relationships/hyperlink" Target="https://www.youtube.com/watch?v=HL403zp4yWc&amp;feature=youtu.be" TargetMode="External"/><Relationship Id="rId9" Type="http://schemas.openxmlformats.org/officeDocument/2006/relationships/hyperlink" Target="http://www.baltimoreenvironmentalequity.org/who-we-are/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waterbaltimore.org/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2" Type="http://schemas.openxmlformats.org/officeDocument/2006/relationships/hyperlink" Target="mailto:atraut@bluewaterbaltimor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55" y="26018"/>
            <a:ext cx="9179510" cy="68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89" y="381000"/>
            <a:ext cx="7426911" cy="1470025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Addressing </a:t>
            </a:r>
            <a:r>
              <a:rPr lang="en-US" dirty="0" err="1" smtClean="0"/>
              <a:t>Stormwater</a:t>
            </a:r>
            <a:r>
              <a:rPr lang="en-US" dirty="0" smtClean="0"/>
              <a:t> Pollution in Baltimore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4600" y="2133600"/>
            <a:ext cx="4150312" cy="838200"/>
          </a:xfrm>
          <a:solidFill>
            <a:srgbClr val="FFFFF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Blue Water Baltimore’s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pproach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76" t="32829" r="6471" b="34338"/>
          <a:stretch>
            <a:fillRect/>
          </a:stretch>
        </p:blipFill>
        <p:spPr bwMode="auto">
          <a:xfrm>
            <a:off x="3352800" y="5809707"/>
            <a:ext cx="2438400" cy="9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Displaying sg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isplaying sg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3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508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Baltimore’s </a:t>
            </a:r>
            <a:r>
              <a:rPr lang="en-US" sz="3600" dirty="0" smtClean="0"/>
              <a:t>Watersheds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Map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7200" y="6553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2400" y="6553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\\server\Users\rgray\My Documents\fourwatersheds18Feb150_green_labels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914400"/>
            <a:ext cx="7140066" cy="5334000"/>
          </a:xfrm>
          <a:prstGeom prst="rect">
            <a:avLst/>
          </a:prstGeom>
          <a:ln w="3175">
            <a:solidFill>
              <a:srgbClr val="005172"/>
            </a:solidFill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953000" y="1020735"/>
            <a:ext cx="2819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Arial" charset="0"/>
              <a:buChar char="•"/>
              <a:defRPr/>
            </a:pPr>
            <a:r>
              <a:rPr lang="en-US" sz="2400" dirty="0">
                <a:solidFill>
                  <a:srgbClr val="4BACC6">
                    <a:lumMod val="50000"/>
                  </a:srgbClr>
                </a:solidFill>
              </a:rPr>
              <a:t>194 square miles</a:t>
            </a: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2400" dirty="0">
                <a:solidFill>
                  <a:srgbClr val="4BACC6">
                    <a:lumMod val="50000"/>
                  </a:srgbClr>
                </a:solidFill>
              </a:rPr>
              <a:t>1 million residents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547435"/>
            <a:ext cx="838200" cy="12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547435"/>
            <a:ext cx="838200" cy="12343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52400" y="6553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441" y="304800"/>
            <a:ext cx="6304759" cy="59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2" y="0"/>
            <a:ext cx="9187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:mv="urn:schemas-microsoft-com:mac:vml"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:mv="urn:schemas-microsoft-com:mac:vml"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04800"/>
            <a:ext cx="3962400" cy="6230038"/>
          </a:xfrm>
          <a:prstGeom prst="rect">
            <a:avLst/>
          </a:prstGeom>
          <a:noFill/>
          <a:ln w="3175">
            <a:solidFill>
              <a:srgbClr val="005172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547435"/>
            <a:ext cx="838200" cy="1234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304800"/>
            <a:ext cx="4191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hlinkClick r:id="rId5"/>
              </a:rPr>
              <a:t>Water Quality Monitoring</a:t>
            </a:r>
            <a:endParaRPr lang="en-US" sz="24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Pollution 101 </a:t>
            </a:r>
            <a:r>
              <a:rPr lang="en-US" sz="2400" dirty="0" smtClean="0"/>
              <a:t>Training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Pollution Response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Education and Outreach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hlinkClick r:id="rId6"/>
              </a:rPr>
              <a:t>Ecoliteracy Programming</a:t>
            </a: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Stream Cleanups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Advocacy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Legislation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hlinkClick r:id="rId7"/>
              </a:rPr>
              <a:t>Legal Action</a:t>
            </a: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Local Policy Change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Green Infrastructure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hlinkClick r:id="rId8"/>
              </a:rPr>
              <a:t>Developing Relationships</a:t>
            </a: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Water Audits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Project 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hlinkClick r:id="rId9"/>
              </a:rPr>
              <a:t>Collaborating with </a:t>
            </a:r>
            <a:r>
              <a:rPr lang="en-US" sz="2400" dirty="0" smtClean="0">
                <a:hlinkClick r:id="rId9"/>
              </a:rPr>
              <a:t>Partners</a:t>
            </a:r>
            <a:endParaRPr lang="en-US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Herring Run Nursery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7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:mv="urn:schemas-microsoft-com:mac:vml"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2438400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Jessie Hillman</a:t>
            </a:r>
          </a:p>
          <a:p>
            <a:r>
              <a:rPr lang="en-US" sz="2400" dirty="0" smtClean="0">
                <a:hlinkClick r:id="rId2"/>
              </a:rPr>
              <a:t>jhillman</a:t>
            </a:r>
            <a:r>
              <a:rPr lang="en-US" sz="2400" dirty="0" smtClean="0">
                <a:hlinkClick r:id="rId2"/>
              </a:rPr>
              <a:t>@bluewaterbaltimore.org</a:t>
            </a:r>
            <a:endParaRPr lang="en-US" sz="2400" dirty="0"/>
          </a:p>
          <a:p>
            <a:r>
              <a:rPr lang="en-US" sz="2400" dirty="0"/>
              <a:t>410-254-1577 x </a:t>
            </a:r>
            <a:r>
              <a:rPr lang="en-US" sz="2400" dirty="0" smtClean="0"/>
              <a:t>114</a:t>
            </a:r>
            <a:endParaRPr lang="en-US" sz="2400" dirty="0"/>
          </a:p>
          <a:p>
            <a:r>
              <a:rPr lang="en-US" sz="2400" dirty="0">
                <a:hlinkClick r:id="rId3"/>
              </a:rPr>
              <a:t>www.bluewaterbaltimore.org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524000"/>
            <a:ext cx="2066525" cy="34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:mv="urn:schemas-microsoft-com:mac:vml" xmlns="">
      <p:transition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>
            <a:alpha val="40000"/>
          </a:srgb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662f9e30-6e93-494f-b626-b42f2a3cc2b5">
      <Url xsi:nil="true"/>
      <Description xsi:nil="true"/>
    </Im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1A315910AD045AF1B82234C567C0B" ma:contentTypeVersion="11" ma:contentTypeDescription="Create a new document." ma:contentTypeScope="" ma:versionID="a5d4b39756ffd3d964d015dd1bd8db35">
  <xsd:schema xmlns:xsd="http://www.w3.org/2001/XMLSchema" xmlns:xs="http://www.w3.org/2001/XMLSchema" xmlns:p="http://schemas.microsoft.com/office/2006/metadata/properties" xmlns:ns2="d582da23-68b6-4315-baeb-f5f35c3780ca" xmlns:ns3="662f9e30-6e93-494f-b626-b42f2a3cc2b5" targetNamespace="http://schemas.microsoft.com/office/2006/metadata/properties" ma:root="true" ma:fieldsID="6a21beb6f382e318e9f63ebe6a94bd9d" ns2:_="" ns3:_="">
    <xsd:import namespace="d582da23-68b6-4315-baeb-f5f35c3780ca"/>
    <xsd:import namespace="662f9e30-6e93-494f-b626-b42f2a3cc2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mage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2da23-68b6-4315-baeb-f5f35c3780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f9e30-6e93-494f-b626-b42f2a3cc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mage" ma:index="16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32D05-E1B2-411B-8139-785F2684FE3F}">
  <ds:schemaRefs>
    <ds:schemaRef ds:uri="http://schemas.microsoft.com/office/2006/metadata/properties"/>
    <ds:schemaRef ds:uri="http://schemas.microsoft.com/office/infopath/2007/PartnerControls"/>
    <ds:schemaRef ds:uri="662f9e30-6e93-494f-b626-b42f2a3cc2b5"/>
  </ds:schemaRefs>
</ds:datastoreItem>
</file>

<file path=customXml/itemProps2.xml><?xml version="1.0" encoding="utf-8"?>
<ds:datastoreItem xmlns:ds="http://schemas.openxmlformats.org/officeDocument/2006/customXml" ds:itemID="{03EA4253-94F6-47F3-9A09-289ABC038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2da23-68b6-4315-baeb-f5f35c3780ca"/>
    <ds:schemaRef ds:uri="662f9e30-6e93-494f-b626-b42f2a3cc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FE9823-61ED-4101-ABAE-BAB79EE1C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On-screen Show (4:3)</PresentationFormat>
  <Paragraphs>51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Office Theme</vt:lpstr>
      <vt:lpstr>1_Office Theme</vt:lpstr>
      <vt:lpstr>2_Office Theme</vt:lpstr>
      <vt:lpstr>3_Office Theme</vt:lpstr>
      <vt:lpstr>Addressing Stormwater Pollution in Baltimore</vt:lpstr>
      <vt:lpstr>Baltimore’s Watersheds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Collaboration and Restoration in Baltimore</dc:title>
  <dc:creator/>
  <cp:lastModifiedBy/>
  <cp:revision>2</cp:revision>
  <dcterms:created xsi:type="dcterms:W3CDTF">2015-11-13T12:17:51Z</dcterms:created>
  <dcterms:modified xsi:type="dcterms:W3CDTF">2019-05-20T18:52:30Z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0x0101000081A315910AD045AF1B82234C567C0B</vt:lpwstr>
  </property>
</Properties>
</file>