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6" r:id="rId3"/>
    <p:sldId id="353" r:id="rId4"/>
    <p:sldId id="333" r:id="rId5"/>
    <p:sldId id="347" r:id="rId6"/>
    <p:sldId id="351" r:id="rId7"/>
    <p:sldId id="352" r:id="rId8"/>
    <p:sldId id="350" r:id="rId9"/>
    <p:sldId id="348" r:id="rId10"/>
    <p:sldId id="349" r:id="rId11"/>
  </p:sldIdLst>
  <p:sldSz cx="9144000" cy="6858000" type="screen4x3"/>
  <p:notesSz cx="7010400" cy="92964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Georgia" panose="02040502050405020303" pitchFamily="18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2304" autoAdjust="0"/>
    <p:restoredTop sz="86867" autoAdjust="0"/>
  </p:normalViewPr>
  <p:slideViewPr>
    <p:cSldViewPr>
      <p:cViewPr>
        <p:scale>
          <a:sx n="72" d="100"/>
          <a:sy n="72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1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5AA781-2CB3-44FC-A8A1-82732C82E50D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4CF8848-9FEE-4B93-8EB2-0136DB742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78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70937" y="0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8829967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46568" rIns="93162" bIns="46568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48818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46568" rIns="93162" bIns="46568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last outcome focuses on environmental</a:t>
            </a:r>
            <a:r>
              <a:rPr lang="en-US" baseline="0" dirty="0" smtClean="0"/>
              <a:t> literacy policy and metrics. </a:t>
            </a:r>
          </a:p>
          <a:p>
            <a:endParaRPr lang="en-US" baseline="0" dirty="0" smtClean="0"/>
          </a:p>
          <a:p>
            <a:pPr marL="406400" lvl="0" indent="-311150" algn="l">
              <a:spcBef>
                <a:spcPts val="540"/>
              </a:spcBef>
              <a:buClr>
                <a:srgbClr val="D16349"/>
              </a:buClr>
              <a:buFont typeface="Noto Sans Symbols"/>
              <a:buChar char="●"/>
            </a:pPr>
            <a:r>
              <a:rPr lang="en-US" sz="2700" b="0" dirty="0" smtClean="0">
                <a:solidFill>
                  <a:srgbClr val="000000"/>
                </a:solidFill>
              </a:rPr>
              <a:t>School system level implementation is important for SYSTEMIC and SUSTAINABLE programs</a:t>
            </a:r>
          </a:p>
          <a:p>
            <a:pPr marL="406400" lvl="0" indent="-311150" algn="l">
              <a:spcBef>
                <a:spcPts val="540"/>
              </a:spcBef>
              <a:buClr>
                <a:srgbClr val="D16349"/>
              </a:buClr>
              <a:buFont typeface="Noto Sans Symbols"/>
              <a:buChar char="●"/>
            </a:pPr>
            <a:endParaRPr lang="en-US" sz="2700" b="0" dirty="0" smtClean="0">
              <a:solidFill>
                <a:srgbClr val="000000"/>
              </a:solidFill>
            </a:endParaRPr>
          </a:p>
          <a:p>
            <a:pPr marL="406400" lvl="0" indent="-311150" algn="l">
              <a:spcBef>
                <a:spcPts val="540"/>
              </a:spcBef>
              <a:buClr>
                <a:srgbClr val="D16349"/>
              </a:buClr>
              <a:buFont typeface="Noto Sans Symbols"/>
              <a:buChar char="●"/>
              <a:defRPr/>
            </a:pPr>
            <a:r>
              <a:rPr lang="en-US" sz="2700" b="0" dirty="0" smtClean="0">
                <a:solidFill>
                  <a:srgbClr val="000000"/>
                </a:solidFill>
              </a:rPr>
              <a:t>Environmental Literacy Indicator Tool (ELIT) collected baseline data for 2014-2015 school year</a:t>
            </a:r>
          </a:p>
          <a:p>
            <a:pPr marL="788670" lvl="1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Degree of preparedness to provide Environmental Literacy programming</a:t>
            </a:r>
          </a:p>
          <a:p>
            <a:pPr marL="788670" lvl="1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Extent to which MWEEs are being provided to students</a:t>
            </a:r>
          </a:p>
          <a:p>
            <a:pPr marL="788670" lvl="1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Number of sustainable schools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325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lt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Shape 26"/>
          <p:cNvSpPr/>
          <p:nvPr/>
        </p:nvSpPr>
        <p:spPr>
          <a:xfrm>
            <a:off x="8991600" y="3047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Shape 28"/>
          <p:cNvSpPr/>
          <p:nvPr/>
        </p:nvSpPr>
        <p:spPr>
          <a:xfrm>
            <a:off x="0" y="0"/>
            <a:ext cx="9144000" cy="25145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" name="Shape 29"/>
          <p:cNvSpPr/>
          <p:nvPr/>
        </p:nvSpPr>
        <p:spPr>
          <a:xfrm>
            <a:off x="146304" y="6391655"/>
            <a:ext cx="8833103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ctr" rtl="0">
              <a:spcBef>
                <a:spcPts val="440"/>
              </a:spcBef>
              <a:buClr>
                <a:schemeClr val="accent2"/>
              </a:buClr>
              <a:buFont typeface="Noto Sans Symbols"/>
              <a:buNone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ctr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ctr" rtl="0">
              <a:spcBef>
                <a:spcPts val="360"/>
              </a:spcBef>
              <a:buClr>
                <a:schemeClr val="accent5"/>
              </a:buClr>
              <a:buFont typeface="Georgia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ctr" rtl="0">
              <a:spcBef>
                <a:spcPts val="360"/>
              </a:spcBef>
              <a:buClr>
                <a:schemeClr val="accent6"/>
              </a:buClr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ctr" rtl="0">
              <a:spcBef>
                <a:spcPts val="320"/>
              </a:spcBef>
              <a:buClr>
                <a:srgbClr val="B75640"/>
              </a:buClr>
              <a:buFont typeface="Georgia"/>
              <a:buNone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ctr" rtl="0">
              <a:spcBef>
                <a:spcPts val="320"/>
              </a:spcBef>
              <a:buClr>
                <a:srgbClr val="7A6B62"/>
              </a:buClr>
              <a:buFont typeface="Georgia"/>
              <a:buNone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ctr" rtl="0">
              <a:spcBef>
                <a:spcPts val="280"/>
              </a:spcBef>
              <a:buClr>
                <a:srgbClr val="B29D00"/>
              </a:buClr>
              <a:buFont typeface="Georgia"/>
              <a:buNone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cxnSp>
        <p:nvCxnSpPr>
          <p:cNvPr id="33" name="Shape 33"/>
          <p:cNvCxnSpPr/>
          <p:nvPr/>
        </p:nvCxnSpPr>
        <p:spPr>
          <a:xfrm>
            <a:off x="155447" y="2420111"/>
            <a:ext cx="8833103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4" name="Shape 34"/>
          <p:cNvSpPr/>
          <p:nvPr/>
        </p:nvSpPr>
        <p:spPr>
          <a:xfrm>
            <a:off x="152400" y="152400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4267200" y="2115311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4361687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Georgia"/>
              <a:buNone/>
              <a:defRPr sz="4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l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4361687" y="1026371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bg>
      <p:bgPr>
        <a:solidFill>
          <a:schemeClr val="lt2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67" name="Shape 67"/>
          <p:cNvCxnSpPr/>
          <p:nvPr/>
        </p:nvCxnSpPr>
        <p:spPr>
          <a:xfrm rot="10800000" flipH="1">
            <a:off x="4563080" y="1575652"/>
            <a:ext cx="8920" cy="481955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599" cy="4681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39382" algn="l" rtl="0">
              <a:spcBef>
                <a:spcPts val="5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5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599" cy="4681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39382" algn="l" rtl="0">
              <a:spcBef>
                <a:spcPts val="5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5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bg>
      <p:bgPr>
        <a:solidFill>
          <a:schemeClr val="lt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hape 71"/>
          <p:cNvCxnSpPr/>
          <p:nvPr/>
        </p:nvCxnSpPr>
        <p:spPr>
          <a:xfrm rot="10800000">
            <a:off x="4572000" y="2200274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72" name="Shape 7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Shape 73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4" name="Shape 74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5" name="Shape 75"/>
          <p:cNvSpPr/>
          <p:nvPr/>
        </p:nvSpPr>
        <p:spPr>
          <a:xfrm>
            <a:off x="899160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6" name="Shape 76"/>
          <p:cNvSpPr/>
          <p:nvPr/>
        </p:nvSpPr>
        <p:spPr>
          <a:xfrm>
            <a:off x="152400" y="1371600"/>
            <a:ext cx="8833103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145922" y="6391655"/>
            <a:ext cx="8833103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7" cy="7329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40"/>
              </a:spcBef>
              <a:buClr>
                <a:schemeClr val="accent1"/>
              </a:buClr>
              <a:buFont typeface="Noto Sans Symbols"/>
              <a:buNone/>
              <a:defRPr sz="22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28194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238760" algn="l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233680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228600" algn="l" rtl="0">
              <a:spcBef>
                <a:spcPts val="320"/>
              </a:spcBef>
              <a:buClr>
                <a:schemeClr val="accent5"/>
              </a:buClr>
              <a:buFont typeface="Georgia"/>
              <a:buNone/>
              <a:defRPr sz="16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4" cy="73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40"/>
              </a:spcBef>
              <a:buClr>
                <a:schemeClr val="accent1"/>
              </a:buClr>
              <a:buFont typeface="Noto Sans Symbols"/>
              <a:buNone/>
              <a:defRPr sz="22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28194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238760" algn="l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233680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228600" algn="l" rtl="0">
              <a:spcBef>
                <a:spcPts val="320"/>
              </a:spcBef>
              <a:buClr>
                <a:schemeClr val="accent5"/>
              </a:buClr>
              <a:buFont typeface="Georgia"/>
              <a:buNone/>
              <a:defRPr sz="16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cxnSp>
        <p:nvCxnSpPr>
          <p:cNvPr id="82" name="Shape 82"/>
          <p:cNvCxnSpPr/>
          <p:nvPr/>
        </p:nvCxnSpPr>
        <p:spPr>
          <a:xfrm>
            <a:off x="152400" y="1280159"/>
            <a:ext cx="8833103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3" name="Shape 83"/>
          <p:cNvSpPr/>
          <p:nvPr/>
        </p:nvSpPr>
        <p:spPr>
          <a:xfrm>
            <a:off x="152400" y="155447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599" cy="3822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6" name="Shape 86"/>
          <p:cNvSpPr/>
          <p:nvPr/>
        </p:nvSpPr>
        <p:spPr>
          <a:xfrm>
            <a:off x="4267200" y="956036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4361687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hape 124"/>
          <p:cNvCxnSpPr/>
          <p:nvPr/>
        </p:nvCxnSpPr>
        <p:spPr>
          <a:xfrm>
            <a:off x="152400" y="533400"/>
            <a:ext cx="8833103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25" name="Shape 125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Shape 126"/>
          <p:cNvSpPr/>
          <p:nvPr/>
        </p:nvSpPr>
        <p:spPr>
          <a:xfrm>
            <a:off x="899160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0" y="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Shape 128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152400" y="152400"/>
            <a:ext cx="8833103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152400" y="609600"/>
            <a:ext cx="2743199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1" name="Shape 131"/>
          <p:cNvSpPr/>
          <p:nvPr/>
        </p:nvSpPr>
        <p:spPr>
          <a:xfrm>
            <a:off x="152400" y="155447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2" name="Shape 132"/>
          <p:cNvSpPr/>
          <p:nvPr/>
        </p:nvSpPr>
        <p:spPr>
          <a:xfrm>
            <a:off x="1295400" y="228600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1389887" y="323087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sldNum" idx="12"/>
          </p:nvPr>
        </p:nvSpPr>
        <p:spPr>
          <a:xfrm>
            <a:off x="1371600" y="312737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Georgia"/>
              <a:buNone/>
              <a:defRPr sz="24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39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20"/>
              </a:spcBef>
              <a:spcAft>
                <a:spcPts val="1000"/>
              </a:spcAft>
              <a:buClr>
                <a:schemeClr val="accent1"/>
              </a:buClr>
              <a:buFont typeface="Noto Sans Symbols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228600" algn="l" rtl="0">
              <a:spcBef>
                <a:spcPts val="2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1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91135" algn="l" rtl="0">
              <a:spcBef>
                <a:spcPts val="2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1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93675" algn="l" rtl="0">
              <a:spcBef>
                <a:spcPts val="18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9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71450" algn="l" rtl="0">
              <a:spcBef>
                <a:spcPts val="180"/>
              </a:spcBef>
              <a:buClr>
                <a:schemeClr val="accent5"/>
              </a:buClr>
              <a:buSzPct val="100000"/>
              <a:buFont typeface="Georgia"/>
              <a:buChar char="•"/>
              <a:defRPr sz="9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149352" y="6388385"/>
            <a:ext cx="8833103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dt" idx="10"/>
          </p:nvPr>
        </p:nvSpPr>
        <p:spPr>
          <a:xfrm>
            <a:off x="5788151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7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Pr>
        <a:solidFill>
          <a:schemeClr val="lt2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3"/>
            <a:ext cx="4599431" cy="853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bg>
      <p:bgPr>
        <a:solidFill>
          <a:schemeClr val="lt2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7010400" y="0"/>
            <a:ext cx="21335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146304" y="6391655"/>
            <a:ext cx="8833103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152400" y="155447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4" name="Shape 154"/>
          <p:cNvCxnSpPr/>
          <p:nvPr/>
        </p:nvCxnSpPr>
        <p:spPr>
          <a:xfrm rot="5400000">
            <a:off x="4021835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55" name="Shape 155"/>
          <p:cNvSpPr/>
          <p:nvPr/>
        </p:nvSpPr>
        <p:spPr>
          <a:xfrm>
            <a:off x="6839711" y="2925763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6" name="Shape 156"/>
          <p:cNvSpPr/>
          <p:nvPr/>
        </p:nvSpPr>
        <p:spPr>
          <a:xfrm>
            <a:off x="6934200" y="302025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6915911" y="3009900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 rot="5400000">
            <a:off x="670716" y="-61117"/>
            <a:ext cx="5821365" cy="655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60" name="Shape 160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 rot="5400000">
            <a:off x="5189537" y="2506663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" name="Shape 47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0" y="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9" name="Shape 49"/>
          <p:cNvSpPr/>
          <p:nvPr/>
        </p:nvSpPr>
        <p:spPr>
          <a:xfrm>
            <a:off x="8991600" y="1905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" name="Shape 50"/>
          <p:cNvSpPr/>
          <p:nvPr/>
        </p:nvSpPr>
        <p:spPr>
          <a:xfrm>
            <a:off x="152400" y="2286000"/>
            <a:ext cx="8833103" cy="3047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" name="Shape 51"/>
          <p:cNvSpPr/>
          <p:nvPr/>
        </p:nvSpPr>
        <p:spPr>
          <a:xfrm>
            <a:off x="155447" y="142352"/>
            <a:ext cx="8833103" cy="21396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1368425" y="2743200"/>
            <a:ext cx="6480174" cy="1673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28194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23876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233680" algn="l" rtl="0">
              <a:spcBef>
                <a:spcPts val="280"/>
              </a:spcBef>
              <a:buClr>
                <a:schemeClr val="accent4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228600" algn="l" rtl="0">
              <a:spcBef>
                <a:spcPts val="280"/>
              </a:spcBef>
              <a:buClr>
                <a:schemeClr val="accent5"/>
              </a:buClr>
              <a:buFont typeface="Georgia"/>
              <a:buNone/>
              <a:defRPr sz="1400" b="0" i="0" u="none" strike="noStrike" cap="non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3" name="Shape 53"/>
          <p:cNvSpPr/>
          <p:nvPr/>
        </p:nvSpPr>
        <p:spPr>
          <a:xfrm>
            <a:off x="146304" y="6391655"/>
            <a:ext cx="8833103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Shape 54"/>
          <p:cNvSpPr/>
          <p:nvPr/>
        </p:nvSpPr>
        <p:spPr>
          <a:xfrm>
            <a:off x="152400" y="152400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cxnSp>
        <p:nvCxnSpPr>
          <p:cNvPr id="57" name="Shape 57"/>
          <p:cNvCxnSpPr/>
          <p:nvPr/>
        </p:nvCxnSpPr>
        <p:spPr>
          <a:xfrm>
            <a:off x="152400" y="2438400"/>
            <a:ext cx="8833103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8" name="Shape 58"/>
          <p:cNvSpPr/>
          <p:nvPr/>
        </p:nvSpPr>
        <p:spPr>
          <a:xfrm>
            <a:off x="4267200" y="2115311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9" name="Shape 59"/>
          <p:cNvSpPr/>
          <p:nvPr/>
        </p:nvSpPr>
        <p:spPr>
          <a:xfrm>
            <a:off x="4361687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722312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eorgia"/>
              <a:buNone/>
              <a:defRPr sz="42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980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6705600"/>
            <a:ext cx="9144000" cy="152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Shape 13"/>
          <p:cNvSpPr/>
          <p:nvPr/>
        </p:nvSpPr>
        <p:spPr>
          <a:xfrm>
            <a:off x="8991600" y="0"/>
            <a:ext cx="1523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149352" y="6388385"/>
            <a:ext cx="8833103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5791200" y="6404983"/>
            <a:ext cx="3044952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399" cy="365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7" name="Shape 17"/>
          <p:cNvSpPr/>
          <p:nvPr/>
        </p:nvSpPr>
        <p:spPr>
          <a:xfrm>
            <a:off x="152400" y="155447"/>
            <a:ext cx="8833103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8" name="Shape 18"/>
          <p:cNvCxnSpPr/>
          <p:nvPr/>
        </p:nvCxnSpPr>
        <p:spPr>
          <a:xfrm>
            <a:off x="152400" y="1276742"/>
            <a:ext cx="8833103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9" name="Shape 19"/>
          <p:cNvSpPr/>
          <p:nvPr/>
        </p:nvSpPr>
        <p:spPr>
          <a:xfrm>
            <a:off x="4267200" y="956036"/>
            <a:ext cx="609599" cy="609599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4361687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4"/>
          </a:xfrm>
          <a:prstGeom prst="rect">
            <a:avLst/>
          </a:prstGeom>
          <a:noFill/>
          <a:ln>
            <a:noFill/>
          </a:ln>
        </p:spPr>
        <p:txBody>
          <a:bodyPr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US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9" cy="758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7A9798"/>
              </a:buClr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399" cy="45994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8587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8640" marR="0" lvl="1" indent="-184150" algn="l" rtl="0">
              <a:spcBef>
                <a:spcPts val="440"/>
              </a:spcBef>
              <a:buClr>
                <a:schemeClr val="accent2"/>
              </a:buClr>
              <a:buSzPct val="70000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822960" marR="0" lvl="2" indent="-143510" algn="l" rtl="0">
              <a:spcBef>
                <a:spcPts val="400"/>
              </a:spcBef>
              <a:buClr>
                <a:schemeClr val="accent3"/>
              </a:buClr>
              <a:buSzPct val="75000"/>
              <a:buFont typeface="Noto Sans Symbols"/>
              <a:buChar char="•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097280" marR="0" lvl="3" indent="-144780" algn="l" rtl="0">
              <a:spcBef>
                <a:spcPts val="400"/>
              </a:spcBef>
              <a:buClr>
                <a:schemeClr val="accent4"/>
              </a:buClr>
              <a:buSzPct val="70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1371600" marR="0" lvl="4" indent="-114300" algn="l" rtl="0">
              <a:spcBef>
                <a:spcPts val="360"/>
              </a:spcBef>
              <a:buClr>
                <a:schemeClr val="accent5"/>
              </a:buClr>
              <a:buSzPct val="1000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1645920" marR="0" lvl="5" indent="-9398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1920240" marR="0" lvl="6" indent="-101600" algn="l" rtl="0">
              <a:spcBef>
                <a:spcPts val="320"/>
              </a:spcBef>
              <a:buClr>
                <a:srgbClr val="B75640"/>
              </a:buClr>
              <a:buSzPct val="9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2103120" marR="0" lvl="7" indent="-83820" algn="l" rtl="0">
              <a:spcBef>
                <a:spcPts val="320"/>
              </a:spcBef>
              <a:buClr>
                <a:srgbClr val="7A6B62"/>
              </a:buClr>
              <a:buSzPct val="1000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2377440" marR="0" lvl="8" indent="-113029" algn="l" rtl="0">
              <a:spcBef>
                <a:spcPts val="280"/>
              </a:spcBef>
              <a:buClr>
                <a:srgbClr val="B29D00"/>
              </a:buClr>
              <a:buSzPct val="9000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2748" y="4198619"/>
            <a:ext cx="2971799" cy="2202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Shape 1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" y="4198619"/>
            <a:ext cx="2923864" cy="2202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49296" y="4198619"/>
            <a:ext cx="2936241" cy="220218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 txBox="1">
            <a:spLocks noGrp="1"/>
          </p:cNvSpPr>
          <p:nvPr>
            <p:ph type="subTitle" idx="1"/>
          </p:nvPr>
        </p:nvSpPr>
        <p:spPr>
          <a:xfrm>
            <a:off x="2438400" y="1447801"/>
            <a:ext cx="4114800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US" dirty="0" smtClean="0">
                <a:solidFill>
                  <a:schemeClr val="dk1"/>
                </a:solidFill>
              </a:rPr>
              <a:t>April</a:t>
            </a:r>
            <a:r>
              <a:rPr lang="en-US" sz="1600" b="1" i="0" u="none" strike="noStrike" cap="none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dirty="0" smtClean="0">
                <a:solidFill>
                  <a:schemeClr val="dk1"/>
                </a:solidFill>
              </a:rPr>
              <a:t>11</a:t>
            </a:r>
            <a:r>
              <a:rPr lang="en-US" sz="1600" b="1" i="0" u="none" strike="noStrike" cap="none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2017</a:t>
            </a:r>
            <a:endParaRPr lang="en-US" sz="1600" b="1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ctrTitle"/>
          </p:nvPr>
        </p:nvSpPr>
        <p:spPr>
          <a:xfrm>
            <a:off x="12123" y="381000"/>
            <a:ext cx="9144000" cy="9182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eorgia"/>
              <a:buNone/>
            </a:pPr>
            <a:r>
              <a:rPr lang="en-US" sz="3200" dirty="0" smtClean="0">
                <a:solidFill>
                  <a:schemeClr val="dk1"/>
                </a:solidFill>
              </a:rPr>
              <a:t>Policy and Metrics</a:t>
            </a:r>
            <a:endParaRPr lang="en-US" sz="32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6">
            <a:alphaModFix/>
          </a:blip>
          <a:srcRect r="14576"/>
          <a:stretch/>
        </p:blipFill>
        <p:spPr>
          <a:xfrm>
            <a:off x="285425" y="1059182"/>
            <a:ext cx="1467175" cy="12268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19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91400" y="990600"/>
            <a:ext cx="1524000" cy="1300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Guide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pPr marL="630238" indent="-457200">
              <a:spcBef>
                <a:spcPts val="1800"/>
              </a:spcBef>
            </a:pPr>
            <a:r>
              <a:rPr lang="en-US" dirty="0" smtClean="0"/>
              <a:t>Continue incomplete conversations from throughout the day</a:t>
            </a:r>
          </a:p>
          <a:p>
            <a:pPr marL="630238" indent="-457200">
              <a:spcBef>
                <a:spcPts val="1800"/>
              </a:spcBef>
            </a:pPr>
            <a:r>
              <a:rPr lang="en-US" dirty="0" smtClean="0"/>
              <a:t>Identify 2-4 priority actions for implementation in 2017/2018, including responsible agency</a:t>
            </a:r>
          </a:p>
          <a:p>
            <a:pPr marL="630238" indent="-457200">
              <a:spcBef>
                <a:spcPts val="1800"/>
              </a:spcBef>
            </a:pPr>
            <a:r>
              <a:rPr lang="en-US" dirty="0" smtClean="0"/>
              <a:t>If time allows, begin discussing how to move forward with these actions</a:t>
            </a:r>
          </a:p>
          <a:p>
            <a:pPr marL="461963" indent="-288925">
              <a:spcBef>
                <a:spcPts val="1800"/>
              </a:spcBef>
            </a:pPr>
            <a:endParaRPr lang="en-US" dirty="0" smtClean="0"/>
          </a:p>
          <a:p>
            <a:pPr marL="461963" indent="-288925"/>
            <a:endParaRPr lang="en-US" dirty="0" smtClean="0"/>
          </a:p>
          <a:p>
            <a:pPr marL="461963" indent="-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96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4800" y="2743200"/>
            <a:ext cx="8534400" cy="16732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2" y="152400"/>
            <a:ext cx="7772400" cy="1524000"/>
          </a:xfrm>
        </p:spPr>
        <p:txBody>
          <a:bodyPr/>
          <a:lstStyle/>
          <a:p>
            <a:r>
              <a:rPr lang="en-US" dirty="0" smtClean="0"/>
              <a:t>School District Engagement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17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ELIT Survey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pPr marL="461963" indent="-288925">
              <a:spcBef>
                <a:spcPts val="1200"/>
              </a:spcBef>
            </a:pPr>
            <a:r>
              <a:rPr lang="en-US" dirty="0" smtClean="0"/>
              <a:t>OMB approved survey ready for distribution </a:t>
            </a:r>
            <a:br>
              <a:rPr lang="en-US" dirty="0" smtClean="0"/>
            </a:br>
            <a:r>
              <a:rPr lang="en-US" dirty="0" smtClean="0"/>
              <a:t>May 1, 2017</a:t>
            </a:r>
          </a:p>
          <a:p>
            <a:pPr marL="461963" indent="-288925">
              <a:spcBef>
                <a:spcPts val="1200"/>
              </a:spcBef>
            </a:pPr>
            <a:r>
              <a:rPr lang="en-US" dirty="0" smtClean="0"/>
              <a:t>Due date September 30, 2017</a:t>
            </a:r>
          </a:p>
          <a:p>
            <a:pPr marL="461963" indent="-288925">
              <a:spcBef>
                <a:spcPts val="1200"/>
              </a:spcBef>
            </a:pPr>
            <a:r>
              <a:rPr lang="en-US" dirty="0" smtClean="0"/>
              <a:t>States can include up to 3 state specific questions</a:t>
            </a:r>
          </a:p>
          <a:p>
            <a:pPr marL="461963" indent="-288925">
              <a:spcBef>
                <a:spcPts val="1200"/>
              </a:spcBef>
            </a:pPr>
            <a:r>
              <a:rPr lang="en-US" dirty="0" smtClean="0"/>
              <a:t>Ask questions in three areas:</a:t>
            </a:r>
          </a:p>
          <a:p>
            <a:pPr marL="736283" lvl="1" indent="-288925">
              <a:spcBef>
                <a:spcPts val="1200"/>
              </a:spcBef>
            </a:pPr>
            <a:r>
              <a:rPr lang="en-US" dirty="0" smtClean="0"/>
              <a:t>Environmental </a:t>
            </a:r>
            <a:r>
              <a:rPr lang="en-US" dirty="0"/>
              <a:t>literacy </a:t>
            </a:r>
            <a:r>
              <a:rPr lang="en-US" dirty="0" smtClean="0"/>
              <a:t>Planning</a:t>
            </a:r>
            <a:endParaRPr lang="en-US" dirty="0"/>
          </a:p>
          <a:p>
            <a:pPr marL="736283" lvl="1" indent="-288925">
              <a:spcBef>
                <a:spcPts val="1200"/>
              </a:spcBef>
            </a:pPr>
            <a:r>
              <a:rPr lang="en-US" dirty="0"/>
              <a:t>Student Participation in MWEEs in each grade band</a:t>
            </a:r>
          </a:p>
          <a:p>
            <a:pPr marL="736283" lvl="1" indent="-288925">
              <a:spcBef>
                <a:spcPts val="1200"/>
              </a:spcBef>
            </a:pPr>
            <a:r>
              <a:rPr lang="en-US" dirty="0"/>
              <a:t>Sustainable Schools</a:t>
            </a:r>
          </a:p>
          <a:p>
            <a:pPr marL="461963" indent="-288925">
              <a:spcBef>
                <a:spcPts val="1800"/>
              </a:spcBef>
            </a:pPr>
            <a:endParaRPr lang="en-US" dirty="0" smtClean="0"/>
          </a:p>
          <a:p>
            <a:pPr marL="461963" indent="-288925">
              <a:spcBef>
                <a:spcPts val="1800"/>
              </a:spcBef>
            </a:pPr>
            <a:endParaRPr lang="en-US" dirty="0" smtClean="0"/>
          </a:p>
          <a:p>
            <a:pPr marL="461963" indent="-288925"/>
            <a:endParaRPr lang="en-US" dirty="0" smtClean="0"/>
          </a:p>
          <a:p>
            <a:pPr marL="461963" indent="-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7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Guide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03920" cy="4572000"/>
          </a:xfrm>
        </p:spPr>
        <p:txBody>
          <a:bodyPr/>
          <a:lstStyle/>
          <a:p>
            <a:pPr marL="173038" indent="0">
              <a:spcBef>
                <a:spcPts val="1800"/>
              </a:spcBef>
              <a:buNone/>
            </a:pPr>
            <a:r>
              <a:rPr lang="en-US" dirty="0" smtClean="0"/>
              <a:t>For states:</a:t>
            </a:r>
          </a:p>
          <a:p>
            <a:pPr marL="461963" indent="-288925">
              <a:spcBef>
                <a:spcPts val="1800"/>
              </a:spcBef>
            </a:pPr>
            <a:r>
              <a:rPr lang="en-US" dirty="0" smtClean="0"/>
              <a:t>What can you do to distribute the ELIT survey so we get a strong response rate?</a:t>
            </a:r>
          </a:p>
          <a:p>
            <a:pPr marL="461963" indent="-288925">
              <a:spcBef>
                <a:spcPts val="1800"/>
              </a:spcBef>
            </a:pPr>
            <a:r>
              <a:rPr lang="en-US" dirty="0" smtClean="0"/>
              <a:t>What 3 questions would you like to include on ELIT to ask school districts?</a:t>
            </a:r>
          </a:p>
          <a:p>
            <a:pPr marL="173038" indent="0">
              <a:spcBef>
                <a:spcPts val="1800"/>
              </a:spcBef>
              <a:buNone/>
            </a:pPr>
            <a:r>
              <a:rPr lang="en-US" dirty="0" smtClean="0"/>
              <a:t>For everyone:</a:t>
            </a:r>
          </a:p>
          <a:p>
            <a:pPr marL="630238" indent="-457200">
              <a:spcBef>
                <a:spcPts val="1800"/>
              </a:spcBef>
            </a:pPr>
            <a:r>
              <a:rPr lang="en-US" dirty="0" smtClean="0"/>
              <a:t>What can you do to encourage and support LEAs in developing and implementing systemic programs?</a:t>
            </a:r>
          </a:p>
          <a:p>
            <a:pPr marL="461963" indent="-288925">
              <a:spcBef>
                <a:spcPts val="1800"/>
              </a:spcBef>
            </a:pPr>
            <a:endParaRPr lang="en-US" dirty="0" smtClean="0"/>
          </a:p>
          <a:p>
            <a:pPr marL="461963" indent="-288925"/>
            <a:endParaRPr lang="en-US" dirty="0" smtClean="0"/>
          </a:p>
          <a:p>
            <a:pPr marL="461963" indent="-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2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2" y="152400"/>
            <a:ext cx="7772400" cy="1524000"/>
          </a:xfrm>
        </p:spPr>
        <p:txBody>
          <a:bodyPr/>
          <a:lstStyle/>
          <a:p>
            <a:r>
              <a:rPr lang="en-US" dirty="0" smtClean="0"/>
              <a:t>Education Directive 98-1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874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Council/Bay Program will…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pPr marL="465138" indent="-344488">
              <a:spcBef>
                <a:spcPts val="1800"/>
              </a:spcBef>
            </a:pPr>
            <a:r>
              <a:rPr lang="en-US" dirty="0" smtClean="0"/>
              <a:t>Encourage </a:t>
            </a:r>
            <a:r>
              <a:rPr lang="en-US" dirty="0"/>
              <a:t>the State Departments of </a:t>
            </a:r>
            <a:r>
              <a:rPr lang="en-US" dirty="0" smtClean="0"/>
              <a:t>Education become/remain </a:t>
            </a:r>
            <a:r>
              <a:rPr lang="en-US" dirty="0"/>
              <a:t>active partners in the Bay </a:t>
            </a:r>
            <a:r>
              <a:rPr lang="en-US" dirty="0" smtClean="0"/>
              <a:t>Program</a:t>
            </a:r>
            <a:endParaRPr lang="en-US" dirty="0"/>
          </a:p>
          <a:p>
            <a:pPr marL="465138" lvl="0" indent="-344488">
              <a:spcBef>
                <a:spcPts val="1800"/>
              </a:spcBef>
            </a:pPr>
            <a:r>
              <a:rPr lang="en-US" dirty="0"/>
              <a:t>Maintain the Education </a:t>
            </a:r>
            <a:r>
              <a:rPr lang="en-US" dirty="0" smtClean="0"/>
              <a:t>Workgroup</a:t>
            </a:r>
            <a:endParaRPr lang="en-US" dirty="0"/>
          </a:p>
          <a:p>
            <a:pPr marL="465138" indent="-344488">
              <a:spcBef>
                <a:spcPts val="1800"/>
              </a:spcBef>
            </a:pPr>
            <a:r>
              <a:rPr lang="en-US" dirty="0" smtClean="0"/>
              <a:t>Convene a biennial </a:t>
            </a:r>
            <a:r>
              <a:rPr lang="en-US" dirty="0"/>
              <a:t>Environmental Literacy Leadership Summit to bring together the Superintendents of </a:t>
            </a:r>
            <a:r>
              <a:rPr lang="en-US" dirty="0" smtClean="0"/>
              <a:t>Education, state </a:t>
            </a:r>
            <a:r>
              <a:rPr lang="en-US" dirty="0"/>
              <a:t>natural resource agencies, </a:t>
            </a:r>
            <a:r>
              <a:rPr lang="en-US" dirty="0" smtClean="0"/>
              <a:t>and others </a:t>
            </a:r>
          </a:p>
          <a:p>
            <a:pPr marL="465138" indent="-344488">
              <a:spcBef>
                <a:spcPts val="1800"/>
              </a:spcBef>
            </a:pPr>
            <a:r>
              <a:rPr lang="en-US" dirty="0" smtClean="0"/>
              <a:t>Report </a:t>
            </a:r>
            <a:r>
              <a:rPr lang="en-US" dirty="0"/>
              <a:t>outcomes of the Education Summit </a:t>
            </a:r>
            <a:r>
              <a:rPr lang="en-US" dirty="0" smtClean="0"/>
              <a:t>to </a:t>
            </a:r>
            <a:r>
              <a:rPr lang="en-US" dirty="0"/>
              <a:t>the Executive </a:t>
            </a:r>
            <a:r>
              <a:rPr lang="en-US" dirty="0" smtClean="0"/>
              <a:t>Council</a:t>
            </a:r>
          </a:p>
          <a:p>
            <a:pPr marL="461963" indent="-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46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signed onto outcomes will…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00200"/>
            <a:ext cx="8503920" cy="4572000"/>
          </a:xfrm>
        </p:spPr>
        <p:txBody>
          <a:bodyPr/>
          <a:lstStyle/>
          <a:p>
            <a:pPr marL="273050" lvl="0" indent="-273050"/>
            <a:r>
              <a:rPr lang="en-US" sz="2600" dirty="0" smtClean="0"/>
              <a:t>Participate in </a:t>
            </a:r>
            <a:r>
              <a:rPr lang="en-US" sz="2600" dirty="0"/>
              <a:t>Education </a:t>
            </a:r>
            <a:r>
              <a:rPr lang="en-US" sz="2600" dirty="0" smtClean="0"/>
              <a:t>Workgroup</a:t>
            </a:r>
            <a:endParaRPr lang="en-US" sz="2600" dirty="0"/>
          </a:p>
          <a:p>
            <a:pPr marL="273050" lvl="0" indent="-273050"/>
            <a:r>
              <a:rPr lang="en-US" sz="2600" dirty="0"/>
              <a:t>Provide actions </a:t>
            </a:r>
            <a:r>
              <a:rPr lang="en-US" sz="2600" dirty="0" smtClean="0"/>
              <a:t>for </a:t>
            </a:r>
            <a:r>
              <a:rPr lang="en-US" sz="2600" dirty="0"/>
              <a:t>biennial </a:t>
            </a:r>
            <a:r>
              <a:rPr lang="en-US" sz="2600" dirty="0" err="1" smtClean="0"/>
              <a:t>workplans</a:t>
            </a:r>
            <a:endParaRPr lang="en-US" sz="2600" dirty="0"/>
          </a:p>
          <a:p>
            <a:pPr marL="273050" lvl="0" indent="-273050"/>
            <a:r>
              <a:rPr lang="en-US" sz="2600" dirty="0"/>
              <a:t>Support </a:t>
            </a:r>
            <a:r>
              <a:rPr lang="en-US" sz="2600" dirty="0" smtClean="0"/>
              <a:t>state </a:t>
            </a:r>
            <a:r>
              <a:rPr lang="en-US" sz="2600" dirty="0"/>
              <a:t>interagency </a:t>
            </a:r>
            <a:r>
              <a:rPr lang="en-US" sz="2600" dirty="0" smtClean="0"/>
              <a:t>EL group led </a:t>
            </a:r>
            <a:r>
              <a:rPr lang="en-US" sz="2600" dirty="0"/>
              <a:t>or co-led by </a:t>
            </a:r>
            <a:r>
              <a:rPr lang="en-US" sz="2600" dirty="0" smtClean="0"/>
              <a:t>state </a:t>
            </a:r>
            <a:r>
              <a:rPr lang="en-US" sz="2600" dirty="0"/>
              <a:t>department of </a:t>
            </a:r>
            <a:r>
              <a:rPr lang="en-US" sz="2600" dirty="0" smtClean="0"/>
              <a:t>education</a:t>
            </a:r>
            <a:endParaRPr lang="en-US" sz="2600" dirty="0"/>
          </a:p>
          <a:p>
            <a:pPr marL="273050" lvl="0" indent="-273050"/>
            <a:r>
              <a:rPr lang="en-US" sz="2600" dirty="0"/>
              <a:t>Encourage each Department of </a:t>
            </a:r>
            <a:r>
              <a:rPr lang="en-US" sz="2600" dirty="0" smtClean="0"/>
              <a:t>Education to:</a:t>
            </a:r>
            <a:endParaRPr lang="en-US" sz="2600" dirty="0"/>
          </a:p>
          <a:p>
            <a:pPr marL="514350" lvl="1" indent="-117475"/>
            <a:r>
              <a:rPr lang="en-US" dirty="0"/>
              <a:t>Encourage and support school districts </a:t>
            </a:r>
            <a:r>
              <a:rPr lang="en-US" dirty="0" smtClean="0"/>
              <a:t>to conduct EL</a:t>
            </a:r>
            <a:endParaRPr lang="en-US" dirty="0"/>
          </a:p>
          <a:p>
            <a:pPr marL="514350" lvl="1" indent="-117475"/>
            <a:r>
              <a:rPr lang="en-US" dirty="0" smtClean="0"/>
              <a:t>Collect </a:t>
            </a:r>
            <a:r>
              <a:rPr lang="en-US" dirty="0"/>
              <a:t>data and information from local school </a:t>
            </a:r>
            <a:r>
              <a:rPr lang="en-US" dirty="0" smtClean="0"/>
              <a:t>districts</a:t>
            </a:r>
            <a:endParaRPr lang="en-US" dirty="0"/>
          </a:p>
          <a:p>
            <a:pPr marL="514350" lvl="1" indent="-117475"/>
            <a:r>
              <a:rPr lang="en-US" dirty="0"/>
              <a:t>Send senior level </a:t>
            </a:r>
            <a:r>
              <a:rPr lang="en-US" dirty="0" smtClean="0"/>
              <a:t>reps </a:t>
            </a:r>
            <a:r>
              <a:rPr lang="en-US" dirty="0"/>
              <a:t>to biennial </a:t>
            </a:r>
            <a:r>
              <a:rPr lang="en-US" dirty="0" smtClean="0"/>
              <a:t>Management Board meetings </a:t>
            </a:r>
            <a:r>
              <a:rPr lang="en-US" dirty="0"/>
              <a:t>focused on </a:t>
            </a:r>
            <a:r>
              <a:rPr lang="en-US" dirty="0" smtClean="0"/>
              <a:t>EL progress; Alert PSC </a:t>
            </a:r>
            <a:r>
              <a:rPr lang="en-US" dirty="0"/>
              <a:t>if issues </a:t>
            </a:r>
            <a:r>
              <a:rPr lang="en-US" dirty="0" smtClean="0"/>
              <a:t>arise</a:t>
            </a:r>
            <a:endParaRPr lang="en-US" dirty="0"/>
          </a:p>
          <a:p>
            <a:pPr marL="514350" lvl="1" indent="-117475"/>
            <a:r>
              <a:rPr lang="en-US" dirty="0" smtClean="0"/>
              <a:t>Provide annual summary </a:t>
            </a:r>
            <a:r>
              <a:rPr lang="en-US" dirty="0"/>
              <a:t>to their Executive Council </a:t>
            </a:r>
            <a:r>
              <a:rPr lang="en-US" dirty="0" smtClean="0"/>
              <a:t>member</a:t>
            </a:r>
          </a:p>
          <a:p>
            <a:pPr marL="273050" indent="-273050"/>
            <a:r>
              <a:rPr lang="en-US" sz="2600" dirty="0" smtClean="0"/>
              <a:t>Invite </a:t>
            </a:r>
            <a:r>
              <a:rPr lang="en-US" sz="2600" dirty="0"/>
              <a:t>and encourage </a:t>
            </a:r>
            <a:r>
              <a:rPr lang="en-US" sz="2600" dirty="0" smtClean="0"/>
              <a:t>higher </a:t>
            </a:r>
            <a:r>
              <a:rPr lang="en-US" sz="2600" dirty="0"/>
              <a:t>education to </a:t>
            </a:r>
            <a:r>
              <a:rPr lang="en-US" sz="2600" dirty="0" smtClean="0"/>
              <a:t>get involved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3177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Guide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752600"/>
            <a:ext cx="8503920" cy="4572000"/>
          </a:xfrm>
        </p:spPr>
        <p:txBody>
          <a:bodyPr/>
          <a:lstStyle/>
          <a:p>
            <a:pPr marL="461963" indent="-288925">
              <a:spcBef>
                <a:spcPts val="1800"/>
              </a:spcBef>
            </a:pPr>
            <a:r>
              <a:rPr lang="en-US" dirty="0" smtClean="0"/>
              <a:t>Review revisions to Directive 98-1 to ensure that they will work for your agency/state</a:t>
            </a:r>
          </a:p>
          <a:p>
            <a:pPr marL="461963" indent="-288925">
              <a:spcBef>
                <a:spcPts val="1800"/>
              </a:spcBef>
            </a:pPr>
            <a:r>
              <a:rPr lang="en-US" dirty="0" smtClean="0"/>
              <a:t>Be ready to indicate whether your table supports moving the directive forward as is, supports with changes, or does not support moving the document forward.</a:t>
            </a:r>
          </a:p>
          <a:p>
            <a:pPr marL="461963" indent="-288925">
              <a:spcBef>
                <a:spcPts val="1800"/>
              </a:spcBef>
            </a:pPr>
            <a:r>
              <a:rPr lang="en-US" dirty="0" smtClean="0"/>
              <a:t>If changes are requested, be prepared to provide written comments</a:t>
            </a:r>
          </a:p>
          <a:p>
            <a:pPr marL="461963" indent="-288925"/>
            <a:endParaRPr lang="en-US" dirty="0" smtClean="0"/>
          </a:p>
          <a:p>
            <a:pPr marL="461963" indent="-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32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2" y="152400"/>
            <a:ext cx="7772400" cy="1524000"/>
          </a:xfrm>
        </p:spPr>
        <p:txBody>
          <a:bodyPr/>
          <a:lstStyle/>
          <a:p>
            <a:r>
              <a:rPr lang="en-US" dirty="0" smtClean="0"/>
              <a:t>State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63377"/>
      </p:ext>
    </p:extLst>
  </p:cSld>
  <p:clrMapOvr>
    <a:masterClrMapping/>
  </p:clrMapOvr>
</p:sld>
</file>

<file path=ppt/theme/theme1.xml><?xml version="1.0" encoding="utf-8"?>
<a:theme xmlns:a="http://schemas.openxmlformats.org/drawingml/2006/main" name="Civic">
  <a:themeElements>
    <a:clrScheme name="Civic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6594</TotalTime>
  <Words>366</Words>
  <Application>Microsoft Office PowerPoint</Application>
  <PresentationFormat>On-screen Show (4:3)</PresentationFormat>
  <Paragraphs>55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Noto Sans Symbols</vt:lpstr>
      <vt:lpstr>Calibri</vt:lpstr>
      <vt:lpstr>Georgia</vt:lpstr>
      <vt:lpstr>Wingdings</vt:lpstr>
      <vt:lpstr>Civic</vt:lpstr>
      <vt:lpstr>Policy and Metrics</vt:lpstr>
      <vt:lpstr>School District Engagement</vt:lpstr>
      <vt:lpstr>ELIT Survey</vt:lpstr>
      <vt:lpstr>Discussion Guide</vt:lpstr>
      <vt:lpstr>Education Directive 98-1</vt:lpstr>
      <vt:lpstr>Executive Council/Bay Program will…</vt:lpstr>
      <vt:lpstr>States signed onto outcomes will…</vt:lpstr>
      <vt:lpstr>Discussion Guide</vt:lpstr>
      <vt:lpstr>State Discussions</vt:lpstr>
      <vt:lpstr>Discussion Guide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MWEE?</dc:title>
  <dc:creator>Shannon_Sprague</dc:creator>
  <cp:lastModifiedBy>Pizzala, Andrew Michael</cp:lastModifiedBy>
  <cp:revision>85</cp:revision>
  <cp:lastPrinted>2016-03-02T19:00:56Z</cp:lastPrinted>
  <dcterms:modified xsi:type="dcterms:W3CDTF">2017-04-13T16:14:23Z</dcterms:modified>
</cp:coreProperties>
</file>