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notesSlides/notesSlide6.xml" ContentType="application/vnd.openxmlformats-officedocument.presentationml.notesSlide+xml"/>
  <Override PartName="/ppt/charts/chart5.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6.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9.xml" ContentType="application/vnd.openxmlformats-officedocument.presentationml.notesSlide+xml"/>
  <Override PartName="/ppt/charts/chart7.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0.xml" ContentType="application/vnd.openxmlformats-officedocument.presentationml.notesSlide+xml"/>
  <Override PartName="/ppt/charts/chart8.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11.xml" ContentType="application/vnd.openxmlformats-officedocument.presentationml.notesSlide+xml"/>
  <Override PartName="/ppt/charts/chart9.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2.xml" ContentType="application/vnd.openxmlformats-officedocument.presentationml.notesSlide+xml"/>
  <Override PartName="/ppt/charts/chart10.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13.xml" ContentType="application/vnd.openxmlformats-officedocument.presentationml.notesSlide+xml"/>
  <Override PartName="/ppt/charts/chart11.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14.xml" ContentType="application/vnd.openxmlformats-officedocument.presentationml.notesSlide+xml"/>
  <Override PartName="/ppt/charts/chart12.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15.xml" ContentType="application/vnd.openxmlformats-officedocument.presentationml.notesSlide+xml"/>
  <Override PartName="/ppt/charts/chart13.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16.xml" ContentType="application/vnd.openxmlformats-officedocument.presentationml.notesSlide+xml"/>
  <Override PartName="/ppt/charts/chart14.xml" ContentType="application/vnd.openxmlformats-officedocument.drawingml.chart+xml"/>
  <Override PartName="/ppt/charts/style12.xml" ContentType="application/vnd.ms-office.chartstyle+xml"/>
  <Override PartName="/ppt/charts/colors1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24"/>
  </p:notesMasterIdLst>
  <p:sldIdLst>
    <p:sldId id="256" r:id="rId2"/>
    <p:sldId id="268" r:id="rId3"/>
    <p:sldId id="269" r:id="rId4"/>
    <p:sldId id="261" r:id="rId5"/>
    <p:sldId id="263" r:id="rId6"/>
    <p:sldId id="270" r:id="rId7"/>
    <p:sldId id="267" r:id="rId8"/>
    <p:sldId id="271" r:id="rId9"/>
    <p:sldId id="264" r:id="rId10"/>
    <p:sldId id="272" r:id="rId11"/>
    <p:sldId id="266" r:id="rId12"/>
    <p:sldId id="258" r:id="rId13"/>
    <p:sldId id="259" r:id="rId14"/>
    <p:sldId id="257" r:id="rId15"/>
    <p:sldId id="262" r:id="rId16"/>
    <p:sldId id="260" r:id="rId17"/>
    <p:sldId id="265" r:id="rId18"/>
    <p:sldId id="275" r:id="rId19"/>
    <p:sldId id="274" r:id="rId20"/>
    <p:sldId id="276" r:id="rId21"/>
    <p:sldId id="277" r:id="rId22"/>
    <p:sldId id="278"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77" autoAdjust="0"/>
    <p:restoredTop sz="78523" autoAdjust="0"/>
  </p:normalViewPr>
  <p:slideViewPr>
    <p:cSldViewPr snapToGrid="0">
      <p:cViewPr varScale="1">
        <p:scale>
          <a:sx n="58" d="100"/>
          <a:sy n="58" d="100"/>
        </p:scale>
        <p:origin x="10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8.xml"/><Relationship Id="rId1" Type="http://schemas.microsoft.com/office/2011/relationships/chartStyle" Target="style8.xml"/></Relationships>
</file>

<file path=ppt/charts/_rels/chart1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9.xml"/><Relationship Id="rId1" Type="http://schemas.microsoft.com/office/2011/relationships/chartStyle" Target="style9.xml"/></Relationships>
</file>

<file path=ppt/charts/_rels/chart12.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0.xml"/><Relationship Id="rId1" Type="http://schemas.microsoft.com/office/2011/relationships/chartStyle" Target="style10.xml"/></Relationships>
</file>

<file path=ppt/charts/_rels/chart13.xml.rels><?xml version="1.0" encoding="UTF-8" standalone="yes"?>
<Relationships xmlns="http://schemas.openxmlformats.org/package/2006/relationships"><Relationship Id="rId3" Type="http://schemas.openxmlformats.org/officeDocument/2006/relationships/oleObject" Target="file:///C:\Users\krunion\Desktop\Habitat%20GIT\Wetlands\WWG\5.26.16\Ag%20Landowner.xlsx" TargetMode="External"/><Relationship Id="rId2" Type="http://schemas.microsoft.com/office/2011/relationships/chartColorStyle" Target="colors11.xml"/><Relationship Id="rId1" Type="http://schemas.microsoft.com/office/2011/relationships/chartStyle" Target="style11.xml"/></Relationships>
</file>

<file path=ppt/charts/_rels/chart14.xml.rels><?xml version="1.0" encoding="UTF-8" standalone="yes"?>
<Relationships xmlns="http://schemas.openxmlformats.org/package/2006/relationships"><Relationship Id="rId3" Type="http://schemas.openxmlformats.org/officeDocument/2006/relationships/oleObject" Target="file:///C:\Users\krunion\Desktop\Habitat%20GIT\Wetlands\WWG\5.26.16\Ag%20Landowner.xlsx" TargetMode="External"/><Relationship Id="rId2" Type="http://schemas.microsoft.com/office/2011/relationships/chartColorStyle" Target="colors12.xml"/><Relationship Id="rId1" Type="http://schemas.microsoft.com/office/2011/relationships/chartStyle" Target="style12.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3" Type="http://schemas.openxmlformats.org/officeDocument/2006/relationships/oleObject" Target="file:///C:\Users\krunion\Desktop\Habitat%20GIT\Wetlands\WWG\5.26.16\Ag%20Landowner.xlsx" TargetMode="External"/><Relationship Id="rId2" Type="http://schemas.microsoft.com/office/2011/relationships/chartColorStyle" Target="colors3.xml"/><Relationship Id="rId1" Type="http://schemas.microsoft.com/office/2011/relationships/chartStyle" Target="style3.xml"/></Relationships>
</file>

<file path=ppt/charts/_rels/chart6.xml.rels><?xml version="1.0" encoding="UTF-8" standalone="yes"?>
<Relationships xmlns="http://schemas.openxmlformats.org/package/2006/relationships"><Relationship Id="rId3" Type="http://schemas.openxmlformats.org/officeDocument/2006/relationships/oleObject" Target="file:///C:\Users\krunion\Desktop\Habitat%20GIT\Wetlands\WWG\5.26.16\Ag%20Landowner.xlsx" TargetMode="External"/><Relationship Id="rId2" Type="http://schemas.microsoft.com/office/2011/relationships/chartColorStyle" Target="colors4.xml"/><Relationship Id="rId1" Type="http://schemas.microsoft.com/office/2011/relationships/chartStyle" Target="style4.xml"/></Relationships>
</file>

<file path=ppt/charts/_rels/chart7.xml.rels><?xml version="1.0" encoding="UTF-8" standalone="yes"?>
<Relationships xmlns="http://schemas.openxmlformats.org/package/2006/relationships"><Relationship Id="rId3" Type="http://schemas.openxmlformats.org/officeDocument/2006/relationships/oleObject" Target="file:///C:\Users\krunion\Desktop\Habitat%20GIT\Wetlands\WWG\5.26.16\Ag%20Landowner.xlsx" TargetMode="External"/><Relationship Id="rId2" Type="http://schemas.microsoft.com/office/2011/relationships/chartColorStyle" Target="colors5.xml"/><Relationship Id="rId1" Type="http://schemas.microsoft.com/office/2011/relationships/chartStyle" Target="style5.xml"/></Relationships>
</file>

<file path=ppt/charts/_rels/chart8.xml.rels><?xml version="1.0" encoding="UTF-8" standalone="yes"?>
<Relationships xmlns="http://schemas.openxmlformats.org/package/2006/relationships"><Relationship Id="rId3" Type="http://schemas.openxmlformats.org/officeDocument/2006/relationships/oleObject" Target="file:///C:\Users\krunion\Desktop\Habitat%20GIT\Wetlands\WWG\5.26.16\Ag%20Landowner.xlsx" TargetMode="External"/><Relationship Id="rId2" Type="http://schemas.microsoft.com/office/2011/relationships/chartColorStyle" Target="colors6.xml"/><Relationship Id="rId1" Type="http://schemas.microsoft.com/office/2011/relationships/chartStyle" Target="style6.xml"/></Relationships>
</file>

<file path=ppt/charts/_rels/chart9.xml.rels><?xml version="1.0" encoding="UTF-8" standalone="yes"?>
<Relationships xmlns="http://schemas.openxmlformats.org/package/2006/relationships"><Relationship Id="rId3" Type="http://schemas.openxmlformats.org/officeDocument/2006/relationships/oleObject" Target="file:///C:\Users\krunion\Desktop\Habitat%20GIT\Wetlands\WWG\5.26.16\Ag%20Landowner.xlsx" TargetMode="External"/><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4000" b="0" i="0" u="none" strike="noStrike" kern="1200" spc="0" baseline="0">
                <a:solidFill>
                  <a:schemeClr val="tx1">
                    <a:lumMod val="65000"/>
                    <a:lumOff val="35000"/>
                  </a:schemeClr>
                </a:solidFill>
                <a:latin typeface="+mn-lt"/>
                <a:ea typeface="+mn-ea"/>
                <a:cs typeface="+mn-cs"/>
              </a:defRPr>
            </a:pPr>
            <a:r>
              <a:rPr lang="en-US" sz="4000" dirty="0"/>
              <a:t>Program Participation &amp; </a:t>
            </a:r>
            <a:r>
              <a:rPr lang="en-US" sz="4000" dirty="0" smtClean="0"/>
              <a:t>Awareness by State</a:t>
            </a:r>
            <a:endParaRPr lang="en-US" sz="4000" dirty="0"/>
          </a:p>
        </c:rich>
      </c:tx>
      <c:layout/>
      <c:overlay val="0"/>
      <c:spPr>
        <a:noFill/>
        <a:ln>
          <a:noFill/>
        </a:ln>
        <a:effectLst/>
      </c:spPr>
      <c:txPr>
        <a:bodyPr rot="0" spcFirstLastPara="1" vertOverflow="ellipsis" vert="horz" wrap="square" anchor="ctr" anchorCtr="1"/>
        <a:lstStyle/>
        <a:p>
          <a:pPr>
            <a:defRPr sz="4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'10. Program'!$B$1</c:f>
              <c:strCache>
                <c:ptCount val="1"/>
                <c:pt idx="0">
                  <c:v>MD</c:v>
                </c:pt>
              </c:strCache>
            </c:strRef>
          </c:tx>
          <c:spPr>
            <a:solidFill>
              <a:schemeClr val="accent2"/>
            </a:solidFill>
            <a:ln>
              <a:noFill/>
            </a:ln>
            <a:effectLst/>
          </c:spPr>
          <c:invertIfNegative val="0"/>
          <c:cat>
            <c:strRef>
              <c:f>'10. Program'!$A$9:$A$13</c:f>
              <c:strCache>
                <c:ptCount val="5"/>
                <c:pt idx="0">
                  <c:v>Actually participate</c:v>
                </c:pt>
                <c:pt idx="1">
                  <c:v>Have investigated but do not participate</c:v>
                </c:pt>
                <c:pt idx="2">
                  <c:v>Have neither investigated nor participated</c:v>
                </c:pt>
                <c:pt idx="3">
                  <c:v>Not sure</c:v>
                </c:pt>
                <c:pt idx="4">
                  <c:v>Not aware of programs</c:v>
                </c:pt>
              </c:strCache>
            </c:strRef>
          </c:cat>
          <c:val>
            <c:numRef>
              <c:f>'10. Program'!$B$9:$B$13</c:f>
              <c:numCache>
                <c:formatCode>General</c:formatCode>
                <c:ptCount val="5"/>
                <c:pt idx="0">
                  <c:v>0.1691542288557214</c:v>
                </c:pt>
                <c:pt idx="1">
                  <c:v>0.14925373134328357</c:v>
                </c:pt>
                <c:pt idx="2">
                  <c:v>0.20398009950248755</c:v>
                </c:pt>
                <c:pt idx="3">
                  <c:v>2.9850746268656716E-2</c:v>
                </c:pt>
                <c:pt idx="4">
                  <c:v>0.44776119402985076</c:v>
                </c:pt>
              </c:numCache>
            </c:numRef>
          </c:val>
        </c:ser>
        <c:ser>
          <c:idx val="1"/>
          <c:order val="1"/>
          <c:tx>
            <c:strRef>
              <c:f>'10. Program'!$C$1</c:f>
              <c:strCache>
                <c:ptCount val="1"/>
                <c:pt idx="0">
                  <c:v>PA</c:v>
                </c:pt>
              </c:strCache>
            </c:strRef>
          </c:tx>
          <c:spPr>
            <a:solidFill>
              <a:schemeClr val="accent1"/>
            </a:solidFill>
            <a:ln>
              <a:noFill/>
            </a:ln>
            <a:effectLst/>
          </c:spPr>
          <c:invertIfNegative val="0"/>
          <c:cat>
            <c:strRef>
              <c:f>'10. Program'!$A$9:$A$13</c:f>
              <c:strCache>
                <c:ptCount val="5"/>
                <c:pt idx="0">
                  <c:v>Actually participate</c:v>
                </c:pt>
                <c:pt idx="1">
                  <c:v>Have investigated but do not participate</c:v>
                </c:pt>
                <c:pt idx="2">
                  <c:v>Have neither investigated nor participated</c:v>
                </c:pt>
                <c:pt idx="3">
                  <c:v>Not sure</c:v>
                </c:pt>
                <c:pt idx="4">
                  <c:v>Not aware of programs</c:v>
                </c:pt>
              </c:strCache>
            </c:strRef>
          </c:cat>
          <c:val>
            <c:numRef>
              <c:f>'10. Program'!$C$9:$C$13</c:f>
              <c:numCache>
                <c:formatCode>General</c:formatCode>
                <c:ptCount val="5"/>
                <c:pt idx="0">
                  <c:v>9.3406593406593408E-2</c:v>
                </c:pt>
                <c:pt idx="1">
                  <c:v>0.17582417582417584</c:v>
                </c:pt>
                <c:pt idx="2">
                  <c:v>0.35714285714285715</c:v>
                </c:pt>
                <c:pt idx="3">
                  <c:v>2.7472527472527472E-2</c:v>
                </c:pt>
                <c:pt idx="4">
                  <c:v>0.34615384615384615</c:v>
                </c:pt>
              </c:numCache>
            </c:numRef>
          </c:val>
        </c:ser>
        <c:dLbls>
          <c:showLegendKey val="0"/>
          <c:showVal val="0"/>
          <c:showCatName val="0"/>
          <c:showSerName val="0"/>
          <c:showPercent val="0"/>
          <c:showBubbleSize val="0"/>
        </c:dLbls>
        <c:gapWidth val="219"/>
        <c:overlap val="-27"/>
        <c:axId val="184996648"/>
        <c:axId val="185044376"/>
      </c:barChart>
      <c:catAx>
        <c:axId val="1849966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85044376"/>
        <c:crosses val="autoZero"/>
        <c:auto val="1"/>
        <c:lblAlgn val="ctr"/>
        <c:lblOffset val="100"/>
        <c:noMultiLvlLbl val="0"/>
      </c:catAx>
      <c:valAx>
        <c:axId val="18504437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8499664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vert="horz" wrap="square" anchor="ctr" anchorCtr="1"/>
        <a:lstStyle/>
        <a:p>
          <a:pPr>
            <a:defRPr sz="4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4.3336860236220479E-2"/>
          <c:y val="0.13257421988918053"/>
          <c:w val="0.94520480643044624"/>
          <c:h val="0.79168197725284339"/>
        </c:manualLayout>
      </c:layout>
      <c:barChart>
        <c:barDir val="col"/>
        <c:grouping val="clustered"/>
        <c:varyColors val="0"/>
        <c:ser>
          <c:idx val="0"/>
          <c:order val="0"/>
          <c:tx>
            <c:strRef>
              <c:f>'3. Who farms'!$G$17</c:f>
              <c:strCache>
                <c:ptCount val="1"/>
                <c:pt idx="0">
                  <c:v>Farmed by a family member or self</c:v>
                </c:pt>
              </c:strCache>
            </c:strRef>
          </c:tx>
          <c:spPr>
            <a:solidFill>
              <a:schemeClr val="accent1"/>
            </a:solidFill>
            <a:ln>
              <a:noFill/>
            </a:ln>
            <a:effectLst/>
          </c:spPr>
          <c:invertIfNegative val="0"/>
          <c:cat>
            <c:strRef>
              <c:f>'3. Who farms'!$H$14:$I$14</c:f>
              <c:strCache>
                <c:ptCount val="2"/>
                <c:pt idx="0">
                  <c:v>MD</c:v>
                </c:pt>
                <c:pt idx="1">
                  <c:v>PA</c:v>
                </c:pt>
              </c:strCache>
            </c:strRef>
          </c:cat>
          <c:val>
            <c:numRef>
              <c:f>'3. Who farms'!$H$17:$I$17</c:f>
              <c:numCache>
                <c:formatCode>General</c:formatCode>
                <c:ptCount val="2"/>
                <c:pt idx="0">
                  <c:v>0.50655021834061131</c:v>
                </c:pt>
                <c:pt idx="1">
                  <c:v>0.60730593607305938</c:v>
                </c:pt>
              </c:numCache>
            </c:numRef>
          </c:val>
        </c:ser>
        <c:dLbls>
          <c:showLegendKey val="0"/>
          <c:showVal val="0"/>
          <c:showCatName val="0"/>
          <c:showSerName val="0"/>
          <c:showPercent val="0"/>
          <c:showBubbleSize val="0"/>
        </c:dLbls>
        <c:gapWidth val="219"/>
        <c:overlap val="-27"/>
        <c:axId val="231912304"/>
        <c:axId val="231912696"/>
      </c:barChart>
      <c:catAx>
        <c:axId val="2319123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231912696"/>
        <c:crosses val="autoZero"/>
        <c:auto val="1"/>
        <c:lblAlgn val="ctr"/>
        <c:lblOffset val="100"/>
        <c:noMultiLvlLbl val="0"/>
      </c:catAx>
      <c:valAx>
        <c:axId val="231912696"/>
        <c:scaling>
          <c:orientation val="minMax"/>
          <c:max val="1"/>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3191230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4000" b="0" i="0" u="none" strike="noStrike" kern="1200" spc="0" baseline="0">
                <a:solidFill>
                  <a:schemeClr val="tx1">
                    <a:lumMod val="65000"/>
                    <a:lumOff val="35000"/>
                  </a:schemeClr>
                </a:solidFill>
                <a:latin typeface="+mn-lt"/>
                <a:ea typeface="+mn-ea"/>
                <a:cs typeface="+mn-cs"/>
              </a:defRPr>
            </a:pPr>
            <a:r>
              <a:rPr lang="en-US" sz="4000" dirty="0"/>
              <a:t>Percent of Farms </a:t>
            </a:r>
            <a:r>
              <a:rPr lang="en-US" sz="4000" dirty="0" smtClean="0"/>
              <a:t>&gt; </a:t>
            </a:r>
            <a:r>
              <a:rPr lang="en-US" sz="4000" dirty="0"/>
              <a:t>100 Acres</a:t>
            </a:r>
          </a:p>
        </c:rich>
      </c:tx>
      <c:layout/>
      <c:overlay val="0"/>
      <c:spPr>
        <a:noFill/>
        <a:ln>
          <a:noFill/>
        </a:ln>
        <a:effectLst/>
      </c:spPr>
      <c:txPr>
        <a:bodyPr rot="0" spcFirstLastPara="1" vertOverflow="ellipsis" vert="horz" wrap="square" anchor="ctr" anchorCtr="1"/>
        <a:lstStyle/>
        <a:p>
          <a:pPr>
            <a:defRPr sz="4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cat>
            <c:strRef>
              <c:f>'1. General Info'!$L$32:$L$33</c:f>
              <c:strCache>
                <c:ptCount val="2"/>
                <c:pt idx="0">
                  <c:v>MD</c:v>
                </c:pt>
                <c:pt idx="1">
                  <c:v>PA</c:v>
                </c:pt>
              </c:strCache>
            </c:strRef>
          </c:cat>
          <c:val>
            <c:numRef>
              <c:f>'1. General Info'!$N$32:$N$33</c:f>
              <c:numCache>
                <c:formatCode>General</c:formatCode>
                <c:ptCount val="2"/>
                <c:pt idx="0">
                  <c:v>0.62200956937799046</c:v>
                </c:pt>
                <c:pt idx="1">
                  <c:v>0.52406417112299464</c:v>
                </c:pt>
              </c:numCache>
            </c:numRef>
          </c:val>
        </c:ser>
        <c:dLbls>
          <c:showLegendKey val="0"/>
          <c:showVal val="0"/>
          <c:showCatName val="0"/>
          <c:showSerName val="0"/>
          <c:showPercent val="0"/>
          <c:showBubbleSize val="0"/>
        </c:dLbls>
        <c:gapWidth val="219"/>
        <c:overlap val="-27"/>
        <c:axId val="231913480"/>
        <c:axId val="231913872"/>
      </c:barChart>
      <c:catAx>
        <c:axId val="2319134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231913872"/>
        <c:crosses val="autoZero"/>
        <c:auto val="1"/>
        <c:lblAlgn val="ctr"/>
        <c:lblOffset val="100"/>
        <c:noMultiLvlLbl val="0"/>
      </c:catAx>
      <c:valAx>
        <c:axId val="231913872"/>
        <c:scaling>
          <c:orientation val="minMax"/>
          <c:max val="1"/>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3191348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4000" b="0" i="0" u="none" strike="noStrike" kern="1200" spc="0" baseline="0">
                <a:solidFill>
                  <a:schemeClr val="tx1">
                    <a:lumMod val="65000"/>
                    <a:lumOff val="35000"/>
                  </a:schemeClr>
                </a:solidFill>
                <a:latin typeface="+mn-lt"/>
                <a:ea typeface="+mn-ea"/>
                <a:cs typeface="+mn-cs"/>
              </a:defRPr>
            </a:pPr>
            <a:r>
              <a:rPr lang="en-US" sz="4000" dirty="0"/>
              <a:t>Program</a:t>
            </a:r>
            <a:r>
              <a:rPr lang="en-US" sz="4000" baseline="0" dirty="0"/>
              <a:t> Participation &amp; Awareness by Farm Size</a:t>
            </a:r>
            <a:endParaRPr lang="en-US" sz="4000" dirty="0"/>
          </a:p>
        </c:rich>
      </c:tx>
      <c:layout/>
      <c:overlay val="0"/>
      <c:spPr>
        <a:noFill/>
        <a:ln>
          <a:noFill/>
        </a:ln>
        <a:effectLst/>
      </c:spPr>
      <c:txPr>
        <a:bodyPr rot="0" spcFirstLastPara="1" vertOverflow="ellipsis" vert="horz" wrap="square" anchor="ctr" anchorCtr="1"/>
        <a:lstStyle/>
        <a:p>
          <a:pPr>
            <a:defRPr sz="4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'10. Program'!$F$8</c:f>
              <c:strCache>
                <c:ptCount val="1"/>
                <c:pt idx="0">
                  <c:v>&lt; 100 acres</c:v>
                </c:pt>
              </c:strCache>
            </c:strRef>
          </c:tx>
          <c:spPr>
            <a:solidFill>
              <a:schemeClr val="accent1"/>
            </a:solidFill>
            <a:ln>
              <a:noFill/>
            </a:ln>
            <a:effectLst/>
          </c:spPr>
          <c:invertIfNegative val="0"/>
          <c:cat>
            <c:strRef>
              <c:f>'10. Program'!$E$9:$E$13</c:f>
              <c:strCache>
                <c:ptCount val="5"/>
                <c:pt idx="0">
                  <c:v>Actually participate</c:v>
                </c:pt>
                <c:pt idx="1">
                  <c:v>Have investigated but do not participate</c:v>
                </c:pt>
                <c:pt idx="2">
                  <c:v>Have neither investigated nor participated</c:v>
                </c:pt>
                <c:pt idx="3">
                  <c:v>Not sure</c:v>
                </c:pt>
                <c:pt idx="4">
                  <c:v>Not aware of programs</c:v>
                </c:pt>
              </c:strCache>
            </c:strRef>
          </c:cat>
          <c:val>
            <c:numRef>
              <c:f>'10. Program'!$F$9:$F$13</c:f>
              <c:numCache>
                <c:formatCode>General</c:formatCode>
                <c:ptCount val="5"/>
                <c:pt idx="0">
                  <c:v>8.9820359281437126E-2</c:v>
                </c:pt>
                <c:pt idx="1">
                  <c:v>0.1437125748502994</c:v>
                </c:pt>
                <c:pt idx="2">
                  <c:v>0.3592814371257485</c:v>
                </c:pt>
                <c:pt idx="3">
                  <c:v>1.7964071856287425E-2</c:v>
                </c:pt>
                <c:pt idx="4">
                  <c:v>0.38922155688622756</c:v>
                </c:pt>
              </c:numCache>
            </c:numRef>
          </c:val>
        </c:ser>
        <c:ser>
          <c:idx val="1"/>
          <c:order val="1"/>
          <c:tx>
            <c:strRef>
              <c:f>'10. Program'!$G$8</c:f>
              <c:strCache>
                <c:ptCount val="1"/>
                <c:pt idx="0">
                  <c:v>&gt; 100 acres</c:v>
                </c:pt>
              </c:strCache>
            </c:strRef>
          </c:tx>
          <c:spPr>
            <a:solidFill>
              <a:schemeClr val="accent2"/>
            </a:solidFill>
            <a:ln>
              <a:noFill/>
            </a:ln>
            <a:effectLst/>
          </c:spPr>
          <c:invertIfNegative val="0"/>
          <c:cat>
            <c:strRef>
              <c:f>'10. Program'!$E$9:$E$13</c:f>
              <c:strCache>
                <c:ptCount val="5"/>
                <c:pt idx="0">
                  <c:v>Actually participate</c:v>
                </c:pt>
                <c:pt idx="1">
                  <c:v>Have investigated but do not participate</c:v>
                </c:pt>
                <c:pt idx="2">
                  <c:v>Have neither investigated nor participated</c:v>
                </c:pt>
                <c:pt idx="3">
                  <c:v>Not sure</c:v>
                </c:pt>
                <c:pt idx="4">
                  <c:v>Not aware of programs</c:v>
                </c:pt>
              </c:strCache>
            </c:strRef>
          </c:cat>
          <c:val>
            <c:numRef>
              <c:f>'10. Program'!$G$9:$G$13</c:f>
              <c:numCache>
                <c:formatCode>General</c:formatCode>
                <c:ptCount val="5"/>
                <c:pt idx="0">
                  <c:v>0.15837104072398189</c:v>
                </c:pt>
                <c:pt idx="1">
                  <c:v>0.17647058823529413</c:v>
                </c:pt>
                <c:pt idx="2">
                  <c:v>0.22171945701357465</c:v>
                </c:pt>
                <c:pt idx="3">
                  <c:v>3.6199095022624438E-2</c:v>
                </c:pt>
                <c:pt idx="4">
                  <c:v>0.40723981900452488</c:v>
                </c:pt>
              </c:numCache>
            </c:numRef>
          </c:val>
        </c:ser>
        <c:dLbls>
          <c:showLegendKey val="0"/>
          <c:showVal val="0"/>
          <c:showCatName val="0"/>
          <c:showSerName val="0"/>
          <c:showPercent val="0"/>
          <c:showBubbleSize val="0"/>
        </c:dLbls>
        <c:gapWidth val="219"/>
        <c:overlap val="-27"/>
        <c:axId val="231914656"/>
        <c:axId val="232186488"/>
      </c:barChart>
      <c:catAx>
        <c:axId val="2319146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232186488"/>
        <c:crosses val="autoZero"/>
        <c:auto val="1"/>
        <c:lblAlgn val="ctr"/>
        <c:lblOffset val="100"/>
        <c:noMultiLvlLbl val="0"/>
      </c:catAx>
      <c:valAx>
        <c:axId val="23218648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3191465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4000" b="0" i="0" u="none" strike="noStrike" kern="1200" spc="0" baseline="0">
                <a:solidFill>
                  <a:schemeClr val="tx1">
                    <a:lumMod val="65000"/>
                    <a:lumOff val="35000"/>
                  </a:schemeClr>
                </a:solidFill>
                <a:latin typeface="+mn-lt"/>
                <a:ea typeface="+mn-ea"/>
                <a:cs typeface="+mn-cs"/>
              </a:defRPr>
            </a:pPr>
            <a:r>
              <a:rPr lang="en-US" sz="4000"/>
              <a:t>Production</a:t>
            </a:r>
          </a:p>
        </c:rich>
      </c:tx>
      <c:layout/>
      <c:overlay val="0"/>
      <c:spPr>
        <a:noFill/>
        <a:ln>
          <a:noFill/>
        </a:ln>
        <a:effectLst/>
      </c:spPr>
      <c:txPr>
        <a:bodyPr rot="0" spcFirstLastPara="1" vertOverflow="ellipsis" vert="horz" wrap="square" anchor="ctr" anchorCtr="1"/>
        <a:lstStyle/>
        <a:p>
          <a:pPr>
            <a:defRPr sz="4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'4. Produce'!$E$35</c:f>
              <c:strCache>
                <c:ptCount val="1"/>
                <c:pt idx="0">
                  <c:v>MD</c:v>
                </c:pt>
              </c:strCache>
            </c:strRef>
          </c:tx>
          <c:spPr>
            <a:solidFill>
              <a:schemeClr val="accent2"/>
            </a:solidFill>
            <a:ln>
              <a:noFill/>
            </a:ln>
            <a:effectLst/>
          </c:spPr>
          <c:invertIfNegative val="0"/>
          <c:cat>
            <c:strRef>
              <c:f>'4. Produce'!$D$36:$D$43</c:f>
              <c:strCache>
                <c:ptCount val="8"/>
                <c:pt idx="0">
                  <c:v>Crops</c:v>
                </c:pt>
                <c:pt idx="1">
                  <c:v>Livestock</c:v>
                </c:pt>
                <c:pt idx="2">
                  <c:v>Vegetables</c:v>
                </c:pt>
                <c:pt idx="3">
                  <c:v>Dairy</c:v>
                </c:pt>
                <c:pt idx="4">
                  <c:v>Poultry</c:v>
                </c:pt>
                <c:pt idx="5">
                  <c:v>Fruits</c:v>
                </c:pt>
                <c:pt idx="6">
                  <c:v>Trees</c:v>
                </c:pt>
                <c:pt idx="7">
                  <c:v>Nursery</c:v>
                </c:pt>
              </c:strCache>
            </c:strRef>
          </c:cat>
          <c:val>
            <c:numRef>
              <c:f>'4. Produce'!$E$36:$E$43</c:f>
              <c:numCache>
                <c:formatCode>General</c:formatCode>
                <c:ptCount val="8"/>
                <c:pt idx="0">
                  <c:v>0.59636363636363632</c:v>
                </c:pt>
                <c:pt idx="1">
                  <c:v>9.8181818181818176E-2</c:v>
                </c:pt>
                <c:pt idx="2">
                  <c:v>0.10181818181818182</c:v>
                </c:pt>
                <c:pt idx="3">
                  <c:v>2.9090909090909091E-2</c:v>
                </c:pt>
                <c:pt idx="4">
                  <c:v>7.2727272727272724E-2</c:v>
                </c:pt>
                <c:pt idx="5">
                  <c:v>4.7272727272727272E-2</c:v>
                </c:pt>
                <c:pt idx="6">
                  <c:v>4.7272727272727272E-2</c:v>
                </c:pt>
                <c:pt idx="7">
                  <c:v>7.2727272727272727E-3</c:v>
                </c:pt>
              </c:numCache>
            </c:numRef>
          </c:val>
        </c:ser>
        <c:ser>
          <c:idx val="1"/>
          <c:order val="1"/>
          <c:tx>
            <c:strRef>
              <c:f>'4. Produce'!$F$35</c:f>
              <c:strCache>
                <c:ptCount val="1"/>
                <c:pt idx="0">
                  <c:v>PA</c:v>
                </c:pt>
              </c:strCache>
            </c:strRef>
          </c:tx>
          <c:spPr>
            <a:solidFill>
              <a:schemeClr val="accent1"/>
            </a:solidFill>
            <a:ln>
              <a:noFill/>
            </a:ln>
            <a:effectLst/>
          </c:spPr>
          <c:invertIfNegative val="0"/>
          <c:cat>
            <c:strRef>
              <c:f>'4. Produce'!$D$36:$D$43</c:f>
              <c:strCache>
                <c:ptCount val="8"/>
                <c:pt idx="0">
                  <c:v>Crops</c:v>
                </c:pt>
                <c:pt idx="1">
                  <c:v>Livestock</c:v>
                </c:pt>
                <c:pt idx="2">
                  <c:v>Vegetables</c:v>
                </c:pt>
                <c:pt idx="3">
                  <c:v>Dairy</c:v>
                </c:pt>
                <c:pt idx="4">
                  <c:v>Poultry</c:v>
                </c:pt>
                <c:pt idx="5">
                  <c:v>Fruits</c:v>
                </c:pt>
                <c:pt idx="6">
                  <c:v>Trees</c:v>
                </c:pt>
                <c:pt idx="7">
                  <c:v>Nursery</c:v>
                </c:pt>
              </c:strCache>
            </c:strRef>
          </c:cat>
          <c:val>
            <c:numRef>
              <c:f>'4. Produce'!$F$36:$F$43</c:f>
              <c:numCache>
                <c:formatCode>General</c:formatCode>
                <c:ptCount val="8"/>
                <c:pt idx="0">
                  <c:v>0.48709677419354841</c:v>
                </c:pt>
                <c:pt idx="1">
                  <c:v>0.14838709677419354</c:v>
                </c:pt>
                <c:pt idx="2">
                  <c:v>9.3548387096774197E-2</c:v>
                </c:pt>
                <c:pt idx="3">
                  <c:v>0.11935483870967742</c:v>
                </c:pt>
                <c:pt idx="4">
                  <c:v>7.0967741935483872E-2</c:v>
                </c:pt>
                <c:pt idx="5">
                  <c:v>3.5483870967741936E-2</c:v>
                </c:pt>
                <c:pt idx="6">
                  <c:v>4.1935483870967745E-2</c:v>
                </c:pt>
                <c:pt idx="7">
                  <c:v>3.2258064516129032E-3</c:v>
                </c:pt>
              </c:numCache>
            </c:numRef>
          </c:val>
        </c:ser>
        <c:dLbls>
          <c:showLegendKey val="0"/>
          <c:showVal val="0"/>
          <c:showCatName val="0"/>
          <c:showSerName val="0"/>
          <c:showPercent val="0"/>
          <c:showBubbleSize val="0"/>
        </c:dLbls>
        <c:gapWidth val="219"/>
        <c:overlap val="-27"/>
        <c:axId val="232187272"/>
        <c:axId val="232187664"/>
      </c:barChart>
      <c:catAx>
        <c:axId val="2321872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32187664"/>
        <c:crosses val="autoZero"/>
        <c:auto val="1"/>
        <c:lblAlgn val="ctr"/>
        <c:lblOffset val="100"/>
        <c:noMultiLvlLbl val="0"/>
      </c:catAx>
      <c:valAx>
        <c:axId val="23218766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3218727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4000" b="0" i="0" u="none" strike="noStrike" kern="1200" spc="0" baseline="0">
                <a:solidFill>
                  <a:schemeClr val="tx1">
                    <a:lumMod val="65000"/>
                    <a:lumOff val="35000"/>
                  </a:schemeClr>
                </a:solidFill>
                <a:latin typeface="+mn-lt"/>
                <a:ea typeface="+mn-ea"/>
                <a:cs typeface="+mn-cs"/>
              </a:defRPr>
            </a:pPr>
            <a:r>
              <a:rPr lang="en-US" sz="4000"/>
              <a:t>Would</a:t>
            </a:r>
            <a:r>
              <a:rPr lang="en-US" sz="4000" baseline="0"/>
              <a:t> You Participate?</a:t>
            </a:r>
            <a:endParaRPr lang="en-US" sz="4000"/>
          </a:p>
        </c:rich>
      </c:tx>
      <c:layout/>
      <c:overlay val="0"/>
      <c:spPr>
        <a:noFill/>
        <a:ln>
          <a:noFill/>
        </a:ln>
        <a:effectLst/>
      </c:spPr>
      <c:txPr>
        <a:bodyPr rot="0" spcFirstLastPara="1" vertOverflow="ellipsis" vert="horz" wrap="square" anchor="ctr" anchorCtr="1"/>
        <a:lstStyle/>
        <a:p>
          <a:pPr>
            <a:defRPr sz="4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'15. Would'!$E$20</c:f>
              <c:strCache>
                <c:ptCount val="1"/>
                <c:pt idx="0">
                  <c:v>MD</c:v>
                </c:pt>
              </c:strCache>
            </c:strRef>
          </c:tx>
          <c:spPr>
            <a:solidFill>
              <a:schemeClr val="accent2"/>
            </a:solidFill>
            <a:ln>
              <a:solidFill>
                <a:schemeClr val="accent2"/>
              </a:solidFill>
            </a:ln>
            <a:effectLst/>
          </c:spPr>
          <c:invertIfNegative val="0"/>
          <c:cat>
            <c:strRef>
              <c:f>'15. Would'!$D$21:$D$25</c:f>
              <c:strCache>
                <c:ptCount val="5"/>
                <c:pt idx="0">
                  <c:v>Definitely would</c:v>
                </c:pt>
                <c:pt idx="1">
                  <c:v>Probably would</c:v>
                </c:pt>
                <c:pt idx="2">
                  <c:v>Might or might not</c:v>
                </c:pt>
                <c:pt idx="3">
                  <c:v>Probably would not</c:v>
                </c:pt>
                <c:pt idx="4">
                  <c:v>Definitely would not</c:v>
                </c:pt>
              </c:strCache>
            </c:strRef>
          </c:cat>
          <c:val>
            <c:numRef>
              <c:f>'15. Would'!$E$21:$E$25</c:f>
              <c:numCache>
                <c:formatCode>0%</c:formatCode>
                <c:ptCount val="5"/>
                <c:pt idx="0">
                  <c:v>0.1</c:v>
                </c:pt>
                <c:pt idx="1">
                  <c:v>0.27</c:v>
                </c:pt>
                <c:pt idx="2">
                  <c:v>0.37</c:v>
                </c:pt>
                <c:pt idx="3">
                  <c:v>0.13</c:v>
                </c:pt>
                <c:pt idx="4">
                  <c:v>0.13</c:v>
                </c:pt>
              </c:numCache>
            </c:numRef>
          </c:val>
        </c:ser>
        <c:ser>
          <c:idx val="1"/>
          <c:order val="1"/>
          <c:tx>
            <c:strRef>
              <c:f>'15. Would'!$F$20</c:f>
              <c:strCache>
                <c:ptCount val="1"/>
                <c:pt idx="0">
                  <c:v>PA</c:v>
                </c:pt>
              </c:strCache>
            </c:strRef>
          </c:tx>
          <c:spPr>
            <a:solidFill>
              <a:schemeClr val="accent1"/>
            </a:solidFill>
            <a:ln>
              <a:solidFill>
                <a:schemeClr val="accent1"/>
              </a:solidFill>
            </a:ln>
            <a:effectLst/>
          </c:spPr>
          <c:invertIfNegative val="0"/>
          <c:cat>
            <c:strRef>
              <c:f>'15. Would'!$D$21:$D$25</c:f>
              <c:strCache>
                <c:ptCount val="5"/>
                <c:pt idx="0">
                  <c:v>Definitely would</c:v>
                </c:pt>
                <c:pt idx="1">
                  <c:v>Probably would</c:v>
                </c:pt>
                <c:pt idx="2">
                  <c:v>Might or might not</c:v>
                </c:pt>
                <c:pt idx="3">
                  <c:v>Probably would not</c:v>
                </c:pt>
                <c:pt idx="4">
                  <c:v>Definitely would not</c:v>
                </c:pt>
              </c:strCache>
            </c:strRef>
          </c:cat>
          <c:val>
            <c:numRef>
              <c:f>'15. Would'!$F$21:$F$25</c:f>
              <c:numCache>
                <c:formatCode>0%</c:formatCode>
                <c:ptCount val="5"/>
                <c:pt idx="0">
                  <c:v>0.08</c:v>
                </c:pt>
                <c:pt idx="1">
                  <c:v>0.2</c:v>
                </c:pt>
                <c:pt idx="2">
                  <c:v>0.33</c:v>
                </c:pt>
                <c:pt idx="3">
                  <c:v>0.23</c:v>
                </c:pt>
                <c:pt idx="4">
                  <c:v>0.17</c:v>
                </c:pt>
              </c:numCache>
            </c:numRef>
          </c:val>
        </c:ser>
        <c:dLbls>
          <c:showLegendKey val="0"/>
          <c:showVal val="0"/>
          <c:showCatName val="0"/>
          <c:showSerName val="0"/>
          <c:showPercent val="0"/>
          <c:showBubbleSize val="0"/>
        </c:dLbls>
        <c:gapWidth val="219"/>
        <c:overlap val="-27"/>
        <c:axId val="232188448"/>
        <c:axId val="232188840"/>
      </c:barChart>
      <c:catAx>
        <c:axId val="2321884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232188840"/>
        <c:crosses val="autoZero"/>
        <c:auto val="1"/>
        <c:lblAlgn val="ctr"/>
        <c:lblOffset val="100"/>
        <c:noMultiLvlLbl val="0"/>
      </c:catAx>
      <c:valAx>
        <c:axId val="23218884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3218844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4000" b="0" i="0" u="none" strike="noStrike" kern="1200" spc="0" baseline="0">
                <a:solidFill>
                  <a:schemeClr val="tx1">
                    <a:lumMod val="65000"/>
                    <a:lumOff val="35000"/>
                  </a:schemeClr>
                </a:solidFill>
                <a:latin typeface="+mn-lt"/>
                <a:ea typeface="+mn-ea"/>
                <a:cs typeface="+mn-cs"/>
              </a:defRPr>
            </a:pPr>
            <a:r>
              <a:rPr lang="en-US" sz="4000"/>
              <a:t>Visitation by</a:t>
            </a:r>
            <a:r>
              <a:rPr lang="en-US" sz="4000" baseline="0"/>
              <a:t> Region</a:t>
            </a:r>
            <a:endParaRPr lang="en-US" sz="4000"/>
          </a:p>
        </c:rich>
      </c:tx>
      <c:layout/>
      <c:overlay val="0"/>
      <c:spPr>
        <a:noFill/>
        <a:ln>
          <a:noFill/>
        </a:ln>
        <a:effectLst/>
      </c:spPr>
      <c:txPr>
        <a:bodyPr rot="0" spcFirstLastPara="1" vertOverflow="ellipsis" vert="horz" wrap="square" anchor="ctr" anchorCtr="1"/>
        <a:lstStyle/>
        <a:p>
          <a:pPr>
            <a:defRPr sz="4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'12. Visit'!$D$16</c:f>
              <c:strCache>
                <c:ptCount val="1"/>
                <c:pt idx="0">
                  <c:v>Juniata</c:v>
                </c:pt>
              </c:strCache>
            </c:strRef>
          </c:tx>
          <c:spPr>
            <a:solidFill>
              <a:schemeClr val="accent1"/>
            </a:solidFill>
            <a:ln>
              <a:noFill/>
            </a:ln>
            <a:effectLst/>
          </c:spPr>
          <c:invertIfNegative val="0"/>
          <c:cat>
            <c:strRef>
              <c:f>'12. Visit'!$E$14:$H$15</c:f>
              <c:strCache>
                <c:ptCount val="4"/>
                <c:pt idx="0">
                  <c:v>Yes</c:v>
                </c:pt>
                <c:pt idx="1">
                  <c:v>No</c:v>
                </c:pt>
                <c:pt idx="2">
                  <c:v>Aware</c:v>
                </c:pt>
                <c:pt idx="3">
                  <c:v>Participates</c:v>
                </c:pt>
              </c:strCache>
            </c:strRef>
          </c:cat>
          <c:val>
            <c:numRef>
              <c:f>'12. Visit'!$E$16:$H$16</c:f>
              <c:numCache>
                <c:formatCode>0%</c:formatCode>
                <c:ptCount val="4"/>
                <c:pt idx="0">
                  <c:v>0.2</c:v>
                </c:pt>
                <c:pt idx="1">
                  <c:v>0.78</c:v>
                </c:pt>
                <c:pt idx="2">
                  <c:v>0.69</c:v>
                </c:pt>
                <c:pt idx="3" formatCode="0.00%">
                  <c:v>7.8431372549019607E-2</c:v>
                </c:pt>
              </c:numCache>
            </c:numRef>
          </c:val>
        </c:ser>
        <c:ser>
          <c:idx val="1"/>
          <c:order val="1"/>
          <c:tx>
            <c:strRef>
              <c:f>'12. Visit'!$D$17</c:f>
              <c:strCache>
                <c:ptCount val="1"/>
                <c:pt idx="0">
                  <c:v>Lanc/York</c:v>
                </c:pt>
              </c:strCache>
            </c:strRef>
          </c:tx>
          <c:spPr>
            <a:solidFill>
              <a:schemeClr val="accent2"/>
            </a:solidFill>
            <a:ln>
              <a:noFill/>
            </a:ln>
            <a:effectLst/>
          </c:spPr>
          <c:invertIfNegative val="0"/>
          <c:cat>
            <c:strRef>
              <c:f>'12. Visit'!$E$14:$H$15</c:f>
              <c:strCache>
                <c:ptCount val="4"/>
                <c:pt idx="0">
                  <c:v>Yes</c:v>
                </c:pt>
                <c:pt idx="1">
                  <c:v>No</c:v>
                </c:pt>
                <c:pt idx="2">
                  <c:v>Aware</c:v>
                </c:pt>
                <c:pt idx="3">
                  <c:v>Participates</c:v>
                </c:pt>
              </c:strCache>
            </c:strRef>
          </c:cat>
          <c:val>
            <c:numRef>
              <c:f>'12. Visit'!$E$17:$H$17</c:f>
              <c:numCache>
                <c:formatCode>0%</c:formatCode>
                <c:ptCount val="4"/>
                <c:pt idx="0">
                  <c:v>0.19</c:v>
                </c:pt>
                <c:pt idx="1">
                  <c:v>0.76</c:v>
                </c:pt>
                <c:pt idx="2">
                  <c:v>0.65</c:v>
                </c:pt>
                <c:pt idx="3" formatCode="0.00%">
                  <c:v>9.7744360902255634E-2</c:v>
                </c:pt>
              </c:numCache>
            </c:numRef>
          </c:val>
        </c:ser>
        <c:ser>
          <c:idx val="2"/>
          <c:order val="2"/>
          <c:tx>
            <c:strRef>
              <c:f>'12. Visit'!$D$18</c:f>
              <c:strCache>
                <c:ptCount val="1"/>
                <c:pt idx="0">
                  <c:v>Mid-Shore</c:v>
                </c:pt>
              </c:strCache>
            </c:strRef>
          </c:tx>
          <c:spPr>
            <a:solidFill>
              <a:schemeClr val="accent3"/>
            </a:solidFill>
            <a:ln>
              <a:noFill/>
            </a:ln>
            <a:effectLst/>
          </c:spPr>
          <c:invertIfNegative val="0"/>
          <c:cat>
            <c:strRef>
              <c:f>'12. Visit'!$E$14:$H$15</c:f>
              <c:strCache>
                <c:ptCount val="4"/>
                <c:pt idx="0">
                  <c:v>Yes</c:v>
                </c:pt>
                <c:pt idx="1">
                  <c:v>No</c:v>
                </c:pt>
                <c:pt idx="2">
                  <c:v>Aware</c:v>
                </c:pt>
                <c:pt idx="3">
                  <c:v>Participates</c:v>
                </c:pt>
              </c:strCache>
            </c:strRef>
          </c:cat>
          <c:val>
            <c:numRef>
              <c:f>'12. Visit'!$E$18:$H$18</c:f>
              <c:numCache>
                <c:formatCode>0%</c:formatCode>
                <c:ptCount val="4"/>
                <c:pt idx="0">
                  <c:v>0.22</c:v>
                </c:pt>
                <c:pt idx="1">
                  <c:v>0.67</c:v>
                </c:pt>
                <c:pt idx="2">
                  <c:v>0.56000000000000005</c:v>
                </c:pt>
                <c:pt idx="3" formatCode="0.00%">
                  <c:v>0.2247191011235955</c:v>
                </c:pt>
              </c:numCache>
            </c:numRef>
          </c:val>
        </c:ser>
        <c:ser>
          <c:idx val="3"/>
          <c:order val="3"/>
          <c:tx>
            <c:strRef>
              <c:f>'12. Visit'!$D$19</c:f>
              <c:strCache>
                <c:ptCount val="1"/>
                <c:pt idx="0">
                  <c:v>Lower Shore</c:v>
                </c:pt>
              </c:strCache>
            </c:strRef>
          </c:tx>
          <c:spPr>
            <a:solidFill>
              <a:schemeClr val="accent4"/>
            </a:solidFill>
            <a:ln>
              <a:noFill/>
            </a:ln>
            <a:effectLst/>
          </c:spPr>
          <c:invertIfNegative val="0"/>
          <c:cat>
            <c:strRef>
              <c:f>'12. Visit'!$E$14:$H$15</c:f>
              <c:strCache>
                <c:ptCount val="4"/>
                <c:pt idx="0">
                  <c:v>Yes</c:v>
                </c:pt>
                <c:pt idx="1">
                  <c:v>No</c:v>
                </c:pt>
                <c:pt idx="2">
                  <c:v>Aware</c:v>
                </c:pt>
                <c:pt idx="3">
                  <c:v>Participates</c:v>
                </c:pt>
              </c:strCache>
            </c:strRef>
          </c:cat>
          <c:val>
            <c:numRef>
              <c:f>'12. Visit'!$E$19:$H$19</c:f>
              <c:numCache>
                <c:formatCode>0%</c:formatCode>
                <c:ptCount val="4"/>
                <c:pt idx="0">
                  <c:v>0.14000000000000001</c:v>
                </c:pt>
                <c:pt idx="1">
                  <c:v>0.84</c:v>
                </c:pt>
                <c:pt idx="2">
                  <c:v>0.54</c:v>
                </c:pt>
                <c:pt idx="3" formatCode="0.00%">
                  <c:v>0.125</c:v>
                </c:pt>
              </c:numCache>
            </c:numRef>
          </c:val>
        </c:ser>
        <c:dLbls>
          <c:showLegendKey val="0"/>
          <c:showVal val="0"/>
          <c:showCatName val="0"/>
          <c:showSerName val="0"/>
          <c:showPercent val="0"/>
          <c:showBubbleSize val="0"/>
        </c:dLbls>
        <c:gapWidth val="219"/>
        <c:overlap val="-27"/>
        <c:axId val="234680192"/>
        <c:axId val="234677840"/>
      </c:barChart>
      <c:catAx>
        <c:axId val="2346801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34677840"/>
        <c:crosses val="autoZero"/>
        <c:auto val="1"/>
        <c:lblAlgn val="ctr"/>
        <c:lblOffset val="100"/>
        <c:noMultiLvlLbl val="0"/>
      </c:catAx>
      <c:valAx>
        <c:axId val="23467784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3468019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7775822139879575"/>
          <c:y val="3.3950617283950615E-2"/>
          <c:w val="0.68157812852578947"/>
          <c:h val="0.70709366190337319"/>
        </c:manualLayout>
      </c:layout>
      <c:barChart>
        <c:barDir val="bar"/>
        <c:grouping val="clustered"/>
        <c:varyColors val="0"/>
        <c:ser>
          <c:idx val="0"/>
          <c:order val="0"/>
          <c:tx>
            <c:strRef>
              <c:f>Sheet1!$B$1</c:f>
              <c:strCache>
                <c:ptCount val="1"/>
                <c:pt idx="0">
                  <c:v>Column1</c:v>
                </c:pt>
              </c:strCache>
            </c:strRef>
          </c:tx>
          <c:spPr>
            <a:solidFill>
              <a:srgbClr val="0070C0"/>
            </a:solidFill>
          </c:spPr>
          <c:invertIfNegative val="0"/>
          <c:dPt>
            <c:idx val="0"/>
            <c:invertIfNegative val="0"/>
            <c:bubble3D val="0"/>
            <c:extLst xmlns:c16r2="http://schemas.microsoft.com/office/drawing/2015/06/chart">
              <c:ext xmlns:c16="http://schemas.microsoft.com/office/drawing/2014/chart" uri="{C3380CC4-5D6E-409C-BE32-E72D297353CC}">
                <c16:uniqueId val="{00000000-2161-4CE0-AFD2-F9824C62171F}"/>
              </c:ext>
            </c:extLst>
          </c:dPt>
          <c:dPt>
            <c:idx val="1"/>
            <c:invertIfNegative val="0"/>
            <c:bubble3D val="0"/>
            <c:extLst xmlns:c16r2="http://schemas.microsoft.com/office/drawing/2015/06/chart">
              <c:ext xmlns:c16="http://schemas.microsoft.com/office/drawing/2014/chart" uri="{C3380CC4-5D6E-409C-BE32-E72D297353CC}">
                <c16:uniqueId val="{00000001-2161-4CE0-AFD2-F9824C62171F}"/>
              </c:ext>
            </c:extLst>
          </c:dPt>
          <c:dPt>
            <c:idx val="2"/>
            <c:invertIfNegative val="0"/>
            <c:bubble3D val="0"/>
            <c:extLst xmlns:c16r2="http://schemas.microsoft.com/office/drawing/2015/06/chart">
              <c:ext xmlns:c16="http://schemas.microsoft.com/office/drawing/2014/chart" uri="{C3380CC4-5D6E-409C-BE32-E72D297353CC}">
                <c16:uniqueId val="{00000002-2161-4CE0-AFD2-F9824C62171F}"/>
              </c:ext>
            </c:extLst>
          </c:dPt>
          <c:dPt>
            <c:idx val="6"/>
            <c:invertIfNegative val="0"/>
            <c:bubble3D val="0"/>
            <c:extLst xmlns:c16r2="http://schemas.microsoft.com/office/drawing/2015/06/chart">
              <c:ext xmlns:c16="http://schemas.microsoft.com/office/drawing/2014/chart" uri="{C3380CC4-5D6E-409C-BE32-E72D297353CC}">
                <c16:uniqueId val="{00000003-2161-4CE0-AFD2-F9824C62171F}"/>
              </c:ext>
            </c:extLst>
          </c:dPt>
          <c:dLbls>
            <c:spPr>
              <a:solidFill>
                <a:schemeClr val="bg1"/>
              </a:solidFill>
              <a:ln>
                <a:noFill/>
              </a:ln>
              <a:effectLst/>
            </c:spPr>
            <c:txPr>
              <a:bodyPr/>
              <a:lstStyle/>
              <a:p>
                <a:pPr>
                  <a:defRPr sz="1800" b="1">
                    <a:solidFill>
                      <a:schemeClr val="tx1"/>
                    </a:solidFill>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Sheet1!$A$2:$A$9</c:f>
              <c:strCache>
                <c:ptCount val="8"/>
                <c:pt idx="0">
                  <c:v>State Dept of Ag</c:v>
                </c:pt>
                <c:pt idx="1">
                  <c:v>Farm neighbors</c:v>
                </c:pt>
                <c:pt idx="2">
                  <c:v>NRCS</c:v>
                </c:pt>
                <c:pt idx="3">
                  <c:v>Ducks Unlimited</c:v>
                </c:pt>
                <c:pt idx="4">
                  <c:v>FSA</c:v>
                </c:pt>
                <c:pt idx="5">
                  <c:v>Extension office</c:v>
                </c:pt>
                <c:pt idx="6">
                  <c:v>Soil Conservation District</c:v>
                </c:pt>
                <c:pt idx="7">
                  <c:v>Family members</c:v>
                </c:pt>
              </c:strCache>
            </c:strRef>
          </c:cat>
          <c:val>
            <c:numRef>
              <c:f>Sheet1!$B$2:$B$9</c:f>
              <c:numCache>
                <c:formatCode>0.00</c:formatCode>
                <c:ptCount val="8"/>
                <c:pt idx="0">
                  <c:v>3.34</c:v>
                </c:pt>
                <c:pt idx="1">
                  <c:v>3.37</c:v>
                </c:pt>
                <c:pt idx="2">
                  <c:v>3.38</c:v>
                </c:pt>
                <c:pt idx="3">
                  <c:v>3.4</c:v>
                </c:pt>
                <c:pt idx="4">
                  <c:v>3.47</c:v>
                </c:pt>
                <c:pt idx="5">
                  <c:v>3.54</c:v>
                </c:pt>
                <c:pt idx="6">
                  <c:v>3.58</c:v>
                </c:pt>
                <c:pt idx="7">
                  <c:v>3.72</c:v>
                </c:pt>
              </c:numCache>
            </c:numRef>
          </c:val>
          <c:extLst xmlns:c16r2="http://schemas.microsoft.com/office/drawing/2015/06/chart">
            <c:ext xmlns:c16="http://schemas.microsoft.com/office/drawing/2014/chart" uri="{C3380CC4-5D6E-409C-BE32-E72D297353CC}">
              <c16:uniqueId val="{00000004-2161-4CE0-AFD2-F9824C62171F}"/>
            </c:ext>
          </c:extLst>
        </c:ser>
        <c:dLbls>
          <c:showLegendKey val="0"/>
          <c:showVal val="1"/>
          <c:showCatName val="0"/>
          <c:showSerName val="0"/>
          <c:showPercent val="0"/>
          <c:showBubbleSize val="0"/>
        </c:dLbls>
        <c:gapWidth val="75"/>
        <c:axId val="236450952"/>
        <c:axId val="236450560"/>
      </c:barChart>
      <c:valAx>
        <c:axId val="236450560"/>
        <c:scaling>
          <c:orientation val="minMax"/>
          <c:max val="5"/>
          <c:min val="1"/>
        </c:scaling>
        <c:delete val="1"/>
        <c:axPos val="b"/>
        <c:majorGridlines/>
        <c:numFmt formatCode="0.00" sourceLinked="1"/>
        <c:majorTickMark val="out"/>
        <c:minorTickMark val="none"/>
        <c:tickLblPos val="nextTo"/>
        <c:crossAx val="236450952"/>
        <c:crosses val="autoZero"/>
        <c:crossBetween val="between"/>
      </c:valAx>
      <c:catAx>
        <c:axId val="236450952"/>
        <c:scaling>
          <c:orientation val="minMax"/>
        </c:scaling>
        <c:delete val="0"/>
        <c:axPos val="l"/>
        <c:numFmt formatCode="General" sourceLinked="1"/>
        <c:majorTickMark val="none"/>
        <c:minorTickMark val="none"/>
        <c:tickLblPos val="nextTo"/>
        <c:txPr>
          <a:bodyPr/>
          <a:lstStyle/>
          <a:p>
            <a:pPr>
              <a:defRPr sz="1600"/>
            </a:pPr>
            <a:endParaRPr lang="en-US"/>
          </a:p>
        </c:txPr>
        <c:crossAx val="236450560"/>
        <c:crosses val="autoZero"/>
        <c:auto val="1"/>
        <c:lblAlgn val="ctr"/>
        <c:lblOffset val="100"/>
        <c:noMultiLvlLbl val="0"/>
      </c:catAx>
    </c:plotArea>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2054120497381267"/>
          <c:y val="0.15123456790123457"/>
          <c:w val="0.63879514495077261"/>
          <c:h val="0.72561218042189179"/>
        </c:manualLayout>
      </c:layout>
      <c:barChart>
        <c:barDir val="bar"/>
        <c:grouping val="clustered"/>
        <c:varyColors val="0"/>
        <c:ser>
          <c:idx val="0"/>
          <c:order val="0"/>
          <c:tx>
            <c:strRef>
              <c:f>Sheet1!$B$1</c:f>
              <c:strCache>
                <c:ptCount val="1"/>
                <c:pt idx="0">
                  <c:v>Column1</c:v>
                </c:pt>
              </c:strCache>
            </c:strRef>
          </c:tx>
          <c:spPr>
            <a:solidFill>
              <a:srgbClr val="0070C0"/>
            </a:solidFill>
          </c:spPr>
          <c:invertIfNegative val="0"/>
          <c:dPt>
            <c:idx val="0"/>
            <c:invertIfNegative val="0"/>
            <c:bubble3D val="0"/>
            <c:extLst xmlns:c16r2="http://schemas.microsoft.com/office/drawing/2015/06/chart">
              <c:ext xmlns:c16="http://schemas.microsoft.com/office/drawing/2014/chart" uri="{C3380CC4-5D6E-409C-BE32-E72D297353CC}">
                <c16:uniqueId val="{00000000-2161-4CE0-AFD2-F9824C62171F}"/>
              </c:ext>
            </c:extLst>
          </c:dPt>
          <c:dPt>
            <c:idx val="1"/>
            <c:invertIfNegative val="0"/>
            <c:bubble3D val="0"/>
            <c:extLst xmlns:c16r2="http://schemas.microsoft.com/office/drawing/2015/06/chart">
              <c:ext xmlns:c16="http://schemas.microsoft.com/office/drawing/2014/chart" uri="{C3380CC4-5D6E-409C-BE32-E72D297353CC}">
                <c16:uniqueId val="{00000001-2161-4CE0-AFD2-F9824C62171F}"/>
              </c:ext>
            </c:extLst>
          </c:dPt>
          <c:dPt>
            <c:idx val="2"/>
            <c:invertIfNegative val="0"/>
            <c:bubble3D val="0"/>
            <c:extLst xmlns:c16r2="http://schemas.microsoft.com/office/drawing/2015/06/chart">
              <c:ext xmlns:c16="http://schemas.microsoft.com/office/drawing/2014/chart" uri="{C3380CC4-5D6E-409C-BE32-E72D297353CC}">
                <c16:uniqueId val="{00000002-2161-4CE0-AFD2-F9824C62171F}"/>
              </c:ext>
            </c:extLst>
          </c:dPt>
          <c:dPt>
            <c:idx val="6"/>
            <c:invertIfNegative val="0"/>
            <c:bubble3D val="0"/>
            <c:extLst xmlns:c16r2="http://schemas.microsoft.com/office/drawing/2015/06/chart">
              <c:ext xmlns:c16="http://schemas.microsoft.com/office/drawing/2014/chart" uri="{C3380CC4-5D6E-409C-BE32-E72D297353CC}">
                <c16:uniqueId val="{00000003-2161-4CE0-AFD2-F9824C62171F}"/>
              </c:ext>
            </c:extLst>
          </c:dPt>
          <c:dLbls>
            <c:spPr>
              <a:solidFill>
                <a:schemeClr val="bg1"/>
              </a:solidFill>
              <a:ln>
                <a:noFill/>
              </a:ln>
              <a:effectLst/>
            </c:spPr>
            <c:txPr>
              <a:bodyPr/>
              <a:lstStyle/>
              <a:p>
                <a:pPr>
                  <a:defRPr sz="1800" b="1">
                    <a:solidFill>
                      <a:schemeClr val="tx1"/>
                    </a:solidFill>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Sheet1!$A$2:$A$9</c:f>
              <c:strCache>
                <c:ptCount val="8"/>
                <c:pt idx="1">
                  <c:v>State Dept of Env</c:v>
                </c:pt>
                <c:pt idx="2">
                  <c:v>Agricultural retailers</c:v>
                </c:pt>
                <c:pt idx="3">
                  <c:v>Chesapeake Bay Trust</c:v>
                </c:pt>
                <c:pt idx="4">
                  <c:v>Ches Wildlife Heritage</c:v>
                </c:pt>
                <c:pt idx="5">
                  <c:v>Private ag consultants</c:v>
                </c:pt>
                <c:pt idx="6">
                  <c:v>U.S. Fish &amp; Wildlife</c:v>
                </c:pt>
                <c:pt idx="7">
                  <c:v>The Nature Conservancy</c:v>
                </c:pt>
              </c:strCache>
            </c:strRef>
          </c:cat>
          <c:val>
            <c:numRef>
              <c:f>Sheet1!$B$2:$B$9</c:f>
              <c:numCache>
                <c:formatCode>0.00</c:formatCode>
                <c:ptCount val="8"/>
                <c:pt idx="1">
                  <c:v>2.63</c:v>
                </c:pt>
                <c:pt idx="2">
                  <c:v>2.8</c:v>
                </c:pt>
                <c:pt idx="3">
                  <c:v>2.95</c:v>
                </c:pt>
                <c:pt idx="4">
                  <c:v>2.97</c:v>
                </c:pt>
                <c:pt idx="5">
                  <c:v>3.08</c:v>
                </c:pt>
                <c:pt idx="6">
                  <c:v>3.08</c:v>
                </c:pt>
                <c:pt idx="7">
                  <c:v>3.17</c:v>
                </c:pt>
              </c:numCache>
            </c:numRef>
          </c:val>
          <c:extLst xmlns:c16r2="http://schemas.microsoft.com/office/drawing/2015/06/chart">
            <c:ext xmlns:c16="http://schemas.microsoft.com/office/drawing/2014/chart" uri="{C3380CC4-5D6E-409C-BE32-E72D297353CC}">
              <c16:uniqueId val="{00000004-2161-4CE0-AFD2-F9824C62171F}"/>
            </c:ext>
          </c:extLst>
        </c:ser>
        <c:dLbls>
          <c:showLegendKey val="0"/>
          <c:showVal val="1"/>
          <c:showCatName val="0"/>
          <c:showSerName val="0"/>
          <c:showPercent val="0"/>
          <c:showBubbleSize val="0"/>
        </c:dLbls>
        <c:gapWidth val="75"/>
        <c:axId val="236452128"/>
        <c:axId val="236451736"/>
      </c:barChart>
      <c:valAx>
        <c:axId val="236451736"/>
        <c:scaling>
          <c:orientation val="minMax"/>
          <c:max val="5"/>
          <c:min val="1"/>
        </c:scaling>
        <c:delete val="0"/>
        <c:axPos val="b"/>
        <c:majorGridlines/>
        <c:numFmt formatCode="0.00" sourceLinked="1"/>
        <c:majorTickMark val="none"/>
        <c:minorTickMark val="none"/>
        <c:tickLblPos val="nextTo"/>
        <c:crossAx val="236452128"/>
        <c:crosses val="autoZero"/>
        <c:crossBetween val="between"/>
      </c:valAx>
      <c:catAx>
        <c:axId val="236452128"/>
        <c:scaling>
          <c:orientation val="minMax"/>
        </c:scaling>
        <c:delete val="0"/>
        <c:axPos val="l"/>
        <c:numFmt formatCode="General" sourceLinked="1"/>
        <c:majorTickMark val="none"/>
        <c:minorTickMark val="none"/>
        <c:tickLblPos val="nextTo"/>
        <c:txPr>
          <a:bodyPr/>
          <a:lstStyle/>
          <a:p>
            <a:pPr>
              <a:defRPr sz="1600"/>
            </a:pPr>
            <a:endParaRPr lang="en-US"/>
          </a:p>
        </c:txPr>
        <c:crossAx val="236451736"/>
        <c:crosses val="autoZero"/>
        <c:auto val="1"/>
        <c:lblAlgn val="ctr"/>
        <c:lblOffset val="100"/>
        <c:noMultiLvlLbl val="0"/>
      </c:catAx>
    </c:plotArea>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4000" b="0" i="0" u="none" strike="noStrike" kern="1200" spc="0" baseline="0">
                <a:solidFill>
                  <a:schemeClr val="tx1">
                    <a:lumMod val="65000"/>
                    <a:lumOff val="35000"/>
                  </a:schemeClr>
                </a:solidFill>
                <a:latin typeface="+mn-lt"/>
                <a:ea typeface="+mn-ea"/>
                <a:cs typeface="+mn-cs"/>
              </a:defRPr>
            </a:pPr>
            <a:r>
              <a:rPr lang="en-US" sz="4000"/>
              <a:t>Level of Trust</a:t>
            </a:r>
          </a:p>
        </c:rich>
      </c:tx>
      <c:layout/>
      <c:overlay val="0"/>
      <c:spPr>
        <a:noFill/>
        <a:ln>
          <a:noFill/>
        </a:ln>
        <a:effectLst/>
      </c:spPr>
      <c:txPr>
        <a:bodyPr rot="0" spcFirstLastPara="1" vertOverflow="ellipsis" vert="horz" wrap="square" anchor="ctr" anchorCtr="1"/>
        <a:lstStyle/>
        <a:p>
          <a:pPr>
            <a:defRPr sz="4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'17. Trust'!$A$8</c:f>
              <c:strCache>
                <c:ptCount val="1"/>
                <c:pt idx="0">
                  <c:v>PA</c:v>
                </c:pt>
              </c:strCache>
            </c:strRef>
          </c:tx>
          <c:spPr>
            <a:solidFill>
              <a:schemeClr val="accent1"/>
            </a:solidFill>
            <a:ln>
              <a:noFill/>
            </a:ln>
            <a:effectLst/>
          </c:spPr>
          <c:invertIfNegative val="0"/>
          <c:cat>
            <c:strRef>
              <c:f>'17. Trust'!$B$7:$P$7</c:f>
              <c:strCache>
                <c:ptCount val="15"/>
                <c:pt idx="0">
                  <c:v>MDE/DEP</c:v>
                </c:pt>
                <c:pt idx="1">
                  <c:v>Ag retailers</c:v>
                </c:pt>
                <c:pt idx="2">
                  <c:v>CBT</c:v>
                </c:pt>
                <c:pt idx="3">
                  <c:v>Ches Wildlife Heritage</c:v>
                </c:pt>
                <c:pt idx="4">
                  <c:v>Private ag consultants</c:v>
                </c:pt>
                <c:pt idx="5">
                  <c:v>TNC</c:v>
                </c:pt>
                <c:pt idx="6">
                  <c:v>FWS</c:v>
                </c:pt>
                <c:pt idx="7">
                  <c:v>Neighbors</c:v>
                </c:pt>
                <c:pt idx="8">
                  <c:v>Dept of Ag</c:v>
                </c:pt>
                <c:pt idx="9">
                  <c:v>DU</c:v>
                </c:pt>
                <c:pt idx="10">
                  <c:v>NRCS</c:v>
                </c:pt>
                <c:pt idx="11">
                  <c:v>Local extension</c:v>
                </c:pt>
                <c:pt idx="12">
                  <c:v>FSA</c:v>
                </c:pt>
                <c:pt idx="13">
                  <c:v>Soil Conservation District</c:v>
                </c:pt>
                <c:pt idx="14">
                  <c:v>Family</c:v>
                </c:pt>
              </c:strCache>
            </c:strRef>
          </c:cat>
          <c:val>
            <c:numRef>
              <c:f>'17. Trust'!$B$8:$P$8</c:f>
              <c:numCache>
                <c:formatCode>General</c:formatCode>
                <c:ptCount val="15"/>
                <c:pt idx="0">
                  <c:v>2.57</c:v>
                </c:pt>
                <c:pt idx="1">
                  <c:v>2.68</c:v>
                </c:pt>
                <c:pt idx="2">
                  <c:v>2.95</c:v>
                </c:pt>
                <c:pt idx="3">
                  <c:v>2.93</c:v>
                </c:pt>
                <c:pt idx="4">
                  <c:v>3.01</c:v>
                </c:pt>
                <c:pt idx="5">
                  <c:v>3.17</c:v>
                </c:pt>
                <c:pt idx="6">
                  <c:v>2.97</c:v>
                </c:pt>
                <c:pt idx="7">
                  <c:v>3.33</c:v>
                </c:pt>
                <c:pt idx="8">
                  <c:v>3.13</c:v>
                </c:pt>
                <c:pt idx="9">
                  <c:v>3.22</c:v>
                </c:pt>
                <c:pt idx="10">
                  <c:v>3.15</c:v>
                </c:pt>
                <c:pt idx="11">
                  <c:v>3.41</c:v>
                </c:pt>
                <c:pt idx="12">
                  <c:v>3.22</c:v>
                </c:pt>
                <c:pt idx="13">
                  <c:v>3.41</c:v>
                </c:pt>
                <c:pt idx="14">
                  <c:v>3.63</c:v>
                </c:pt>
              </c:numCache>
            </c:numRef>
          </c:val>
        </c:ser>
        <c:ser>
          <c:idx val="1"/>
          <c:order val="1"/>
          <c:tx>
            <c:strRef>
              <c:f>'17. Trust'!$A$9</c:f>
              <c:strCache>
                <c:ptCount val="1"/>
                <c:pt idx="0">
                  <c:v>MD</c:v>
                </c:pt>
              </c:strCache>
            </c:strRef>
          </c:tx>
          <c:spPr>
            <a:solidFill>
              <a:schemeClr val="accent2"/>
            </a:solidFill>
            <a:ln>
              <a:noFill/>
            </a:ln>
            <a:effectLst/>
          </c:spPr>
          <c:invertIfNegative val="0"/>
          <c:cat>
            <c:strRef>
              <c:f>'17. Trust'!$B$7:$P$7</c:f>
              <c:strCache>
                <c:ptCount val="15"/>
                <c:pt idx="0">
                  <c:v>MDE/DEP</c:v>
                </c:pt>
                <c:pt idx="1">
                  <c:v>Ag retailers</c:v>
                </c:pt>
                <c:pt idx="2">
                  <c:v>CBT</c:v>
                </c:pt>
                <c:pt idx="3">
                  <c:v>Ches Wildlife Heritage</c:v>
                </c:pt>
                <c:pt idx="4">
                  <c:v>Private ag consultants</c:v>
                </c:pt>
                <c:pt idx="5">
                  <c:v>TNC</c:v>
                </c:pt>
                <c:pt idx="6">
                  <c:v>FWS</c:v>
                </c:pt>
                <c:pt idx="7">
                  <c:v>Neighbors</c:v>
                </c:pt>
                <c:pt idx="8">
                  <c:v>Dept of Ag</c:v>
                </c:pt>
                <c:pt idx="9">
                  <c:v>DU</c:v>
                </c:pt>
                <c:pt idx="10">
                  <c:v>NRCS</c:v>
                </c:pt>
                <c:pt idx="11">
                  <c:v>Local extension</c:v>
                </c:pt>
                <c:pt idx="12">
                  <c:v>FSA</c:v>
                </c:pt>
                <c:pt idx="13">
                  <c:v>Soil Conservation District</c:v>
                </c:pt>
                <c:pt idx="14">
                  <c:v>Family</c:v>
                </c:pt>
              </c:strCache>
            </c:strRef>
          </c:cat>
          <c:val>
            <c:numRef>
              <c:f>'17. Trust'!$B$9:$P$9</c:f>
              <c:numCache>
                <c:formatCode>General</c:formatCode>
                <c:ptCount val="15"/>
                <c:pt idx="0">
                  <c:v>2.71</c:v>
                </c:pt>
                <c:pt idx="1">
                  <c:v>2.88</c:v>
                </c:pt>
                <c:pt idx="2">
                  <c:v>2.96</c:v>
                </c:pt>
                <c:pt idx="3">
                  <c:v>3.03</c:v>
                </c:pt>
                <c:pt idx="4">
                  <c:v>3.14</c:v>
                </c:pt>
                <c:pt idx="5">
                  <c:v>3.17</c:v>
                </c:pt>
                <c:pt idx="6">
                  <c:v>3.2</c:v>
                </c:pt>
                <c:pt idx="7">
                  <c:v>3.36</c:v>
                </c:pt>
                <c:pt idx="8">
                  <c:v>3.52</c:v>
                </c:pt>
                <c:pt idx="9">
                  <c:v>3.53</c:v>
                </c:pt>
                <c:pt idx="10">
                  <c:v>3.56</c:v>
                </c:pt>
                <c:pt idx="11">
                  <c:v>3.68</c:v>
                </c:pt>
                <c:pt idx="12">
                  <c:v>3.7</c:v>
                </c:pt>
                <c:pt idx="13">
                  <c:v>3.75</c:v>
                </c:pt>
                <c:pt idx="14">
                  <c:v>3.79</c:v>
                </c:pt>
              </c:numCache>
            </c:numRef>
          </c:val>
        </c:ser>
        <c:dLbls>
          <c:showLegendKey val="0"/>
          <c:showVal val="0"/>
          <c:showCatName val="0"/>
          <c:showSerName val="0"/>
          <c:showPercent val="0"/>
          <c:showBubbleSize val="0"/>
        </c:dLbls>
        <c:gapWidth val="182"/>
        <c:axId val="115967072"/>
        <c:axId val="115967464"/>
      </c:barChart>
      <c:catAx>
        <c:axId val="11596707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15967464"/>
        <c:crosses val="autoZero"/>
        <c:auto val="1"/>
        <c:lblAlgn val="ctr"/>
        <c:lblOffset val="100"/>
        <c:noMultiLvlLbl val="0"/>
      </c:catAx>
      <c:valAx>
        <c:axId val="115967464"/>
        <c:scaling>
          <c:orientation val="minMax"/>
          <c:max val="5"/>
          <c:min val="1"/>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1596707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4000" b="0" i="0" u="none" strike="noStrike" kern="1200" spc="0" baseline="0">
                <a:solidFill>
                  <a:schemeClr val="tx1">
                    <a:lumMod val="65000"/>
                    <a:lumOff val="35000"/>
                  </a:schemeClr>
                </a:solidFill>
                <a:latin typeface="+mn-lt"/>
                <a:ea typeface="+mn-ea"/>
                <a:cs typeface="+mn-cs"/>
              </a:defRPr>
            </a:pPr>
            <a:r>
              <a:rPr lang="en-US" sz="4000" dirty="0" smtClean="0"/>
              <a:t>Motivator</a:t>
            </a:r>
            <a:endParaRPr lang="en-US" sz="4000" dirty="0"/>
          </a:p>
        </c:rich>
      </c:tx>
      <c:layout/>
      <c:overlay val="0"/>
      <c:spPr>
        <a:noFill/>
        <a:ln>
          <a:noFill/>
        </a:ln>
        <a:effectLst/>
      </c:spPr>
      <c:txPr>
        <a:bodyPr rot="0" spcFirstLastPara="1" vertOverflow="ellipsis" vert="horz" wrap="square" anchor="ctr" anchorCtr="1"/>
        <a:lstStyle/>
        <a:p>
          <a:pPr>
            <a:defRPr sz="4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'13. Reason'!$O$22</c:f>
              <c:strCache>
                <c:ptCount val="1"/>
                <c:pt idx="0">
                  <c:v>To improve water quality in nearby streams and creeks</c:v>
                </c:pt>
              </c:strCache>
            </c:strRef>
          </c:tx>
          <c:spPr>
            <a:solidFill>
              <a:schemeClr val="accent1"/>
            </a:solidFill>
            <a:ln>
              <a:noFill/>
            </a:ln>
            <a:effectLst/>
          </c:spPr>
          <c:invertIfNegative val="0"/>
          <c:cat>
            <c:strRef>
              <c:f>'13. Reason'!$P$21:$R$21</c:f>
              <c:strCache>
                <c:ptCount val="3"/>
                <c:pt idx="0">
                  <c:v>&lt;50</c:v>
                </c:pt>
                <c:pt idx="1">
                  <c:v>50-64</c:v>
                </c:pt>
                <c:pt idx="2">
                  <c:v>65+</c:v>
                </c:pt>
              </c:strCache>
            </c:strRef>
          </c:cat>
          <c:val>
            <c:numRef>
              <c:f>'13. Reason'!$P$22:$R$22</c:f>
              <c:numCache>
                <c:formatCode>0%</c:formatCode>
                <c:ptCount val="3"/>
                <c:pt idx="0">
                  <c:v>0.54</c:v>
                </c:pt>
                <c:pt idx="1">
                  <c:v>0.38</c:v>
                </c:pt>
                <c:pt idx="2">
                  <c:v>0.31</c:v>
                </c:pt>
              </c:numCache>
            </c:numRef>
          </c:val>
        </c:ser>
        <c:ser>
          <c:idx val="1"/>
          <c:order val="1"/>
          <c:tx>
            <c:strRef>
              <c:f>'13. Reason'!$O$23</c:f>
              <c:strCache>
                <c:ptCount val="1"/>
                <c:pt idx="0">
                  <c:v>To receive a rental payment for the land that is in the program</c:v>
                </c:pt>
              </c:strCache>
            </c:strRef>
          </c:tx>
          <c:spPr>
            <a:solidFill>
              <a:schemeClr val="accent2"/>
            </a:solidFill>
            <a:ln>
              <a:noFill/>
            </a:ln>
            <a:effectLst/>
          </c:spPr>
          <c:invertIfNegative val="0"/>
          <c:cat>
            <c:strRef>
              <c:f>'13. Reason'!$P$21:$R$21</c:f>
              <c:strCache>
                <c:ptCount val="3"/>
                <c:pt idx="0">
                  <c:v>&lt;50</c:v>
                </c:pt>
                <c:pt idx="1">
                  <c:v>50-64</c:v>
                </c:pt>
                <c:pt idx="2">
                  <c:v>65+</c:v>
                </c:pt>
              </c:strCache>
            </c:strRef>
          </c:cat>
          <c:val>
            <c:numRef>
              <c:f>'13. Reason'!$P$23:$R$23</c:f>
              <c:numCache>
                <c:formatCode>0%</c:formatCode>
                <c:ptCount val="3"/>
                <c:pt idx="0">
                  <c:v>0.31</c:v>
                </c:pt>
                <c:pt idx="1">
                  <c:v>0.39</c:v>
                </c:pt>
                <c:pt idx="2">
                  <c:v>0.33</c:v>
                </c:pt>
              </c:numCache>
            </c:numRef>
          </c:val>
        </c:ser>
        <c:ser>
          <c:idx val="2"/>
          <c:order val="2"/>
          <c:tx>
            <c:strRef>
              <c:f>'13. Reason'!$O$24</c:f>
              <c:strCache>
                <c:ptCount val="1"/>
                <c:pt idx="0">
                  <c:v>To create wildlife habitat, for example, for hunting</c:v>
                </c:pt>
              </c:strCache>
            </c:strRef>
          </c:tx>
          <c:spPr>
            <a:solidFill>
              <a:schemeClr val="accent3"/>
            </a:solidFill>
            <a:ln>
              <a:noFill/>
            </a:ln>
            <a:effectLst/>
          </c:spPr>
          <c:invertIfNegative val="0"/>
          <c:cat>
            <c:strRef>
              <c:f>'13. Reason'!$P$21:$R$21</c:f>
              <c:strCache>
                <c:ptCount val="3"/>
                <c:pt idx="0">
                  <c:v>&lt;50</c:v>
                </c:pt>
                <c:pt idx="1">
                  <c:v>50-64</c:v>
                </c:pt>
                <c:pt idx="2">
                  <c:v>65+</c:v>
                </c:pt>
              </c:strCache>
            </c:strRef>
          </c:cat>
          <c:val>
            <c:numRef>
              <c:f>'13. Reason'!$P$24:$R$24</c:f>
              <c:numCache>
                <c:formatCode>0%</c:formatCode>
                <c:ptCount val="3"/>
                <c:pt idx="0">
                  <c:v>0.41</c:v>
                </c:pt>
                <c:pt idx="1">
                  <c:v>0.32</c:v>
                </c:pt>
                <c:pt idx="2">
                  <c:v>0.26</c:v>
                </c:pt>
              </c:numCache>
            </c:numRef>
          </c:val>
        </c:ser>
        <c:dLbls>
          <c:showLegendKey val="0"/>
          <c:showVal val="0"/>
          <c:showCatName val="0"/>
          <c:showSerName val="0"/>
          <c:showPercent val="0"/>
          <c:showBubbleSize val="0"/>
        </c:dLbls>
        <c:gapWidth val="219"/>
        <c:overlap val="-27"/>
        <c:axId val="231289112"/>
        <c:axId val="231289504"/>
      </c:barChart>
      <c:catAx>
        <c:axId val="2312891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31289504"/>
        <c:crosses val="autoZero"/>
        <c:auto val="1"/>
        <c:lblAlgn val="ctr"/>
        <c:lblOffset val="100"/>
        <c:noMultiLvlLbl val="0"/>
      </c:catAx>
      <c:valAx>
        <c:axId val="23128950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3128911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4000" b="0" i="0" u="none" strike="noStrike" kern="1200" spc="0" baseline="0">
                <a:solidFill>
                  <a:schemeClr val="tx1">
                    <a:lumMod val="65000"/>
                    <a:lumOff val="35000"/>
                  </a:schemeClr>
                </a:solidFill>
                <a:latin typeface="+mn-lt"/>
                <a:ea typeface="+mn-ea"/>
                <a:cs typeface="+mn-cs"/>
              </a:defRPr>
            </a:pPr>
            <a:r>
              <a:rPr lang="en-US" sz="4000"/>
              <a:t>Motivator</a:t>
            </a:r>
          </a:p>
        </c:rich>
      </c:tx>
      <c:layout/>
      <c:overlay val="0"/>
      <c:spPr>
        <a:noFill/>
        <a:ln>
          <a:noFill/>
        </a:ln>
        <a:effectLst/>
      </c:spPr>
      <c:txPr>
        <a:bodyPr rot="0" spcFirstLastPara="1" vertOverflow="ellipsis" vert="horz" wrap="square" anchor="ctr" anchorCtr="1"/>
        <a:lstStyle/>
        <a:p>
          <a:pPr>
            <a:defRPr sz="4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'13. Reason'!$P$27</c:f>
              <c:strCache>
                <c:ptCount val="1"/>
                <c:pt idx="0">
                  <c:v>MD</c:v>
                </c:pt>
              </c:strCache>
            </c:strRef>
          </c:tx>
          <c:spPr>
            <a:solidFill>
              <a:schemeClr val="accent2"/>
            </a:solidFill>
            <a:ln>
              <a:solidFill>
                <a:schemeClr val="accent2"/>
              </a:solidFill>
            </a:ln>
            <a:effectLst/>
          </c:spPr>
          <c:invertIfNegative val="0"/>
          <c:cat>
            <c:strRef>
              <c:f>'13. Reason'!$O$28:$O$30</c:f>
              <c:strCache>
                <c:ptCount val="3"/>
                <c:pt idx="0">
                  <c:v>Water Quality</c:v>
                </c:pt>
                <c:pt idx="1">
                  <c:v>Rental Payment</c:v>
                </c:pt>
                <c:pt idx="2">
                  <c:v>Wildlife Habitat</c:v>
                </c:pt>
              </c:strCache>
            </c:strRef>
          </c:cat>
          <c:val>
            <c:numRef>
              <c:f>'13. Reason'!$P$28:$P$30</c:f>
              <c:numCache>
                <c:formatCode>0%</c:formatCode>
                <c:ptCount val="3"/>
                <c:pt idx="0">
                  <c:v>0.34</c:v>
                </c:pt>
                <c:pt idx="1">
                  <c:v>0.41</c:v>
                </c:pt>
                <c:pt idx="2">
                  <c:v>0.35</c:v>
                </c:pt>
              </c:numCache>
            </c:numRef>
          </c:val>
        </c:ser>
        <c:ser>
          <c:idx val="1"/>
          <c:order val="1"/>
          <c:tx>
            <c:strRef>
              <c:f>'13. Reason'!$Q$27</c:f>
              <c:strCache>
                <c:ptCount val="1"/>
                <c:pt idx="0">
                  <c:v>PA</c:v>
                </c:pt>
              </c:strCache>
            </c:strRef>
          </c:tx>
          <c:spPr>
            <a:solidFill>
              <a:schemeClr val="accent1"/>
            </a:solidFill>
            <a:ln>
              <a:solidFill>
                <a:schemeClr val="accent1"/>
              </a:solidFill>
            </a:ln>
            <a:effectLst/>
          </c:spPr>
          <c:invertIfNegative val="0"/>
          <c:cat>
            <c:strRef>
              <c:f>'13. Reason'!$O$28:$O$30</c:f>
              <c:strCache>
                <c:ptCount val="3"/>
                <c:pt idx="0">
                  <c:v>Water Quality</c:v>
                </c:pt>
                <c:pt idx="1">
                  <c:v>Rental Payment</c:v>
                </c:pt>
                <c:pt idx="2">
                  <c:v>Wildlife Habitat</c:v>
                </c:pt>
              </c:strCache>
            </c:strRef>
          </c:cat>
          <c:val>
            <c:numRef>
              <c:f>'13. Reason'!$Q$28:$Q$30</c:f>
              <c:numCache>
                <c:formatCode>0%</c:formatCode>
                <c:ptCount val="3"/>
                <c:pt idx="0">
                  <c:v>0.4</c:v>
                </c:pt>
                <c:pt idx="1">
                  <c:v>0.28000000000000003</c:v>
                </c:pt>
                <c:pt idx="2">
                  <c:v>0.23</c:v>
                </c:pt>
              </c:numCache>
            </c:numRef>
          </c:val>
        </c:ser>
        <c:dLbls>
          <c:showLegendKey val="0"/>
          <c:showVal val="0"/>
          <c:showCatName val="0"/>
          <c:showSerName val="0"/>
          <c:showPercent val="0"/>
          <c:showBubbleSize val="0"/>
        </c:dLbls>
        <c:gapWidth val="219"/>
        <c:overlap val="-27"/>
        <c:axId val="231290288"/>
        <c:axId val="231290680"/>
      </c:barChart>
      <c:catAx>
        <c:axId val="2312902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31290680"/>
        <c:crosses val="autoZero"/>
        <c:auto val="1"/>
        <c:lblAlgn val="ctr"/>
        <c:lblOffset val="100"/>
        <c:noMultiLvlLbl val="0"/>
      </c:catAx>
      <c:valAx>
        <c:axId val="23129068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3129028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4000" b="0" i="0" u="none" strike="noStrike" kern="1200" spc="0" baseline="0">
                <a:solidFill>
                  <a:schemeClr val="tx1">
                    <a:lumMod val="65000"/>
                    <a:lumOff val="35000"/>
                  </a:schemeClr>
                </a:solidFill>
                <a:latin typeface="+mn-lt"/>
                <a:ea typeface="+mn-ea"/>
                <a:cs typeface="+mn-cs"/>
              </a:defRPr>
            </a:pPr>
            <a:r>
              <a:rPr lang="en-US" sz="4000"/>
              <a:t>Would You Participate?</a:t>
            </a:r>
          </a:p>
        </c:rich>
      </c:tx>
      <c:layout/>
      <c:overlay val="0"/>
      <c:spPr>
        <a:noFill/>
        <a:ln>
          <a:noFill/>
        </a:ln>
        <a:effectLst/>
      </c:spPr>
      <c:txPr>
        <a:bodyPr rot="0" spcFirstLastPara="1" vertOverflow="ellipsis" vert="horz" wrap="square" anchor="ctr" anchorCtr="1"/>
        <a:lstStyle/>
        <a:p>
          <a:pPr>
            <a:defRPr sz="4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'15. Would'!$E$26</c:f>
              <c:strCache>
                <c:ptCount val="1"/>
                <c:pt idx="0">
                  <c:v>&lt;50</c:v>
                </c:pt>
              </c:strCache>
            </c:strRef>
          </c:tx>
          <c:spPr>
            <a:solidFill>
              <a:schemeClr val="accent1"/>
            </a:solidFill>
            <a:ln>
              <a:noFill/>
            </a:ln>
            <a:effectLst/>
          </c:spPr>
          <c:invertIfNegative val="0"/>
          <c:cat>
            <c:strRef>
              <c:f>'15. Would'!$D$27:$D$31</c:f>
              <c:strCache>
                <c:ptCount val="5"/>
                <c:pt idx="0">
                  <c:v>Definitely would</c:v>
                </c:pt>
                <c:pt idx="1">
                  <c:v>Probably would</c:v>
                </c:pt>
                <c:pt idx="2">
                  <c:v>Might or might not</c:v>
                </c:pt>
                <c:pt idx="3">
                  <c:v>Probably would not</c:v>
                </c:pt>
                <c:pt idx="4">
                  <c:v>Definitely would not</c:v>
                </c:pt>
              </c:strCache>
            </c:strRef>
          </c:cat>
          <c:val>
            <c:numRef>
              <c:f>'15. Would'!$E$27:$E$31</c:f>
              <c:numCache>
                <c:formatCode>General</c:formatCode>
                <c:ptCount val="5"/>
                <c:pt idx="0">
                  <c:v>0.12</c:v>
                </c:pt>
                <c:pt idx="1">
                  <c:v>0.28999999999999998</c:v>
                </c:pt>
                <c:pt idx="2">
                  <c:v>0.31</c:v>
                </c:pt>
                <c:pt idx="3">
                  <c:v>0.19</c:v>
                </c:pt>
                <c:pt idx="4">
                  <c:v>0.1</c:v>
                </c:pt>
              </c:numCache>
            </c:numRef>
          </c:val>
        </c:ser>
        <c:ser>
          <c:idx val="1"/>
          <c:order val="1"/>
          <c:tx>
            <c:strRef>
              <c:f>'15. Would'!$F$26</c:f>
              <c:strCache>
                <c:ptCount val="1"/>
                <c:pt idx="0">
                  <c:v>50-64</c:v>
                </c:pt>
              </c:strCache>
            </c:strRef>
          </c:tx>
          <c:spPr>
            <a:solidFill>
              <a:schemeClr val="accent2"/>
            </a:solidFill>
            <a:ln>
              <a:noFill/>
            </a:ln>
            <a:effectLst/>
          </c:spPr>
          <c:invertIfNegative val="0"/>
          <c:cat>
            <c:strRef>
              <c:f>'15. Would'!$D$27:$D$31</c:f>
              <c:strCache>
                <c:ptCount val="5"/>
                <c:pt idx="0">
                  <c:v>Definitely would</c:v>
                </c:pt>
                <c:pt idx="1">
                  <c:v>Probably would</c:v>
                </c:pt>
                <c:pt idx="2">
                  <c:v>Might or might not</c:v>
                </c:pt>
                <c:pt idx="3">
                  <c:v>Probably would not</c:v>
                </c:pt>
                <c:pt idx="4">
                  <c:v>Definitely would not</c:v>
                </c:pt>
              </c:strCache>
            </c:strRef>
          </c:cat>
          <c:val>
            <c:numRef>
              <c:f>'15. Would'!$F$27:$F$31</c:f>
              <c:numCache>
                <c:formatCode>General</c:formatCode>
                <c:ptCount val="5"/>
                <c:pt idx="0">
                  <c:v>0.12</c:v>
                </c:pt>
                <c:pt idx="1">
                  <c:v>0.21</c:v>
                </c:pt>
                <c:pt idx="2">
                  <c:v>0.36</c:v>
                </c:pt>
                <c:pt idx="3">
                  <c:v>0.18</c:v>
                </c:pt>
                <c:pt idx="4">
                  <c:v>0.13</c:v>
                </c:pt>
              </c:numCache>
            </c:numRef>
          </c:val>
        </c:ser>
        <c:ser>
          <c:idx val="2"/>
          <c:order val="2"/>
          <c:tx>
            <c:strRef>
              <c:f>'15. Would'!$G$26</c:f>
              <c:strCache>
                <c:ptCount val="1"/>
                <c:pt idx="0">
                  <c:v>65+</c:v>
                </c:pt>
              </c:strCache>
            </c:strRef>
          </c:tx>
          <c:spPr>
            <a:solidFill>
              <a:schemeClr val="accent3"/>
            </a:solidFill>
            <a:ln>
              <a:noFill/>
            </a:ln>
            <a:effectLst/>
          </c:spPr>
          <c:invertIfNegative val="0"/>
          <c:cat>
            <c:strRef>
              <c:f>'15. Would'!$D$27:$D$31</c:f>
              <c:strCache>
                <c:ptCount val="5"/>
                <c:pt idx="0">
                  <c:v>Definitely would</c:v>
                </c:pt>
                <c:pt idx="1">
                  <c:v>Probably would</c:v>
                </c:pt>
                <c:pt idx="2">
                  <c:v>Might or might not</c:v>
                </c:pt>
                <c:pt idx="3">
                  <c:v>Probably would not</c:v>
                </c:pt>
                <c:pt idx="4">
                  <c:v>Definitely would not</c:v>
                </c:pt>
              </c:strCache>
            </c:strRef>
          </c:cat>
          <c:val>
            <c:numRef>
              <c:f>'15. Would'!$G$27:$G$31</c:f>
              <c:numCache>
                <c:formatCode>General</c:formatCode>
                <c:ptCount val="5"/>
                <c:pt idx="0">
                  <c:v>0.05</c:v>
                </c:pt>
                <c:pt idx="1">
                  <c:v>0.24</c:v>
                </c:pt>
                <c:pt idx="2">
                  <c:v>0.35</c:v>
                </c:pt>
                <c:pt idx="3">
                  <c:v>0.18</c:v>
                </c:pt>
                <c:pt idx="4">
                  <c:v>0.18</c:v>
                </c:pt>
              </c:numCache>
            </c:numRef>
          </c:val>
        </c:ser>
        <c:dLbls>
          <c:showLegendKey val="0"/>
          <c:showVal val="0"/>
          <c:showCatName val="0"/>
          <c:showSerName val="0"/>
          <c:showPercent val="0"/>
          <c:showBubbleSize val="0"/>
        </c:dLbls>
        <c:gapWidth val="219"/>
        <c:overlap val="-27"/>
        <c:axId val="231291464"/>
        <c:axId val="231291856"/>
      </c:barChart>
      <c:catAx>
        <c:axId val="2312914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231291856"/>
        <c:crosses val="autoZero"/>
        <c:auto val="1"/>
        <c:lblAlgn val="ctr"/>
        <c:lblOffset val="100"/>
        <c:noMultiLvlLbl val="0"/>
      </c:catAx>
      <c:valAx>
        <c:axId val="23129185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3129146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4000" b="0" i="0" u="none" strike="noStrike" kern="1200" spc="0" baseline="0">
                <a:solidFill>
                  <a:schemeClr val="tx1">
                    <a:lumMod val="65000"/>
                    <a:lumOff val="35000"/>
                  </a:schemeClr>
                </a:solidFill>
                <a:latin typeface="+mn-lt"/>
                <a:ea typeface="+mn-ea"/>
                <a:cs typeface="+mn-cs"/>
              </a:defRPr>
            </a:pPr>
            <a:r>
              <a:rPr lang="en-US" sz="4000"/>
              <a:t>Age of Landowners</a:t>
            </a:r>
          </a:p>
        </c:rich>
      </c:tx>
      <c:layout/>
      <c:overlay val="0"/>
      <c:spPr>
        <a:noFill/>
        <a:ln>
          <a:noFill/>
        </a:ln>
        <a:effectLst/>
      </c:spPr>
      <c:txPr>
        <a:bodyPr rot="0" spcFirstLastPara="1" vertOverflow="ellipsis" vert="horz" wrap="square" anchor="ctr" anchorCtr="1"/>
        <a:lstStyle/>
        <a:p>
          <a:pPr>
            <a:defRPr sz="4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'1. General Info'!$L$35</c:f>
              <c:strCache>
                <c:ptCount val="1"/>
                <c:pt idx="0">
                  <c:v>MD</c:v>
                </c:pt>
              </c:strCache>
            </c:strRef>
          </c:tx>
          <c:spPr>
            <a:solidFill>
              <a:schemeClr val="accent2"/>
            </a:solidFill>
            <a:ln>
              <a:noFill/>
            </a:ln>
            <a:effectLst/>
          </c:spPr>
          <c:invertIfNegative val="0"/>
          <c:cat>
            <c:strRef>
              <c:f>'1. General Info'!$M$34:$O$34</c:f>
              <c:strCache>
                <c:ptCount val="3"/>
                <c:pt idx="0">
                  <c:v>&lt;50</c:v>
                </c:pt>
                <c:pt idx="1">
                  <c:v>50-64</c:v>
                </c:pt>
                <c:pt idx="2">
                  <c:v>65+</c:v>
                </c:pt>
              </c:strCache>
            </c:strRef>
          </c:cat>
          <c:val>
            <c:numRef>
              <c:f>'1. General Info'!$M$35:$O$35</c:f>
              <c:numCache>
                <c:formatCode>General</c:formatCode>
                <c:ptCount val="3"/>
                <c:pt idx="0">
                  <c:v>0.34801762114537443</c:v>
                </c:pt>
                <c:pt idx="1">
                  <c:v>0.57268722466960353</c:v>
                </c:pt>
                <c:pt idx="2">
                  <c:v>7.9295154185022032E-2</c:v>
                </c:pt>
              </c:numCache>
            </c:numRef>
          </c:val>
        </c:ser>
        <c:ser>
          <c:idx val="1"/>
          <c:order val="1"/>
          <c:tx>
            <c:strRef>
              <c:f>'1. General Info'!$L$36</c:f>
              <c:strCache>
                <c:ptCount val="1"/>
                <c:pt idx="0">
                  <c:v>PA</c:v>
                </c:pt>
              </c:strCache>
            </c:strRef>
          </c:tx>
          <c:spPr>
            <a:solidFill>
              <a:schemeClr val="accent1"/>
            </a:solidFill>
            <a:ln>
              <a:noFill/>
            </a:ln>
            <a:effectLst/>
          </c:spPr>
          <c:invertIfNegative val="0"/>
          <c:cat>
            <c:strRef>
              <c:f>'1. General Info'!$M$34:$O$34</c:f>
              <c:strCache>
                <c:ptCount val="3"/>
                <c:pt idx="0">
                  <c:v>&lt;50</c:v>
                </c:pt>
                <c:pt idx="1">
                  <c:v>50-64</c:v>
                </c:pt>
                <c:pt idx="2">
                  <c:v>65+</c:v>
                </c:pt>
              </c:strCache>
            </c:strRef>
          </c:cat>
          <c:val>
            <c:numRef>
              <c:f>'1. General Info'!$M$36:$O$36</c:f>
              <c:numCache>
                <c:formatCode>General</c:formatCode>
                <c:ptCount val="3"/>
                <c:pt idx="0">
                  <c:v>0.3991031390134529</c:v>
                </c:pt>
                <c:pt idx="1">
                  <c:v>0.43946188340807174</c:v>
                </c:pt>
                <c:pt idx="2">
                  <c:v>0.16143497757847533</c:v>
                </c:pt>
              </c:numCache>
            </c:numRef>
          </c:val>
        </c:ser>
        <c:dLbls>
          <c:showLegendKey val="0"/>
          <c:showVal val="0"/>
          <c:showCatName val="0"/>
          <c:showSerName val="0"/>
          <c:showPercent val="0"/>
          <c:showBubbleSize val="0"/>
        </c:dLbls>
        <c:gapWidth val="219"/>
        <c:overlap val="-27"/>
        <c:axId val="231911128"/>
        <c:axId val="231911520"/>
      </c:barChart>
      <c:catAx>
        <c:axId val="2319111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31911520"/>
        <c:crosses val="autoZero"/>
        <c:auto val="1"/>
        <c:lblAlgn val="ctr"/>
        <c:lblOffset val="100"/>
        <c:noMultiLvlLbl val="0"/>
      </c:catAx>
      <c:valAx>
        <c:axId val="23191152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3191112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B5754C-FC12-4EF6-AA79-05E2623F34F1}" type="datetimeFigureOut">
              <a:rPr lang="en-US" smtClean="0"/>
              <a:t>7/28/2016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4B354E-1418-4EB5-90D8-3165FB228DDE}" type="slidenum">
              <a:rPr lang="en-US" smtClean="0"/>
              <a:t>‹#›</a:t>
            </a:fld>
            <a:endParaRPr lang="en-US"/>
          </a:p>
        </p:txBody>
      </p:sp>
    </p:spTree>
    <p:extLst>
      <p:ext uri="{BB962C8B-B14F-4D97-AF65-F5344CB8AC3E}">
        <p14:creationId xmlns:p14="http://schemas.microsoft.com/office/powerpoint/2010/main" val="21711587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a refresher on Steve’s project</a:t>
            </a:r>
            <a:r>
              <a:rPr lang="en-US" baseline="0" dirty="0" smtClean="0"/>
              <a:t> and report, a survey by mail and phone as well as focus groups reached agricultural landowners on the eastern shore of Maryland and a few south/central counties in Pennsylvania. Many barriers were identified, but the five most common are awareness, privacy, financial uncertainty, flexibility of land, and the difficulty of reaching the audience.</a:t>
            </a:r>
            <a:endParaRPr lang="en-US" dirty="0"/>
          </a:p>
        </p:txBody>
      </p:sp>
      <p:sp>
        <p:nvSpPr>
          <p:cNvPr id="4" name="Slide Number Placeholder 3"/>
          <p:cNvSpPr>
            <a:spLocks noGrp="1"/>
          </p:cNvSpPr>
          <p:nvPr>
            <p:ph type="sldNum" sz="quarter" idx="10"/>
          </p:nvPr>
        </p:nvSpPr>
        <p:spPr/>
        <p:txBody>
          <a:bodyPr/>
          <a:lstStyle/>
          <a:p>
            <a:fld id="{234B354E-1418-4EB5-90D8-3165FB228DDE}" type="slidenum">
              <a:rPr lang="en-US" smtClean="0"/>
              <a:t>2</a:t>
            </a:fld>
            <a:endParaRPr lang="en-US"/>
          </a:p>
        </p:txBody>
      </p:sp>
    </p:spTree>
    <p:extLst>
      <p:ext uri="{BB962C8B-B14F-4D97-AF65-F5344CB8AC3E}">
        <p14:creationId xmlns:p14="http://schemas.microsoft.com/office/powerpoint/2010/main" val="30846874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good news: Younger</a:t>
            </a:r>
            <a:r>
              <a:rPr lang="en-US" baseline="0" dirty="0" smtClean="0"/>
              <a:t> farmers, as well as those in the middle age range, tended to show more interest in participating.</a:t>
            </a:r>
            <a:endParaRPr lang="en-US" dirty="0"/>
          </a:p>
        </p:txBody>
      </p:sp>
      <p:sp>
        <p:nvSpPr>
          <p:cNvPr id="4" name="Slide Number Placeholder 3"/>
          <p:cNvSpPr>
            <a:spLocks noGrp="1"/>
          </p:cNvSpPr>
          <p:nvPr>
            <p:ph type="sldNum" sz="quarter" idx="10"/>
          </p:nvPr>
        </p:nvSpPr>
        <p:spPr/>
        <p:txBody>
          <a:bodyPr/>
          <a:lstStyle/>
          <a:p>
            <a:fld id="{234B354E-1418-4EB5-90D8-3165FB228DDE}" type="slidenum">
              <a:rPr lang="en-US" smtClean="0"/>
              <a:t>11</a:t>
            </a:fld>
            <a:endParaRPr lang="en-US"/>
          </a:p>
        </p:txBody>
      </p:sp>
    </p:spTree>
    <p:extLst>
      <p:ext uri="{BB962C8B-B14F-4D97-AF65-F5344CB8AC3E}">
        <p14:creationId xmlns:p14="http://schemas.microsoft.com/office/powerpoint/2010/main" val="16691265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not-so-good</a:t>
            </a:r>
            <a:r>
              <a:rPr lang="en-US" baseline="0" dirty="0" smtClean="0"/>
              <a:t> news: These landowners who have the decision whether or not to add a wetland to their land is generally an older crowd. </a:t>
            </a:r>
            <a:r>
              <a:rPr lang="en-US" dirty="0" smtClean="0"/>
              <a:t>The younger</a:t>
            </a:r>
            <a:r>
              <a:rPr lang="en-US" baseline="0" dirty="0" smtClean="0"/>
              <a:t> group </a:t>
            </a:r>
            <a:r>
              <a:rPr lang="en-US" dirty="0" smtClean="0"/>
              <a:t>represents just about a third of the farmers surveyed. About half</a:t>
            </a:r>
            <a:r>
              <a:rPr lang="en-US" baseline="0" dirty="0" smtClean="0"/>
              <a:t> were in this middle, 50-64 age range, while the remaining were 65 or over.</a:t>
            </a:r>
            <a:endParaRPr lang="en-US" dirty="0"/>
          </a:p>
        </p:txBody>
      </p:sp>
      <p:sp>
        <p:nvSpPr>
          <p:cNvPr id="4" name="Slide Number Placeholder 3"/>
          <p:cNvSpPr>
            <a:spLocks noGrp="1"/>
          </p:cNvSpPr>
          <p:nvPr>
            <p:ph type="sldNum" sz="quarter" idx="10"/>
          </p:nvPr>
        </p:nvSpPr>
        <p:spPr/>
        <p:txBody>
          <a:bodyPr/>
          <a:lstStyle/>
          <a:p>
            <a:fld id="{234B354E-1418-4EB5-90D8-3165FB228DDE}" type="slidenum">
              <a:rPr lang="en-US" smtClean="0"/>
              <a:t>12</a:t>
            </a:fld>
            <a:endParaRPr lang="en-US"/>
          </a:p>
        </p:txBody>
      </p:sp>
    </p:spTree>
    <p:extLst>
      <p:ext uri="{BB962C8B-B14F-4D97-AF65-F5344CB8AC3E}">
        <p14:creationId xmlns:p14="http://schemas.microsoft.com/office/powerpoint/2010/main" val="37332622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Barely over half</a:t>
            </a:r>
            <a:r>
              <a:rPr lang="en-US" baseline="0" dirty="0" smtClean="0"/>
              <a:t> of those surveyed either farmed their land themselves or had a family member farming it. So nearly half are rented/loaned out to others. Could reaching the FARMER rather than LANDOWNER be a more fruitful task?</a:t>
            </a:r>
            <a:endParaRPr lang="en-US" dirty="0"/>
          </a:p>
        </p:txBody>
      </p:sp>
      <p:sp>
        <p:nvSpPr>
          <p:cNvPr id="4" name="Slide Number Placeholder 3"/>
          <p:cNvSpPr>
            <a:spLocks noGrp="1"/>
          </p:cNvSpPr>
          <p:nvPr>
            <p:ph type="sldNum" sz="quarter" idx="10"/>
          </p:nvPr>
        </p:nvSpPr>
        <p:spPr/>
        <p:txBody>
          <a:bodyPr/>
          <a:lstStyle/>
          <a:p>
            <a:fld id="{234B354E-1418-4EB5-90D8-3165FB228DDE}" type="slidenum">
              <a:rPr lang="en-US" smtClean="0"/>
              <a:t>13</a:t>
            </a:fld>
            <a:endParaRPr lang="en-US"/>
          </a:p>
        </p:txBody>
      </p:sp>
    </p:spTree>
    <p:extLst>
      <p:ext uri="{BB962C8B-B14F-4D97-AF65-F5344CB8AC3E}">
        <p14:creationId xmlns:p14="http://schemas.microsoft.com/office/powerpoint/2010/main" val="24859401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With a boundary of 100 acres,</a:t>
            </a:r>
            <a:r>
              <a:rPr lang="en-US" baseline="0" dirty="0" smtClean="0"/>
              <a:t> </a:t>
            </a:r>
            <a:r>
              <a:rPr lang="en-US" dirty="0" smtClean="0"/>
              <a:t>Maryland tended to have larger</a:t>
            </a:r>
            <a:r>
              <a:rPr lang="en-US" baseline="0" dirty="0" smtClean="0"/>
              <a:t> farms</a:t>
            </a:r>
            <a:endParaRPr lang="en-US" dirty="0"/>
          </a:p>
        </p:txBody>
      </p:sp>
      <p:sp>
        <p:nvSpPr>
          <p:cNvPr id="4" name="Slide Number Placeholder 3"/>
          <p:cNvSpPr>
            <a:spLocks noGrp="1"/>
          </p:cNvSpPr>
          <p:nvPr>
            <p:ph type="sldNum" sz="quarter" idx="10"/>
          </p:nvPr>
        </p:nvSpPr>
        <p:spPr/>
        <p:txBody>
          <a:bodyPr/>
          <a:lstStyle/>
          <a:p>
            <a:fld id="{234B354E-1418-4EB5-90D8-3165FB228DDE}" type="slidenum">
              <a:rPr lang="en-US" smtClean="0"/>
              <a:t>14</a:t>
            </a:fld>
            <a:endParaRPr lang="en-US"/>
          </a:p>
        </p:txBody>
      </p:sp>
    </p:spTree>
    <p:extLst>
      <p:ext uri="{BB962C8B-B14F-4D97-AF65-F5344CB8AC3E}">
        <p14:creationId xmlns:p14="http://schemas.microsoft.com/office/powerpoint/2010/main" val="26672669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Larger farms</a:t>
            </a:r>
            <a:r>
              <a:rPr lang="en-US" baseline="0" dirty="0" smtClean="0"/>
              <a:t> were slightly more likely to have participated or investigated. This fits with what we saw earlier in Maryland landowners participating more often and having larger farms. About the same proportion was unaware of the programs. Smaller farms dominated that “apathetic” category of neither investigated nor participated. Is this a significant “behavior” to which</a:t>
            </a:r>
            <a:endParaRPr lang="en-US" dirty="0"/>
          </a:p>
        </p:txBody>
      </p:sp>
      <p:sp>
        <p:nvSpPr>
          <p:cNvPr id="4" name="Slide Number Placeholder 3"/>
          <p:cNvSpPr>
            <a:spLocks noGrp="1"/>
          </p:cNvSpPr>
          <p:nvPr>
            <p:ph type="sldNum" sz="quarter" idx="10"/>
          </p:nvPr>
        </p:nvSpPr>
        <p:spPr/>
        <p:txBody>
          <a:bodyPr/>
          <a:lstStyle/>
          <a:p>
            <a:fld id="{234B354E-1418-4EB5-90D8-3165FB228DDE}" type="slidenum">
              <a:rPr lang="en-US" smtClean="0"/>
              <a:t>15</a:t>
            </a:fld>
            <a:endParaRPr lang="en-US"/>
          </a:p>
        </p:txBody>
      </p:sp>
    </p:spTree>
    <p:extLst>
      <p:ext uri="{BB962C8B-B14F-4D97-AF65-F5344CB8AC3E}">
        <p14:creationId xmlns:p14="http://schemas.microsoft.com/office/powerpoint/2010/main" val="9684992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a:t>
            </a:r>
            <a:r>
              <a:rPr lang="en-US" baseline="0" dirty="0" smtClean="0"/>
              <a:t> has a slightly higher percentage of farmers whose main production is non-crops. Livestock, dairy.</a:t>
            </a:r>
            <a:endParaRPr lang="en-US" dirty="0"/>
          </a:p>
        </p:txBody>
      </p:sp>
      <p:sp>
        <p:nvSpPr>
          <p:cNvPr id="4" name="Slide Number Placeholder 3"/>
          <p:cNvSpPr>
            <a:spLocks noGrp="1"/>
          </p:cNvSpPr>
          <p:nvPr>
            <p:ph type="sldNum" sz="quarter" idx="10"/>
          </p:nvPr>
        </p:nvSpPr>
        <p:spPr/>
        <p:txBody>
          <a:bodyPr/>
          <a:lstStyle/>
          <a:p>
            <a:fld id="{234B354E-1418-4EB5-90D8-3165FB228DDE}" type="slidenum">
              <a:rPr lang="en-US" smtClean="0"/>
              <a:t>16</a:t>
            </a:fld>
            <a:endParaRPr lang="en-US"/>
          </a:p>
        </p:txBody>
      </p:sp>
    </p:spTree>
    <p:extLst>
      <p:ext uri="{BB962C8B-B14F-4D97-AF65-F5344CB8AC3E}">
        <p14:creationId xmlns:p14="http://schemas.microsoft.com/office/powerpoint/2010/main" val="19448003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Finally,</a:t>
            </a:r>
            <a:r>
              <a:rPr lang="en-US" baseline="0" dirty="0" smtClean="0"/>
              <a:t> of those not in programs, </a:t>
            </a:r>
            <a:r>
              <a:rPr lang="en-US" dirty="0" smtClean="0"/>
              <a:t>Maryland overall showed</a:t>
            </a:r>
            <a:r>
              <a:rPr lang="en-US" baseline="0" dirty="0" smtClean="0"/>
              <a:t> more interest in participating in a program.</a:t>
            </a:r>
            <a:endParaRPr lang="en-US" dirty="0"/>
          </a:p>
        </p:txBody>
      </p:sp>
      <p:sp>
        <p:nvSpPr>
          <p:cNvPr id="4" name="Slide Number Placeholder 3"/>
          <p:cNvSpPr>
            <a:spLocks noGrp="1"/>
          </p:cNvSpPr>
          <p:nvPr>
            <p:ph type="sldNum" sz="quarter" idx="10"/>
          </p:nvPr>
        </p:nvSpPr>
        <p:spPr/>
        <p:txBody>
          <a:bodyPr/>
          <a:lstStyle/>
          <a:p>
            <a:fld id="{234B354E-1418-4EB5-90D8-3165FB228DDE}" type="slidenum">
              <a:rPr lang="en-US" smtClean="0"/>
              <a:t>17</a:t>
            </a:fld>
            <a:endParaRPr lang="en-US"/>
          </a:p>
        </p:txBody>
      </p:sp>
    </p:spTree>
    <p:extLst>
      <p:ext uri="{BB962C8B-B14F-4D97-AF65-F5344CB8AC3E}">
        <p14:creationId xmlns:p14="http://schemas.microsoft.com/office/powerpoint/2010/main" val="39395061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we all saw, 40% of those surveyed</a:t>
            </a:r>
            <a:r>
              <a:rPr lang="en-US" baseline="0" dirty="0" smtClean="0"/>
              <a:t> weren’t aware of ANY wetland programs available to them. This lacking awareness is a fundamental barrier to program adoption and shows that marketing is necessary to increase wetland adoption.</a:t>
            </a:r>
            <a:endParaRPr lang="en-US" dirty="0"/>
          </a:p>
        </p:txBody>
      </p:sp>
      <p:sp>
        <p:nvSpPr>
          <p:cNvPr id="4" name="Slide Number Placeholder 3"/>
          <p:cNvSpPr>
            <a:spLocks noGrp="1"/>
          </p:cNvSpPr>
          <p:nvPr>
            <p:ph type="sldNum" sz="quarter" idx="10"/>
          </p:nvPr>
        </p:nvSpPr>
        <p:spPr/>
        <p:txBody>
          <a:bodyPr/>
          <a:lstStyle/>
          <a:p>
            <a:fld id="{234B354E-1418-4EB5-90D8-3165FB228DDE}" type="slidenum">
              <a:rPr lang="en-US" smtClean="0"/>
              <a:t>3</a:t>
            </a:fld>
            <a:endParaRPr lang="en-US"/>
          </a:p>
        </p:txBody>
      </p:sp>
    </p:spTree>
    <p:extLst>
      <p:ext uri="{BB962C8B-B14F-4D97-AF65-F5344CB8AC3E}">
        <p14:creationId xmlns:p14="http://schemas.microsoft.com/office/powerpoint/2010/main" val="20198898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a:t>
            </a:r>
            <a:r>
              <a:rPr lang="en-US" baseline="0" dirty="0" smtClean="0"/>
              <a:t> we look at program participation and awareness by states, </a:t>
            </a:r>
            <a:r>
              <a:rPr lang="en-US" dirty="0" smtClean="0"/>
              <a:t>Maryland had a higher percentage of participants as well as those unaware of programs,</a:t>
            </a:r>
            <a:r>
              <a:rPr lang="en-US" baseline="0" dirty="0" smtClean="0"/>
              <a:t> meaning that Maryland landowners may be more inclined to participate if pitched the program.</a:t>
            </a:r>
            <a:endParaRPr lang="en-US" dirty="0"/>
          </a:p>
        </p:txBody>
      </p:sp>
      <p:sp>
        <p:nvSpPr>
          <p:cNvPr id="4" name="Slide Number Placeholder 3"/>
          <p:cNvSpPr>
            <a:spLocks noGrp="1"/>
          </p:cNvSpPr>
          <p:nvPr>
            <p:ph type="sldNum" sz="quarter" idx="10"/>
          </p:nvPr>
        </p:nvSpPr>
        <p:spPr/>
        <p:txBody>
          <a:bodyPr/>
          <a:lstStyle/>
          <a:p>
            <a:fld id="{234B354E-1418-4EB5-90D8-3165FB228DDE}" type="slidenum">
              <a:rPr lang="en-US" smtClean="0"/>
              <a:t>4</a:t>
            </a:fld>
            <a:endParaRPr lang="en-US"/>
          </a:p>
        </p:txBody>
      </p:sp>
    </p:spTree>
    <p:extLst>
      <p:ext uri="{BB962C8B-B14F-4D97-AF65-F5344CB8AC3E}">
        <p14:creationId xmlns:p14="http://schemas.microsoft.com/office/powerpoint/2010/main" val="6475465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Small differences</a:t>
            </a:r>
            <a:r>
              <a:rPr lang="en-US" baseline="0" dirty="0" smtClean="0"/>
              <a:t> in visitation. Mid-shore had the highest rate and lower shore had the lowest, but overall we can see that increasing visitation will certainly increase awareness and likely implementation. If this seems </a:t>
            </a:r>
            <a:r>
              <a:rPr lang="en-US" baseline="0" smtClean="0"/>
              <a:t>like </a:t>
            </a:r>
            <a:r>
              <a:rPr lang="en-US" baseline="0" smtClean="0"/>
              <a:t>the most effective </a:t>
            </a:r>
            <a:r>
              <a:rPr lang="en-US" baseline="0" dirty="0" smtClean="0"/>
              <a:t>method, a recommendation could be made to increase funding and visitation responsibilities of the appropriate staff.</a:t>
            </a:r>
            <a:endParaRPr lang="en-US" dirty="0"/>
          </a:p>
        </p:txBody>
      </p:sp>
      <p:sp>
        <p:nvSpPr>
          <p:cNvPr id="4" name="Slide Number Placeholder 3"/>
          <p:cNvSpPr>
            <a:spLocks noGrp="1"/>
          </p:cNvSpPr>
          <p:nvPr>
            <p:ph type="sldNum" sz="quarter" idx="10"/>
          </p:nvPr>
        </p:nvSpPr>
        <p:spPr/>
        <p:txBody>
          <a:bodyPr/>
          <a:lstStyle/>
          <a:p>
            <a:fld id="{234B354E-1418-4EB5-90D8-3165FB228DDE}" type="slidenum">
              <a:rPr lang="en-US" smtClean="0"/>
              <a:t>5</a:t>
            </a:fld>
            <a:endParaRPr lang="en-US"/>
          </a:p>
        </p:txBody>
      </p:sp>
    </p:spTree>
    <p:extLst>
      <p:ext uri="{BB962C8B-B14F-4D97-AF65-F5344CB8AC3E}">
        <p14:creationId xmlns:p14="http://schemas.microsoft.com/office/powerpoint/2010/main" val="19704310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“appropriate staff” aspect is</a:t>
            </a:r>
            <a:r>
              <a:rPr lang="en-US" baseline="0" dirty="0" smtClean="0"/>
              <a:t> important as there is</a:t>
            </a:r>
            <a:r>
              <a:rPr lang="en-US" dirty="0" smtClean="0"/>
              <a:t> a wide range of trust</a:t>
            </a:r>
            <a:r>
              <a:rPr lang="en-US" baseline="0" dirty="0" smtClean="0"/>
              <a:t> in various agencies that can work in wetland restoration. This may help target marketing and other activities through these trusted organizations or help show how the less trusted organizations can improve.</a:t>
            </a:r>
            <a:endParaRPr lang="en-US" dirty="0"/>
          </a:p>
        </p:txBody>
      </p:sp>
      <p:sp>
        <p:nvSpPr>
          <p:cNvPr id="4" name="Slide Number Placeholder 3"/>
          <p:cNvSpPr>
            <a:spLocks noGrp="1"/>
          </p:cNvSpPr>
          <p:nvPr>
            <p:ph type="sldNum" sz="quarter" idx="10"/>
          </p:nvPr>
        </p:nvSpPr>
        <p:spPr/>
        <p:txBody>
          <a:bodyPr/>
          <a:lstStyle/>
          <a:p>
            <a:fld id="{234B354E-1418-4EB5-90D8-3165FB228DDE}" type="slidenum">
              <a:rPr lang="en-US" smtClean="0"/>
              <a:t>6</a:t>
            </a:fld>
            <a:endParaRPr lang="en-US"/>
          </a:p>
        </p:txBody>
      </p:sp>
    </p:spTree>
    <p:extLst>
      <p:ext uri="{BB962C8B-B14F-4D97-AF65-F5344CB8AC3E}">
        <p14:creationId xmlns:p14="http://schemas.microsoft.com/office/powerpoint/2010/main" val="36551510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Difficult to read, but the point of this figure is to</a:t>
            </a:r>
            <a:r>
              <a:rPr lang="en-US" baseline="0" dirty="0" smtClean="0"/>
              <a:t> show that </a:t>
            </a:r>
            <a:r>
              <a:rPr lang="en-US" dirty="0" smtClean="0"/>
              <a:t>Maryland farmers are consistently more trusting. Combine this with the higher percentage of both participants and those unaware, we may be able to identify</a:t>
            </a:r>
            <a:r>
              <a:rPr lang="en-US" baseline="0" dirty="0" smtClean="0"/>
              <a:t> Maryland farms as the low hanging fruit of the batch.</a:t>
            </a:r>
            <a:endParaRPr lang="en-US" dirty="0"/>
          </a:p>
        </p:txBody>
      </p:sp>
      <p:sp>
        <p:nvSpPr>
          <p:cNvPr id="4" name="Slide Number Placeholder 3"/>
          <p:cNvSpPr>
            <a:spLocks noGrp="1"/>
          </p:cNvSpPr>
          <p:nvPr>
            <p:ph type="sldNum" sz="quarter" idx="10"/>
          </p:nvPr>
        </p:nvSpPr>
        <p:spPr/>
        <p:txBody>
          <a:bodyPr/>
          <a:lstStyle/>
          <a:p>
            <a:fld id="{234B354E-1418-4EB5-90D8-3165FB228DDE}" type="slidenum">
              <a:rPr lang="en-US" smtClean="0"/>
              <a:t>7</a:t>
            </a:fld>
            <a:endParaRPr lang="en-US"/>
          </a:p>
        </p:txBody>
      </p:sp>
    </p:spTree>
    <p:extLst>
      <p:ext uri="{BB962C8B-B14F-4D97-AF65-F5344CB8AC3E}">
        <p14:creationId xmlns:p14="http://schemas.microsoft.com/office/powerpoint/2010/main" val="35824195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saw</a:t>
            </a:r>
            <a:r>
              <a:rPr lang="en-US" baseline="0" dirty="0" smtClean="0"/>
              <a:t> in Steve’s presentation that the three reasons why landowners might consider wetlands, but we don’t know the enthusiasm behind those reasons. A </a:t>
            </a:r>
            <a:r>
              <a:rPr lang="en-US" baseline="0" dirty="0" smtClean="0"/>
              <a:t>landowner </a:t>
            </a:r>
            <a:r>
              <a:rPr lang="en-US" baseline="0" dirty="0" smtClean="0"/>
              <a:t>who is considering a wetland might check off water quality and habitat because he or she is environmentally conscious, but a rental payment may be the major driver of this decision.</a:t>
            </a:r>
            <a:endParaRPr lang="en-US" dirty="0"/>
          </a:p>
        </p:txBody>
      </p:sp>
      <p:sp>
        <p:nvSpPr>
          <p:cNvPr id="4" name="Slide Number Placeholder 3"/>
          <p:cNvSpPr>
            <a:spLocks noGrp="1"/>
          </p:cNvSpPr>
          <p:nvPr>
            <p:ph type="sldNum" sz="quarter" idx="10"/>
          </p:nvPr>
        </p:nvSpPr>
        <p:spPr/>
        <p:txBody>
          <a:bodyPr/>
          <a:lstStyle/>
          <a:p>
            <a:fld id="{234B354E-1418-4EB5-90D8-3165FB228DDE}" type="slidenum">
              <a:rPr lang="en-US" smtClean="0"/>
              <a:t>8</a:t>
            </a:fld>
            <a:endParaRPr lang="en-US"/>
          </a:p>
        </p:txBody>
      </p:sp>
    </p:spTree>
    <p:extLst>
      <p:ext uri="{BB962C8B-B14F-4D97-AF65-F5344CB8AC3E}">
        <p14:creationId xmlns:p14="http://schemas.microsoft.com/office/powerpoint/2010/main" val="15699346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know that younger landowners are</a:t>
            </a:r>
            <a:r>
              <a:rPr lang="en-US" baseline="0" dirty="0" smtClean="0"/>
              <a:t> </a:t>
            </a:r>
            <a:r>
              <a:rPr lang="en-US" dirty="0" smtClean="0"/>
              <a:t>more interested in water quality</a:t>
            </a:r>
            <a:r>
              <a:rPr lang="en-US" baseline="0" dirty="0" smtClean="0"/>
              <a:t> and wildlife habitat – there is an environmentally friendly aspect here that may take precedence over the rental payment when “selling” these programs. This is a market that might be easiest to tap into going forward.</a:t>
            </a:r>
            <a:br>
              <a:rPr lang="en-US" baseline="0" dirty="0" smtClean="0"/>
            </a:b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234B354E-1418-4EB5-90D8-3165FB228DDE}" type="slidenum">
              <a:rPr lang="en-US" smtClean="0"/>
              <a:t>9</a:t>
            </a:fld>
            <a:endParaRPr lang="en-US"/>
          </a:p>
        </p:txBody>
      </p:sp>
    </p:spTree>
    <p:extLst>
      <p:ext uri="{BB962C8B-B14F-4D97-AF65-F5344CB8AC3E}">
        <p14:creationId xmlns:p14="http://schemas.microsoft.com/office/powerpoint/2010/main" val="33278276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 further</a:t>
            </a:r>
            <a:r>
              <a:rPr lang="en-US" baseline="0" dirty="0" smtClean="0"/>
              <a:t> refine that environmentally friendly market, Maryland landowners were more interested in wildlife habitat for hunting while those in Pennsylvania were more concerned with water quality issues (namely erosion from focus groups). Maryland also showed more interest in the rental payment (possibility of more lucrative programs in MD</a:t>
            </a:r>
            <a:r>
              <a:rPr lang="en-US" baseline="0" dirty="0" smtClean="0"/>
              <a:t>??) Commodity issues?</a:t>
            </a:r>
            <a:endParaRPr lang="en-US" dirty="0"/>
          </a:p>
        </p:txBody>
      </p:sp>
      <p:sp>
        <p:nvSpPr>
          <p:cNvPr id="4" name="Slide Number Placeholder 3"/>
          <p:cNvSpPr>
            <a:spLocks noGrp="1"/>
          </p:cNvSpPr>
          <p:nvPr>
            <p:ph type="sldNum" sz="quarter" idx="10"/>
          </p:nvPr>
        </p:nvSpPr>
        <p:spPr/>
        <p:txBody>
          <a:bodyPr/>
          <a:lstStyle/>
          <a:p>
            <a:fld id="{234B354E-1418-4EB5-90D8-3165FB228DDE}" type="slidenum">
              <a:rPr lang="en-US" smtClean="0"/>
              <a:t>10</a:t>
            </a:fld>
            <a:endParaRPr lang="en-US"/>
          </a:p>
        </p:txBody>
      </p:sp>
    </p:spTree>
    <p:extLst>
      <p:ext uri="{BB962C8B-B14F-4D97-AF65-F5344CB8AC3E}">
        <p14:creationId xmlns:p14="http://schemas.microsoft.com/office/powerpoint/2010/main" val="18178413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5A6F455-AF69-4D59-8007-970155D8B93F}" type="datetimeFigureOut">
              <a:rPr lang="en-US" smtClean="0"/>
              <a:t>7/28/2016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71BAC1-4728-4744-BB8F-0F224D8A67C1}" type="slidenum">
              <a:rPr lang="en-US" smtClean="0"/>
              <a:t>‹#›</a:t>
            </a:fld>
            <a:endParaRPr lang="en-US"/>
          </a:p>
        </p:txBody>
      </p:sp>
    </p:spTree>
    <p:extLst>
      <p:ext uri="{BB962C8B-B14F-4D97-AF65-F5344CB8AC3E}">
        <p14:creationId xmlns:p14="http://schemas.microsoft.com/office/powerpoint/2010/main" val="3528207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A6F455-AF69-4D59-8007-970155D8B93F}" type="datetimeFigureOut">
              <a:rPr lang="en-US" smtClean="0"/>
              <a:t>7/28/2016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71BAC1-4728-4744-BB8F-0F224D8A67C1}" type="slidenum">
              <a:rPr lang="en-US" smtClean="0"/>
              <a:t>‹#›</a:t>
            </a:fld>
            <a:endParaRPr lang="en-US"/>
          </a:p>
        </p:txBody>
      </p:sp>
    </p:spTree>
    <p:extLst>
      <p:ext uri="{BB962C8B-B14F-4D97-AF65-F5344CB8AC3E}">
        <p14:creationId xmlns:p14="http://schemas.microsoft.com/office/powerpoint/2010/main" val="23816873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A6F455-AF69-4D59-8007-970155D8B93F}" type="datetimeFigureOut">
              <a:rPr lang="en-US" smtClean="0"/>
              <a:t>7/28/2016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71BAC1-4728-4744-BB8F-0F224D8A67C1}" type="slidenum">
              <a:rPr lang="en-US" smtClean="0"/>
              <a:t>‹#›</a:t>
            </a:fld>
            <a:endParaRPr lang="en-US"/>
          </a:p>
        </p:txBody>
      </p:sp>
    </p:spTree>
    <p:extLst>
      <p:ext uri="{BB962C8B-B14F-4D97-AF65-F5344CB8AC3E}">
        <p14:creationId xmlns:p14="http://schemas.microsoft.com/office/powerpoint/2010/main" val="1156363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A6F455-AF69-4D59-8007-970155D8B93F}" type="datetimeFigureOut">
              <a:rPr lang="en-US" smtClean="0"/>
              <a:t>7/28/2016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71BAC1-4728-4744-BB8F-0F224D8A67C1}" type="slidenum">
              <a:rPr lang="en-US" smtClean="0"/>
              <a:t>‹#›</a:t>
            </a:fld>
            <a:endParaRPr lang="en-US"/>
          </a:p>
        </p:txBody>
      </p:sp>
    </p:spTree>
    <p:extLst>
      <p:ext uri="{BB962C8B-B14F-4D97-AF65-F5344CB8AC3E}">
        <p14:creationId xmlns:p14="http://schemas.microsoft.com/office/powerpoint/2010/main" val="2556915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A6F455-AF69-4D59-8007-970155D8B93F}" type="datetimeFigureOut">
              <a:rPr lang="en-US" smtClean="0"/>
              <a:t>7/28/2016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71BAC1-4728-4744-BB8F-0F224D8A67C1}" type="slidenum">
              <a:rPr lang="en-US" smtClean="0"/>
              <a:t>‹#›</a:t>
            </a:fld>
            <a:endParaRPr lang="en-US"/>
          </a:p>
        </p:txBody>
      </p:sp>
    </p:spTree>
    <p:extLst>
      <p:ext uri="{BB962C8B-B14F-4D97-AF65-F5344CB8AC3E}">
        <p14:creationId xmlns:p14="http://schemas.microsoft.com/office/powerpoint/2010/main" val="513374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A6F455-AF69-4D59-8007-970155D8B93F}" type="datetimeFigureOut">
              <a:rPr lang="en-US" smtClean="0"/>
              <a:t>7/28/2016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71BAC1-4728-4744-BB8F-0F224D8A67C1}" type="slidenum">
              <a:rPr lang="en-US" smtClean="0"/>
              <a:t>‹#›</a:t>
            </a:fld>
            <a:endParaRPr lang="en-US"/>
          </a:p>
        </p:txBody>
      </p:sp>
    </p:spTree>
    <p:extLst>
      <p:ext uri="{BB962C8B-B14F-4D97-AF65-F5344CB8AC3E}">
        <p14:creationId xmlns:p14="http://schemas.microsoft.com/office/powerpoint/2010/main" val="2963889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A6F455-AF69-4D59-8007-970155D8B93F}" type="datetimeFigureOut">
              <a:rPr lang="en-US" smtClean="0"/>
              <a:t>7/28/2016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71BAC1-4728-4744-BB8F-0F224D8A67C1}" type="slidenum">
              <a:rPr lang="en-US" smtClean="0"/>
              <a:t>‹#›</a:t>
            </a:fld>
            <a:endParaRPr lang="en-US"/>
          </a:p>
        </p:txBody>
      </p:sp>
    </p:spTree>
    <p:extLst>
      <p:ext uri="{BB962C8B-B14F-4D97-AF65-F5344CB8AC3E}">
        <p14:creationId xmlns:p14="http://schemas.microsoft.com/office/powerpoint/2010/main" val="2088194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A6F455-AF69-4D59-8007-970155D8B93F}" type="datetimeFigureOut">
              <a:rPr lang="en-US" smtClean="0"/>
              <a:t>7/28/2016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71BAC1-4728-4744-BB8F-0F224D8A67C1}" type="slidenum">
              <a:rPr lang="en-US" smtClean="0"/>
              <a:t>‹#›</a:t>
            </a:fld>
            <a:endParaRPr lang="en-US"/>
          </a:p>
        </p:txBody>
      </p:sp>
    </p:spTree>
    <p:extLst>
      <p:ext uri="{BB962C8B-B14F-4D97-AF65-F5344CB8AC3E}">
        <p14:creationId xmlns:p14="http://schemas.microsoft.com/office/powerpoint/2010/main" val="37409037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A6F455-AF69-4D59-8007-970155D8B93F}" type="datetimeFigureOut">
              <a:rPr lang="en-US" smtClean="0"/>
              <a:t>7/28/2016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71BAC1-4728-4744-BB8F-0F224D8A67C1}" type="slidenum">
              <a:rPr lang="en-US" smtClean="0"/>
              <a:t>‹#›</a:t>
            </a:fld>
            <a:endParaRPr lang="en-US"/>
          </a:p>
        </p:txBody>
      </p:sp>
    </p:spTree>
    <p:extLst>
      <p:ext uri="{BB962C8B-B14F-4D97-AF65-F5344CB8AC3E}">
        <p14:creationId xmlns:p14="http://schemas.microsoft.com/office/powerpoint/2010/main" val="17314492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A6F455-AF69-4D59-8007-970155D8B93F}" type="datetimeFigureOut">
              <a:rPr lang="en-US" smtClean="0"/>
              <a:t>7/28/2016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71BAC1-4728-4744-BB8F-0F224D8A67C1}" type="slidenum">
              <a:rPr lang="en-US" smtClean="0"/>
              <a:t>‹#›</a:t>
            </a:fld>
            <a:endParaRPr lang="en-US"/>
          </a:p>
        </p:txBody>
      </p:sp>
    </p:spTree>
    <p:extLst>
      <p:ext uri="{BB962C8B-B14F-4D97-AF65-F5344CB8AC3E}">
        <p14:creationId xmlns:p14="http://schemas.microsoft.com/office/powerpoint/2010/main" val="32230476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A6F455-AF69-4D59-8007-970155D8B93F}" type="datetimeFigureOut">
              <a:rPr lang="en-US" smtClean="0"/>
              <a:t>7/28/2016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71BAC1-4728-4744-BB8F-0F224D8A67C1}" type="slidenum">
              <a:rPr lang="en-US" smtClean="0"/>
              <a:t>‹#›</a:t>
            </a:fld>
            <a:endParaRPr lang="en-US"/>
          </a:p>
        </p:txBody>
      </p:sp>
    </p:spTree>
    <p:extLst>
      <p:ext uri="{BB962C8B-B14F-4D97-AF65-F5344CB8AC3E}">
        <p14:creationId xmlns:p14="http://schemas.microsoft.com/office/powerpoint/2010/main" val="30429296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A6F455-AF69-4D59-8007-970155D8B93F}" type="datetimeFigureOut">
              <a:rPr lang="en-US" smtClean="0"/>
              <a:t>7/28/2016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71BAC1-4728-4744-BB8F-0F224D8A67C1}" type="slidenum">
              <a:rPr lang="en-US" smtClean="0"/>
              <a:t>‹#›</a:t>
            </a:fld>
            <a:endParaRPr lang="en-US"/>
          </a:p>
        </p:txBody>
      </p:sp>
    </p:spTree>
    <p:extLst>
      <p:ext uri="{BB962C8B-B14F-4D97-AF65-F5344CB8AC3E}">
        <p14:creationId xmlns:p14="http://schemas.microsoft.com/office/powerpoint/2010/main" val="3835251414"/>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chart" Target="../charts/chart4.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Ag Landowner “Wildlife Pond” Survey</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3841770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3010976939"/>
              </p:ext>
            </p:extLst>
          </p:nvPr>
        </p:nvGraphicFramePr>
        <p:xfrm>
          <a:off x="0" y="0"/>
          <a:ext cx="12192000" cy="6858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696447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2488830005"/>
              </p:ext>
            </p:extLst>
          </p:nvPr>
        </p:nvGraphicFramePr>
        <p:xfrm>
          <a:off x="0" y="0"/>
          <a:ext cx="12192000" cy="6858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8021583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extLst>
              <p:ext uri="{D42A27DB-BD31-4B8C-83A1-F6EECF244321}">
                <p14:modId xmlns:p14="http://schemas.microsoft.com/office/powerpoint/2010/main" val="4209252531"/>
              </p:ext>
            </p:extLst>
          </p:nvPr>
        </p:nvGraphicFramePr>
        <p:xfrm>
          <a:off x="0" y="0"/>
          <a:ext cx="12192000" cy="6858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128418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p:cNvGraphicFramePr>
          <p:nvPr>
            <p:extLst>
              <p:ext uri="{D42A27DB-BD31-4B8C-83A1-F6EECF244321}">
                <p14:modId xmlns:p14="http://schemas.microsoft.com/office/powerpoint/2010/main" val="1625971715"/>
              </p:ext>
            </p:extLst>
          </p:nvPr>
        </p:nvGraphicFramePr>
        <p:xfrm>
          <a:off x="1" y="0"/>
          <a:ext cx="12192000" cy="6858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819891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p:cNvGraphicFramePr>
          <p:nvPr>
            <p:extLst>
              <p:ext uri="{D42A27DB-BD31-4B8C-83A1-F6EECF244321}">
                <p14:modId xmlns:p14="http://schemas.microsoft.com/office/powerpoint/2010/main" val="2330596504"/>
              </p:ext>
            </p:extLst>
          </p:nvPr>
        </p:nvGraphicFramePr>
        <p:xfrm>
          <a:off x="0" y="0"/>
          <a:ext cx="12192000" cy="685799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9581293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1564620176"/>
              </p:ext>
            </p:extLst>
          </p:nvPr>
        </p:nvGraphicFramePr>
        <p:xfrm>
          <a:off x="0" y="0"/>
          <a:ext cx="12192000" cy="6858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6343938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extLst>
              <p:ext uri="{D42A27DB-BD31-4B8C-83A1-F6EECF244321}">
                <p14:modId xmlns:p14="http://schemas.microsoft.com/office/powerpoint/2010/main" val="380487771"/>
              </p:ext>
            </p:extLst>
          </p:nvPr>
        </p:nvGraphicFramePr>
        <p:xfrm>
          <a:off x="0" y="0"/>
          <a:ext cx="12192000" cy="6858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434558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2950085194"/>
              </p:ext>
            </p:extLst>
          </p:nvPr>
        </p:nvGraphicFramePr>
        <p:xfrm>
          <a:off x="0" y="0"/>
          <a:ext cx="12192000" cy="6858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2094873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Findings</a:t>
            </a:r>
            <a:endParaRPr lang="en-US" dirty="0"/>
          </a:p>
        </p:txBody>
      </p:sp>
      <p:sp>
        <p:nvSpPr>
          <p:cNvPr id="3" name="Content Placeholder 2"/>
          <p:cNvSpPr>
            <a:spLocks noGrp="1"/>
          </p:cNvSpPr>
          <p:nvPr>
            <p:ph idx="1"/>
          </p:nvPr>
        </p:nvSpPr>
        <p:spPr/>
        <p:txBody>
          <a:bodyPr/>
          <a:lstStyle/>
          <a:p>
            <a:r>
              <a:rPr lang="en-US" sz="3600" dirty="0" smtClean="0"/>
              <a:t>Program participation may be increased by:</a:t>
            </a:r>
          </a:p>
          <a:p>
            <a:pPr lvl="1"/>
            <a:r>
              <a:rPr lang="en-US" sz="3200" dirty="0" smtClean="0"/>
              <a:t>Increased visitation by appropriate staff</a:t>
            </a:r>
          </a:p>
          <a:p>
            <a:pPr lvl="1"/>
            <a:r>
              <a:rPr lang="en-US" sz="3200" dirty="0" smtClean="0"/>
              <a:t>Aiming efforts at younger Maryland landowners</a:t>
            </a:r>
          </a:p>
          <a:p>
            <a:pPr lvl="1"/>
            <a:r>
              <a:rPr lang="en-US" sz="3200" dirty="0" smtClean="0"/>
              <a:t>Using the environmentally friendly focus</a:t>
            </a:r>
          </a:p>
          <a:p>
            <a:pPr lvl="1"/>
            <a:endParaRPr lang="en-US" dirty="0"/>
          </a:p>
        </p:txBody>
      </p:sp>
    </p:spTree>
    <p:extLst>
      <p:ext uri="{BB962C8B-B14F-4D97-AF65-F5344CB8AC3E}">
        <p14:creationId xmlns:p14="http://schemas.microsoft.com/office/powerpoint/2010/main" val="30992002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Moving Forward</a:t>
            </a:r>
            <a:endParaRPr lang="en-US" dirty="0"/>
          </a:p>
        </p:txBody>
      </p:sp>
      <p:sp>
        <p:nvSpPr>
          <p:cNvPr id="3" name="Content Placeholder 2"/>
          <p:cNvSpPr>
            <a:spLocks noGrp="1"/>
          </p:cNvSpPr>
          <p:nvPr>
            <p:ph idx="1"/>
          </p:nvPr>
        </p:nvSpPr>
        <p:spPr/>
        <p:txBody>
          <a:bodyPr/>
          <a:lstStyle/>
          <a:p>
            <a:pPr lvl="0"/>
            <a:r>
              <a:rPr lang="en-US" sz="3600" dirty="0" smtClean="0"/>
              <a:t>Key </a:t>
            </a:r>
            <a:r>
              <a:rPr lang="en-US" sz="3600" dirty="0"/>
              <a:t>activities </a:t>
            </a:r>
            <a:r>
              <a:rPr lang="en-US" sz="3600" dirty="0" smtClean="0"/>
              <a:t>improve outreach/marketing</a:t>
            </a:r>
            <a:r>
              <a:rPr lang="en-US" sz="3200" dirty="0" smtClean="0"/>
              <a:t>?</a:t>
            </a:r>
          </a:p>
          <a:p>
            <a:pPr lvl="1"/>
            <a:r>
              <a:rPr lang="en-US" sz="3200" dirty="0" smtClean="0"/>
              <a:t>Central web location for each region to </a:t>
            </a:r>
            <a:r>
              <a:rPr lang="en-US" sz="3200" dirty="0"/>
              <a:t>provide accurate wetland program information to both landowners and restoration implementation staff</a:t>
            </a:r>
            <a:endParaRPr lang="en-US" dirty="0" smtClean="0"/>
          </a:p>
          <a:p>
            <a:pPr marL="0" indent="0">
              <a:buNone/>
            </a:pPr>
            <a:endParaRPr lang="en-US" dirty="0"/>
          </a:p>
        </p:txBody>
      </p:sp>
    </p:spTree>
    <p:extLst>
      <p:ext uri="{BB962C8B-B14F-4D97-AF65-F5344CB8AC3E}">
        <p14:creationId xmlns:p14="http://schemas.microsoft.com/office/powerpoint/2010/main" val="40140213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Refresher on </a:t>
            </a:r>
            <a:r>
              <a:rPr lang="en-US" dirty="0" err="1" smtClean="0"/>
              <a:t>OpinionWorks</a:t>
            </a:r>
            <a:r>
              <a:rPr lang="en-US" dirty="0" smtClean="0"/>
              <a:t>’ Report</a:t>
            </a:r>
            <a:endParaRPr lang="en-US" dirty="0"/>
          </a:p>
        </p:txBody>
      </p:sp>
      <p:sp>
        <p:nvSpPr>
          <p:cNvPr id="3" name="Content Placeholder 2"/>
          <p:cNvSpPr>
            <a:spLocks noGrp="1"/>
          </p:cNvSpPr>
          <p:nvPr>
            <p:ph idx="1"/>
          </p:nvPr>
        </p:nvSpPr>
        <p:spPr/>
        <p:txBody>
          <a:bodyPr/>
          <a:lstStyle/>
          <a:p>
            <a:r>
              <a:rPr lang="en-US" dirty="0" smtClean="0"/>
              <a:t>A landowner survey and focus groups helped identify barriers to wetland restoration</a:t>
            </a:r>
          </a:p>
          <a:p>
            <a:pPr lvl="1"/>
            <a:r>
              <a:rPr lang="en-US" dirty="0" smtClean="0"/>
              <a:t>Awareness</a:t>
            </a:r>
          </a:p>
          <a:p>
            <a:pPr lvl="1"/>
            <a:r>
              <a:rPr lang="en-US" dirty="0" smtClean="0"/>
              <a:t>Privacy</a:t>
            </a:r>
          </a:p>
          <a:p>
            <a:pPr lvl="1"/>
            <a:r>
              <a:rPr lang="en-US" dirty="0" smtClean="0"/>
              <a:t>Financial</a:t>
            </a:r>
          </a:p>
          <a:p>
            <a:pPr lvl="1"/>
            <a:r>
              <a:rPr lang="en-US" dirty="0" smtClean="0"/>
              <a:t>Flexibility</a:t>
            </a:r>
          </a:p>
          <a:p>
            <a:pPr lvl="1"/>
            <a:r>
              <a:rPr lang="en-US" dirty="0" smtClean="0"/>
              <a:t>Difficult to reach</a:t>
            </a:r>
            <a:endParaRPr lang="en-US" dirty="0"/>
          </a:p>
        </p:txBody>
      </p:sp>
    </p:spTree>
    <p:extLst>
      <p:ext uri="{BB962C8B-B14F-4D97-AF65-F5344CB8AC3E}">
        <p14:creationId xmlns:p14="http://schemas.microsoft.com/office/powerpoint/2010/main" val="96487558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Moving Forward</a:t>
            </a:r>
          </a:p>
        </p:txBody>
      </p:sp>
      <p:sp>
        <p:nvSpPr>
          <p:cNvPr id="3" name="Content Placeholder 2"/>
          <p:cNvSpPr>
            <a:spLocks noGrp="1"/>
          </p:cNvSpPr>
          <p:nvPr>
            <p:ph idx="1"/>
          </p:nvPr>
        </p:nvSpPr>
        <p:spPr/>
        <p:txBody>
          <a:bodyPr/>
          <a:lstStyle/>
          <a:p>
            <a:pPr lvl="0"/>
            <a:r>
              <a:rPr lang="en-US" sz="3600" dirty="0"/>
              <a:t>Target/demonstration areas to start?</a:t>
            </a:r>
          </a:p>
          <a:p>
            <a:endParaRPr lang="en-US" sz="3200" dirty="0"/>
          </a:p>
        </p:txBody>
      </p:sp>
    </p:spTree>
    <p:extLst>
      <p:ext uri="{BB962C8B-B14F-4D97-AF65-F5344CB8AC3E}">
        <p14:creationId xmlns:p14="http://schemas.microsoft.com/office/powerpoint/2010/main" val="6356576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Moving Forward</a:t>
            </a:r>
          </a:p>
        </p:txBody>
      </p:sp>
      <p:sp>
        <p:nvSpPr>
          <p:cNvPr id="3" name="Content Placeholder 2"/>
          <p:cNvSpPr>
            <a:spLocks noGrp="1"/>
          </p:cNvSpPr>
          <p:nvPr>
            <p:ph idx="1"/>
          </p:nvPr>
        </p:nvSpPr>
        <p:spPr/>
        <p:txBody>
          <a:bodyPr/>
          <a:lstStyle/>
          <a:p>
            <a:pPr lvl="0"/>
            <a:r>
              <a:rPr lang="en-US" sz="3600" dirty="0"/>
              <a:t>What </a:t>
            </a:r>
            <a:r>
              <a:rPr lang="en-US" sz="3600" dirty="0" smtClean="0"/>
              <a:t>potential funding sources/grants can we utilize?</a:t>
            </a:r>
            <a:endParaRPr lang="en-US" sz="3600" dirty="0"/>
          </a:p>
          <a:p>
            <a:endParaRPr lang="en-US" dirty="0"/>
          </a:p>
        </p:txBody>
      </p:sp>
    </p:spTree>
    <p:extLst>
      <p:ext uri="{BB962C8B-B14F-4D97-AF65-F5344CB8AC3E}">
        <p14:creationId xmlns:p14="http://schemas.microsoft.com/office/powerpoint/2010/main" val="8359750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Moving Forward</a:t>
            </a:r>
            <a:endParaRPr lang="en-US" dirty="0"/>
          </a:p>
        </p:txBody>
      </p:sp>
      <p:sp>
        <p:nvSpPr>
          <p:cNvPr id="3" name="Content Placeholder 2"/>
          <p:cNvSpPr>
            <a:spLocks noGrp="1"/>
          </p:cNvSpPr>
          <p:nvPr>
            <p:ph idx="1"/>
          </p:nvPr>
        </p:nvSpPr>
        <p:spPr/>
        <p:txBody>
          <a:bodyPr/>
          <a:lstStyle/>
          <a:p>
            <a:pPr lvl="0"/>
            <a:r>
              <a:rPr lang="en-US" sz="3600" dirty="0"/>
              <a:t>Who want to be part of this effort</a:t>
            </a:r>
            <a:r>
              <a:rPr lang="en-US" sz="3600" dirty="0" smtClean="0"/>
              <a:t>?</a:t>
            </a:r>
          </a:p>
          <a:p>
            <a:pPr lvl="1"/>
            <a:r>
              <a:rPr lang="en-US" sz="3200" dirty="0" smtClean="0"/>
              <a:t>Formation of a sub-group</a:t>
            </a:r>
            <a:endParaRPr lang="en-US" sz="3200" dirty="0"/>
          </a:p>
          <a:p>
            <a:endParaRPr lang="en-US" dirty="0"/>
          </a:p>
        </p:txBody>
      </p:sp>
    </p:spTree>
    <p:extLst>
      <p:ext uri="{BB962C8B-B14F-4D97-AF65-F5344CB8AC3E}">
        <p14:creationId xmlns:p14="http://schemas.microsoft.com/office/powerpoint/2010/main" val="26072009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3"/>
          <a:stretch>
            <a:fillRect/>
          </a:stretch>
        </p:blipFill>
        <p:spPr>
          <a:xfrm>
            <a:off x="787413" y="0"/>
            <a:ext cx="10617173" cy="6679930"/>
          </a:xfrm>
          <a:prstGeom prst="rect">
            <a:avLst/>
          </a:prstGeom>
        </p:spPr>
      </p:pic>
    </p:spTree>
    <p:extLst>
      <p:ext uri="{BB962C8B-B14F-4D97-AF65-F5344CB8AC3E}">
        <p14:creationId xmlns:p14="http://schemas.microsoft.com/office/powerpoint/2010/main" val="35620390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p:cNvGraphicFramePr>
          <p:nvPr>
            <p:extLst>
              <p:ext uri="{D42A27DB-BD31-4B8C-83A1-F6EECF244321}">
                <p14:modId xmlns:p14="http://schemas.microsoft.com/office/powerpoint/2010/main" val="1497382709"/>
              </p:ext>
            </p:extLst>
          </p:nvPr>
        </p:nvGraphicFramePr>
        <p:xfrm>
          <a:off x="0" y="0"/>
          <a:ext cx="12192000" cy="6858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895761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a:graphicFrameLocks/>
          </p:cNvGraphicFramePr>
          <p:nvPr>
            <p:extLst>
              <p:ext uri="{D42A27DB-BD31-4B8C-83A1-F6EECF244321}">
                <p14:modId xmlns:p14="http://schemas.microsoft.com/office/powerpoint/2010/main" val="3510048990"/>
              </p:ext>
            </p:extLst>
          </p:nvPr>
        </p:nvGraphicFramePr>
        <p:xfrm>
          <a:off x="0" y="0"/>
          <a:ext cx="12191999" cy="685799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777921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p:cNvGraphicFramePr>
          <p:nvPr>
            <p:extLst>
              <p:ext uri="{D42A27DB-BD31-4B8C-83A1-F6EECF244321}">
                <p14:modId xmlns:p14="http://schemas.microsoft.com/office/powerpoint/2010/main" val="2028943618"/>
              </p:ext>
            </p:extLst>
          </p:nvPr>
        </p:nvGraphicFramePr>
        <p:xfrm>
          <a:off x="3022170" y="0"/>
          <a:ext cx="8992579" cy="41148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ontent Placeholder 3"/>
          <p:cNvGraphicFramePr>
            <a:graphicFrameLocks/>
          </p:cNvGraphicFramePr>
          <p:nvPr>
            <p:extLst>
              <p:ext uri="{D42A27DB-BD31-4B8C-83A1-F6EECF244321}">
                <p14:modId xmlns:p14="http://schemas.microsoft.com/office/powerpoint/2010/main" val="482008427"/>
              </p:ext>
            </p:extLst>
          </p:nvPr>
        </p:nvGraphicFramePr>
        <p:xfrm>
          <a:off x="2495226" y="2743200"/>
          <a:ext cx="9519523" cy="4114800"/>
        </p:xfrm>
        <a:graphic>
          <a:graphicData uri="http://schemas.openxmlformats.org/drawingml/2006/chart">
            <c:chart xmlns:c="http://schemas.openxmlformats.org/drawingml/2006/chart" xmlns:r="http://schemas.openxmlformats.org/officeDocument/2006/relationships" r:id="rId4"/>
          </a:graphicData>
        </a:graphic>
      </p:graphicFrame>
      <p:sp>
        <p:nvSpPr>
          <p:cNvPr id="6" name="TextBox 5"/>
          <p:cNvSpPr txBox="1"/>
          <p:nvPr/>
        </p:nvSpPr>
        <p:spPr>
          <a:xfrm>
            <a:off x="278968" y="309771"/>
            <a:ext cx="2882685" cy="2123658"/>
          </a:xfrm>
          <a:prstGeom prst="rect">
            <a:avLst/>
          </a:prstGeom>
          <a:noFill/>
        </p:spPr>
        <p:txBody>
          <a:bodyPr wrap="square" rtlCol="0">
            <a:spAutoFit/>
          </a:bodyPr>
          <a:lstStyle/>
          <a:p>
            <a:r>
              <a:rPr lang="en-US" sz="4400" dirty="0" smtClean="0">
                <a:latin typeface="+mj-lt"/>
              </a:rPr>
              <a:t>Level of Trust in Information</a:t>
            </a:r>
            <a:endParaRPr lang="en-US" sz="4400" dirty="0">
              <a:latin typeface="+mj-lt"/>
            </a:endParaRPr>
          </a:p>
        </p:txBody>
      </p:sp>
    </p:spTree>
    <p:extLst>
      <p:ext uri="{BB962C8B-B14F-4D97-AF65-F5344CB8AC3E}">
        <p14:creationId xmlns:p14="http://schemas.microsoft.com/office/powerpoint/2010/main" val="41927402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a:graphicFrameLocks/>
          </p:cNvGraphicFramePr>
          <p:nvPr>
            <p:extLst>
              <p:ext uri="{D42A27DB-BD31-4B8C-83A1-F6EECF244321}">
                <p14:modId xmlns:p14="http://schemas.microsoft.com/office/powerpoint/2010/main" val="4054673239"/>
              </p:ext>
            </p:extLst>
          </p:nvPr>
        </p:nvGraphicFramePr>
        <p:xfrm>
          <a:off x="0" y="0"/>
          <a:ext cx="12192000" cy="6858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956355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3"/>
          <a:stretch>
            <a:fillRect/>
          </a:stretch>
        </p:blipFill>
        <p:spPr>
          <a:xfrm>
            <a:off x="787830" y="0"/>
            <a:ext cx="10616339" cy="6867090"/>
          </a:xfrm>
          <a:prstGeom prst="rect">
            <a:avLst/>
          </a:prstGeom>
        </p:spPr>
      </p:pic>
    </p:spTree>
    <p:extLst>
      <p:ext uri="{BB962C8B-B14F-4D97-AF65-F5344CB8AC3E}">
        <p14:creationId xmlns:p14="http://schemas.microsoft.com/office/powerpoint/2010/main" val="30959498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2568908374"/>
              </p:ext>
            </p:extLst>
          </p:nvPr>
        </p:nvGraphicFramePr>
        <p:xfrm>
          <a:off x="0" y="0"/>
          <a:ext cx="12192000" cy="6858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797043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1741</TotalTime>
  <Words>892</Words>
  <Application>Microsoft Office PowerPoint</Application>
  <PresentationFormat>Widescreen</PresentationFormat>
  <Paragraphs>68</Paragraphs>
  <Slides>22</Slides>
  <Notes>16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Calibri Light</vt:lpstr>
      <vt:lpstr>Office Theme</vt:lpstr>
      <vt:lpstr>Ag Landowner “Wildlife Pond” Survey</vt:lpstr>
      <vt:lpstr>Refresher on OpinionWorks’ Report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Findings</vt:lpstr>
      <vt:lpstr>Moving Forward</vt:lpstr>
      <vt:lpstr>Moving Forward</vt:lpstr>
      <vt:lpstr>Moving Forward</vt:lpstr>
      <vt:lpstr>Moving Forward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 Landowner “Wildlife Pond” Survey</dc:title>
  <dc:creator>Runion, Kyle</dc:creator>
  <cp:lastModifiedBy>Runion, Kyle</cp:lastModifiedBy>
  <cp:revision>49</cp:revision>
  <dcterms:created xsi:type="dcterms:W3CDTF">2016-05-23T13:45:38Z</dcterms:created>
  <dcterms:modified xsi:type="dcterms:W3CDTF">2016-07-28T16:40:21Z</dcterms:modified>
</cp:coreProperties>
</file>