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71" r:id="rId2"/>
    <p:sldId id="297" r:id="rId3"/>
    <p:sldId id="276" r:id="rId4"/>
    <p:sldId id="349" r:id="rId5"/>
    <p:sldId id="324" r:id="rId6"/>
    <p:sldId id="354" r:id="rId7"/>
    <p:sldId id="321" r:id="rId8"/>
    <p:sldId id="350" r:id="rId9"/>
    <p:sldId id="326" r:id="rId10"/>
    <p:sldId id="327" r:id="rId11"/>
    <p:sldId id="328" r:id="rId12"/>
    <p:sldId id="329" r:id="rId13"/>
    <p:sldId id="330" r:id="rId14"/>
    <p:sldId id="331" r:id="rId15"/>
    <p:sldId id="339" r:id="rId16"/>
    <p:sldId id="340" r:id="rId17"/>
    <p:sldId id="355" r:id="rId18"/>
    <p:sldId id="332" r:id="rId19"/>
    <p:sldId id="341" r:id="rId20"/>
    <p:sldId id="347" r:id="rId21"/>
    <p:sldId id="342" r:id="rId22"/>
    <p:sldId id="343" r:id="rId23"/>
    <p:sldId id="344" r:id="rId24"/>
    <p:sldId id="345" r:id="rId25"/>
    <p:sldId id="348" r:id="rId26"/>
    <p:sldId id="356" r:id="rId27"/>
    <p:sldId id="352" r:id="rId28"/>
    <p:sldId id="353" r:id="rId2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455" autoAdjust="0"/>
    <p:restoredTop sz="70018" autoAdjust="0"/>
  </p:normalViewPr>
  <p:slideViewPr>
    <p:cSldViewPr>
      <p:cViewPr>
        <p:scale>
          <a:sx n="60" d="100"/>
          <a:sy n="60" d="100"/>
        </p:scale>
        <p:origin x="-570" y="66"/>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9E25D5FD-387B-4B86-B286-C0F6D88DBBF9}" type="datetimeFigureOut">
              <a:rPr lang="en-US" smtClean="0"/>
              <a:pPr/>
              <a:t>5/15/2013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5D9A113-9851-4B6C-B413-8C55AD5B3C6C}" type="slidenum">
              <a:rPr lang="en-US" smtClean="0"/>
              <a:pPr/>
              <a:t>‹#›</a:t>
            </a:fld>
            <a:endParaRPr lang="en-US"/>
          </a:p>
        </p:txBody>
      </p:sp>
    </p:spTree>
    <p:extLst>
      <p:ext uri="{BB962C8B-B14F-4D97-AF65-F5344CB8AC3E}">
        <p14:creationId xmlns:p14="http://schemas.microsoft.com/office/powerpoint/2010/main" xmlns="" val="22933781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379FFB5-17D7-4ED0-AFF2-85B6CD42F5DE}" type="datetimeFigureOut">
              <a:rPr lang="en-US" smtClean="0"/>
              <a:pPr/>
              <a:t>5/15/2013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683507E-D510-47F6-8388-E90170AF5A15}" type="slidenum">
              <a:rPr lang="en-US" smtClean="0"/>
              <a:pPr/>
              <a:t>‹#›</a:t>
            </a:fld>
            <a:endParaRPr lang="en-US"/>
          </a:p>
        </p:txBody>
      </p:sp>
    </p:spTree>
    <p:extLst>
      <p:ext uri="{BB962C8B-B14F-4D97-AF65-F5344CB8AC3E}">
        <p14:creationId xmlns:p14="http://schemas.microsoft.com/office/powerpoint/2010/main" xmlns="" val="107091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r>
              <a:rPr lang="en-US" baseline="0" dirty="0" smtClean="0"/>
              <a:t>Should we drop any of these?   </a:t>
            </a:r>
          </a:p>
          <a:p>
            <a:pPr>
              <a:buFontTx/>
              <a:buNone/>
            </a:pPr>
            <a:r>
              <a:rPr lang="en-US" baseline="0" dirty="0" smtClean="0"/>
              <a:t>Climate change – recognize as important, acknowledge it in management strategies, no </a:t>
            </a:r>
            <a:r>
              <a:rPr lang="en-US" baseline="0" dirty="0" err="1" smtClean="0"/>
              <a:t>prefered</a:t>
            </a:r>
            <a:r>
              <a:rPr lang="en-US" baseline="0" dirty="0" smtClean="0"/>
              <a:t> language…..Is there somewhere else in the agreement where we should reflect this? </a:t>
            </a: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r>
              <a:rPr lang="en-US" baseline="0" dirty="0" smtClean="0"/>
              <a:t>Now we come to the hardest part of the meeting--- recommending the outcomes to the PSC.</a:t>
            </a:r>
          </a:p>
          <a:p>
            <a:pPr>
              <a:buFontTx/>
              <a:buNone/>
            </a:pPr>
            <a:r>
              <a:rPr lang="en-US" baseline="0" dirty="0" smtClean="0"/>
              <a:t>Again, you have seen the draft outcomes, commented on them and asked the GITs for additional clarification.  </a:t>
            </a:r>
          </a:p>
          <a:p>
            <a:pPr>
              <a:buFontTx/>
              <a:buNone/>
            </a:pPr>
            <a:endParaRPr lang="en-US" baseline="0" dirty="0" smtClean="0"/>
          </a:p>
          <a:p>
            <a:pPr>
              <a:buFontTx/>
              <a:buNone/>
            </a:pPr>
            <a:r>
              <a:rPr lang="en-US" baseline="0" dirty="0" smtClean="0"/>
              <a:t>To help us move through these efficiently: I ask the GIT Chairs to identify outcomes that are ready for recommending to the PSC…and those that are not so we may take them up at a later date.  I ask the MB to quickly indicate those outcomes you can agree with and can recommend so we can move on.  </a:t>
            </a:r>
          </a:p>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MB recommended to GIT</a:t>
            </a:r>
            <a:r>
              <a:rPr lang="en-US" sz="1200" kern="1200" baseline="0" dirty="0" smtClean="0">
                <a:solidFill>
                  <a:schemeClr val="tx1"/>
                </a:solidFill>
                <a:latin typeface="+mn-lt"/>
                <a:ea typeface="+mn-ea"/>
                <a:cs typeface="+mn-cs"/>
              </a:rPr>
              <a:t> 1 that they </a:t>
            </a:r>
            <a:r>
              <a:rPr lang="en-US" sz="1200" kern="1200" dirty="0" smtClean="0">
                <a:solidFill>
                  <a:schemeClr val="tx1"/>
                </a:solidFill>
                <a:latin typeface="+mn-lt"/>
                <a:ea typeface="+mn-ea"/>
                <a:cs typeface="+mn-cs"/>
              </a:rPr>
              <a:t>reconsider the Fisheries outcome since it is more a strategy.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latin typeface="+mn-lt"/>
                <a:ea typeface="+mn-ea"/>
                <a:cs typeface="+mn-cs"/>
              </a:rPr>
              <a:t>Fisheries GIT has agreed to develop a new, measurable outcome to replace this one for MB and PSC consideration.  This outcome has not yet been developed.</a:t>
            </a:r>
          </a:p>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Stream</a:t>
            </a:r>
            <a:r>
              <a:rPr lang="en-US" sz="1200" kern="1200" baseline="0" dirty="0" smtClean="0">
                <a:solidFill>
                  <a:schemeClr val="tx1"/>
                </a:solidFill>
                <a:latin typeface="+mn-lt"/>
                <a:ea typeface="+mn-ea"/>
                <a:cs typeface="+mn-cs"/>
              </a:rPr>
              <a:t> Restoration Outcome – </a:t>
            </a:r>
            <a:r>
              <a:rPr lang="en-US" sz="1200" kern="1200" dirty="0" smtClean="0">
                <a:solidFill>
                  <a:schemeClr val="tx1"/>
                </a:solidFill>
                <a:latin typeface="+mn-lt"/>
                <a:ea typeface="+mn-ea"/>
                <a:cs typeface="+mn-cs"/>
              </a:rPr>
              <a:t>PA was concerned that the stream IBI outcome was not an appropriate outcome; should remain as an indicator.  GIT2 responded</a:t>
            </a:r>
            <a:r>
              <a:rPr lang="en-US" sz="1200" kern="1200" baseline="0" dirty="0" smtClean="0">
                <a:solidFill>
                  <a:schemeClr val="tx1"/>
                </a:solidFill>
                <a:latin typeface="+mn-lt"/>
                <a:ea typeface="+mn-ea"/>
                <a:cs typeface="+mn-cs"/>
              </a:rPr>
              <a:t> that s</a:t>
            </a:r>
            <a:r>
              <a:rPr lang="en-US" sz="1200" kern="1200" dirty="0" smtClean="0">
                <a:solidFill>
                  <a:schemeClr val="tx1"/>
                </a:solidFill>
                <a:latin typeface="+mn-lt"/>
                <a:ea typeface="+mn-ea"/>
                <a:cs typeface="+mn-cs"/>
              </a:rPr>
              <a:t>tream health IBI should still be considered as an outcome but technical issues need to be addressed.  In 2011, the Habitat GIT recommended to STAR that a more three- dimensional outcome be developed for stream health in the basin, one that would build on the benthic IBI to also include measures of floodplain connectivity and stream bank stability. Staff capacity to support such development is limited by current funding.</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Fish Passage - PA recommended revised language.</a:t>
            </a:r>
            <a:r>
              <a:rPr lang="en-US" sz="1200" kern="1200" baseline="0" dirty="0" smtClean="0">
                <a:solidFill>
                  <a:schemeClr val="tx1"/>
                </a:solidFill>
                <a:latin typeface="+mn-lt"/>
                <a:ea typeface="+mn-ea"/>
                <a:cs typeface="+mn-cs"/>
              </a:rPr>
              <a:t> (</a:t>
            </a:r>
            <a:r>
              <a:rPr lang="en-US" sz="1200" b="0" i="1" u="none" kern="1200" dirty="0" smtClean="0">
                <a:solidFill>
                  <a:schemeClr val="tx1"/>
                </a:solidFill>
                <a:latin typeface="+mn-lt"/>
                <a:ea typeface="+mn-ea"/>
                <a:cs typeface="+mn-cs"/>
              </a:rPr>
              <a:t>The Fish Passage Workgroup considered it but determined the current language use best captures the intended outcomes</a:t>
            </a:r>
            <a:r>
              <a:rPr lang="en-US" sz="1200" i="1" u="none" kern="1200" dirty="0" smtClean="0">
                <a:solidFill>
                  <a:schemeClr val="tx1"/>
                </a:solidFill>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683507E-D510-47F6-8388-E90170AF5A15}"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Forest Buffers - MB recommended expanding</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forest buffers outcome into a Forest outcome. </a:t>
            </a:r>
            <a:r>
              <a:rPr lang="en-US" sz="1200" b="1" kern="1200" dirty="0" smtClean="0">
                <a:solidFill>
                  <a:schemeClr val="tx1"/>
                </a:solidFill>
                <a:latin typeface="+mn-lt"/>
                <a:ea typeface="+mn-ea"/>
                <a:cs typeface="+mn-cs"/>
              </a:rPr>
              <a:t>Done</a:t>
            </a:r>
            <a:endParaRPr lang="en-US" baseline="0" dirty="0" smtClean="0"/>
          </a:p>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BF33B21-50F9-8A47-9C54-7E80F8FF635B}" type="slidenum">
              <a:rPr lang="en-US" smtClean="0"/>
              <a:pPr/>
              <a:t>3</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r>
              <a:rPr lang="en-US" sz="1200" kern="1200" baseline="0" dirty="0" smtClean="0">
                <a:solidFill>
                  <a:schemeClr val="tx1"/>
                </a:solidFill>
                <a:latin typeface="+mn-lt"/>
                <a:ea typeface="+mn-ea"/>
                <a:cs typeface="+mn-cs"/>
              </a:rPr>
              <a:t>Toxics Outcome - MB asked the WQGIT to c</a:t>
            </a:r>
            <a:r>
              <a:rPr lang="en-US" sz="1200" kern="1200" dirty="0" smtClean="0">
                <a:solidFill>
                  <a:schemeClr val="tx1"/>
                </a:solidFill>
                <a:latin typeface="+mn-lt"/>
                <a:ea typeface="+mn-ea"/>
                <a:cs typeface="+mn-cs"/>
              </a:rPr>
              <a:t>onsider a Toxics Contaminant outcome (perhaps endocrine disruptors, working with Sustainable Fisheries GIT).   </a:t>
            </a:r>
            <a:r>
              <a:rPr lang="en-US" sz="1200" i="1" kern="1200" dirty="0" smtClean="0">
                <a:solidFill>
                  <a:schemeClr val="tx1"/>
                </a:solidFill>
                <a:latin typeface="+mn-lt"/>
                <a:ea typeface="+mn-ea"/>
                <a:cs typeface="+mn-cs"/>
              </a:rPr>
              <a:t>The Water Quality GIT has not reached consensus on the development of a toxics contaminant goal or outc</a:t>
            </a:r>
            <a:r>
              <a:rPr lang="en-US" sz="1200" kern="1200" dirty="0" smtClean="0">
                <a:solidFill>
                  <a:schemeClr val="tx1"/>
                </a:solidFill>
                <a:latin typeface="+mn-lt"/>
                <a:ea typeface="+mn-ea"/>
                <a:cs typeface="+mn-cs"/>
              </a:rPr>
              <a:t>ome.  </a:t>
            </a:r>
          </a:p>
          <a:p>
            <a:pPr>
              <a:buFontTx/>
              <a:buNone/>
            </a:pPr>
            <a:endParaRPr lang="en-US" baseline="0"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WQ Outcome – MB</a:t>
            </a:r>
            <a:r>
              <a:rPr lang="en-US" sz="1200" kern="1200" baseline="0" dirty="0" smtClean="0">
                <a:solidFill>
                  <a:schemeClr val="tx1"/>
                </a:solidFill>
                <a:latin typeface="+mn-lt"/>
                <a:ea typeface="+mn-ea"/>
                <a:cs typeface="+mn-cs"/>
              </a:rPr>
              <a:t> asked GIT 3 to c</a:t>
            </a:r>
            <a:r>
              <a:rPr lang="en-US" sz="1200" kern="1200" dirty="0" smtClean="0">
                <a:solidFill>
                  <a:schemeClr val="tx1"/>
                </a:solidFill>
                <a:latin typeface="+mn-lt"/>
                <a:ea typeface="+mn-ea"/>
                <a:cs typeface="+mn-cs"/>
              </a:rPr>
              <a:t>onsider a water quality outcome (e.g. 60% of segments meeting water quality standards by 2025.) </a:t>
            </a:r>
            <a:r>
              <a:rPr lang="en-US" sz="1200" i="1" kern="1200" dirty="0" smtClean="0">
                <a:solidFill>
                  <a:schemeClr val="tx1"/>
                </a:solidFill>
                <a:latin typeface="+mn-lt"/>
                <a:ea typeface="+mn-ea"/>
                <a:cs typeface="+mn-cs"/>
              </a:rPr>
              <a:t>Water Quality GIT did not agree to develop a water quality outcome. </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200" i="1" kern="1200" dirty="0" smtClean="0">
              <a:solidFill>
                <a:schemeClr val="tx1"/>
              </a:solidFill>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en-US" sz="1200" i="0" kern="1200" dirty="0" smtClean="0">
                <a:solidFill>
                  <a:schemeClr val="tx1"/>
                </a:solidFill>
                <a:latin typeface="+mn-lt"/>
                <a:ea typeface="+mn-ea"/>
                <a:cs typeface="+mn-cs"/>
              </a:rPr>
              <a:t>2017</a:t>
            </a:r>
            <a:r>
              <a:rPr lang="en-US" sz="1200" i="0" kern="1200" baseline="0" dirty="0" smtClean="0">
                <a:solidFill>
                  <a:schemeClr val="tx1"/>
                </a:solidFill>
                <a:latin typeface="+mn-lt"/>
                <a:ea typeface="+mn-ea"/>
                <a:cs typeface="+mn-cs"/>
              </a:rPr>
              <a:t> Outcome --  MB asked GIT3 to clarify </a:t>
            </a:r>
            <a:r>
              <a:rPr lang="en-US" sz="1200" i="0" kern="1200" dirty="0" smtClean="0">
                <a:solidFill>
                  <a:schemeClr val="tx1"/>
                </a:solidFill>
                <a:latin typeface="+mn-lt"/>
                <a:ea typeface="+mn-ea"/>
                <a:cs typeface="+mn-cs"/>
              </a:rPr>
              <a:t>whether it is “60% of practices in place” or “60% of reductions”.</a:t>
            </a:r>
          </a:p>
          <a:p>
            <a:pPr lvl="0"/>
            <a:r>
              <a:rPr lang="en-US" sz="1200" i="1" kern="1200" dirty="0" smtClean="0">
                <a:solidFill>
                  <a:schemeClr val="tx1"/>
                </a:solidFill>
                <a:latin typeface="+mn-lt"/>
                <a:ea typeface="+mn-ea"/>
                <a:cs typeface="+mn-cs"/>
              </a:rPr>
              <a:t>The Water Quality GIT addressed this issue and have changed the wording. </a:t>
            </a:r>
          </a:p>
          <a:p>
            <a:pPr lvl="0"/>
            <a:endParaRPr lang="en-US" sz="1200" i="1" kern="1200" dirty="0" smtClean="0">
              <a:solidFill>
                <a:schemeClr val="tx1"/>
              </a:solidFill>
              <a:latin typeface="+mn-lt"/>
              <a:ea typeface="+mn-ea"/>
              <a:cs typeface="+mn-cs"/>
            </a:endParaRPr>
          </a:p>
          <a:p>
            <a:pPr lvl="0"/>
            <a:r>
              <a:rPr lang="en-US" sz="1200" i="0" kern="1200" dirty="0" smtClean="0">
                <a:solidFill>
                  <a:schemeClr val="tx1"/>
                </a:solidFill>
                <a:latin typeface="+mn-lt"/>
                <a:ea typeface="+mn-ea"/>
                <a:cs typeface="+mn-cs"/>
              </a:rPr>
              <a:t>Outcome</a:t>
            </a:r>
            <a:r>
              <a:rPr lang="en-US" sz="1200" i="0" kern="1200" baseline="0" dirty="0" smtClean="0">
                <a:solidFill>
                  <a:schemeClr val="tx1"/>
                </a:solidFill>
                <a:latin typeface="+mn-lt"/>
                <a:ea typeface="+mn-ea"/>
                <a:cs typeface="+mn-cs"/>
              </a:rPr>
              <a:t> for Ag – MB asked GIT3 to c</a:t>
            </a:r>
            <a:r>
              <a:rPr lang="en-US" sz="1200" kern="1200" dirty="0" smtClean="0">
                <a:solidFill>
                  <a:schemeClr val="tx1"/>
                </a:solidFill>
                <a:latin typeface="+mn-lt"/>
                <a:ea typeface="+mn-ea"/>
                <a:cs typeface="+mn-cs"/>
              </a:rPr>
              <a:t>onsider an outcome for agriculture. </a:t>
            </a:r>
            <a:r>
              <a:rPr lang="en-US" sz="1200" i="1" kern="1200" dirty="0" smtClean="0">
                <a:solidFill>
                  <a:schemeClr val="tx1"/>
                </a:solidFill>
                <a:latin typeface="+mn-lt"/>
                <a:ea typeface="+mn-ea"/>
                <a:cs typeface="+mn-cs"/>
              </a:rPr>
              <a:t>The Water Quality GIT did not agree on an outcome for agriculture.  Some noted that it did not seem appropriate to develop an outcome for just one sector.  Further discussion is needed.</a:t>
            </a:r>
          </a:p>
          <a:p>
            <a:pPr>
              <a:buFontTx/>
              <a:buNone/>
            </a:pPr>
            <a:endParaRPr lang="en-US" baseline="0" dirty="0" smtClean="0"/>
          </a:p>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21</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22</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23</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24</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Education outcome is intended to be developed this spring.</a:t>
            </a:r>
          </a:p>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25</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Education outcome is intended to be developed this spring.</a:t>
            </a:r>
          </a:p>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26</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27</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Char char="-"/>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28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0" u="none" dirty="0" smtClean="0">
                <a:solidFill>
                  <a:schemeClr val="tx1">
                    <a:lumMod val="65000"/>
                    <a:lumOff val="35000"/>
                  </a:schemeClr>
                </a:solidFill>
              </a:rPr>
              <a:t>Questions: </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0" u="none" dirty="0" smtClean="0">
                <a:solidFill>
                  <a:schemeClr val="tx1">
                    <a:lumMod val="65000"/>
                    <a:lumOff val="35000"/>
                  </a:schemeClr>
                </a:solidFill>
              </a:rPr>
              <a:t>  Is anything missing? </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n-US" sz="1200" b="0" u="none" dirty="0" smtClean="0">
                <a:solidFill>
                  <a:schemeClr val="tx1">
                    <a:lumMod val="65000"/>
                    <a:lumOff val="35000"/>
                  </a:schemeClr>
                </a:solidFill>
              </a:rPr>
              <a:t>  Do these capture the level of detail</a:t>
            </a:r>
            <a:r>
              <a:rPr lang="en-US" sz="1200" b="0" u="none" baseline="0" dirty="0" smtClean="0">
                <a:solidFill>
                  <a:schemeClr val="tx1">
                    <a:lumMod val="65000"/>
                    <a:lumOff val="35000"/>
                  </a:schemeClr>
                </a:solidFill>
              </a:rPr>
              <a:t> needed? </a:t>
            </a:r>
            <a:endParaRPr lang="en-US" sz="1200" b="0" u="none" dirty="0" smtClean="0">
              <a:solidFill>
                <a:schemeClr val="tx1">
                  <a:lumMod val="65000"/>
                  <a:lumOff val="35000"/>
                </a:schemeClr>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r>
              <a:rPr lang="en-US" sz="1200" dirty="0" smtClean="0"/>
              <a:t>Are there key principles or operational commitments that your organization would like to have mentioned in the new Agreement that are not yet listed (e.g. decision making, accountability, resource limitations)? </a:t>
            </a:r>
          </a:p>
          <a:p>
            <a:pPr lvl="0"/>
            <a:endParaRPr lang="en-US" sz="800" dirty="0" smtClean="0"/>
          </a:p>
          <a:p>
            <a:pPr lvl="0"/>
            <a:r>
              <a:rPr lang="en-US" sz="1200" dirty="0" smtClean="0"/>
              <a:t>Do the current principles cover what is needed to understand the nature of commitment and the operational basis of the partnership?  Are there any principles that need to be deleted that might be problematic for EC members?</a:t>
            </a:r>
          </a:p>
          <a:p>
            <a:pPr lvl="0"/>
            <a:endParaRPr lang="en-US" sz="800" dirty="0" smtClean="0"/>
          </a:p>
          <a:p>
            <a:pPr lvl="0"/>
            <a:r>
              <a:rPr lang="en-US" sz="1200" dirty="0" smtClean="0"/>
              <a:t>Limitations and acknowledgements?</a:t>
            </a:r>
          </a:p>
          <a:p>
            <a:endParaRPr lang="en-US" sz="800" dirty="0" smtClean="0"/>
          </a:p>
          <a:p>
            <a:r>
              <a:rPr lang="en-US" sz="1200" dirty="0" smtClean="0"/>
              <a:t>Should this section discuss how to address revision of goals and outcomes in the future? </a:t>
            </a:r>
          </a:p>
          <a:p>
            <a:pPr>
              <a:buFontTx/>
              <a:buChar char="-"/>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aseline="0" dirty="0" smtClean="0"/>
              <a:t>What are the operational commitments? </a:t>
            </a:r>
          </a:p>
          <a:p>
            <a:endParaRPr lang="en-US" sz="1200" baseline="0" dirty="0" smtClean="0"/>
          </a:p>
          <a:p>
            <a:r>
              <a:rPr lang="en-US" sz="1200" dirty="0" smtClean="0"/>
              <a:t>Are there key principles or operational commitments that your organization would like to have mentioned in the new Agreement that are not yet listed (e.g. decision making, accountability, resource limitations)? </a:t>
            </a:r>
          </a:p>
          <a:p>
            <a:pPr lvl="0"/>
            <a:endParaRPr lang="en-US" sz="800" dirty="0" smtClean="0"/>
          </a:p>
          <a:p>
            <a:pPr lvl="0"/>
            <a:r>
              <a:rPr lang="en-US" sz="1200" dirty="0" smtClean="0"/>
              <a:t>Do the current principles cover what is needed to understand the nature of commitment and the operational basis of the partnership?  Are there any principles that need to be deleted that might be problematic for EC members?</a:t>
            </a:r>
          </a:p>
          <a:p>
            <a:pPr lvl="0"/>
            <a:endParaRPr lang="en-US" sz="800" dirty="0" smtClean="0"/>
          </a:p>
          <a:p>
            <a:pPr lvl="0"/>
            <a:r>
              <a:rPr lang="en-US" sz="1200" dirty="0" smtClean="0"/>
              <a:t>Limitations and acknowledgements?</a:t>
            </a:r>
          </a:p>
          <a:p>
            <a:endParaRPr lang="en-US" sz="800" dirty="0" smtClean="0"/>
          </a:p>
          <a:p>
            <a:r>
              <a:rPr lang="en-US" sz="1200" dirty="0" smtClean="0"/>
              <a:t>Should this section discuss how to address revision of goals and outcomes in the future? </a:t>
            </a:r>
          </a:p>
          <a:p>
            <a:pPr>
              <a:buFontTx/>
              <a:buChar char="-"/>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lvl="0"/>
            <a:r>
              <a:rPr lang="en-US" sz="2900" dirty="0" smtClean="0"/>
              <a:t>What are the key points to include in the preamble (as opposed to the Governance Document)? </a:t>
            </a:r>
          </a:p>
          <a:p>
            <a:pPr lvl="1"/>
            <a:endParaRPr lang="en-US" sz="2900" dirty="0" smtClean="0"/>
          </a:p>
          <a:p>
            <a:pPr lvl="1"/>
            <a:r>
              <a:rPr lang="en-US" sz="2900" dirty="0" smtClean="0"/>
              <a:t>Importance of the ecosystem? Water quality focus?</a:t>
            </a:r>
          </a:p>
          <a:p>
            <a:pPr lvl="1"/>
            <a:endParaRPr lang="en-US" sz="1400" dirty="0" smtClean="0"/>
          </a:p>
          <a:p>
            <a:pPr lvl="1"/>
            <a:r>
              <a:rPr lang="en-US" sz="2900" dirty="0" smtClean="0"/>
              <a:t>History of the Partnership?  Past Agreements and a statement that the new agreement supersedes previous agreements?</a:t>
            </a:r>
          </a:p>
          <a:p>
            <a:pPr lvl="1"/>
            <a:endParaRPr lang="en-US" sz="1300" dirty="0" smtClean="0"/>
          </a:p>
          <a:p>
            <a:pPr lvl="1"/>
            <a:r>
              <a:rPr lang="en-US" sz="2900" dirty="0" smtClean="0"/>
              <a:t>Examples of benefits of working as a partnership?</a:t>
            </a:r>
          </a:p>
          <a:p>
            <a:pPr lvl="1"/>
            <a:endParaRPr lang="en-US" sz="1300" dirty="0" smtClean="0"/>
          </a:p>
          <a:p>
            <a:pPr lvl="1"/>
            <a:r>
              <a:rPr lang="en-US" sz="2900" dirty="0" smtClean="0"/>
              <a:t>Acknowledgement of work done by other organizations and defining the narrower role of CBP?</a:t>
            </a:r>
          </a:p>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r>
              <a:rPr lang="en-US" baseline="0" dirty="0" smtClean="0"/>
              <a:t>Our goal for today is for you to recommend the 7 draft goals to the PSC for adoption by the Executive Council.  You have seen them and commented on them….</a:t>
            </a:r>
          </a:p>
        </p:txBody>
      </p:sp>
      <p:sp>
        <p:nvSpPr>
          <p:cNvPr id="4" name="Slide Number Placeholder 3"/>
          <p:cNvSpPr>
            <a:spLocks noGrp="1"/>
          </p:cNvSpPr>
          <p:nvPr>
            <p:ph type="sldNum" sz="quarter" idx="10"/>
          </p:nvPr>
        </p:nvSpPr>
        <p:spPr/>
        <p:txBody>
          <a:bodyPr/>
          <a:lstStyle/>
          <a:p>
            <a:fld id="{2683507E-D510-47F6-8388-E90170AF5A15}"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89ABD6-7DD9-46F7-BA04-44EC6A5333F3}" type="datetimeFigureOut">
              <a:rPr lang="en-US" smtClean="0"/>
              <a:pPr/>
              <a:t>5/15/2013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89ABD6-7DD9-46F7-BA04-44EC6A5333F3}" type="datetimeFigureOut">
              <a:rPr lang="en-US" smtClean="0"/>
              <a:pPr/>
              <a:t>5/15/2013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89ABD6-7DD9-46F7-BA04-44EC6A5333F3}" type="datetimeFigureOut">
              <a:rPr lang="en-US" smtClean="0"/>
              <a:pPr/>
              <a:t>5/15/2013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89ABD6-7DD9-46F7-BA04-44EC6A5333F3}" type="datetimeFigureOut">
              <a:rPr lang="en-US" smtClean="0"/>
              <a:pPr/>
              <a:t>5/15/2013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A89ABD6-7DD9-46F7-BA04-44EC6A5333F3}" type="datetimeFigureOut">
              <a:rPr lang="en-US" smtClean="0"/>
              <a:pPr/>
              <a:t>5/15/2013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89ABD6-7DD9-46F7-BA04-44EC6A5333F3}" type="datetimeFigureOut">
              <a:rPr lang="en-US" smtClean="0"/>
              <a:pPr/>
              <a:t>5/15/2013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89ABD6-7DD9-46F7-BA04-44EC6A5333F3}" type="datetimeFigureOut">
              <a:rPr lang="en-US" smtClean="0"/>
              <a:pPr/>
              <a:t>5/15/2013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89ABD6-7DD9-46F7-BA04-44EC6A5333F3}" type="datetimeFigureOut">
              <a:rPr lang="en-US" smtClean="0"/>
              <a:pPr/>
              <a:t>5/15/2013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89ABD6-7DD9-46F7-BA04-44EC6A5333F3}" type="datetimeFigureOut">
              <a:rPr lang="en-US" smtClean="0"/>
              <a:pPr/>
              <a:t>5/15/2013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89ABD6-7DD9-46F7-BA04-44EC6A5333F3}" type="datetimeFigureOut">
              <a:rPr lang="en-US" smtClean="0"/>
              <a:pPr/>
              <a:t>5/15/2013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A89ABD6-7DD9-46F7-BA04-44EC6A5333F3}" type="datetimeFigureOut">
              <a:rPr lang="en-US" smtClean="0"/>
              <a:pPr/>
              <a:t>5/15/2013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89ABD6-7DD9-46F7-BA04-44EC6A5333F3}" type="datetimeFigureOut">
              <a:rPr lang="en-US" smtClean="0"/>
              <a:pPr/>
              <a:t>5/15/2013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84C054-3DD7-4A3D-881C-EF6751D801C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505200"/>
            <a:ext cx="8229600" cy="2392363"/>
          </a:xfrm>
        </p:spPr>
        <p:txBody>
          <a:bodyPr>
            <a:normAutofit fontScale="62500" lnSpcReduction="20000"/>
          </a:bodyPr>
          <a:lstStyle/>
          <a:p>
            <a:pPr algn="ctr">
              <a:buNone/>
            </a:pPr>
            <a:r>
              <a:rPr lang="en-US" sz="5800" b="1" dirty="0" smtClean="0">
                <a:solidFill>
                  <a:srgbClr val="0033CC"/>
                </a:solidFill>
              </a:rPr>
              <a:t>Drafting the new</a:t>
            </a:r>
          </a:p>
          <a:p>
            <a:pPr algn="ctr">
              <a:buNone/>
            </a:pPr>
            <a:r>
              <a:rPr lang="en-US" sz="5800" b="1" dirty="0" smtClean="0">
                <a:solidFill>
                  <a:srgbClr val="0033CC"/>
                </a:solidFill>
              </a:rPr>
              <a:t>Chesapeake Bay Agreement, </a:t>
            </a:r>
          </a:p>
          <a:p>
            <a:pPr algn="ctr">
              <a:buNone/>
            </a:pPr>
            <a:r>
              <a:rPr lang="en-US" sz="5800" b="1" dirty="0" smtClean="0">
                <a:solidFill>
                  <a:srgbClr val="0033CC"/>
                </a:solidFill>
              </a:rPr>
              <a:t>Goals and Outcomes</a:t>
            </a:r>
          </a:p>
          <a:p>
            <a:pPr algn="ctr">
              <a:buNone/>
            </a:pPr>
            <a:endParaRPr lang="en-US" b="1" dirty="0" smtClean="0">
              <a:solidFill>
                <a:srgbClr val="0033CC"/>
              </a:solidFill>
            </a:endParaRPr>
          </a:p>
          <a:p>
            <a:pPr algn="ctr">
              <a:buNone/>
            </a:pPr>
            <a:endParaRPr lang="en-US" sz="1900" b="1" dirty="0" smtClean="0">
              <a:solidFill>
                <a:srgbClr val="0033CC"/>
              </a:solidFill>
            </a:endParaRPr>
          </a:p>
          <a:p>
            <a:pPr algn="ctr">
              <a:buNone/>
            </a:pPr>
            <a:r>
              <a:rPr lang="en-US" sz="2800" b="1" dirty="0" smtClean="0">
                <a:solidFill>
                  <a:srgbClr val="0033CC"/>
                </a:solidFill>
              </a:rPr>
              <a:t>May 16, 2013</a:t>
            </a:r>
          </a:p>
          <a:p>
            <a:pPr algn="ctr">
              <a:buNone/>
            </a:pPr>
            <a:endParaRPr lang="en-US" sz="2800" dirty="0">
              <a:solidFill>
                <a:srgbClr val="0033CC"/>
              </a:solidFill>
            </a:endParaRPr>
          </a:p>
          <a:p>
            <a:endParaRPr lang="en-US" dirty="0"/>
          </a:p>
        </p:txBody>
      </p:sp>
      <p:pic>
        <p:nvPicPr>
          <p:cNvPr id="1026" name="Picture 2" descr="C:\Users\gbarranc\AppData\Local\Microsoft\Windows\Temporary Internet Files\Content.Outlook\RRNOX6V4\Final 30 yr CBP Logo LR.jpg"/>
          <p:cNvPicPr>
            <a:picLocks noChangeAspect="1" noChangeArrowheads="1"/>
          </p:cNvPicPr>
          <p:nvPr/>
        </p:nvPicPr>
        <p:blipFill>
          <a:blip r:embed="rId2" cstate="print"/>
          <a:srcRect/>
          <a:stretch>
            <a:fillRect/>
          </a:stretch>
        </p:blipFill>
        <p:spPr bwMode="auto">
          <a:xfrm>
            <a:off x="3270379" y="457200"/>
            <a:ext cx="2597021" cy="2286000"/>
          </a:xfrm>
          <a:prstGeom prst="rect">
            <a:avLst/>
          </a:prstGeom>
          <a:noFill/>
        </p:spPr>
      </p:pic>
      <p:cxnSp>
        <p:nvCxnSpPr>
          <p:cNvPr id="6" name="Straight Connector 5"/>
          <p:cNvCxnSpPr/>
          <p:nvPr/>
        </p:nvCxnSpPr>
        <p:spPr>
          <a:xfrm>
            <a:off x="2133600" y="3200400"/>
            <a:ext cx="5181600"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752600"/>
            <a:ext cx="7696200" cy="3733800"/>
          </a:xfrm>
        </p:spPr>
        <p:txBody>
          <a:bodyPr>
            <a:normAutofit/>
          </a:bodyPr>
          <a:lstStyle/>
          <a:p>
            <a:pPr>
              <a:buNone/>
            </a:pPr>
            <a:r>
              <a:rPr lang="en-US" b="1" dirty="0" smtClean="0">
                <a:solidFill>
                  <a:schemeClr val="accent1">
                    <a:lumMod val="75000"/>
                  </a:schemeClr>
                </a:solidFill>
              </a:rPr>
              <a:t>Vital Habitats Goal</a:t>
            </a:r>
            <a:endParaRPr lang="en-US" b="1" dirty="0">
              <a:solidFill>
                <a:schemeClr val="accent1">
                  <a:lumMod val="75000"/>
                </a:schemeClr>
              </a:solidFill>
            </a:endParaRPr>
          </a:p>
          <a:p>
            <a:r>
              <a:rPr lang="en-US" sz="2800" dirty="0" smtClean="0"/>
              <a:t>Restore, enhance, and protect a network of land and water habitats to support priority species and to afford other public benefits, including water quality, recreational uses and scenic value across the watershed.</a:t>
            </a:r>
          </a:p>
          <a:p>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Goals</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2057400"/>
            <a:ext cx="7696200" cy="3733800"/>
          </a:xfrm>
        </p:spPr>
        <p:txBody>
          <a:bodyPr>
            <a:normAutofit/>
          </a:bodyPr>
          <a:lstStyle/>
          <a:p>
            <a:pPr>
              <a:buNone/>
            </a:pPr>
            <a:r>
              <a:rPr lang="en-US" b="1" dirty="0" smtClean="0">
                <a:solidFill>
                  <a:schemeClr val="accent1">
                    <a:lumMod val="75000"/>
                  </a:schemeClr>
                </a:solidFill>
              </a:rPr>
              <a:t>Water Quality Goal</a:t>
            </a:r>
            <a:endParaRPr lang="en-US" sz="2800" dirty="0" smtClean="0">
              <a:solidFill>
                <a:schemeClr val="accent1">
                  <a:lumMod val="75000"/>
                </a:schemeClr>
              </a:solidFill>
            </a:endParaRPr>
          </a:p>
          <a:p>
            <a:r>
              <a:rPr lang="en-US" sz="2800" dirty="0" smtClean="0"/>
              <a:t>Restore water quality to achieve standards for DO, clarity/SAV, and chlorophyll-a in the Bay and its tidal waters as articulated in the Chesapeake Bay Total Maximum Daily Load (TMDL).</a:t>
            </a:r>
          </a:p>
          <a:p>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Goals</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2286000"/>
            <a:ext cx="7696200" cy="3200400"/>
          </a:xfrm>
        </p:spPr>
        <p:txBody>
          <a:bodyPr>
            <a:normAutofit/>
          </a:bodyPr>
          <a:lstStyle/>
          <a:p>
            <a:pPr>
              <a:buNone/>
            </a:pPr>
            <a:r>
              <a:rPr lang="en-US" b="1" dirty="0" smtClean="0">
                <a:solidFill>
                  <a:schemeClr val="accent1">
                    <a:lumMod val="75000"/>
                  </a:schemeClr>
                </a:solidFill>
              </a:rPr>
              <a:t>Healthy Watersheds Goal  </a:t>
            </a:r>
          </a:p>
          <a:p>
            <a:pPr>
              <a:buFont typeface="Arial" charset="0"/>
              <a:buChar char="•"/>
            </a:pPr>
            <a:r>
              <a:rPr lang="en-US" sz="2800" dirty="0" smtClean="0"/>
              <a:t>Maintain local watersheds at optimal health across a range of landscape contexts.</a:t>
            </a: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Goals</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752600"/>
            <a:ext cx="7696200" cy="3733800"/>
          </a:xfrm>
        </p:spPr>
        <p:txBody>
          <a:bodyPr>
            <a:normAutofit/>
          </a:bodyPr>
          <a:lstStyle/>
          <a:p>
            <a:pPr>
              <a:buNone/>
            </a:pPr>
            <a:r>
              <a:rPr lang="en-US" b="1" dirty="0" smtClean="0">
                <a:solidFill>
                  <a:schemeClr val="accent1">
                    <a:lumMod val="75000"/>
                  </a:schemeClr>
                </a:solidFill>
              </a:rPr>
              <a:t>Land Conservation Goal</a:t>
            </a:r>
            <a:r>
              <a:rPr lang="en-US" sz="2800" dirty="0" smtClean="0"/>
              <a:t> </a:t>
            </a:r>
          </a:p>
          <a:p>
            <a:r>
              <a:rPr lang="en-US" sz="2800" dirty="0" smtClean="0"/>
              <a:t>Conserve landscapes treasured by citizens to maintain water quality and habitat; sustain working forests, farms and maritime communities; and conserve lands of cultural, indigenous and community value.</a:t>
            </a:r>
          </a:p>
          <a:p>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Goals</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752600"/>
            <a:ext cx="7696200" cy="3733800"/>
          </a:xfrm>
        </p:spPr>
        <p:txBody>
          <a:bodyPr>
            <a:normAutofit/>
          </a:bodyPr>
          <a:lstStyle/>
          <a:p>
            <a:pPr>
              <a:buNone/>
            </a:pPr>
            <a:r>
              <a:rPr lang="en-US" b="1" dirty="0" smtClean="0">
                <a:solidFill>
                  <a:schemeClr val="accent1">
                    <a:lumMod val="75000"/>
                  </a:schemeClr>
                </a:solidFill>
              </a:rPr>
              <a:t>Public Access Goal</a:t>
            </a:r>
          </a:p>
          <a:p>
            <a:r>
              <a:rPr lang="en-US" sz="2800" dirty="0" smtClean="0"/>
              <a:t>Expand public access to the Bay and its tributaries through existing and new local, state and federal parks, refuges, reserves, trails and partner sites.</a:t>
            </a:r>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Goals</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752600"/>
            <a:ext cx="7696200" cy="3733800"/>
          </a:xfrm>
        </p:spPr>
        <p:txBody>
          <a:bodyPr>
            <a:normAutofit fontScale="92500" lnSpcReduction="10000"/>
          </a:bodyPr>
          <a:lstStyle/>
          <a:p>
            <a:pPr>
              <a:buNone/>
            </a:pPr>
            <a:r>
              <a:rPr lang="en-US" b="1" dirty="0" smtClean="0">
                <a:solidFill>
                  <a:schemeClr val="accent1">
                    <a:lumMod val="75000"/>
                  </a:schemeClr>
                </a:solidFill>
              </a:rPr>
              <a:t>Environmental Literacy Goal</a:t>
            </a:r>
          </a:p>
          <a:p>
            <a:r>
              <a:rPr lang="en-US" sz="2800" dirty="0" smtClean="0"/>
              <a:t>Every student in the region graduates environmentally literate having participated in meaningful watershed educational experiences in elementary, middle, and high school that were supported by teachers who have received professional development in environmental education and schools that are models of environmental sustainability.</a:t>
            </a:r>
          </a:p>
          <a:p>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Goals</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752600"/>
            <a:ext cx="7696200" cy="3733800"/>
          </a:xfrm>
        </p:spPr>
        <p:txBody>
          <a:bodyPr>
            <a:normAutofit/>
          </a:bodyPr>
          <a:lstStyle/>
          <a:p>
            <a:pPr>
              <a:buNone/>
            </a:pPr>
            <a:r>
              <a:rPr lang="en-US" b="1" dirty="0" smtClean="0">
                <a:solidFill>
                  <a:schemeClr val="accent1">
                    <a:lumMod val="75000"/>
                  </a:schemeClr>
                </a:solidFill>
              </a:rPr>
              <a:t>Identified Gaps</a:t>
            </a:r>
          </a:p>
          <a:p>
            <a:endParaRPr lang="en-US" sz="1600" dirty="0" smtClean="0"/>
          </a:p>
          <a:p>
            <a:r>
              <a:rPr lang="en-US" sz="2800" dirty="0" smtClean="0"/>
              <a:t>Toxic Contaminants </a:t>
            </a:r>
          </a:p>
          <a:p>
            <a:endParaRPr lang="en-US" sz="1600" dirty="0" smtClean="0"/>
          </a:p>
          <a:p>
            <a:r>
              <a:rPr lang="en-US" sz="2800" dirty="0" smtClean="0"/>
              <a:t>Social/Economic Indicators</a:t>
            </a:r>
          </a:p>
          <a:p>
            <a:endParaRPr lang="en-US" sz="1600" dirty="0" smtClean="0"/>
          </a:p>
          <a:p>
            <a:r>
              <a:rPr lang="en-US" sz="2800" dirty="0" smtClean="0"/>
              <a:t>Climate Change </a:t>
            </a:r>
          </a:p>
          <a:p>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Goals</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05200" y="3429000"/>
            <a:ext cx="5105400" cy="1066800"/>
          </a:xfrm>
        </p:spPr>
        <p:txBody>
          <a:bodyPr>
            <a:normAutofit/>
          </a:bodyPr>
          <a:lstStyle/>
          <a:p>
            <a:pPr>
              <a:buNone/>
            </a:pPr>
            <a:r>
              <a:rPr lang="en-US" sz="4000" b="1" i="1" dirty="0" smtClean="0">
                <a:solidFill>
                  <a:schemeClr val="accent3">
                    <a:lumMod val="50000"/>
                  </a:schemeClr>
                </a:solidFill>
              </a:rPr>
              <a:t>Outcomes </a:t>
            </a:r>
            <a:endParaRPr lang="en-US" b="1" i="1" dirty="0" smtClean="0">
              <a:solidFill>
                <a:schemeClr val="accent3">
                  <a:lumMod val="50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50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71600"/>
            <a:ext cx="8001000" cy="4419600"/>
          </a:xfrm>
        </p:spPr>
        <p:txBody>
          <a:bodyPr>
            <a:normAutofit fontScale="77500" lnSpcReduction="20000"/>
          </a:bodyPr>
          <a:lstStyle/>
          <a:p>
            <a:pPr>
              <a:buNone/>
            </a:pPr>
            <a:r>
              <a:rPr lang="en-US" b="1" i="1" dirty="0" smtClean="0">
                <a:solidFill>
                  <a:schemeClr val="accent1">
                    <a:lumMod val="75000"/>
                  </a:schemeClr>
                </a:solidFill>
              </a:rPr>
              <a:t>Sustainable Fisheries Goal</a:t>
            </a:r>
            <a:endParaRPr lang="en-US" b="1" i="1" dirty="0">
              <a:solidFill>
                <a:schemeClr val="accent1">
                  <a:lumMod val="75000"/>
                </a:schemeClr>
              </a:solidFill>
            </a:endParaRPr>
          </a:p>
          <a:p>
            <a:endParaRPr lang="en-US" sz="2800" dirty="0" smtClean="0">
              <a:solidFill>
                <a:schemeClr val="accent1">
                  <a:lumMod val="75000"/>
                </a:schemeClr>
              </a:solidFill>
            </a:endParaRPr>
          </a:p>
          <a:p>
            <a:pPr lvl="0"/>
            <a:r>
              <a:rPr lang="en-US" sz="2800" b="1" i="1" dirty="0" smtClean="0"/>
              <a:t>Blue Crab Outcome</a:t>
            </a:r>
            <a:r>
              <a:rPr lang="en-US" sz="2800" dirty="0" smtClean="0"/>
              <a:t>: Maintain sustainable blue crab population based on the current 2012 target of 215 million adult females (1+ years old) and continue to refine population targets between 2013 through 2025 based on best available science.</a:t>
            </a:r>
          </a:p>
          <a:p>
            <a:pPr lvl="0"/>
            <a:endParaRPr lang="en-US" sz="1600" b="1" i="1" dirty="0" smtClean="0"/>
          </a:p>
          <a:p>
            <a:pPr lvl="0"/>
            <a:r>
              <a:rPr lang="en-US" sz="2800" b="1" i="1" dirty="0" smtClean="0"/>
              <a:t>Oyster Outcome</a:t>
            </a:r>
            <a:r>
              <a:rPr lang="en-US" sz="2800" dirty="0" smtClean="0"/>
              <a:t>: Restore native oyster habitat and populations in 20 tributaries by 2025.</a:t>
            </a:r>
          </a:p>
          <a:p>
            <a:pPr lvl="0"/>
            <a:endParaRPr lang="en-US" sz="1600" b="1" i="1" dirty="0" smtClean="0"/>
          </a:p>
          <a:p>
            <a:pPr lvl="0"/>
            <a:r>
              <a:rPr lang="en-US" sz="2800" b="1" i="1" dirty="0" smtClean="0"/>
              <a:t>Fisheries Outcome</a:t>
            </a:r>
            <a:r>
              <a:rPr lang="en-US" sz="2800" dirty="0" smtClean="0"/>
              <a:t>: Improve fisheries health and production by connecting land use decision making with ecosystem science and policy and creating a precautionary management approach to ensure the sustainability of Chesapeake bay fisheries resources across jurisdictions. </a:t>
            </a: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50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Outcomes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71600"/>
            <a:ext cx="8001000" cy="5486400"/>
          </a:xfrm>
        </p:spPr>
        <p:txBody>
          <a:bodyPr>
            <a:normAutofit fontScale="77500" lnSpcReduction="20000"/>
          </a:bodyPr>
          <a:lstStyle/>
          <a:p>
            <a:pPr>
              <a:buNone/>
            </a:pPr>
            <a:r>
              <a:rPr lang="en-US" b="1" i="1" dirty="0" smtClean="0">
                <a:solidFill>
                  <a:schemeClr val="accent1">
                    <a:lumMod val="75000"/>
                  </a:schemeClr>
                </a:solidFill>
              </a:rPr>
              <a:t>Vital Habitats Goal</a:t>
            </a:r>
          </a:p>
          <a:p>
            <a:pPr lvl="0"/>
            <a:endParaRPr lang="en-US" sz="2600" b="1" i="1" dirty="0" smtClean="0"/>
          </a:p>
          <a:p>
            <a:pPr lvl="0"/>
            <a:r>
              <a:rPr lang="en-US" sz="2600" b="1" i="1" dirty="0" smtClean="0"/>
              <a:t>Wetlands Outcome</a:t>
            </a:r>
            <a:r>
              <a:rPr lang="en-US" sz="2600" dirty="0" smtClean="0"/>
              <a:t>: Restore 30,000 acres of tidal and non-tidal wetlands, enhance function of an additional 150,000 acres of degraded wetlands, and protect an additional 225,000 acres of wetlands by 2025.</a:t>
            </a:r>
          </a:p>
          <a:p>
            <a:pPr lvl="1"/>
            <a:r>
              <a:rPr lang="en-US" sz="2600" i="1" dirty="0" smtClean="0"/>
              <a:t>Black Duck</a:t>
            </a:r>
            <a:r>
              <a:rPr lang="en-US" sz="2600" dirty="0" smtClean="0"/>
              <a:t>:  Restore wetland habitats to support a wintering black duck population in the watershed of 100,000 birds by 2025. </a:t>
            </a:r>
          </a:p>
          <a:p>
            <a:pPr lvl="0"/>
            <a:endParaRPr lang="en-US" sz="2600" b="1" i="1" dirty="0" smtClean="0"/>
          </a:p>
          <a:p>
            <a:pPr lvl="0"/>
            <a:r>
              <a:rPr lang="en-US" sz="2600" b="1" i="1" dirty="0" smtClean="0"/>
              <a:t>Stream Restoration Outcome</a:t>
            </a:r>
            <a:r>
              <a:rPr lang="en-US" sz="2600" dirty="0" smtClean="0"/>
              <a:t>: Restore stream health and function so that 70% of sampled stream sites throughout the watershed rate fair, good or excellent as measured by the Index of Biotic Integrity by 2025.</a:t>
            </a:r>
          </a:p>
          <a:p>
            <a:pPr lvl="1"/>
            <a:r>
              <a:rPr lang="en-US" sz="2600" i="1" dirty="0" smtClean="0"/>
              <a:t>Brook Trout</a:t>
            </a:r>
            <a:r>
              <a:rPr lang="en-US" sz="2600" dirty="0" smtClean="0"/>
              <a:t>: Restore naturally reproducing brook trout populations with an 8% increase in total cumulative brook trout patch area by 2025 in Chesapeake headwater streams.</a:t>
            </a:r>
          </a:p>
          <a:p>
            <a:pPr lvl="1"/>
            <a:r>
              <a:rPr lang="en-US" sz="2600" i="1" dirty="0" smtClean="0"/>
              <a:t>Fish Passage</a:t>
            </a:r>
            <a:r>
              <a:rPr lang="en-US" sz="2600" dirty="0" smtClean="0"/>
              <a:t>: During the period 2011-2025, restore historical fish migratory routes by opening 1,000 additional stream miles, with restoration success indicated by the presence of river herring, American shad, Hickory shad, Brook Trout and/or American eel.</a:t>
            </a: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50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Outcomes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371600"/>
            <a:ext cx="7696200" cy="4724400"/>
          </a:xfrm>
        </p:spPr>
        <p:txBody>
          <a:bodyPr>
            <a:normAutofit fontScale="92500" lnSpcReduction="20000"/>
          </a:bodyPr>
          <a:lstStyle/>
          <a:p>
            <a:pPr>
              <a:buNone/>
            </a:pPr>
            <a:r>
              <a:rPr lang="en-US" b="1" i="1" dirty="0" smtClean="0">
                <a:solidFill>
                  <a:schemeClr val="accent1">
                    <a:lumMod val="75000"/>
                  </a:schemeClr>
                </a:solidFill>
              </a:rPr>
              <a:t>Overview</a:t>
            </a:r>
          </a:p>
          <a:p>
            <a:pPr>
              <a:buNone/>
            </a:pPr>
            <a:endParaRPr lang="en-US" sz="2800" dirty="0" smtClean="0">
              <a:solidFill>
                <a:schemeClr val="accent1">
                  <a:lumMod val="75000"/>
                </a:schemeClr>
              </a:solidFill>
            </a:endParaRPr>
          </a:p>
          <a:p>
            <a:r>
              <a:rPr lang="en-US" sz="2800" b="1" dirty="0" smtClean="0">
                <a:solidFill>
                  <a:schemeClr val="tx1">
                    <a:lumMod val="65000"/>
                    <a:lumOff val="35000"/>
                  </a:schemeClr>
                </a:solidFill>
              </a:rPr>
              <a:t>Schedule and Process</a:t>
            </a:r>
          </a:p>
          <a:p>
            <a:endParaRPr lang="en-US" sz="2200" b="1" dirty="0" smtClean="0">
              <a:solidFill>
                <a:schemeClr val="tx1">
                  <a:lumMod val="65000"/>
                  <a:lumOff val="35000"/>
                </a:schemeClr>
              </a:solidFill>
            </a:endParaRPr>
          </a:p>
          <a:p>
            <a:r>
              <a:rPr lang="en-US" sz="2800" b="1" dirty="0" smtClean="0">
                <a:solidFill>
                  <a:schemeClr val="tx1">
                    <a:lumMod val="65000"/>
                    <a:lumOff val="35000"/>
                  </a:schemeClr>
                </a:solidFill>
              </a:rPr>
              <a:t>Agreement /Participatory Sections</a:t>
            </a:r>
          </a:p>
          <a:p>
            <a:pPr lvl="1"/>
            <a:r>
              <a:rPr lang="en-US" sz="2400" b="1" dirty="0" smtClean="0">
                <a:solidFill>
                  <a:schemeClr val="tx1">
                    <a:lumMod val="65000"/>
                    <a:lumOff val="35000"/>
                  </a:schemeClr>
                </a:solidFill>
              </a:rPr>
              <a:t>Preamble</a:t>
            </a:r>
          </a:p>
          <a:p>
            <a:pPr lvl="1"/>
            <a:r>
              <a:rPr lang="en-US" sz="2400" b="1" dirty="0" smtClean="0">
                <a:solidFill>
                  <a:schemeClr val="tx1">
                    <a:lumMod val="65000"/>
                    <a:lumOff val="35000"/>
                  </a:schemeClr>
                </a:solidFill>
              </a:rPr>
              <a:t>Mission </a:t>
            </a:r>
          </a:p>
          <a:p>
            <a:pPr lvl="1"/>
            <a:r>
              <a:rPr lang="en-US" sz="2400" b="1" dirty="0" smtClean="0">
                <a:solidFill>
                  <a:schemeClr val="tx1">
                    <a:lumMod val="65000"/>
                    <a:lumOff val="35000"/>
                  </a:schemeClr>
                </a:solidFill>
              </a:rPr>
              <a:t>Vision</a:t>
            </a:r>
          </a:p>
          <a:p>
            <a:pPr lvl="1"/>
            <a:r>
              <a:rPr lang="en-US" sz="2400" b="1" dirty="0" smtClean="0">
                <a:solidFill>
                  <a:schemeClr val="tx1">
                    <a:lumMod val="65000"/>
                    <a:lumOff val="35000"/>
                  </a:schemeClr>
                </a:solidFill>
              </a:rPr>
              <a:t>Principles and Operational Commitments</a:t>
            </a:r>
          </a:p>
          <a:p>
            <a:pPr lvl="1">
              <a:buNone/>
            </a:pPr>
            <a:endParaRPr lang="en-US" sz="2200" b="1" dirty="0" smtClean="0">
              <a:solidFill>
                <a:schemeClr val="tx1">
                  <a:lumMod val="65000"/>
                  <a:lumOff val="35000"/>
                </a:schemeClr>
              </a:solidFill>
            </a:endParaRPr>
          </a:p>
          <a:p>
            <a:r>
              <a:rPr lang="en-US" sz="2800" b="1" dirty="0" smtClean="0">
                <a:solidFill>
                  <a:schemeClr val="tx1">
                    <a:lumMod val="65000"/>
                    <a:lumOff val="35000"/>
                  </a:schemeClr>
                </a:solidFill>
              </a:rPr>
              <a:t>Goals </a:t>
            </a:r>
          </a:p>
          <a:p>
            <a:endParaRPr lang="en-US" sz="2200" b="1" dirty="0" smtClean="0">
              <a:solidFill>
                <a:schemeClr val="tx1">
                  <a:lumMod val="65000"/>
                  <a:lumOff val="35000"/>
                </a:schemeClr>
              </a:solidFill>
            </a:endParaRPr>
          </a:p>
          <a:p>
            <a:r>
              <a:rPr lang="en-US" sz="2800" b="1" dirty="0" smtClean="0">
                <a:solidFill>
                  <a:schemeClr val="tx1">
                    <a:lumMod val="65000"/>
                    <a:lumOff val="35000"/>
                  </a:schemeClr>
                </a:solidFill>
              </a:rPr>
              <a:t>Outcomes</a:t>
            </a: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Chesapeake Bay Agreement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71600"/>
            <a:ext cx="8001000" cy="5029200"/>
          </a:xfrm>
        </p:spPr>
        <p:txBody>
          <a:bodyPr>
            <a:normAutofit/>
          </a:bodyPr>
          <a:lstStyle/>
          <a:p>
            <a:pPr>
              <a:buNone/>
            </a:pPr>
            <a:r>
              <a:rPr lang="en-US" sz="2500" b="1" i="1" dirty="0" smtClean="0">
                <a:solidFill>
                  <a:schemeClr val="accent1">
                    <a:lumMod val="75000"/>
                  </a:schemeClr>
                </a:solidFill>
              </a:rPr>
              <a:t>Vital Habitats Goal</a:t>
            </a:r>
          </a:p>
          <a:p>
            <a:pPr lvl="0"/>
            <a:endParaRPr lang="en-US" sz="2400" b="1" i="1" dirty="0" smtClean="0"/>
          </a:p>
          <a:p>
            <a:pPr lvl="0"/>
            <a:r>
              <a:rPr lang="en-US" sz="2000" b="1" i="1" dirty="0" smtClean="0"/>
              <a:t>Submerged Aquatic Vegetation Outcome</a:t>
            </a:r>
            <a:r>
              <a:rPr lang="en-US" sz="2000" dirty="0" smtClean="0"/>
              <a:t>: Achieve and maintain 185,000 acres of SAV in the Chesapeake Bay to meet water quality standards. </a:t>
            </a:r>
          </a:p>
          <a:p>
            <a:pPr lvl="0"/>
            <a:endParaRPr lang="en-US" sz="2000" b="1" i="1" dirty="0" smtClean="0"/>
          </a:p>
          <a:p>
            <a:pPr lvl="0"/>
            <a:r>
              <a:rPr lang="en-US" sz="2000" b="1" i="1" dirty="0" smtClean="0"/>
              <a:t>Forests Outcome</a:t>
            </a:r>
            <a:r>
              <a:rPr lang="en-US" sz="2000" b="1" dirty="0" smtClean="0"/>
              <a:t>: </a:t>
            </a:r>
            <a:r>
              <a:rPr lang="en-US" sz="2000" dirty="0" smtClean="0"/>
              <a:t>1)</a:t>
            </a:r>
            <a:r>
              <a:rPr lang="en-US" sz="2000" b="1" dirty="0" smtClean="0"/>
              <a:t> </a:t>
            </a:r>
            <a:r>
              <a:rPr lang="en-US" sz="2000" dirty="0" smtClean="0"/>
              <a:t>Restore 900 miles per year of riparian forest buffer and conserve buffers until at least 70% of riparian areas are forested, and 2) Expand tree canopy in 120 communities by 2020.</a:t>
            </a: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50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Outcomes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71600"/>
            <a:ext cx="8001000" cy="4572000"/>
          </a:xfrm>
        </p:spPr>
        <p:txBody>
          <a:bodyPr>
            <a:normAutofit/>
          </a:bodyPr>
          <a:lstStyle/>
          <a:p>
            <a:pPr>
              <a:buNone/>
            </a:pPr>
            <a:r>
              <a:rPr lang="en-US" sz="2800" b="1" dirty="0" smtClean="0">
                <a:solidFill>
                  <a:schemeClr val="accent1">
                    <a:lumMod val="75000"/>
                  </a:schemeClr>
                </a:solidFill>
              </a:rPr>
              <a:t>Water Quality Goal</a:t>
            </a:r>
          </a:p>
          <a:p>
            <a:endParaRPr lang="en-US" sz="2800" dirty="0" smtClean="0">
              <a:solidFill>
                <a:schemeClr val="tx1">
                  <a:lumMod val="65000"/>
                  <a:lumOff val="35000"/>
                </a:schemeClr>
              </a:solidFill>
            </a:endParaRPr>
          </a:p>
          <a:p>
            <a:r>
              <a:rPr lang="en-US" sz="2200" b="1" i="1" dirty="0" smtClean="0"/>
              <a:t>2025 Watershed Implementation Plans (WIP) Outcome</a:t>
            </a:r>
            <a:r>
              <a:rPr lang="en-US" sz="2200" dirty="0" smtClean="0"/>
              <a:t>: Have all controls installed by 2025 to achieve the Bay’s DO, water clarity/SAV, and chlorophyll a criteria. </a:t>
            </a:r>
          </a:p>
          <a:p>
            <a:endParaRPr lang="en-US" sz="2200" dirty="0" smtClean="0"/>
          </a:p>
          <a:p>
            <a:pPr lvl="0"/>
            <a:r>
              <a:rPr lang="en-US" sz="2200" b="1" i="1" dirty="0" smtClean="0"/>
              <a:t>2017 WIP Outcome:</a:t>
            </a:r>
            <a:r>
              <a:rPr lang="en-US" sz="2200" dirty="0" smtClean="0"/>
              <a:t> Have practices in place by 2017 that are expected to achieve 60 percent of the load reductions necessary to achieve applicable water quality standards compared to 2009 levels.</a:t>
            </a: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50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Outcomes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71600"/>
            <a:ext cx="8001000" cy="4114800"/>
          </a:xfrm>
        </p:spPr>
        <p:txBody>
          <a:bodyPr>
            <a:normAutofit/>
          </a:bodyPr>
          <a:lstStyle/>
          <a:p>
            <a:pPr>
              <a:buNone/>
            </a:pPr>
            <a:r>
              <a:rPr lang="en-US" sz="2800" b="1" dirty="0" smtClean="0">
                <a:solidFill>
                  <a:schemeClr val="accent1">
                    <a:lumMod val="75000"/>
                  </a:schemeClr>
                </a:solidFill>
              </a:rPr>
              <a:t>Healthy Watersheds Goal</a:t>
            </a:r>
            <a:endParaRPr lang="en-US" sz="2800" b="1" dirty="0">
              <a:solidFill>
                <a:schemeClr val="accent1">
                  <a:lumMod val="75000"/>
                </a:schemeClr>
              </a:solidFill>
            </a:endParaRPr>
          </a:p>
          <a:p>
            <a:endParaRPr lang="en-US" sz="2800" dirty="0" smtClean="0">
              <a:solidFill>
                <a:schemeClr val="accent1">
                  <a:lumMod val="75000"/>
                </a:schemeClr>
              </a:solidFill>
            </a:endParaRPr>
          </a:p>
          <a:p>
            <a:r>
              <a:rPr lang="en-US" sz="2400" b="1" i="1" dirty="0" smtClean="0"/>
              <a:t>Healthy Waters Outcome</a:t>
            </a:r>
            <a:r>
              <a:rPr lang="en-US" sz="2400" dirty="0" smtClean="0"/>
              <a:t>:  State identified healthy waters remain healthy.</a:t>
            </a:r>
          </a:p>
          <a:p>
            <a:pPr>
              <a:buNone/>
            </a:pPr>
            <a:r>
              <a:rPr lang="en-US" dirty="0" smtClean="0"/>
              <a:t> </a:t>
            </a:r>
          </a:p>
          <a:p>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50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Outcomes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71600"/>
            <a:ext cx="8001000" cy="4114800"/>
          </a:xfrm>
        </p:spPr>
        <p:txBody>
          <a:bodyPr>
            <a:normAutofit/>
          </a:bodyPr>
          <a:lstStyle/>
          <a:p>
            <a:pPr>
              <a:buNone/>
            </a:pPr>
            <a:r>
              <a:rPr lang="en-US" sz="2800" b="1" dirty="0" smtClean="0">
                <a:solidFill>
                  <a:schemeClr val="accent1">
                    <a:lumMod val="75000"/>
                  </a:schemeClr>
                </a:solidFill>
              </a:rPr>
              <a:t>Land Conservation Goal</a:t>
            </a:r>
            <a:endParaRPr lang="en-US" sz="2800" b="1" dirty="0">
              <a:solidFill>
                <a:schemeClr val="accent1">
                  <a:lumMod val="75000"/>
                </a:schemeClr>
              </a:solidFill>
            </a:endParaRPr>
          </a:p>
          <a:p>
            <a:endParaRPr lang="en-US" sz="2800" dirty="0" smtClean="0">
              <a:solidFill>
                <a:schemeClr val="accent1">
                  <a:lumMod val="75000"/>
                </a:schemeClr>
              </a:solidFill>
            </a:endParaRPr>
          </a:p>
          <a:p>
            <a:r>
              <a:rPr lang="en-US" sz="2000" b="1" i="1" dirty="0" smtClean="0"/>
              <a:t>Protected Lands Outcome</a:t>
            </a:r>
            <a:r>
              <a:rPr lang="en-US" sz="2000" dirty="0" smtClean="0"/>
              <a:t>: Protect an additional two million acres of lands throughout the watershed currently identified as high conservation priorities at the federal, state or local level by 2025, including 695,000 acres of forest land of highest value for maintaining water quality.</a:t>
            </a: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50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Outcomes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71600"/>
            <a:ext cx="8001000" cy="4114800"/>
          </a:xfrm>
        </p:spPr>
        <p:txBody>
          <a:bodyPr>
            <a:normAutofit/>
          </a:bodyPr>
          <a:lstStyle/>
          <a:p>
            <a:pPr>
              <a:buNone/>
            </a:pPr>
            <a:r>
              <a:rPr lang="en-US" sz="2800" b="1" dirty="0" smtClean="0">
                <a:solidFill>
                  <a:schemeClr val="accent1">
                    <a:lumMod val="75000"/>
                  </a:schemeClr>
                </a:solidFill>
              </a:rPr>
              <a:t>Public Access Goal</a:t>
            </a:r>
            <a:endParaRPr lang="en-US" sz="2800" b="1" dirty="0">
              <a:solidFill>
                <a:schemeClr val="accent1">
                  <a:lumMod val="75000"/>
                </a:schemeClr>
              </a:solidFill>
            </a:endParaRPr>
          </a:p>
          <a:p>
            <a:endParaRPr lang="en-US" sz="2800" dirty="0" smtClean="0">
              <a:solidFill>
                <a:schemeClr val="accent1">
                  <a:lumMod val="75000"/>
                </a:schemeClr>
              </a:solidFill>
            </a:endParaRPr>
          </a:p>
          <a:p>
            <a:r>
              <a:rPr lang="en-US" sz="2000" b="1" i="1" dirty="0" smtClean="0"/>
              <a:t>Public Access Site Development Outcome</a:t>
            </a:r>
            <a:r>
              <a:rPr lang="en-US" sz="2000" dirty="0" smtClean="0"/>
              <a:t>: Increase public access by adding 300 new public access sites by 2025.</a:t>
            </a:r>
          </a:p>
          <a:p>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50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Outcomes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371600"/>
            <a:ext cx="8001000" cy="4114800"/>
          </a:xfrm>
        </p:spPr>
        <p:txBody>
          <a:bodyPr>
            <a:normAutofit/>
          </a:bodyPr>
          <a:lstStyle/>
          <a:p>
            <a:pPr>
              <a:buNone/>
            </a:pPr>
            <a:r>
              <a:rPr lang="en-US" b="1" dirty="0" smtClean="0">
                <a:solidFill>
                  <a:schemeClr val="accent1">
                    <a:lumMod val="75000"/>
                  </a:schemeClr>
                </a:solidFill>
              </a:rPr>
              <a:t>Environmental Literacy Goal</a:t>
            </a:r>
          </a:p>
          <a:p>
            <a:endParaRPr lang="en-US" sz="2800" dirty="0" smtClean="0"/>
          </a:p>
          <a:p>
            <a:r>
              <a:rPr lang="en-US" sz="2800" b="1" i="1" dirty="0" smtClean="0"/>
              <a:t>Education Outcome:</a:t>
            </a:r>
            <a:r>
              <a:rPr lang="en-US" sz="2800" i="1" dirty="0" smtClean="0"/>
              <a:t> TBD</a:t>
            </a:r>
            <a:endParaRPr lang="en-US" sz="2800" dirty="0" smtClean="0"/>
          </a:p>
          <a:p>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50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Outcomes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Outcomes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524000"/>
            <a:ext cx="7696200" cy="5181600"/>
          </a:xfrm>
        </p:spPr>
        <p:txBody>
          <a:bodyPr>
            <a:normAutofit fontScale="47500" lnSpcReduction="20000"/>
          </a:bodyPr>
          <a:lstStyle/>
          <a:p>
            <a:pPr>
              <a:buNone/>
            </a:pPr>
            <a:r>
              <a:rPr lang="en-US" sz="5700" b="1" i="1" dirty="0" smtClean="0">
                <a:solidFill>
                  <a:schemeClr val="accent1">
                    <a:lumMod val="75000"/>
                  </a:schemeClr>
                </a:solidFill>
              </a:rPr>
              <a:t>Vision</a:t>
            </a:r>
          </a:p>
          <a:p>
            <a:pPr>
              <a:buNone/>
            </a:pPr>
            <a:r>
              <a:rPr lang="en-US" sz="5700" b="1" i="1" dirty="0" smtClean="0">
                <a:solidFill>
                  <a:schemeClr val="accent1">
                    <a:lumMod val="75000"/>
                  </a:schemeClr>
                </a:solidFill>
              </a:rPr>
              <a:t>	</a:t>
            </a:r>
            <a:r>
              <a:rPr lang="en-US" sz="4200" dirty="0" smtClean="0"/>
              <a:t>A </a:t>
            </a:r>
            <a:r>
              <a:rPr lang="en-US" sz="4200" i="1" dirty="0" smtClean="0"/>
              <a:t>vision </a:t>
            </a:r>
            <a:r>
              <a:rPr lang="en-US" sz="4200" dirty="0" smtClean="0"/>
              <a:t>is a concise statement that defines the mid- to long-term goals of the organization. (It is intended to serve as a clear guide for choosing current and future courses of action.) </a:t>
            </a:r>
          </a:p>
          <a:p>
            <a:pPr lvl="0">
              <a:buNone/>
            </a:pPr>
            <a:endParaRPr lang="en-US" sz="4200" dirty="0" smtClean="0"/>
          </a:p>
          <a:p>
            <a:pPr>
              <a:buNone/>
            </a:pPr>
            <a:r>
              <a:rPr lang="en-US" sz="4200" b="1" u="sng" dirty="0" smtClean="0">
                <a:solidFill>
                  <a:schemeClr val="tx1">
                    <a:lumMod val="65000"/>
                    <a:lumOff val="35000"/>
                  </a:schemeClr>
                </a:solidFill>
              </a:rPr>
              <a:t>Questions</a:t>
            </a:r>
            <a:endParaRPr lang="en-US" sz="4200" dirty="0" smtClean="0"/>
          </a:p>
          <a:p>
            <a:pPr lvl="0"/>
            <a:r>
              <a:rPr lang="en-US" sz="4200" dirty="0" smtClean="0"/>
              <a:t> Is the scope of the vision appropriate to provide guidance for goal setting?</a:t>
            </a:r>
          </a:p>
          <a:p>
            <a:pPr lvl="0"/>
            <a:endParaRPr lang="en-US" sz="2900" dirty="0" smtClean="0"/>
          </a:p>
          <a:p>
            <a:pPr lvl="0"/>
            <a:r>
              <a:rPr lang="en-US" sz="4200" dirty="0" smtClean="0"/>
              <a:t>What is the most important part of the vision for your jurisdiction/organization?  </a:t>
            </a:r>
          </a:p>
          <a:p>
            <a:pPr lvl="0"/>
            <a:endParaRPr lang="en-US" sz="2900" dirty="0" smtClean="0"/>
          </a:p>
          <a:p>
            <a:pPr lvl="0"/>
            <a:r>
              <a:rPr lang="en-US" sz="4200" dirty="0" smtClean="0"/>
              <a:t>Does the vision mission provide the basis for appropriate goals and outcomes? </a:t>
            </a:r>
          </a:p>
          <a:p>
            <a:pPr lvl="0"/>
            <a:endParaRPr lang="en-US" sz="2900" dirty="0" smtClean="0"/>
          </a:p>
          <a:p>
            <a:pPr lvl="0"/>
            <a:r>
              <a:rPr lang="en-US" sz="4200" dirty="0" smtClean="0"/>
              <a:t>Should the vision articulate what we think we will achieve by meeting the outcomes in 2025 or when we are “done”?  Are they the same thing?</a:t>
            </a: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Participatory Language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752600"/>
            <a:ext cx="7696200" cy="4572000"/>
          </a:xfrm>
        </p:spPr>
        <p:txBody>
          <a:bodyPr>
            <a:normAutofit fontScale="77500" lnSpcReduction="20000"/>
          </a:bodyPr>
          <a:lstStyle/>
          <a:p>
            <a:pPr>
              <a:buNone/>
            </a:pPr>
            <a:r>
              <a:rPr lang="en-US" sz="3900" b="1" i="1" dirty="0" smtClean="0">
                <a:solidFill>
                  <a:schemeClr val="accent1">
                    <a:lumMod val="75000"/>
                  </a:schemeClr>
                </a:solidFill>
              </a:rPr>
              <a:t>Mission</a:t>
            </a:r>
          </a:p>
          <a:p>
            <a:pPr>
              <a:buNone/>
            </a:pPr>
            <a:r>
              <a:rPr lang="en-US" sz="2800" dirty="0" smtClean="0"/>
              <a:t>	</a:t>
            </a:r>
            <a:r>
              <a:rPr lang="en-US" sz="2600" dirty="0" smtClean="0"/>
              <a:t>A </a:t>
            </a:r>
            <a:r>
              <a:rPr lang="en-US" sz="2600" i="1" dirty="0" smtClean="0"/>
              <a:t>mission </a:t>
            </a:r>
            <a:r>
              <a:rPr lang="en-US" sz="2600" dirty="0" smtClean="0"/>
              <a:t>is a brief statement, typically one or two sentences, that defines why the organization exists. (It identifies its core purpose and focus that normally remains unchanged over time. a mission is something to be accomplished whereas a vision is something to be pursued for that accomplishment.) </a:t>
            </a:r>
            <a:endParaRPr lang="en-US" sz="2800" dirty="0" smtClean="0"/>
          </a:p>
          <a:p>
            <a:endParaRPr lang="en-US" sz="2800" dirty="0" smtClean="0">
              <a:solidFill>
                <a:schemeClr val="tx1">
                  <a:lumMod val="65000"/>
                  <a:lumOff val="35000"/>
                </a:schemeClr>
              </a:solidFill>
            </a:endParaRPr>
          </a:p>
          <a:p>
            <a:pPr>
              <a:buNone/>
            </a:pPr>
            <a:r>
              <a:rPr lang="en-US" sz="2800" b="1" u="sng" dirty="0" smtClean="0">
                <a:solidFill>
                  <a:schemeClr val="tx1">
                    <a:lumMod val="65000"/>
                    <a:lumOff val="35000"/>
                  </a:schemeClr>
                </a:solidFill>
              </a:rPr>
              <a:t>Questions: </a:t>
            </a:r>
            <a:endParaRPr lang="en-US" sz="2800" dirty="0" smtClean="0"/>
          </a:p>
          <a:p>
            <a:r>
              <a:rPr lang="en-US" sz="2600" dirty="0" smtClean="0"/>
              <a:t>Is the mission too broad, too narrow?</a:t>
            </a:r>
          </a:p>
          <a:p>
            <a:pPr lvl="0"/>
            <a:endParaRPr lang="en-US" sz="1800" dirty="0" smtClean="0"/>
          </a:p>
          <a:p>
            <a:pPr lvl="0"/>
            <a:r>
              <a:rPr lang="en-US" sz="2600" dirty="0" smtClean="0"/>
              <a:t>Does the mission provide the basis for appropriate goals and outcomes? </a:t>
            </a:r>
          </a:p>
          <a:p>
            <a:endParaRPr lang="en-US" sz="2000" dirty="0" smtClean="0"/>
          </a:p>
          <a:p>
            <a:r>
              <a:rPr lang="en-US" sz="2600" dirty="0" smtClean="0"/>
              <a:t>Should the mission reference or acknowledge work that is needed beyond that of the partnership? </a:t>
            </a:r>
            <a:endParaRPr lang="en-US" sz="26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Participatory Language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97467D8-3D5E-404B-8AF5-9BC08EAC08F8}" type="slidenum">
              <a:rPr lang="en-US" smtClean="0"/>
              <a:pPr/>
              <a:t>3</a:t>
            </a:fld>
            <a:endParaRPr lang="en-US" dirty="0"/>
          </a:p>
        </p:txBody>
      </p:sp>
      <p:sp>
        <p:nvSpPr>
          <p:cNvPr id="5" name="Rectangle 4"/>
          <p:cNvSpPr/>
          <p:nvPr/>
        </p:nvSpPr>
        <p:spPr>
          <a:xfrm>
            <a:off x="76200" y="152400"/>
            <a:ext cx="2819400" cy="3581400"/>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GIT6</a:t>
            </a:r>
          </a:p>
          <a:p>
            <a:pPr algn="ctr"/>
            <a:endParaRPr lang="en-US" dirty="0" smtClean="0">
              <a:solidFill>
                <a:schemeClr val="bg1"/>
              </a:solidFill>
            </a:endParaRPr>
          </a:p>
          <a:p>
            <a:pPr>
              <a:buFontTx/>
              <a:buChar char="-"/>
            </a:pPr>
            <a:r>
              <a:rPr lang="en-US" sz="1400" dirty="0" smtClean="0">
                <a:solidFill>
                  <a:schemeClr val="bg1"/>
                </a:solidFill>
              </a:rPr>
              <a:t> Establish GIT sub-group fully representative of all partners </a:t>
            </a:r>
          </a:p>
          <a:p>
            <a:pPr>
              <a:buFontTx/>
              <a:buChar char="-"/>
            </a:pPr>
            <a:endParaRPr lang="en-US" sz="1400" dirty="0" smtClean="0">
              <a:solidFill>
                <a:schemeClr val="bg1"/>
              </a:solidFill>
            </a:endParaRPr>
          </a:p>
          <a:p>
            <a:pPr>
              <a:buFontTx/>
              <a:buChar char="-"/>
            </a:pPr>
            <a:r>
              <a:rPr lang="en-US" sz="1400" dirty="0" smtClean="0">
                <a:solidFill>
                  <a:schemeClr val="bg1"/>
                </a:solidFill>
              </a:rPr>
              <a:t> Determine next step to finalize </a:t>
            </a:r>
            <a:r>
              <a:rPr lang="en-US" sz="1400" dirty="0" smtClean="0">
                <a:solidFill>
                  <a:srgbClr val="92D050"/>
                </a:solidFill>
              </a:rPr>
              <a:t>goals</a:t>
            </a:r>
          </a:p>
          <a:p>
            <a:pPr>
              <a:buFontTx/>
              <a:buChar char="-"/>
            </a:pPr>
            <a:endParaRPr lang="en-US" sz="1400" dirty="0" smtClean="0">
              <a:solidFill>
                <a:srgbClr val="92D050"/>
              </a:solidFill>
            </a:endParaRPr>
          </a:p>
          <a:p>
            <a:pPr>
              <a:buFontTx/>
              <a:buChar char="-"/>
            </a:pPr>
            <a:r>
              <a:rPr lang="en-US" sz="1400" dirty="0" smtClean="0">
                <a:solidFill>
                  <a:schemeClr val="bg1"/>
                </a:solidFill>
              </a:rPr>
              <a:t> Determine key </a:t>
            </a:r>
            <a:r>
              <a:rPr lang="en-US" sz="1400" dirty="0" smtClean="0">
                <a:solidFill>
                  <a:srgbClr val="92D050"/>
                </a:solidFill>
              </a:rPr>
              <a:t>governance</a:t>
            </a:r>
            <a:r>
              <a:rPr lang="en-US" sz="1400" dirty="0" smtClean="0">
                <a:solidFill>
                  <a:schemeClr val="bg1"/>
                </a:solidFill>
              </a:rPr>
              <a:t> issues</a:t>
            </a:r>
          </a:p>
          <a:p>
            <a:r>
              <a:rPr lang="en-US" sz="1400" dirty="0" smtClean="0">
                <a:solidFill>
                  <a:schemeClr val="bg1"/>
                </a:solidFill>
              </a:rPr>
              <a:t> </a:t>
            </a:r>
          </a:p>
          <a:p>
            <a:pPr>
              <a:buFontTx/>
              <a:buChar char="-"/>
            </a:pPr>
            <a:r>
              <a:rPr lang="en-US" sz="1400" dirty="0" smtClean="0">
                <a:solidFill>
                  <a:schemeClr val="bg1"/>
                </a:solidFill>
              </a:rPr>
              <a:t> Look at  issues and early decisions needed for </a:t>
            </a:r>
            <a:r>
              <a:rPr lang="en-US" sz="1400" dirty="0" smtClean="0">
                <a:solidFill>
                  <a:srgbClr val="92D050"/>
                </a:solidFill>
              </a:rPr>
              <a:t>agreement</a:t>
            </a:r>
            <a:endParaRPr lang="en-US" sz="1400" dirty="0">
              <a:solidFill>
                <a:srgbClr val="92D050"/>
              </a:solidFill>
            </a:endParaRPr>
          </a:p>
        </p:txBody>
      </p:sp>
      <p:sp>
        <p:nvSpPr>
          <p:cNvPr id="6" name="Right Arrow 5"/>
          <p:cNvSpPr/>
          <p:nvPr/>
        </p:nvSpPr>
        <p:spPr>
          <a:xfrm>
            <a:off x="2971800" y="1600200"/>
            <a:ext cx="457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6248400" y="3429000"/>
            <a:ext cx="2819400" cy="3276600"/>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PSC</a:t>
            </a:r>
          </a:p>
          <a:p>
            <a:pPr algn="ctr"/>
            <a:endParaRPr lang="en-US" dirty="0" smtClean="0">
              <a:solidFill>
                <a:schemeClr val="bg1"/>
              </a:solidFill>
            </a:endParaRPr>
          </a:p>
          <a:p>
            <a:pPr>
              <a:buFontTx/>
              <a:buChar char="-"/>
            </a:pPr>
            <a:r>
              <a:rPr lang="en-US" sz="1600" dirty="0" smtClean="0">
                <a:solidFill>
                  <a:schemeClr val="bg1"/>
                </a:solidFill>
              </a:rPr>
              <a:t> </a:t>
            </a:r>
            <a:r>
              <a:rPr lang="en-US" sz="1400" dirty="0" smtClean="0">
                <a:solidFill>
                  <a:schemeClr val="bg1"/>
                </a:solidFill>
              </a:rPr>
              <a:t>Agreed to comprehensive </a:t>
            </a:r>
            <a:r>
              <a:rPr lang="en-US" sz="1400" dirty="0" smtClean="0">
                <a:solidFill>
                  <a:srgbClr val="92D050"/>
                </a:solidFill>
              </a:rPr>
              <a:t>agreement</a:t>
            </a:r>
            <a:r>
              <a:rPr lang="en-US" sz="1400" dirty="0" smtClean="0">
                <a:solidFill>
                  <a:schemeClr val="bg1"/>
                </a:solidFill>
              </a:rPr>
              <a:t> with overarching </a:t>
            </a:r>
            <a:r>
              <a:rPr lang="en-US" sz="1400" dirty="0" smtClean="0">
                <a:solidFill>
                  <a:srgbClr val="92D050"/>
                </a:solidFill>
              </a:rPr>
              <a:t>goals</a:t>
            </a:r>
            <a:r>
              <a:rPr lang="en-US" sz="1400" dirty="0" smtClean="0">
                <a:solidFill>
                  <a:schemeClr val="bg1"/>
                </a:solidFill>
              </a:rPr>
              <a:t> and specific </a:t>
            </a:r>
            <a:r>
              <a:rPr lang="en-US" sz="1400" dirty="0" smtClean="0">
                <a:solidFill>
                  <a:srgbClr val="92D050"/>
                </a:solidFill>
              </a:rPr>
              <a:t>outcomes</a:t>
            </a:r>
          </a:p>
          <a:p>
            <a:pPr>
              <a:buFontTx/>
              <a:buChar char="-"/>
            </a:pPr>
            <a:endParaRPr lang="en-US" sz="1600" dirty="0" smtClean="0">
              <a:solidFill>
                <a:schemeClr val="bg1"/>
              </a:solidFill>
            </a:endParaRPr>
          </a:p>
          <a:p>
            <a:pPr>
              <a:buFontTx/>
              <a:buChar char="-"/>
            </a:pPr>
            <a:r>
              <a:rPr lang="en-US" sz="1400" dirty="0" smtClean="0">
                <a:solidFill>
                  <a:schemeClr val="bg1"/>
                </a:solidFill>
              </a:rPr>
              <a:t>Adopt or recommend changes to </a:t>
            </a:r>
            <a:r>
              <a:rPr lang="en-US" sz="1400" dirty="0" smtClean="0">
                <a:solidFill>
                  <a:srgbClr val="92D050"/>
                </a:solidFill>
              </a:rPr>
              <a:t>goals</a:t>
            </a:r>
          </a:p>
          <a:p>
            <a:pPr>
              <a:buFontTx/>
              <a:buChar char="-"/>
            </a:pPr>
            <a:endParaRPr lang="en-US" sz="1400" dirty="0" smtClean="0">
              <a:solidFill>
                <a:srgbClr val="92D050"/>
              </a:solidFill>
            </a:endParaRPr>
          </a:p>
          <a:p>
            <a:pPr>
              <a:buFontTx/>
              <a:buChar char="-"/>
            </a:pPr>
            <a:r>
              <a:rPr lang="en-US" sz="1400" dirty="0" smtClean="0">
                <a:solidFill>
                  <a:schemeClr val="bg1"/>
                </a:solidFill>
              </a:rPr>
              <a:t> Provide input and guidance on key </a:t>
            </a:r>
            <a:r>
              <a:rPr lang="en-US" sz="1400" dirty="0" smtClean="0">
                <a:solidFill>
                  <a:srgbClr val="92D050"/>
                </a:solidFill>
              </a:rPr>
              <a:t>governance </a:t>
            </a:r>
            <a:r>
              <a:rPr lang="en-US" sz="1400" dirty="0" smtClean="0">
                <a:solidFill>
                  <a:schemeClr val="bg1"/>
                </a:solidFill>
              </a:rPr>
              <a:t> issues</a:t>
            </a:r>
          </a:p>
          <a:p>
            <a:pPr>
              <a:buFontTx/>
              <a:buChar char="-"/>
            </a:pPr>
            <a:endParaRPr lang="en-US" sz="1400" dirty="0" smtClean="0">
              <a:solidFill>
                <a:schemeClr val="bg1"/>
              </a:solidFill>
            </a:endParaRPr>
          </a:p>
        </p:txBody>
      </p:sp>
      <p:sp>
        <p:nvSpPr>
          <p:cNvPr id="8" name="Rectangle 7"/>
          <p:cNvSpPr/>
          <p:nvPr/>
        </p:nvSpPr>
        <p:spPr>
          <a:xfrm>
            <a:off x="3124200" y="3886200"/>
            <a:ext cx="2514600" cy="2819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chemeClr val="bg1"/>
              </a:solidFill>
            </a:endParaRPr>
          </a:p>
          <a:p>
            <a:pPr algn="ctr"/>
            <a:r>
              <a:rPr lang="en-US" dirty="0" smtClean="0">
                <a:solidFill>
                  <a:schemeClr val="bg1"/>
                </a:solidFill>
              </a:rPr>
              <a:t>GIT6</a:t>
            </a:r>
          </a:p>
          <a:p>
            <a:pPr algn="ctr"/>
            <a:endParaRPr lang="en-US" sz="2000" dirty="0" smtClean="0">
              <a:solidFill>
                <a:schemeClr val="bg1"/>
              </a:solidFill>
            </a:endParaRPr>
          </a:p>
          <a:p>
            <a:pPr>
              <a:buFontTx/>
              <a:buChar char="-"/>
            </a:pPr>
            <a:r>
              <a:rPr lang="en-US" sz="1600" dirty="0" smtClean="0">
                <a:solidFill>
                  <a:schemeClr val="bg1"/>
                </a:solidFill>
              </a:rPr>
              <a:t> Build out PSC selected options for agreement </a:t>
            </a:r>
          </a:p>
          <a:p>
            <a:pPr>
              <a:buFontTx/>
              <a:buChar char="-"/>
            </a:pPr>
            <a:endParaRPr lang="en-US" sz="1600" dirty="0" smtClean="0">
              <a:solidFill>
                <a:schemeClr val="bg1"/>
              </a:solidFill>
            </a:endParaRPr>
          </a:p>
          <a:p>
            <a:pPr>
              <a:buFontTx/>
              <a:buChar char="-"/>
            </a:pPr>
            <a:r>
              <a:rPr lang="en-US" sz="1600" dirty="0" smtClean="0">
                <a:solidFill>
                  <a:schemeClr val="bg1"/>
                </a:solidFill>
              </a:rPr>
              <a:t> GITs Coordinate to finalize </a:t>
            </a:r>
            <a:r>
              <a:rPr lang="en-US" sz="1600" dirty="0" smtClean="0">
                <a:solidFill>
                  <a:srgbClr val="92D050"/>
                </a:solidFill>
              </a:rPr>
              <a:t>goals  </a:t>
            </a:r>
            <a:r>
              <a:rPr lang="en-US" sz="1600" dirty="0" smtClean="0">
                <a:solidFill>
                  <a:schemeClr val="bg1"/>
                </a:solidFill>
              </a:rPr>
              <a:t>and</a:t>
            </a:r>
            <a:r>
              <a:rPr lang="en-US" sz="1600" dirty="0" smtClean="0">
                <a:solidFill>
                  <a:srgbClr val="92D050"/>
                </a:solidFill>
              </a:rPr>
              <a:t> outcomes</a:t>
            </a:r>
          </a:p>
          <a:p>
            <a:pPr>
              <a:buFontTx/>
              <a:buChar char="-"/>
            </a:pPr>
            <a:endParaRPr lang="en-US" sz="1400" dirty="0" smtClean="0">
              <a:solidFill>
                <a:srgbClr val="92D050"/>
              </a:solidFill>
            </a:endParaRPr>
          </a:p>
          <a:p>
            <a:pPr>
              <a:buFontTx/>
              <a:buChar char="-"/>
            </a:pPr>
            <a:endParaRPr lang="en-US" sz="1400" dirty="0" smtClean="0">
              <a:solidFill>
                <a:srgbClr val="92D050"/>
              </a:solidFill>
            </a:endParaRPr>
          </a:p>
        </p:txBody>
      </p:sp>
      <p:sp>
        <p:nvSpPr>
          <p:cNvPr id="9" name="TextBox 8"/>
          <p:cNvSpPr txBox="1"/>
          <p:nvPr/>
        </p:nvSpPr>
        <p:spPr>
          <a:xfrm>
            <a:off x="3200400" y="76200"/>
            <a:ext cx="2819400" cy="1015663"/>
          </a:xfrm>
          <a:prstGeom prst="rect">
            <a:avLst/>
          </a:prstGeom>
          <a:noFill/>
        </p:spPr>
        <p:txBody>
          <a:bodyPr wrap="square" rtlCol="0">
            <a:spAutoFit/>
          </a:bodyPr>
          <a:lstStyle/>
          <a:p>
            <a:pPr algn="ctr"/>
            <a:r>
              <a:rPr lang="en-US" sz="2000" i="1" dirty="0" smtClean="0">
                <a:solidFill>
                  <a:srgbClr val="FF0000"/>
                </a:solidFill>
                <a:ea typeface="Batang" pitchFamily="18" charset="-127"/>
              </a:rPr>
              <a:t>Proposed Outline for Alignment Process</a:t>
            </a:r>
          </a:p>
          <a:p>
            <a:pPr algn="ctr"/>
            <a:endParaRPr lang="en-US" sz="2000" i="1" dirty="0" smtClean="0">
              <a:solidFill>
                <a:schemeClr val="accent6">
                  <a:lumMod val="75000"/>
                </a:schemeClr>
              </a:solidFill>
              <a:ea typeface="Batang" pitchFamily="18" charset="-127"/>
            </a:endParaRPr>
          </a:p>
        </p:txBody>
      </p:sp>
      <p:sp>
        <p:nvSpPr>
          <p:cNvPr id="10" name="Rectangle 9"/>
          <p:cNvSpPr/>
          <p:nvPr/>
        </p:nvSpPr>
        <p:spPr>
          <a:xfrm>
            <a:off x="76200" y="3886200"/>
            <a:ext cx="2438400" cy="2819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chemeClr val="bg1"/>
              </a:solidFill>
            </a:endParaRPr>
          </a:p>
          <a:p>
            <a:pPr algn="ctr"/>
            <a:endParaRPr lang="en-US" dirty="0" smtClean="0">
              <a:solidFill>
                <a:schemeClr val="bg1"/>
              </a:solidFill>
            </a:endParaRPr>
          </a:p>
          <a:p>
            <a:pPr algn="ctr"/>
            <a:r>
              <a:rPr lang="en-US" dirty="0" smtClean="0">
                <a:solidFill>
                  <a:schemeClr val="bg1"/>
                </a:solidFill>
              </a:rPr>
              <a:t>PSC</a:t>
            </a:r>
          </a:p>
          <a:p>
            <a:pPr algn="ctr"/>
            <a:endParaRPr lang="en-US" sz="1100" dirty="0" smtClean="0">
              <a:solidFill>
                <a:schemeClr val="bg1"/>
              </a:solidFill>
            </a:endParaRPr>
          </a:p>
          <a:p>
            <a:pPr>
              <a:buFontTx/>
              <a:buChar char="-"/>
            </a:pPr>
            <a:r>
              <a:rPr lang="en-US" sz="1600" dirty="0" smtClean="0">
                <a:solidFill>
                  <a:schemeClr val="bg1"/>
                </a:solidFill>
              </a:rPr>
              <a:t>  Final adoption of </a:t>
            </a:r>
            <a:r>
              <a:rPr lang="en-US" sz="1600" dirty="0" smtClean="0">
                <a:solidFill>
                  <a:srgbClr val="92D050"/>
                </a:solidFill>
              </a:rPr>
              <a:t>goals </a:t>
            </a:r>
            <a:r>
              <a:rPr lang="en-US" sz="1600" dirty="0" smtClean="0">
                <a:solidFill>
                  <a:schemeClr val="bg1"/>
                </a:solidFill>
              </a:rPr>
              <a:t>adopt or recommend changes to </a:t>
            </a:r>
            <a:r>
              <a:rPr lang="en-US" sz="1600" dirty="0" smtClean="0">
                <a:solidFill>
                  <a:srgbClr val="92D050"/>
                </a:solidFill>
              </a:rPr>
              <a:t>outcomes</a:t>
            </a:r>
          </a:p>
          <a:p>
            <a:pPr>
              <a:buFontTx/>
              <a:buChar char="-"/>
            </a:pPr>
            <a:endParaRPr lang="en-US" sz="1600" dirty="0" smtClean="0">
              <a:solidFill>
                <a:schemeClr val="bg1"/>
              </a:solidFill>
            </a:endParaRPr>
          </a:p>
          <a:p>
            <a:pPr>
              <a:buFontTx/>
              <a:buChar char="-"/>
            </a:pPr>
            <a:r>
              <a:rPr lang="en-US" sz="1600" dirty="0" smtClean="0">
                <a:solidFill>
                  <a:schemeClr val="bg1"/>
                </a:solidFill>
              </a:rPr>
              <a:t>  Approve draft Agreement language, negotiate revisions</a:t>
            </a:r>
            <a:endParaRPr lang="en-US" sz="1400" dirty="0" smtClean="0">
              <a:solidFill>
                <a:schemeClr val="bg1"/>
              </a:solidFill>
            </a:endParaRPr>
          </a:p>
          <a:p>
            <a:pPr>
              <a:buFontTx/>
              <a:buChar char="-"/>
            </a:pPr>
            <a:endParaRPr lang="en-US" sz="1400" dirty="0" smtClean="0">
              <a:solidFill>
                <a:schemeClr val="bg1"/>
              </a:solidFill>
            </a:endParaRPr>
          </a:p>
        </p:txBody>
      </p:sp>
      <p:sp>
        <p:nvSpPr>
          <p:cNvPr id="11" name="Right Arrow 10"/>
          <p:cNvSpPr/>
          <p:nvPr/>
        </p:nvSpPr>
        <p:spPr>
          <a:xfrm rot="10800000">
            <a:off x="2590800" y="4800600"/>
            <a:ext cx="457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3505200" y="1219200"/>
            <a:ext cx="2133600" cy="1828800"/>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bg1"/>
                </a:solidFill>
              </a:rPr>
              <a:t>MB</a:t>
            </a:r>
          </a:p>
          <a:p>
            <a:pPr algn="ctr"/>
            <a:endParaRPr lang="en-US" dirty="0" smtClean="0">
              <a:solidFill>
                <a:schemeClr val="bg1"/>
              </a:solidFill>
            </a:endParaRPr>
          </a:p>
          <a:p>
            <a:pPr>
              <a:buFontTx/>
              <a:buChar char="-"/>
            </a:pPr>
            <a:r>
              <a:rPr lang="en-US" sz="1600" dirty="0" smtClean="0">
                <a:solidFill>
                  <a:schemeClr val="bg1"/>
                </a:solidFill>
              </a:rPr>
              <a:t> Receive MB Input</a:t>
            </a:r>
          </a:p>
        </p:txBody>
      </p:sp>
      <p:sp>
        <p:nvSpPr>
          <p:cNvPr id="13" name="TextBox 12"/>
          <p:cNvSpPr txBox="1"/>
          <p:nvPr/>
        </p:nvSpPr>
        <p:spPr>
          <a:xfrm>
            <a:off x="457200" y="152400"/>
            <a:ext cx="2057400" cy="307777"/>
          </a:xfrm>
          <a:prstGeom prst="rect">
            <a:avLst/>
          </a:prstGeom>
          <a:noFill/>
        </p:spPr>
        <p:txBody>
          <a:bodyPr wrap="square" rtlCol="0">
            <a:spAutoFit/>
          </a:bodyPr>
          <a:lstStyle/>
          <a:p>
            <a:pPr algn="ctr"/>
            <a:r>
              <a:rPr lang="en-US" sz="1400" dirty="0" smtClean="0">
                <a:solidFill>
                  <a:srgbClr val="FFFF00"/>
                </a:solidFill>
              </a:rPr>
              <a:t>December - January</a:t>
            </a:r>
            <a:endParaRPr lang="en-US" sz="1400" dirty="0">
              <a:solidFill>
                <a:srgbClr val="FFFF00"/>
              </a:solidFill>
            </a:endParaRPr>
          </a:p>
        </p:txBody>
      </p:sp>
      <p:sp>
        <p:nvSpPr>
          <p:cNvPr id="14" name="TextBox 13"/>
          <p:cNvSpPr txBox="1"/>
          <p:nvPr/>
        </p:nvSpPr>
        <p:spPr>
          <a:xfrm>
            <a:off x="3505200" y="1219200"/>
            <a:ext cx="2057400" cy="307777"/>
          </a:xfrm>
          <a:prstGeom prst="rect">
            <a:avLst/>
          </a:prstGeom>
          <a:noFill/>
        </p:spPr>
        <p:txBody>
          <a:bodyPr wrap="square" rtlCol="0">
            <a:spAutoFit/>
          </a:bodyPr>
          <a:lstStyle/>
          <a:p>
            <a:pPr algn="ctr"/>
            <a:r>
              <a:rPr lang="en-US" sz="1400" dirty="0" smtClean="0">
                <a:solidFill>
                  <a:srgbClr val="FFFF00"/>
                </a:solidFill>
              </a:rPr>
              <a:t>January 10</a:t>
            </a:r>
            <a:r>
              <a:rPr lang="en-US" sz="1400" baseline="30000" dirty="0" smtClean="0">
                <a:solidFill>
                  <a:srgbClr val="FFFF00"/>
                </a:solidFill>
              </a:rPr>
              <a:t>th</a:t>
            </a:r>
            <a:r>
              <a:rPr lang="en-US" sz="1400" dirty="0" smtClean="0">
                <a:solidFill>
                  <a:srgbClr val="FFFF00"/>
                </a:solidFill>
              </a:rPr>
              <a:t> MB Meeting</a:t>
            </a:r>
            <a:endParaRPr lang="en-US" sz="1400" dirty="0">
              <a:solidFill>
                <a:srgbClr val="FFFF00"/>
              </a:solidFill>
            </a:endParaRPr>
          </a:p>
        </p:txBody>
      </p:sp>
      <p:sp>
        <p:nvSpPr>
          <p:cNvPr id="15" name="TextBox 14"/>
          <p:cNvSpPr txBox="1"/>
          <p:nvPr/>
        </p:nvSpPr>
        <p:spPr>
          <a:xfrm>
            <a:off x="6553200" y="3426023"/>
            <a:ext cx="2209800" cy="307777"/>
          </a:xfrm>
          <a:prstGeom prst="rect">
            <a:avLst/>
          </a:prstGeom>
          <a:noFill/>
        </p:spPr>
        <p:txBody>
          <a:bodyPr wrap="square" rtlCol="0">
            <a:spAutoFit/>
          </a:bodyPr>
          <a:lstStyle/>
          <a:p>
            <a:pPr algn="ctr"/>
            <a:r>
              <a:rPr lang="en-US" sz="1400" dirty="0" smtClean="0">
                <a:solidFill>
                  <a:srgbClr val="FFFF00"/>
                </a:solidFill>
              </a:rPr>
              <a:t>March /April PSC Meetings</a:t>
            </a:r>
            <a:endParaRPr lang="en-US" sz="1400" dirty="0">
              <a:solidFill>
                <a:srgbClr val="FFFF00"/>
              </a:solidFill>
            </a:endParaRPr>
          </a:p>
        </p:txBody>
      </p:sp>
      <p:sp>
        <p:nvSpPr>
          <p:cNvPr id="16" name="TextBox 15"/>
          <p:cNvSpPr txBox="1"/>
          <p:nvPr/>
        </p:nvSpPr>
        <p:spPr>
          <a:xfrm>
            <a:off x="3429000" y="3886200"/>
            <a:ext cx="2057400" cy="307777"/>
          </a:xfrm>
          <a:prstGeom prst="rect">
            <a:avLst/>
          </a:prstGeom>
          <a:noFill/>
        </p:spPr>
        <p:txBody>
          <a:bodyPr wrap="square" rtlCol="0">
            <a:spAutoFit/>
          </a:bodyPr>
          <a:lstStyle/>
          <a:p>
            <a:pPr algn="ctr"/>
            <a:r>
              <a:rPr lang="en-US" sz="1400" dirty="0" smtClean="0">
                <a:solidFill>
                  <a:srgbClr val="FFFF00"/>
                </a:solidFill>
              </a:rPr>
              <a:t>April - June</a:t>
            </a:r>
            <a:endParaRPr lang="en-US" sz="1400" dirty="0">
              <a:solidFill>
                <a:srgbClr val="FFFF00"/>
              </a:solidFill>
            </a:endParaRPr>
          </a:p>
        </p:txBody>
      </p:sp>
      <p:sp>
        <p:nvSpPr>
          <p:cNvPr id="17" name="Rectangle 16"/>
          <p:cNvSpPr/>
          <p:nvPr/>
        </p:nvSpPr>
        <p:spPr>
          <a:xfrm>
            <a:off x="6248400" y="152400"/>
            <a:ext cx="2819400" cy="2819400"/>
          </a:xfrm>
          <a:prstGeom prst="rect">
            <a:avLst/>
          </a:prstGeom>
          <a:solidFill>
            <a:schemeClr val="bg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solidFill>
                <a:schemeClr val="bg1"/>
              </a:solidFill>
            </a:endParaRPr>
          </a:p>
          <a:p>
            <a:pPr algn="ctr"/>
            <a:r>
              <a:rPr lang="en-US" dirty="0" smtClean="0">
                <a:solidFill>
                  <a:schemeClr val="bg1"/>
                </a:solidFill>
              </a:rPr>
              <a:t>GIT6</a:t>
            </a:r>
          </a:p>
          <a:p>
            <a:pPr algn="ctr"/>
            <a:endParaRPr lang="en-US" dirty="0" smtClean="0">
              <a:solidFill>
                <a:schemeClr val="bg1"/>
              </a:solidFill>
            </a:endParaRPr>
          </a:p>
          <a:p>
            <a:pPr>
              <a:buFontTx/>
              <a:buChar char="-"/>
            </a:pPr>
            <a:r>
              <a:rPr lang="en-US" sz="1400" dirty="0" smtClean="0">
                <a:solidFill>
                  <a:schemeClr val="bg1"/>
                </a:solidFill>
              </a:rPr>
              <a:t> Coordinate effort with GITs to finalize proposed new </a:t>
            </a:r>
            <a:r>
              <a:rPr lang="en-US" sz="1400" dirty="0" smtClean="0">
                <a:solidFill>
                  <a:srgbClr val="92D050"/>
                </a:solidFill>
              </a:rPr>
              <a:t>goals</a:t>
            </a:r>
            <a:r>
              <a:rPr lang="en-US" sz="1400" dirty="0" smtClean="0">
                <a:solidFill>
                  <a:schemeClr val="bg1"/>
                </a:solidFill>
              </a:rPr>
              <a:t> </a:t>
            </a:r>
          </a:p>
          <a:p>
            <a:pPr>
              <a:buFontTx/>
              <a:buChar char="-"/>
            </a:pPr>
            <a:endParaRPr lang="en-US" sz="1400" dirty="0" smtClean="0">
              <a:solidFill>
                <a:schemeClr val="bg1"/>
              </a:solidFill>
            </a:endParaRPr>
          </a:p>
          <a:p>
            <a:pPr>
              <a:buFontTx/>
              <a:buChar char="-"/>
            </a:pPr>
            <a:r>
              <a:rPr lang="en-US" sz="1400" dirty="0" smtClean="0">
                <a:solidFill>
                  <a:schemeClr val="bg1"/>
                </a:solidFill>
              </a:rPr>
              <a:t> Build out potential </a:t>
            </a:r>
            <a:r>
              <a:rPr lang="en-US" sz="1400" dirty="0" smtClean="0">
                <a:solidFill>
                  <a:srgbClr val="92D050"/>
                </a:solidFill>
              </a:rPr>
              <a:t>governance</a:t>
            </a:r>
            <a:r>
              <a:rPr lang="en-US" sz="1400" dirty="0" smtClean="0">
                <a:solidFill>
                  <a:schemeClr val="bg1"/>
                </a:solidFill>
              </a:rPr>
              <a:t> options</a:t>
            </a:r>
          </a:p>
          <a:p>
            <a:pPr>
              <a:buFontTx/>
              <a:buChar char="-"/>
            </a:pPr>
            <a:endParaRPr lang="en-US" sz="1400" dirty="0" smtClean="0">
              <a:solidFill>
                <a:schemeClr val="bg1"/>
              </a:solidFill>
            </a:endParaRPr>
          </a:p>
          <a:p>
            <a:pPr>
              <a:buFontTx/>
              <a:buChar char="-"/>
            </a:pPr>
            <a:r>
              <a:rPr lang="en-US" sz="1400" dirty="0" smtClean="0">
                <a:solidFill>
                  <a:schemeClr val="bg1"/>
                </a:solidFill>
              </a:rPr>
              <a:t> Build out options for potential new </a:t>
            </a:r>
            <a:r>
              <a:rPr lang="en-US" sz="1400" dirty="0" smtClean="0">
                <a:solidFill>
                  <a:srgbClr val="92D050"/>
                </a:solidFill>
              </a:rPr>
              <a:t>agreement</a:t>
            </a:r>
          </a:p>
        </p:txBody>
      </p:sp>
      <p:sp>
        <p:nvSpPr>
          <p:cNvPr id="18" name="Right Arrow 17"/>
          <p:cNvSpPr/>
          <p:nvPr/>
        </p:nvSpPr>
        <p:spPr>
          <a:xfrm>
            <a:off x="5715000" y="1600200"/>
            <a:ext cx="457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p:cNvSpPr txBox="1"/>
          <p:nvPr/>
        </p:nvSpPr>
        <p:spPr>
          <a:xfrm>
            <a:off x="304800" y="3886200"/>
            <a:ext cx="2057400" cy="307777"/>
          </a:xfrm>
          <a:prstGeom prst="rect">
            <a:avLst/>
          </a:prstGeom>
          <a:noFill/>
        </p:spPr>
        <p:txBody>
          <a:bodyPr wrap="square" rtlCol="0">
            <a:spAutoFit/>
          </a:bodyPr>
          <a:lstStyle/>
          <a:p>
            <a:pPr algn="ctr"/>
            <a:r>
              <a:rPr lang="en-US" sz="1400" dirty="0" smtClean="0">
                <a:solidFill>
                  <a:srgbClr val="FFFF00"/>
                </a:solidFill>
              </a:rPr>
              <a:t>June PSC Meeting</a:t>
            </a:r>
            <a:endParaRPr lang="en-US" sz="1400" dirty="0">
              <a:solidFill>
                <a:srgbClr val="FFFF00"/>
              </a:solidFill>
            </a:endParaRPr>
          </a:p>
        </p:txBody>
      </p:sp>
      <p:sp>
        <p:nvSpPr>
          <p:cNvPr id="20" name="TextBox 19"/>
          <p:cNvSpPr txBox="1"/>
          <p:nvPr/>
        </p:nvSpPr>
        <p:spPr>
          <a:xfrm>
            <a:off x="6629400" y="152400"/>
            <a:ext cx="2057400" cy="307777"/>
          </a:xfrm>
          <a:prstGeom prst="rect">
            <a:avLst/>
          </a:prstGeom>
          <a:noFill/>
        </p:spPr>
        <p:txBody>
          <a:bodyPr wrap="square" rtlCol="0">
            <a:spAutoFit/>
          </a:bodyPr>
          <a:lstStyle/>
          <a:p>
            <a:pPr algn="ctr"/>
            <a:r>
              <a:rPr lang="en-US" sz="1400" dirty="0" smtClean="0">
                <a:solidFill>
                  <a:srgbClr val="FFFF00"/>
                </a:solidFill>
              </a:rPr>
              <a:t>January</a:t>
            </a:r>
            <a:endParaRPr lang="en-US" sz="1400" dirty="0">
              <a:solidFill>
                <a:srgbClr val="FFFF00"/>
              </a:solidFill>
            </a:endParaRPr>
          </a:p>
        </p:txBody>
      </p:sp>
      <p:sp>
        <p:nvSpPr>
          <p:cNvPr id="21" name="Right Arrow 20"/>
          <p:cNvSpPr/>
          <p:nvPr/>
        </p:nvSpPr>
        <p:spPr>
          <a:xfrm rot="10800000">
            <a:off x="5715001" y="4800600"/>
            <a:ext cx="457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Up-Down Arrow 21"/>
          <p:cNvSpPr/>
          <p:nvPr/>
        </p:nvSpPr>
        <p:spPr>
          <a:xfrm>
            <a:off x="7467600" y="2895600"/>
            <a:ext cx="381000" cy="5334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p:cNvSpPr/>
          <p:nvPr/>
        </p:nvSpPr>
        <p:spPr>
          <a:xfrm>
            <a:off x="3581400" y="3288268"/>
            <a:ext cx="1905000" cy="369332"/>
          </a:xfrm>
          <a:prstGeom prst="rect">
            <a:avLst/>
          </a:prstGeom>
        </p:spPr>
        <p:txBody>
          <a:bodyPr wrap="square">
            <a:spAutoFit/>
          </a:bodyPr>
          <a:lstStyle/>
          <a:p>
            <a:r>
              <a:rPr lang="en-US" b="1" dirty="0" smtClean="0">
                <a:solidFill>
                  <a:schemeClr val="accent6">
                    <a:lumMod val="75000"/>
                  </a:schemeClr>
                </a:solidFill>
              </a:rPr>
              <a:t>You Are Here</a:t>
            </a:r>
          </a:p>
        </p:txBody>
      </p:sp>
      <p:sp>
        <p:nvSpPr>
          <p:cNvPr id="44" name="Rectangle 43"/>
          <p:cNvSpPr/>
          <p:nvPr/>
        </p:nvSpPr>
        <p:spPr>
          <a:xfrm>
            <a:off x="7885748" y="2990334"/>
            <a:ext cx="1080745" cy="369332"/>
          </a:xfrm>
          <a:prstGeom prst="rect">
            <a:avLst/>
          </a:prstGeom>
        </p:spPr>
        <p:txBody>
          <a:bodyPr wrap="none">
            <a:spAutoFit/>
          </a:bodyPr>
          <a:lstStyle/>
          <a:p>
            <a:r>
              <a:rPr lang="en-US" b="1" dirty="0" smtClean="0">
                <a:solidFill>
                  <a:schemeClr val="accent6">
                    <a:lumMod val="75000"/>
                  </a:schemeClr>
                </a:solidFill>
              </a:rPr>
              <a:t>MB Input</a:t>
            </a:r>
          </a:p>
        </p:txBody>
      </p:sp>
      <p:sp>
        <p:nvSpPr>
          <p:cNvPr id="45" name="Rectangle 44"/>
          <p:cNvSpPr/>
          <p:nvPr/>
        </p:nvSpPr>
        <p:spPr>
          <a:xfrm>
            <a:off x="5599748" y="4196834"/>
            <a:ext cx="684803" cy="646331"/>
          </a:xfrm>
          <a:prstGeom prst="rect">
            <a:avLst/>
          </a:prstGeom>
        </p:spPr>
        <p:txBody>
          <a:bodyPr wrap="none">
            <a:spAutoFit/>
          </a:bodyPr>
          <a:lstStyle/>
          <a:p>
            <a:pPr algn="ctr"/>
            <a:r>
              <a:rPr lang="en-US" dirty="0" smtClean="0">
                <a:solidFill>
                  <a:srgbClr val="00B050"/>
                </a:solidFill>
              </a:rPr>
              <a:t>MB </a:t>
            </a:r>
          </a:p>
          <a:p>
            <a:pPr algn="ctr"/>
            <a:r>
              <a:rPr lang="en-US" dirty="0" smtClean="0">
                <a:solidFill>
                  <a:srgbClr val="00B050"/>
                </a:solidFill>
              </a:rPr>
              <a:t>Input</a:t>
            </a:r>
          </a:p>
        </p:txBody>
      </p:sp>
      <p:sp>
        <p:nvSpPr>
          <p:cNvPr id="46" name="Rectangle 45"/>
          <p:cNvSpPr/>
          <p:nvPr/>
        </p:nvSpPr>
        <p:spPr>
          <a:xfrm>
            <a:off x="2462848" y="4209534"/>
            <a:ext cx="684803" cy="646331"/>
          </a:xfrm>
          <a:prstGeom prst="rect">
            <a:avLst/>
          </a:prstGeom>
        </p:spPr>
        <p:txBody>
          <a:bodyPr wrap="none">
            <a:spAutoFit/>
          </a:bodyPr>
          <a:lstStyle/>
          <a:p>
            <a:pPr algn="ctr"/>
            <a:r>
              <a:rPr lang="en-US" dirty="0" smtClean="0">
                <a:solidFill>
                  <a:srgbClr val="00B050"/>
                </a:solidFill>
              </a:rPr>
              <a:t>MB </a:t>
            </a:r>
          </a:p>
          <a:p>
            <a:pPr algn="ctr"/>
            <a:r>
              <a:rPr lang="en-US" dirty="0" smtClean="0">
                <a:solidFill>
                  <a:srgbClr val="00B050"/>
                </a:solidFill>
              </a:rPr>
              <a:t>Input</a:t>
            </a:r>
          </a:p>
        </p:txBody>
      </p:sp>
      <p:sp>
        <p:nvSpPr>
          <p:cNvPr id="26" name="Chevron 25"/>
          <p:cNvSpPr/>
          <p:nvPr/>
        </p:nvSpPr>
        <p:spPr>
          <a:xfrm rot="5400000">
            <a:off x="4175125" y="3597275"/>
            <a:ext cx="260350" cy="228600"/>
          </a:xfrm>
          <a:prstGeom prst="chevron">
            <a:avLst/>
          </a:prstGeom>
          <a:solidFill>
            <a:schemeClr val="accent6">
              <a:lumMod val="75000"/>
            </a:schemeClr>
          </a:solidFill>
          <a:ln>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accent6">
                  <a:lumMod val="75000"/>
                </a:schemeClr>
              </a:solidFill>
            </a:endParaRPr>
          </a:p>
        </p:txBody>
      </p:sp>
    </p:spTree>
    <p:extLst>
      <p:ext uri="{BB962C8B-B14F-4D97-AF65-F5344CB8AC3E}">
        <p14:creationId xmlns:p14="http://schemas.microsoft.com/office/powerpoint/2010/main" xmlns="" val="18336560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524000"/>
            <a:ext cx="7696200" cy="4800600"/>
          </a:xfrm>
        </p:spPr>
        <p:txBody>
          <a:bodyPr>
            <a:normAutofit/>
          </a:bodyPr>
          <a:lstStyle/>
          <a:p>
            <a:pPr>
              <a:buNone/>
            </a:pPr>
            <a:r>
              <a:rPr lang="en-US" sz="4400" b="1" i="1" dirty="0" smtClean="0">
                <a:solidFill>
                  <a:schemeClr val="accent1">
                    <a:lumMod val="75000"/>
                  </a:schemeClr>
                </a:solidFill>
              </a:rPr>
              <a:t>Vision and Mission</a:t>
            </a:r>
            <a:endParaRPr lang="en-US" sz="4000" dirty="0" smtClean="0"/>
          </a:p>
          <a:p>
            <a:pPr>
              <a:buNone/>
            </a:pPr>
            <a:endParaRPr lang="en-US" sz="2000" b="1" u="sng" dirty="0" smtClean="0">
              <a:solidFill>
                <a:schemeClr val="tx1">
                  <a:lumMod val="65000"/>
                  <a:lumOff val="35000"/>
                </a:schemeClr>
              </a:solidFill>
            </a:endParaRPr>
          </a:p>
          <a:p>
            <a:pPr>
              <a:buNone/>
            </a:pPr>
            <a:r>
              <a:rPr lang="en-US" sz="2800" b="1" u="sng" dirty="0" smtClean="0">
                <a:solidFill>
                  <a:schemeClr val="tx1">
                    <a:lumMod val="65000"/>
                    <a:lumOff val="35000"/>
                  </a:schemeClr>
                </a:solidFill>
              </a:rPr>
              <a:t>Questions</a:t>
            </a:r>
            <a:r>
              <a:rPr lang="en-US" sz="2800" b="1" u="sng" dirty="0" smtClean="0">
                <a:solidFill>
                  <a:schemeClr val="tx1">
                    <a:lumMod val="65000"/>
                    <a:lumOff val="35000"/>
                  </a:schemeClr>
                </a:solidFill>
              </a:rPr>
              <a:t>: </a:t>
            </a:r>
            <a:endParaRPr lang="en-US" sz="2800" dirty="0" smtClean="0"/>
          </a:p>
          <a:p>
            <a:pPr>
              <a:buFontTx/>
              <a:buChar char="-"/>
            </a:pPr>
            <a:r>
              <a:rPr lang="en-US" sz="2400" dirty="0" smtClean="0"/>
              <a:t>What will </a:t>
            </a:r>
            <a:r>
              <a:rPr lang="en-US" sz="2400" dirty="0" smtClean="0"/>
              <a:t>the watershed look </a:t>
            </a:r>
            <a:r>
              <a:rPr lang="en-US" sz="2400" dirty="0" smtClean="0"/>
              <a:t>like in 2025? </a:t>
            </a:r>
          </a:p>
          <a:p>
            <a:pPr>
              <a:buFontTx/>
              <a:buChar char="-"/>
            </a:pPr>
            <a:r>
              <a:rPr lang="en-US" sz="2400" dirty="0" smtClean="0"/>
              <a:t>What </a:t>
            </a:r>
            <a:r>
              <a:rPr lang="en-US" sz="2400" dirty="0" smtClean="0"/>
              <a:t>do we do well as a partnership ? What about the partnership should we take into the future? </a:t>
            </a:r>
          </a:p>
          <a:p>
            <a:pPr>
              <a:buFontTx/>
              <a:buChar char="-"/>
            </a:pPr>
            <a:r>
              <a:rPr lang="en-US" sz="2400" dirty="0" smtClean="0"/>
              <a:t>What should we leave in the past?</a:t>
            </a:r>
          </a:p>
          <a:p>
            <a:endParaRPr lang="en-US" sz="2400" dirty="0" smtClean="0"/>
          </a:p>
          <a:p>
            <a:pPr lvl="0"/>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Participatory Language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143000"/>
            <a:ext cx="7696200" cy="5334000"/>
          </a:xfrm>
        </p:spPr>
        <p:txBody>
          <a:bodyPr>
            <a:normAutofit fontScale="62500" lnSpcReduction="20000"/>
          </a:bodyPr>
          <a:lstStyle/>
          <a:p>
            <a:pPr>
              <a:buNone/>
            </a:pPr>
            <a:r>
              <a:rPr lang="en-US" sz="5700" b="1" i="1" dirty="0" smtClean="0">
                <a:solidFill>
                  <a:schemeClr val="accent1">
                    <a:lumMod val="75000"/>
                  </a:schemeClr>
                </a:solidFill>
              </a:rPr>
              <a:t>Principles</a:t>
            </a:r>
            <a:endParaRPr lang="en-US" sz="5700" b="1" i="1" dirty="0" smtClean="0">
              <a:solidFill>
                <a:schemeClr val="accent1">
                  <a:lumMod val="75000"/>
                </a:schemeClr>
              </a:solidFill>
            </a:endParaRPr>
          </a:p>
          <a:p>
            <a:pPr>
              <a:buNone/>
            </a:pPr>
            <a:r>
              <a:rPr lang="en-US" sz="4400" dirty="0" smtClean="0"/>
              <a:t>	</a:t>
            </a:r>
            <a:r>
              <a:rPr lang="en-US" sz="2900" dirty="0" smtClean="0"/>
              <a:t>The principles (</a:t>
            </a:r>
            <a:r>
              <a:rPr lang="en-US" sz="2900" i="1" dirty="0" smtClean="0"/>
              <a:t>values, </a:t>
            </a:r>
            <a:r>
              <a:rPr lang="en-US" sz="2900" dirty="0" smtClean="0"/>
              <a:t>often called core values) prescribe the attitude, behavior, and character of an organization. Value statements, which are often lengthy, describe the desirable attitudes and behavior the organization wants to promote as well as the forbidden conduct. </a:t>
            </a:r>
            <a:endParaRPr lang="en-US" sz="4400" dirty="0" smtClean="0">
              <a:solidFill>
                <a:schemeClr val="tx1">
                  <a:lumMod val="65000"/>
                  <a:lumOff val="35000"/>
                </a:schemeClr>
              </a:solidFill>
            </a:endParaRPr>
          </a:p>
          <a:p>
            <a:endParaRPr lang="en-US" sz="600" dirty="0" smtClean="0">
              <a:solidFill>
                <a:schemeClr val="tx1">
                  <a:lumMod val="65000"/>
                  <a:lumOff val="35000"/>
                </a:schemeClr>
              </a:solidFill>
            </a:endParaRPr>
          </a:p>
          <a:p>
            <a:pPr>
              <a:buNone/>
            </a:pPr>
            <a:endParaRPr lang="en-US" sz="1800" u="sng" dirty="0" smtClean="0">
              <a:solidFill>
                <a:schemeClr val="tx1">
                  <a:lumMod val="65000"/>
                  <a:lumOff val="35000"/>
                </a:schemeClr>
              </a:solidFill>
            </a:endParaRPr>
          </a:p>
          <a:p>
            <a:pPr>
              <a:buNone/>
            </a:pPr>
            <a:r>
              <a:rPr lang="en-US" u="sng" dirty="0" smtClean="0">
                <a:solidFill>
                  <a:schemeClr val="tx1">
                    <a:lumMod val="65000"/>
                    <a:lumOff val="35000"/>
                  </a:schemeClr>
                </a:solidFill>
              </a:rPr>
              <a:t>Discussion Language</a:t>
            </a:r>
            <a:endParaRPr lang="en-US" u="sng" dirty="0" smtClean="0">
              <a:solidFill>
                <a:schemeClr val="tx1">
                  <a:lumMod val="65000"/>
                  <a:lumOff val="35000"/>
                </a:schemeClr>
              </a:solidFill>
            </a:endParaRPr>
          </a:p>
          <a:p>
            <a:pPr marL="514350" indent="-277813">
              <a:buFont typeface="+mj-lt"/>
              <a:buAutoNum type="arabicPeriod"/>
            </a:pPr>
            <a:r>
              <a:rPr lang="en-US" dirty="0" smtClean="0"/>
              <a:t>Work </a:t>
            </a:r>
            <a:r>
              <a:rPr lang="en-US" dirty="0" smtClean="0"/>
              <a:t>together to improve the environment in communities throughout the entire </a:t>
            </a:r>
            <a:r>
              <a:rPr lang="en-US" dirty="0" smtClean="0"/>
              <a:t>watershed…</a:t>
            </a:r>
            <a:endParaRPr lang="en-US" dirty="0" smtClean="0"/>
          </a:p>
          <a:p>
            <a:pPr marL="514350" indent="-277813">
              <a:buFont typeface="+mj-lt"/>
              <a:buAutoNum type="arabicPeriod"/>
            </a:pPr>
            <a:r>
              <a:rPr lang="en-US" dirty="0" smtClean="0"/>
              <a:t>Coordinate </a:t>
            </a:r>
            <a:r>
              <a:rPr lang="en-US" dirty="0" smtClean="0"/>
              <a:t>and strategically manage water quality and ecosystem restoration efforts </a:t>
            </a:r>
            <a:r>
              <a:rPr lang="en-US" dirty="0" smtClean="0"/>
              <a:t>…</a:t>
            </a:r>
            <a:endParaRPr lang="en-US" dirty="0" smtClean="0"/>
          </a:p>
          <a:p>
            <a:pPr marL="514350" indent="-277813">
              <a:buFont typeface="+mj-lt"/>
              <a:buAutoNum type="arabicPeriod"/>
            </a:pPr>
            <a:r>
              <a:rPr lang="en-US" dirty="0" smtClean="0"/>
              <a:t>Use </a:t>
            </a:r>
            <a:r>
              <a:rPr lang="en-US" dirty="0" smtClean="0"/>
              <a:t>best efforts to accomplish the goals of the </a:t>
            </a:r>
            <a:r>
              <a:rPr lang="en-US" dirty="0" smtClean="0"/>
              <a:t>partnership…</a:t>
            </a:r>
            <a:endParaRPr lang="en-US" dirty="0" smtClean="0"/>
          </a:p>
          <a:p>
            <a:pPr marL="514350" indent="-277813">
              <a:buFont typeface="+mj-lt"/>
              <a:buAutoNum type="arabicPeriod"/>
            </a:pPr>
            <a:r>
              <a:rPr lang="en-US" dirty="0" smtClean="0"/>
              <a:t>Use </a:t>
            </a:r>
            <a:r>
              <a:rPr lang="en-US" dirty="0" smtClean="0"/>
              <a:t>science-based decision-making and adaptive management principles </a:t>
            </a:r>
          </a:p>
          <a:p>
            <a:pPr marL="514350" indent="-277813">
              <a:buFont typeface="+mj-lt"/>
              <a:buAutoNum type="arabicPeriod"/>
            </a:pPr>
            <a:r>
              <a:rPr lang="en-US" dirty="0" smtClean="0"/>
              <a:t>Commit </a:t>
            </a:r>
            <a:r>
              <a:rPr lang="en-US" dirty="0" smtClean="0"/>
              <a:t>to being transparent with the public on progress in meeting goals and </a:t>
            </a:r>
            <a:r>
              <a:rPr lang="en-US" dirty="0" smtClean="0"/>
              <a:t>outcomes…</a:t>
            </a:r>
            <a:endParaRPr lang="en-US" dirty="0" smtClean="0"/>
          </a:p>
          <a:p>
            <a:pPr>
              <a:buNone/>
            </a:pPr>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Participatory Language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219200"/>
            <a:ext cx="7696200" cy="5638800"/>
          </a:xfrm>
        </p:spPr>
        <p:txBody>
          <a:bodyPr>
            <a:normAutofit fontScale="70000" lnSpcReduction="20000"/>
          </a:bodyPr>
          <a:lstStyle/>
          <a:p>
            <a:pPr>
              <a:buNone/>
            </a:pPr>
            <a:r>
              <a:rPr lang="en-US" sz="5700" b="1" i="1" dirty="0" smtClean="0">
                <a:solidFill>
                  <a:schemeClr val="accent1">
                    <a:lumMod val="75000"/>
                  </a:schemeClr>
                </a:solidFill>
              </a:rPr>
              <a:t>Operational </a:t>
            </a:r>
            <a:r>
              <a:rPr lang="en-US" sz="5700" b="1" i="1" dirty="0" smtClean="0">
                <a:solidFill>
                  <a:schemeClr val="accent1">
                    <a:lumMod val="75000"/>
                  </a:schemeClr>
                </a:solidFill>
              </a:rPr>
              <a:t>Commitments</a:t>
            </a:r>
          </a:p>
          <a:p>
            <a:pPr>
              <a:buNone/>
            </a:pPr>
            <a:r>
              <a:rPr lang="en-US" sz="2300" dirty="0" smtClean="0"/>
              <a:t>	</a:t>
            </a:r>
            <a:endParaRPr lang="en-US" sz="100" dirty="0" smtClean="0">
              <a:solidFill>
                <a:schemeClr val="tx1">
                  <a:lumMod val="65000"/>
                  <a:lumOff val="35000"/>
                </a:schemeClr>
              </a:solidFill>
            </a:endParaRPr>
          </a:p>
          <a:p>
            <a:pPr>
              <a:buNone/>
            </a:pPr>
            <a:r>
              <a:rPr lang="en-US" sz="3600" u="sng" dirty="0" smtClean="0">
                <a:solidFill>
                  <a:schemeClr val="tx1">
                    <a:lumMod val="65000"/>
                    <a:lumOff val="35000"/>
                  </a:schemeClr>
                </a:solidFill>
              </a:rPr>
              <a:t>Discussion Language</a:t>
            </a:r>
          </a:p>
          <a:p>
            <a:pPr marL="514350" indent="-277813">
              <a:buFont typeface="+mj-lt"/>
              <a:buAutoNum type="arabicPeriod"/>
            </a:pPr>
            <a:r>
              <a:rPr lang="en-US" sz="2900" dirty="0" smtClean="0"/>
              <a:t>Implement an adaptive management system…</a:t>
            </a:r>
          </a:p>
          <a:p>
            <a:pPr marL="514350" indent="-277813">
              <a:buFont typeface="+mj-lt"/>
              <a:buAutoNum type="arabicPeriod"/>
            </a:pPr>
            <a:r>
              <a:rPr lang="en-US" sz="2900" dirty="0" smtClean="0"/>
              <a:t>Delegate responsibilities for periodic review and necessary revisions of outcomes…to the PSC. </a:t>
            </a:r>
          </a:p>
          <a:p>
            <a:pPr marL="514350" indent="-277813">
              <a:buFont typeface="+mj-lt"/>
              <a:buAutoNum type="arabicPeriod"/>
            </a:pPr>
            <a:r>
              <a:rPr lang="en-US" sz="2900" dirty="0" smtClean="0"/>
              <a:t>…convene an annual meeting of the Chesapeake Executive Council. </a:t>
            </a:r>
          </a:p>
          <a:p>
            <a:pPr marL="514350" indent="-277813">
              <a:buFont typeface="+mj-lt"/>
              <a:buAutoNum type="arabicPeriod"/>
            </a:pPr>
            <a:r>
              <a:rPr lang="en-US" sz="2900" dirty="0" smtClean="0"/>
              <a:t>Implement a coordinated Bay-wide monitoring system and research program. </a:t>
            </a:r>
          </a:p>
          <a:p>
            <a:pPr marL="514350" indent="-277813">
              <a:buFont typeface="+mj-lt"/>
              <a:buAutoNum type="arabicPeriod"/>
            </a:pPr>
            <a:r>
              <a:rPr lang="en-US" sz="2900" dirty="0" smtClean="0"/>
              <a:t>Develop management strategies for each outcome, approved by the Management Board, that would include jurisdictions and federal agencies who commit to supporting the achievement of that outcome. Management Strategies, outcomes and goals will be reevaluated every two years…</a:t>
            </a:r>
          </a:p>
          <a:p>
            <a:pPr marL="514350" indent="-277813">
              <a:buFont typeface="+mj-lt"/>
              <a:buAutoNum type="arabicPeriod"/>
            </a:pPr>
            <a:r>
              <a:rPr lang="en-US" sz="2900" dirty="0" smtClean="0"/>
              <a:t>Develop “governance guidelines” to identify the roles, responsibilities and working relationships of and between all the CBP members…</a:t>
            </a:r>
          </a:p>
          <a:p>
            <a:pPr marL="514350" indent="-277813">
              <a:buFont typeface="+mj-lt"/>
              <a:buAutoNum type="arabicPeriod"/>
            </a:pPr>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Participatory Language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295400"/>
            <a:ext cx="8077200" cy="5562600"/>
          </a:xfrm>
        </p:spPr>
        <p:txBody>
          <a:bodyPr>
            <a:normAutofit fontScale="25000" lnSpcReduction="20000"/>
          </a:bodyPr>
          <a:lstStyle/>
          <a:p>
            <a:pPr>
              <a:buNone/>
            </a:pPr>
            <a:r>
              <a:rPr lang="en-US" sz="9600" b="1" i="1" dirty="0" smtClean="0">
                <a:solidFill>
                  <a:schemeClr val="accent1">
                    <a:lumMod val="75000"/>
                  </a:schemeClr>
                </a:solidFill>
              </a:rPr>
              <a:t>Preamble</a:t>
            </a:r>
            <a:endParaRPr lang="en-US" sz="8000" b="1" i="1" dirty="0">
              <a:solidFill>
                <a:schemeClr val="accent1">
                  <a:lumMod val="75000"/>
                </a:schemeClr>
              </a:solidFill>
            </a:endParaRPr>
          </a:p>
          <a:p>
            <a:pPr>
              <a:buNone/>
            </a:pPr>
            <a:r>
              <a:rPr lang="en-US" sz="7200" dirty="0" smtClean="0"/>
              <a:t>	</a:t>
            </a:r>
            <a:r>
              <a:rPr lang="en-US" sz="6400" dirty="0" smtClean="0"/>
              <a:t>An </a:t>
            </a:r>
            <a:r>
              <a:rPr lang="en-US" sz="6400" dirty="0" smtClean="0"/>
              <a:t>introductory or preliminary statement that sets out in detail the underlying facts and assumptions, and explains the document’s purpose, intent and objectives.</a:t>
            </a:r>
            <a:endParaRPr lang="en-US" sz="6400" dirty="0" smtClean="0">
              <a:solidFill>
                <a:schemeClr val="accent1">
                  <a:lumMod val="75000"/>
                </a:schemeClr>
              </a:solidFill>
            </a:endParaRPr>
          </a:p>
          <a:p>
            <a:endParaRPr lang="en-US" sz="4200" b="1" dirty="0" smtClean="0">
              <a:solidFill>
                <a:schemeClr val="tx1">
                  <a:lumMod val="65000"/>
                  <a:lumOff val="35000"/>
                </a:schemeClr>
              </a:solidFill>
            </a:endParaRPr>
          </a:p>
          <a:p>
            <a:pPr>
              <a:buNone/>
            </a:pPr>
            <a:r>
              <a:rPr lang="en-US" sz="7200" u="sng" dirty="0" smtClean="0">
                <a:solidFill>
                  <a:schemeClr val="tx1">
                    <a:lumMod val="65000"/>
                    <a:lumOff val="35000"/>
                  </a:schemeClr>
                </a:solidFill>
              </a:rPr>
              <a:t>Discussion Language</a:t>
            </a:r>
          </a:p>
          <a:p>
            <a:r>
              <a:rPr lang="en-US" sz="7200" dirty="0" smtClean="0">
                <a:solidFill>
                  <a:schemeClr val="accent1">
                    <a:lumMod val="75000"/>
                  </a:schemeClr>
                </a:solidFill>
              </a:rPr>
              <a:t>(Ecological </a:t>
            </a:r>
            <a:r>
              <a:rPr lang="en-US" sz="7200" dirty="0" smtClean="0">
                <a:solidFill>
                  <a:schemeClr val="accent1">
                    <a:lumMod val="75000"/>
                  </a:schemeClr>
                </a:solidFill>
              </a:rPr>
              <a:t>importance of watershed)  </a:t>
            </a:r>
            <a:r>
              <a:rPr lang="en-US" sz="7200" dirty="0" smtClean="0"/>
              <a:t>The </a:t>
            </a:r>
            <a:r>
              <a:rPr lang="en-US" sz="7200" dirty="0" smtClean="0"/>
              <a:t>Chesapeake Bay - the largest estuary in the United </a:t>
            </a:r>
            <a:r>
              <a:rPr lang="en-US" sz="7200" dirty="0" smtClean="0"/>
              <a:t>States…</a:t>
            </a:r>
            <a:endParaRPr lang="en-US" sz="7200" dirty="0" smtClean="0"/>
          </a:p>
          <a:p>
            <a:r>
              <a:rPr lang="en-US" sz="7200" dirty="0" smtClean="0">
                <a:solidFill>
                  <a:schemeClr val="accent1">
                    <a:lumMod val="75000"/>
                  </a:schemeClr>
                </a:solidFill>
              </a:rPr>
              <a:t>(Factors influencing health) </a:t>
            </a:r>
            <a:r>
              <a:rPr lang="en-US" sz="7200" dirty="0" smtClean="0"/>
              <a:t>Human </a:t>
            </a:r>
            <a:r>
              <a:rPr lang="en-US" sz="7200" dirty="0" smtClean="0"/>
              <a:t>activities affect the Chesapeake Bay ecosystem by adding pollution, using resources and changing the </a:t>
            </a:r>
            <a:r>
              <a:rPr lang="en-US" sz="7200" dirty="0" smtClean="0"/>
              <a:t>character…</a:t>
            </a:r>
            <a:endParaRPr lang="en-US" sz="7200" dirty="0" smtClean="0"/>
          </a:p>
          <a:p>
            <a:r>
              <a:rPr lang="en-US" sz="7200" dirty="0" smtClean="0">
                <a:solidFill>
                  <a:schemeClr val="accent1">
                    <a:lumMod val="75000"/>
                  </a:schemeClr>
                </a:solidFill>
              </a:rPr>
              <a:t>(History of Partnership) </a:t>
            </a:r>
            <a:r>
              <a:rPr lang="en-US" sz="7200" dirty="0" smtClean="0"/>
              <a:t>In </a:t>
            </a:r>
            <a:r>
              <a:rPr lang="en-US" sz="7200" dirty="0" smtClean="0"/>
              <a:t>1983, 1987 and 2000, the states of </a:t>
            </a:r>
            <a:r>
              <a:rPr lang="en-US" sz="7200" dirty="0" smtClean="0"/>
              <a:t>…signed </a:t>
            </a:r>
            <a:r>
              <a:rPr lang="en-US" sz="7200" dirty="0" smtClean="0"/>
              <a:t>historic agreements that established the Chesapeake Bay Program </a:t>
            </a:r>
            <a:r>
              <a:rPr lang="en-US" sz="7200" dirty="0" smtClean="0"/>
              <a:t>…. </a:t>
            </a:r>
          </a:p>
          <a:p>
            <a:r>
              <a:rPr lang="en-US" sz="7200" dirty="0" smtClean="0">
                <a:solidFill>
                  <a:schemeClr val="accent1">
                    <a:lumMod val="75000"/>
                  </a:schemeClr>
                </a:solidFill>
              </a:rPr>
              <a:t>(Accomplishments) </a:t>
            </a:r>
            <a:r>
              <a:rPr lang="en-US" sz="7200" dirty="0" smtClean="0"/>
              <a:t>Since its formation, the Chesapeake Bay Program has made significant accomplishments …. </a:t>
            </a:r>
            <a:r>
              <a:rPr lang="en-US" sz="7200" dirty="0" smtClean="0"/>
              <a:t>It has </a:t>
            </a:r>
            <a:r>
              <a:rPr lang="en-US" sz="7200" dirty="0" smtClean="0"/>
              <a:t>become a regional, national and international leader in ecosystem science, modeling </a:t>
            </a:r>
            <a:r>
              <a:rPr lang="en-US" sz="7200" dirty="0" smtClean="0"/>
              <a:t>….  Data </a:t>
            </a:r>
            <a:r>
              <a:rPr lang="en-US" sz="7200" dirty="0" smtClean="0"/>
              <a:t>generally show </a:t>
            </a:r>
            <a:r>
              <a:rPr lang="en-US" sz="7200" dirty="0" smtClean="0"/>
              <a:t>decreasing long-term pollution trends from the Bay’s major rivers….</a:t>
            </a:r>
          </a:p>
          <a:p>
            <a:r>
              <a:rPr lang="en-US" sz="7200" dirty="0" smtClean="0">
                <a:solidFill>
                  <a:schemeClr val="accent1">
                    <a:lumMod val="75000"/>
                  </a:schemeClr>
                </a:solidFill>
              </a:rPr>
              <a:t>(Partnering and Leadership) </a:t>
            </a:r>
            <a:r>
              <a:rPr lang="en-US" sz="7200" dirty="0" smtClean="0"/>
              <a:t>Continually improve governance and management…</a:t>
            </a:r>
          </a:p>
          <a:p>
            <a:r>
              <a:rPr lang="en-US" sz="7200" dirty="0" smtClean="0">
                <a:solidFill>
                  <a:schemeClr val="accent1">
                    <a:lumMod val="75000"/>
                  </a:schemeClr>
                </a:solidFill>
              </a:rPr>
              <a:t>(Stewardship)  </a:t>
            </a:r>
            <a:r>
              <a:rPr lang="en-US" sz="7200" dirty="0" smtClean="0"/>
              <a:t>Promote stewardship to assist citizens, communities…</a:t>
            </a:r>
          </a:p>
          <a:p>
            <a:r>
              <a:rPr lang="en-US" sz="7200" dirty="0" smtClean="0">
                <a:solidFill>
                  <a:schemeClr val="accent1">
                    <a:lumMod val="75000"/>
                  </a:schemeClr>
                </a:solidFill>
              </a:rPr>
              <a:t>(Anniversary) </a:t>
            </a:r>
            <a:r>
              <a:rPr lang="en-US" sz="7200" dirty="0" smtClean="0"/>
              <a:t>On </a:t>
            </a:r>
            <a:r>
              <a:rPr lang="en-US" sz="7200" dirty="0" smtClean="0"/>
              <a:t>this 30th anniversary of the founding of the Chesapeake Bay Program, we recognize the significant progress </a:t>
            </a:r>
            <a:r>
              <a:rPr lang="en-US" sz="7200" dirty="0" smtClean="0"/>
              <a:t>made…. </a:t>
            </a:r>
            <a:r>
              <a:rPr lang="en-US" sz="7200" dirty="0" smtClean="0"/>
              <a:t>to protect and restore this National </a:t>
            </a:r>
            <a:r>
              <a:rPr lang="en-US" sz="7200" dirty="0" smtClean="0"/>
              <a:t>treasure and </a:t>
            </a:r>
            <a:r>
              <a:rPr lang="en-US" sz="7200" dirty="0" smtClean="0"/>
              <a:t>by signing this agreement, we hereby reaffirm our partnership and recommit to fulfilling the public responsibility we undertook three decades ago. </a:t>
            </a:r>
            <a:endParaRPr lang="en-US" sz="7200" b="1" u="sng" dirty="0" smtClean="0">
              <a:solidFill>
                <a:schemeClr val="tx1">
                  <a:lumMod val="65000"/>
                  <a:lumOff val="35000"/>
                </a:schemeClr>
              </a:solidFill>
            </a:endParaRPr>
          </a:p>
          <a:p>
            <a:endParaRPr lang="en-US" sz="2800" b="1" dirty="0" smtClean="0">
              <a:solidFill>
                <a:schemeClr val="tx1">
                  <a:lumMod val="65000"/>
                  <a:lumOff val="35000"/>
                </a:schemeClr>
              </a:solidFill>
            </a:endParaRPr>
          </a:p>
          <a:p>
            <a:pPr>
              <a:buNone/>
            </a:pPr>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Participatory Language </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1524000"/>
            <a:ext cx="4953000" cy="4495800"/>
          </a:xfrm>
        </p:spPr>
        <p:txBody>
          <a:bodyPr>
            <a:normAutofit fontScale="92500" lnSpcReduction="10000"/>
          </a:bodyPr>
          <a:lstStyle/>
          <a:p>
            <a:pPr>
              <a:lnSpc>
                <a:spcPct val="170000"/>
              </a:lnSpc>
              <a:buNone/>
            </a:pPr>
            <a:endParaRPr lang="en-US" sz="700" b="1" u="sng" dirty="0" smtClean="0">
              <a:solidFill>
                <a:schemeClr val="accent1">
                  <a:lumMod val="75000"/>
                </a:schemeClr>
              </a:solidFill>
            </a:endParaRPr>
          </a:p>
          <a:p>
            <a:pPr>
              <a:lnSpc>
                <a:spcPct val="120000"/>
              </a:lnSpc>
            </a:pPr>
            <a:r>
              <a:rPr lang="en-US" b="1" dirty="0" smtClean="0">
                <a:solidFill>
                  <a:schemeClr val="accent1">
                    <a:lumMod val="75000"/>
                  </a:schemeClr>
                </a:solidFill>
              </a:rPr>
              <a:t>Sustainable Fisheries Goal</a:t>
            </a:r>
          </a:p>
          <a:p>
            <a:pPr>
              <a:lnSpc>
                <a:spcPct val="120000"/>
              </a:lnSpc>
            </a:pPr>
            <a:r>
              <a:rPr lang="en-US" b="1" dirty="0" smtClean="0">
                <a:solidFill>
                  <a:schemeClr val="accent1">
                    <a:lumMod val="75000"/>
                  </a:schemeClr>
                </a:solidFill>
              </a:rPr>
              <a:t>Vital Habitats Goal</a:t>
            </a:r>
          </a:p>
          <a:p>
            <a:pPr>
              <a:lnSpc>
                <a:spcPct val="120000"/>
              </a:lnSpc>
            </a:pPr>
            <a:r>
              <a:rPr lang="en-US" b="1" dirty="0" smtClean="0">
                <a:solidFill>
                  <a:schemeClr val="accent1">
                    <a:lumMod val="75000"/>
                  </a:schemeClr>
                </a:solidFill>
              </a:rPr>
              <a:t>Water Quality</a:t>
            </a:r>
          </a:p>
          <a:p>
            <a:pPr>
              <a:lnSpc>
                <a:spcPct val="120000"/>
              </a:lnSpc>
            </a:pPr>
            <a:r>
              <a:rPr lang="en-US" b="1" dirty="0" smtClean="0">
                <a:solidFill>
                  <a:schemeClr val="accent1">
                    <a:lumMod val="75000"/>
                  </a:schemeClr>
                </a:solidFill>
              </a:rPr>
              <a:t>Healthy Watersheds</a:t>
            </a:r>
          </a:p>
          <a:p>
            <a:pPr>
              <a:lnSpc>
                <a:spcPct val="120000"/>
              </a:lnSpc>
            </a:pPr>
            <a:r>
              <a:rPr lang="en-US" b="1" dirty="0" smtClean="0">
                <a:solidFill>
                  <a:schemeClr val="accent1">
                    <a:lumMod val="75000"/>
                  </a:schemeClr>
                </a:solidFill>
              </a:rPr>
              <a:t>Land Conservation </a:t>
            </a:r>
          </a:p>
          <a:p>
            <a:pPr>
              <a:lnSpc>
                <a:spcPct val="120000"/>
              </a:lnSpc>
            </a:pPr>
            <a:r>
              <a:rPr lang="en-US" b="1" dirty="0" smtClean="0">
                <a:solidFill>
                  <a:schemeClr val="accent1">
                    <a:lumMod val="75000"/>
                  </a:schemeClr>
                </a:solidFill>
              </a:rPr>
              <a:t>Public Access</a:t>
            </a:r>
          </a:p>
          <a:p>
            <a:pPr>
              <a:lnSpc>
                <a:spcPct val="120000"/>
              </a:lnSpc>
            </a:pPr>
            <a:r>
              <a:rPr lang="en-US" b="1" dirty="0" smtClean="0">
                <a:solidFill>
                  <a:schemeClr val="accent1">
                    <a:lumMod val="75000"/>
                  </a:schemeClr>
                </a:solidFill>
              </a:rPr>
              <a:t>Environmental Literacy</a:t>
            </a:r>
          </a:p>
          <a:p>
            <a:pPr>
              <a:buNone/>
            </a:pPr>
            <a:endParaRPr lang="en-US" b="1" dirty="0" smtClean="0">
              <a:solidFill>
                <a:schemeClr val="accent1">
                  <a:lumMod val="75000"/>
                </a:schemeClr>
              </a:solidFill>
            </a:endParaRPr>
          </a:p>
          <a:p>
            <a:pPr>
              <a:buNone/>
            </a:pPr>
            <a:endParaRPr lang="en-US" b="1" dirty="0">
              <a:solidFill>
                <a:schemeClr val="accent1">
                  <a:lumMod val="75000"/>
                </a:schemeClr>
              </a:solidFill>
            </a:endParaRPr>
          </a:p>
          <a:p>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Goals</a:t>
            </a:r>
            <a:endParaRPr lang="en-US" sz="3200" b="1" dirty="0">
              <a:solidFill>
                <a:schemeClr val="bg1"/>
              </a:solidFill>
              <a:latin typeface="Calibri" pitchFamily="34" charset="0"/>
              <a:cs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1752600"/>
            <a:ext cx="7696200" cy="3733800"/>
          </a:xfrm>
        </p:spPr>
        <p:txBody>
          <a:bodyPr>
            <a:normAutofit/>
          </a:bodyPr>
          <a:lstStyle/>
          <a:p>
            <a:pPr>
              <a:buNone/>
            </a:pPr>
            <a:r>
              <a:rPr lang="en-US" b="1" dirty="0" smtClean="0">
                <a:solidFill>
                  <a:schemeClr val="accent1">
                    <a:lumMod val="75000"/>
                  </a:schemeClr>
                </a:solidFill>
              </a:rPr>
              <a:t>Sustainable Fisheries Goal</a:t>
            </a:r>
            <a:endParaRPr lang="en-US" b="1" dirty="0">
              <a:solidFill>
                <a:schemeClr val="accent1">
                  <a:lumMod val="75000"/>
                </a:schemeClr>
              </a:solidFill>
            </a:endParaRPr>
          </a:p>
          <a:p>
            <a:r>
              <a:rPr lang="en-US" sz="2800" dirty="0" smtClean="0"/>
              <a:t>Restore, enhance, and protect the finfish, shellfish and other living resources, their habitats and ecological relationships to sustain all fisheries and provide for a balanced ecosystem in the watershed and bay.</a:t>
            </a:r>
          </a:p>
          <a:p>
            <a:endParaRPr lang="en-US" sz="2800" dirty="0" smtClean="0">
              <a:solidFill>
                <a:schemeClr val="tx1">
                  <a:lumMod val="65000"/>
                  <a:lumOff val="35000"/>
                </a:schemeClr>
              </a:solidFill>
            </a:endParaRPr>
          </a:p>
          <a:p>
            <a:pPr>
              <a:buNone/>
            </a:pP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2">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Goals</a:t>
            </a:r>
            <a:endParaRPr lang="en-US" sz="3200" b="1" dirty="0">
              <a:solidFill>
                <a:schemeClr val="bg1"/>
              </a:solidFill>
              <a:latin typeface="Calibri" pitchFamily="34" charset="0"/>
              <a:cs typeface="Calibri"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5064</TotalTime>
  <Words>1857</Words>
  <Application>Microsoft Office PowerPoint</Application>
  <PresentationFormat>On-screen Show (4:3)</PresentationFormat>
  <Paragraphs>317</Paragraphs>
  <Slides>28</Slides>
  <Notes>27</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vector>
  </TitlesOfParts>
  <Company>US-EPA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gbarranc</dc:creator>
  <cp:lastModifiedBy>gbarranc</cp:lastModifiedBy>
  <cp:revision>275</cp:revision>
  <dcterms:created xsi:type="dcterms:W3CDTF">2013-03-01T03:27:31Z</dcterms:created>
  <dcterms:modified xsi:type="dcterms:W3CDTF">2013-05-16T05:36:09Z</dcterms:modified>
</cp:coreProperties>
</file>