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5" r:id="rId6"/>
    <p:sldId id="267" r:id="rId7"/>
    <p:sldId id="262" r:id="rId8"/>
    <p:sldId id="268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DBE7"/>
    <a:srgbClr val="195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1CFFA-A881-45C7-BF87-59768B63155A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55E0-7EB4-4DEE-9D47-D174E1E2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0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36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30" y="3724249"/>
            <a:ext cx="8072005" cy="1091645"/>
          </a:xfrm>
        </p:spPr>
        <p:txBody>
          <a:bodyPr>
            <a:noAutofit/>
          </a:bodyPr>
          <a:lstStyle/>
          <a:p>
            <a:r>
              <a:rPr lang="en-US" sz="4800" dirty="0"/>
              <a:t>Achieving the Goal of Stewardship</a:t>
            </a:r>
            <a:br>
              <a:rPr lang="en-US" sz="4800" dirty="0"/>
            </a:b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735" y="3045341"/>
            <a:ext cx="6858000" cy="618523"/>
          </a:xfrm>
        </p:spPr>
        <p:txBody>
          <a:bodyPr/>
          <a:lstStyle/>
          <a:p>
            <a:r>
              <a:rPr lang="en-US" dirty="0" smtClean="0"/>
              <a:t>2014 Chesapeake Watershed Agreement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68" y="2332810"/>
            <a:ext cx="1003707" cy="8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7417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Stewardship Goal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127" y="1534680"/>
            <a:ext cx="713765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/>
              <a:t>“Increase the number and </a:t>
            </a:r>
            <a:r>
              <a:rPr lang="en-US" sz="3000" i="1" dirty="0" smtClean="0"/>
              <a:t>diversity of </a:t>
            </a:r>
            <a:r>
              <a:rPr lang="en-US" sz="3000" i="1" dirty="0"/>
              <a:t>local citizen stewards and local governments that actively support and carry out </a:t>
            </a:r>
            <a:r>
              <a:rPr lang="en-US" sz="3000" i="1" dirty="0" smtClean="0"/>
              <a:t>conservation </a:t>
            </a:r>
            <a:r>
              <a:rPr lang="en-US" sz="3000" i="1" dirty="0"/>
              <a:t>and restoration activities that achieve healthy local streams, rivers and a vibrant Chesapeake Bay.”</a:t>
            </a:r>
            <a:r>
              <a:rPr lang="en-US" sz="3000" dirty="0"/>
              <a:t> 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672" y="4364181"/>
            <a:ext cx="5652655" cy="21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the Bay Agreement recognized …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872889"/>
            <a:ext cx="767535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That long term success depends on the support and action that arises from local citizens and local conservation groups.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Local government leaders must have the capacity and tools to address watershed issues and the support to implement policies and incentives that support restoration efforts. </a:t>
            </a:r>
          </a:p>
          <a:p>
            <a:pPr>
              <a:buClr>
                <a:srgbClr val="00B0F0"/>
              </a:buClr>
            </a:pPr>
            <a:r>
              <a:rPr lang="en-US" sz="2800" dirty="0" smtClean="0"/>
              <a:t>The base of the environmental movement and its leadership must be more diverse and inclusive.</a:t>
            </a:r>
          </a:p>
          <a:p>
            <a:pPr marL="0" indent="0">
              <a:buClr>
                <a:srgbClr val="00B0F0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97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87" y="25429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Citizen Stewardship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61" y="1287460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Increase the number and diversity of trained and mobilized citizen volunteers with the knowledge and skills needed to enhance the health of their local watersheds.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29"/>
          <a:stretch/>
        </p:blipFill>
        <p:spPr>
          <a:xfrm>
            <a:off x="3045125" y="2476906"/>
            <a:ext cx="5831455" cy="41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87" y="25429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Citizen Stewardship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61" y="1287460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Increase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number and diversity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of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trained and mobilized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citizen volunteers with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knowledge and skills needed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 enhance the health of their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local watersheds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rgbClr val="00B0F0"/>
              </a:buClr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Citizen stewards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Individual Behavior change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Volunteers/Collective Action</a:t>
            </a:r>
            <a:endParaRPr lang="en-US" dirty="0"/>
          </a:p>
          <a:p>
            <a:pPr>
              <a:buClr>
                <a:srgbClr val="00B0F0"/>
              </a:buClr>
            </a:pPr>
            <a:r>
              <a:rPr lang="en-US" dirty="0" smtClean="0"/>
              <a:t>Local champions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13" b="14581"/>
          <a:stretch/>
        </p:blipFill>
        <p:spPr>
          <a:xfrm>
            <a:off x="4530452" y="3648974"/>
            <a:ext cx="4451627" cy="28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331" y="1621084"/>
            <a:ext cx="6400800" cy="13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Individual Citizen Actions </a:t>
            </a:r>
          </a:p>
          <a:p>
            <a:r>
              <a:rPr lang="en-US" sz="3600" dirty="0" smtClean="0"/>
              <a:t>and Behaviors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019331" y="3249980"/>
            <a:ext cx="4751882" cy="135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Volunteerism/ Collective </a:t>
            </a:r>
          </a:p>
          <a:p>
            <a:r>
              <a:rPr lang="en-US" sz="3200" dirty="0" smtClean="0"/>
              <a:t>Community Action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19331" y="4851393"/>
            <a:ext cx="2923083" cy="135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Citizen Leaders/ Champions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 bwMode="auto">
          <a:xfrm rot="5400000">
            <a:off x="6340070" y="2997267"/>
            <a:ext cx="3265711" cy="51334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60958" y="5115871"/>
            <a:ext cx="2483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Increasing level of engagement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6656" y="294065"/>
            <a:ext cx="5082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Moving from Personal Action</a:t>
            </a:r>
          </a:p>
          <a:p>
            <a:pPr algn="ctr"/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to Citizen Leadership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13148635">
            <a:off x="4902617" y="3217319"/>
            <a:ext cx="1226432" cy="3740618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25" y="392835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Discussion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718398"/>
            <a:ext cx="7675350" cy="4351338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en-US" sz="3000" dirty="0" smtClean="0"/>
              <a:t> What does success look like? Who are the citizen stewards within this framework? Who is missing?</a:t>
            </a:r>
            <a:endParaRPr lang="en-US" sz="1400" dirty="0" smtClean="0"/>
          </a:p>
          <a:p>
            <a:pPr>
              <a:buClr>
                <a:srgbClr val="00B0F0"/>
              </a:buClr>
            </a:pPr>
            <a:endParaRPr lang="en-US" sz="1400" dirty="0" smtClean="0"/>
          </a:p>
          <a:p>
            <a:pPr>
              <a:buClr>
                <a:srgbClr val="00B0F0"/>
              </a:buClr>
            </a:pPr>
            <a:r>
              <a:rPr lang="en-US" sz="3000" dirty="0" smtClean="0"/>
              <a:t> What are examples of successful actions </a:t>
            </a:r>
            <a:r>
              <a:rPr lang="en-US" sz="3000" dirty="0" smtClean="0"/>
              <a:t>taking place at </a:t>
            </a:r>
            <a:r>
              <a:rPr lang="en-US" sz="3000" dirty="0" smtClean="0"/>
              <a:t>each of these levels of citizen stewardship?</a:t>
            </a:r>
            <a:endParaRPr lang="en-US" sz="1400" dirty="0" smtClean="0"/>
          </a:p>
          <a:p>
            <a:pPr>
              <a:buClr>
                <a:srgbClr val="00B0F0"/>
              </a:buClr>
            </a:pPr>
            <a:endParaRPr lang="en-US" sz="1400" dirty="0" smtClean="0"/>
          </a:p>
          <a:p>
            <a:pPr>
              <a:buClr>
                <a:srgbClr val="00B0F0"/>
              </a:buClr>
            </a:pPr>
            <a:r>
              <a:rPr lang="en-US" sz="3000" dirty="0" smtClean="0"/>
              <a:t> What types of actions, programs, or tools would be most effective at increasing the # and success of stewards at each level?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874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Metrics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480851"/>
            <a:ext cx="7675350" cy="4351338"/>
          </a:xfrm>
        </p:spPr>
        <p:txBody>
          <a:bodyPr>
            <a:noAutofit/>
          </a:bodyPr>
          <a:lstStyle/>
          <a:p>
            <a:pPr>
              <a:buClr>
                <a:srgbClr val="9DDBE7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We can measure many </a:t>
            </a:r>
            <a:r>
              <a:rPr lang="en-US" sz="3200" dirty="0" smtClean="0">
                <a:solidFill>
                  <a:schemeClr val="accent1"/>
                </a:solidFill>
              </a:rPr>
              <a:t>things, </a:t>
            </a:r>
            <a:r>
              <a:rPr lang="en-US" sz="3200" dirty="0" smtClean="0">
                <a:solidFill>
                  <a:schemeClr val="accent1"/>
                </a:solidFill>
              </a:rPr>
              <a:t>but why?</a:t>
            </a:r>
          </a:p>
          <a:p>
            <a:pPr lvl="1">
              <a:buClr>
                <a:srgbClr val="9DDBE7"/>
              </a:buClr>
            </a:pPr>
            <a:r>
              <a:rPr lang="en-US" sz="3200" dirty="0" smtClean="0"/>
              <a:t> General awareness – how tuned in are citizens to CBP</a:t>
            </a:r>
            <a:r>
              <a:rPr lang="en-US" sz="3200" dirty="0"/>
              <a:t> issues and </a:t>
            </a:r>
            <a:r>
              <a:rPr lang="en-US" sz="3200" dirty="0" smtClean="0"/>
              <a:t>strategies?</a:t>
            </a:r>
            <a:endParaRPr lang="en-US" sz="3200" dirty="0" smtClean="0"/>
          </a:p>
          <a:p>
            <a:pPr lvl="1">
              <a:buClr>
                <a:srgbClr val="9DDBE7"/>
              </a:buClr>
            </a:pPr>
            <a:r>
              <a:rPr lang="en-US" sz="3200" dirty="0" smtClean="0"/>
              <a:t> </a:t>
            </a:r>
            <a:r>
              <a:rPr lang="en-US" sz="3200" dirty="0" smtClean="0"/>
              <a:t>Effectiveness of </a:t>
            </a:r>
            <a:r>
              <a:rPr lang="en-US" sz="3200" dirty="0" smtClean="0"/>
              <a:t>programs and approaches </a:t>
            </a:r>
            <a:r>
              <a:rPr lang="en-US" sz="3200" dirty="0" smtClean="0"/>
              <a:t>(i.e. behavior change)?</a:t>
            </a:r>
            <a:endParaRPr lang="en-US" sz="3200" dirty="0" smtClean="0"/>
          </a:p>
          <a:p>
            <a:pPr lvl="1">
              <a:buClr>
                <a:srgbClr val="9DDBE7"/>
              </a:buClr>
            </a:pPr>
            <a:r>
              <a:rPr lang="en-US" sz="3200" dirty="0" smtClean="0"/>
              <a:t> </a:t>
            </a:r>
            <a:r>
              <a:rPr lang="en-US" sz="3200" dirty="0" smtClean="0"/>
              <a:t>Predict/quantify the value </a:t>
            </a:r>
            <a:r>
              <a:rPr lang="en-US" sz="3200" dirty="0" smtClean="0"/>
              <a:t>of citizen </a:t>
            </a:r>
            <a:r>
              <a:rPr lang="en-US" sz="3200" dirty="0" smtClean="0"/>
              <a:t>actions </a:t>
            </a:r>
            <a:endParaRPr lang="en-US" sz="3200" dirty="0" smtClean="0"/>
          </a:p>
          <a:p>
            <a:pPr lvl="1">
              <a:buClr>
                <a:srgbClr val="9DDBE7"/>
              </a:buClr>
            </a:pPr>
            <a:r>
              <a:rPr lang="en-US" sz="3200" dirty="0" smtClean="0"/>
              <a:t> Increase or maintain support for investments in local outreach and engagement.</a:t>
            </a:r>
          </a:p>
          <a:p>
            <a:pPr>
              <a:buClr>
                <a:srgbClr val="9DDBE7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12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855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Next Steps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4" y="1654113"/>
            <a:ext cx="7861035" cy="43513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9DDBE7"/>
              </a:buClr>
            </a:pPr>
            <a:r>
              <a:rPr lang="en-US" sz="2800" dirty="0" smtClean="0"/>
              <a:t> </a:t>
            </a:r>
            <a:r>
              <a:rPr lang="en-US" sz="2800" dirty="0" smtClean="0"/>
              <a:t>Produce scope </a:t>
            </a:r>
            <a:r>
              <a:rPr lang="en-US" sz="2800" dirty="0" smtClean="0"/>
              <a:t>of work for metrics </a:t>
            </a:r>
            <a:r>
              <a:rPr lang="en-US" sz="2800" dirty="0" smtClean="0"/>
              <a:t>– CBT- Dec</a:t>
            </a:r>
            <a:endParaRPr lang="en-US" sz="2800" dirty="0" smtClean="0"/>
          </a:p>
          <a:p>
            <a:pPr>
              <a:buClr>
                <a:srgbClr val="9DDBE7"/>
              </a:buClr>
            </a:pPr>
            <a:r>
              <a:rPr lang="en-US" sz="2800" dirty="0" smtClean="0"/>
              <a:t> </a:t>
            </a:r>
            <a:r>
              <a:rPr lang="en-US" sz="2800" dirty="0" smtClean="0"/>
              <a:t>First Strategy </a:t>
            </a:r>
            <a:r>
              <a:rPr lang="en-US" sz="2800" dirty="0" smtClean="0"/>
              <a:t>Draft  - what we know –Background, baseline, barriers, 2- year </a:t>
            </a:r>
            <a:r>
              <a:rPr lang="en-US" sz="2800" dirty="0" smtClean="0"/>
              <a:t>potential actions - Jan</a:t>
            </a:r>
            <a:endParaRPr lang="en-US" sz="2800" dirty="0" smtClean="0"/>
          </a:p>
          <a:p>
            <a:pPr>
              <a:buClr>
                <a:srgbClr val="9DDBE7"/>
              </a:buClr>
            </a:pPr>
            <a:r>
              <a:rPr lang="en-US" sz="2800" dirty="0" smtClean="0"/>
              <a:t> </a:t>
            </a:r>
            <a:r>
              <a:rPr lang="en-US" sz="2800" dirty="0"/>
              <a:t>Committee to remain involved in review and input</a:t>
            </a:r>
          </a:p>
          <a:p>
            <a:pPr>
              <a:buClr>
                <a:srgbClr val="9DDBE7"/>
              </a:buClr>
            </a:pPr>
            <a:r>
              <a:rPr lang="en-US" sz="2800" dirty="0" smtClean="0"/>
              <a:t> Solicit </a:t>
            </a:r>
            <a:r>
              <a:rPr lang="en-US" sz="2800" dirty="0" smtClean="0"/>
              <a:t>actions from states/federal agencies</a:t>
            </a:r>
          </a:p>
          <a:p>
            <a:pPr>
              <a:buClr>
                <a:srgbClr val="9DDBE7"/>
              </a:buClr>
            </a:pPr>
            <a:r>
              <a:rPr lang="en-US" sz="2800" dirty="0"/>
              <a:t> </a:t>
            </a:r>
            <a:r>
              <a:rPr lang="en-US" sz="2800" dirty="0" smtClean="0"/>
              <a:t>Recognize </a:t>
            </a:r>
            <a:r>
              <a:rPr lang="en-US" sz="2800" dirty="0" smtClean="0"/>
              <a:t>many existing efforts – Where can the CBP add value?</a:t>
            </a:r>
          </a:p>
          <a:p>
            <a:pPr>
              <a:buClr>
                <a:srgbClr val="9DDBE7"/>
              </a:buClr>
            </a:pPr>
            <a:r>
              <a:rPr lang="en-US" sz="2800" dirty="0" smtClean="0"/>
              <a:t> Potential </a:t>
            </a:r>
            <a:r>
              <a:rPr lang="en-US" sz="2800" dirty="0" smtClean="0"/>
              <a:t>Actions:</a:t>
            </a:r>
          </a:p>
          <a:p>
            <a:pPr lvl="1">
              <a:buClr>
                <a:srgbClr val="9DDBE7"/>
              </a:buClr>
            </a:pPr>
            <a:r>
              <a:rPr lang="en-US" sz="2800" dirty="0" smtClean="0"/>
              <a:t> Metrics</a:t>
            </a:r>
          </a:p>
          <a:p>
            <a:pPr lvl="1">
              <a:buClr>
                <a:srgbClr val="9DDBE7"/>
              </a:buClr>
            </a:pPr>
            <a:r>
              <a:rPr lang="en-US" sz="2800" dirty="0"/>
              <a:t> </a:t>
            </a:r>
            <a:r>
              <a:rPr lang="en-US" sz="2800" dirty="0" smtClean="0"/>
              <a:t>Gaps – Replication of success</a:t>
            </a:r>
          </a:p>
          <a:p>
            <a:pPr lvl="1">
              <a:buClr>
                <a:srgbClr val="9DDBE7"/>
              </a:buClr>
            </a:pPr>
            <a:r>
              <a:rPr lang="en-US" sz="2800" dirty="0"/>
              <a:t> </a:t>
            </a:r>
            <a:r>
              <a:rPr lang="en-US" sz="2800" dirty="0" smtClean="0"/>
              <a:t>Case </a:t>
            </a:r>
            <a:r>
              <a:rPr lang="en-US" sz="2800" dirty="0" smtClean="0"/>
              <a:t>Studies – play out how to enhance citizen connection in a focused area and issue</a:t>
            </a:r>
          </a:p>
          <a:p>
            <a:pPr lvl="1">
              <a:buClr>
                <a:srgbClr val="9DDBE7"/>
              </a:buClr>
            </a:pPr>
            <a:endParaRPr lang="en-US" sz="2800" dirty="0"/>
          </a:p>
          <a:p>
            <a:pPr marL="342900" lvl="1" indent="0">
              <a:buClr>
                <a:srgbClr val="9DDBE7"/>
              </a:buClr>
              <a:buNone/>
            </a:pPr>
            <a:endParaRPr lang="en-US" sz="2800" dirty="0" smtClean="0"/>
          </a:p>
          <a:p>
            <a:pPr>
              <a:buClr>
                <a:srgbClr val="9DDBE7"/>
              </a:buClr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568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146</TotalTime>
  <Words>419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Depth</vt:lpstr>
      <vt:lpstr>Achieving the Goal of Stewardship </vt:lpstr>
      <vt:lpstr>The Stewardship Goal</vt:lpstr>
      <vt:lpstr>the Bay Agreement recognized …</vt:lpstr>
      <vt:lpstr>Citizen Stewardship</vt:lpstr>
      <vt:lpstr>Citizen Stewardship</vt:lpstr>
      <vt:lpstr>PowerPoint Presentation</vt:lpstr>
      <vt:lpstr>Discussion</vt:lpstr>
      <vt:lpstr>Metrics</vt:lpstr>
      <vt:lpstr>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the Goal of Stewardship</dc:title>
  <dc:creator>Al Todd</dc:creator>
  <cp:lastModifiedBy>Al Todd</cp:lastModifiedBy>
  <cp:revision>22</cp:revision>
  <dcterms:created xsi:type="dcterms:W3CDTF">2014-09-25T20:59:01Z</dcterms:created>
  <dcterms:modified xsi:type="dcterms:W3CDTF">2014-11-20T18:51:34Z</dcterms:modified>
</cp:coreProperties>
</file>