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5"/>
  </p:notesMasterIdLst>
  <p:sldIdLst>
    <p:sldId id="256" r:id="rId2"/>
    <p:sldId id="257" r:id="rId3"/>
    <p:sldId id="259" r:id="rId4"/>
    <p:sldId id="258" r:id="rId5"/>
    <p:sldId id="270" r:id="rId6"/>
    <p:sldId id="265" r:id="rId7"/>
    <p:sldId id="267" r:id="rId8"/>
    <p:sldId id="274" r:id="rId9"/>
    <p:sldId id="275" r:id="rId10"/>
    <p:sldId id="268" r:id="rId11"/>
    <p:sldId id="269" r:id="rId12"/>
    <p:sldId id="276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DBE7"/>
    <a:srgbClr val="1955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3" autoAdjust="0"/>
    <p:restoredTop sz="94660"/>
  </p:normalViewPr>
  <p:slideViewPr>
    <p:cSldViewPr snapToGrid="0">
      <p:cViewPr varScale="1">
        <p:scale>
          <a:sx n="75" d="100"/>
          <a:sy n="75" d="100"/>
        </p:scale>
        <p:origin x="96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1CFFA-A881-45C7-BF87-59768B63155A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455E0-7EB4-4DEE-9D47-D174E1E2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40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12/4/2014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00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smtClean="0"/>
              <a:t>12/4/2014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14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smtClean="0"/>
              <a:t>12/4/2014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72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smtClean="0"/>
              <a:t>12/4/2014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408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smtClean="0"/>
              <a:t>12/4/2014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11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smtClean="0"/>
              <a:t>12/4/2014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5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smtClean="0"/>
              <a:t>12/4/2014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39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75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09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8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16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12/4/2014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47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12/4/2014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05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12/4/2014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38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12/4/2014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05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12/4/2014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97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12/4/2014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80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smtClean="0"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4367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9772" y="2742841"/>
            <a:ext cx="936235" cy="6596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4002" y="3593473"/>
            <a:ext cx="8072005" cy="1091645"/>
          </a:xfrm>
        </p:spPr>
        <p:txBody>
          <a:bodyPr>
            <a:noAutofit/>
          </a:bodyPr>
          <a:lstStyle/>
          <a:p>
            <a:r>
              <a:rPr lang="en-US" sz="4800" dirty="0"/>
              <a:t>Achieving the Goal of Stewardship</a:t>
            </a:r>
            <a:br>
              <a:rPr lang="en-US" sz="4800" dirty="0"/>
            </a:b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8007" y="2974950"/>
            <a:ext cx="6858000" cy="618523"/>
          </a:xfrm>
        </p:spPr>
        <p:txBody>
          <a:bodyPr/>
          <a:lstStyle/>
          <a:p>
            <a:r>
              <a:rPr lang="en-US" dirty="0" smtClean="0"/>
              <a:t>2014 Chesapeake Watershed Agreement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37944" y="4444105"/>
            <a:ext cx="3228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9DDBE7"/>
                </a:solidFill>
              </a:rPr>
              <a:t>Albert Todd, Director</a:t>
            </a:r>
          </a:p>
          <a:p>
            <a:pPr algn="r"/>
            <a:r>
              <a:rPr lang="en-US" dirty="0" smtClean="0">
                <a:solidFill>
                  <a:srgbClr val="9DDBE7"/>
                </a:solidFill>
              </a:rPr>
              <a:t>Alliance for the Chesapeake Bay</a:t>
            </a:r>
            <a:endParaRPr lang="en-US" dirty="0">
              <a:solidFill>
                <a:srgbClr val="9DDB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12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386" y="473947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Why Metrics?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02386" y="1799510"/>
            <a:ext cx="7675350" cy="3659458"/>
          </a:xfrm>
        </p:spPr>
        <p:txBody>
          <a:bodyPr>
            <a:normAutofit lnSpcReduction="10000"/>
          </a:bodyPr>
          <a:lstStyle/>
          <a:p>
            <a:pPr marL="171450" lvl="1">
              <a:spcBef>
                <a:spcPts val="750"/>
              </a:spcBef>
              <a:spcAft>
                <a:spcPts val="600"/>
              </a:spcAft>
              <a:buClr>
                <a:srgbClr val="00B0F0"/>
              </a:buClr>
            </a:pPr>
            <a:r>
              <a:rPr lang="en-US" sz="3000" dirty="0" smtClean="0"/>
              <a:t>Measure general </a:t>
            </a:r>
            <a:r>
              <a:rPr lang="en-US" sz="3000" dirty="0"/>
              <a:t>awareness – how tuned in are citizens to CBP issues and strategies? </a:t>
            </a:r>
            <a:endParaRPr lang="en-US" sz="3000" dirty="0" smtClean="0"/>
          </a:p>
          <a:p>
            <a:pPr marL="171450" lvl="1">
              <a:spcBef>
                <a:spcPts val="750"/>
              </a:spcBef>
              <a:spcAft>
                <a:spcPts val="600"/>
              </a:spcAft>
              <a:buClr>
                <a:srgbClr val="00B0F0"/>
              </a:buClr>
            </a:pPr>
            <a:r>
              <a:rPr lang="en-US" sz="3000" dirty="0"/>
              <a:t>How effective are our programs/approaches (i.e. creating behavior change)?</a:t>
            </a:r>
          </a:p>
          <a:p>
            <a:pPr marL="171450" lvl="1">
              <a:spcBef>
                <a:spcPts val="750"/>
              </a:spcBef>
              <a:spcAft>
                <a:spcPts val="600"/>
              </a:spcAft>
              <a:buClr>
                <a:srgbClr val="00B0F0"/>
              </a:buClr>
            </a:pPr>
            <a:r>
              <a:rPr lang="en-US" sz="3000" dirty="0"/>
              <a:t>Can we predict/quantify the value of citizen actions ?</a:t>
            </a:r>
          </a:p>
          <a:p>
            <a:pPr marL="171450" lvl="1">
              <a:spcBef>
                <a:spcPts val="750"/>
              </a:spcBef>
              <a:spcAft>
                <a:spcPts val="600"/>
              </a:spcAft>
              <a:buClr>
                <a:srgbClr val="00B0F0"/>
              </a:buClr>
            </a:pPr>
            <a:r>
              <a:rPr lang="en-US" sz="3000" dirty="0" smtClean="0"/>
              <a:t>Increase/maintain </a:t>
            </a:r>
            <a:r>
              <a:rPr lang="en-US" sz="3000" dirty="0"/>
              <a:t>support for investments in local outreach and engagement.</a:t>
            </a:r>
          </a:p>
          <a:p>
            <a:pPr>
              <a:spcAft>
                <a:spcPts val="600"/>
              </a:spcAft>
              <a:buClr>
                <a:srgbClr val="00B0F0"/>
              </a:buClr>
            </a:pPr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7591" y="4983480"/>
            <a:ext cx="2309239" cy="16516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6696" y="5677725"/>
            <a:ext cx="4590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B0F0"/>
                </a:solidFill>
              </a:rPr>
              <a:t>We can measure many things but will it add value?</a:t>
            </a:r>
            <a:endParaRPr lang="en-US" sz="2400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25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604" y="90806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Who is involved?</a:t>
            </a:r>
            <a:endParaRPr lang="en-US" sz="4000" b="1" dirty="0">
              <a:solidFill>
                <a:srgbClr val="00B0F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4596" y="1096329"/>
            <a:ext cx="8226796" cy="4682679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  <a:buClr>
                <a:srgbClr val="92D050"/>
              </a:buClr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Jurisdictions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</a:t>
            </a:r>
            <a:r>
              <a:rPr lang="en-US" dirty="0" smtClean="0"/>
              <a:t>District </a:t>
            </a:r>
            <a:r>
              <a:rPr lang="en-US" dirty="0"/>
              <a:t>of Columbia, </a:t>
            </a:r>
            <a:r>
              <a:rPr lang="en-US" dirty="0" smtClean="0"/>
              <a:t>Maryland</a:t>
            </a:r>
            <a:r>
              <a:rPr lang="en-US" dirty="0"/>
              <a:t>, </a:t>
            </a:r>
            <a:r>
              <a:rPr lang="en-US" dirty="0" smtClean="0"/>
              <a:t>Pennsylvania</a:t>
            </a:r>
            <a:r>
              <a:rPr lang="en-US" dirty="0"/>
              <a:t>, </a:t>
            </a:r>
            <a:r>
              <a:rPr lang="en-US" dirty="0" smtClean="0"/>
              <a:t>Virginia, West Virginia, Chesapeake </a:t>
            </a:r>
            <a:r>
              <a:rPr lang="en-US" dirty="0"/>
              <a:t>Bay Commission </a:t>
            </a:r>
            <a:r>
              <a:rPr lang="en-US" dirty="0" smtClean="0"/>
              <a:t>and </a:t>
            </a:r>
            <a:r>
              <a:rPr lang="en-US" dirty="0"/>
              <a:t>the Federal Government </a:t>
            </a:r>
            <a:r>
              <a:rPr lang="en-US" dirty="0" smtClean="0"/>
              <a:t>.</a:t>
            </a:r>
          </a:p>
          <a:p>
            <a:pPr>
              <a:spcAft>
                <a:spcPts val="600"/>
              </a:spcAft>
              <a:buClr>
                <a:srgbClr val="92D050"/>
              </a:buClr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Non-Profits </a:t>
            </a:r>
            <a:r>
              <a:rPr lang="en-US" b="1" dirty="0" smtClean="0">
                <a:solidFill>
                  <a:schemeClr val="tx1"/>
                </a:solidFill>
              </a:rPr>
              <a:t>–  </a:t>
            </a:r>
            <a:r>
              <a:rPr lang="en-US" dirty="0" smtClean="0">
                <a:solidFill>
                  <a:schemeClr val="tx1"/>
                </a:solidFill>
              </a:rPr>
              <a:t>Over 600 environmental or community-based groups in the watershed environment nearly all of which engage in some form of citizen outreach and engagement.  </a:t>
            </a:r>
          </a:p>
          <a:p>
            <a:pPr>
              <a:spcAft>
                <a:spcPts val="600"/>
              </a:spcAft>
              <a:buClr>
                <a:schemeClr val="accent5"/>
              </a:buClr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Local Governments – </a:t>
            </a:r>
            <a:r>
              <a:rPr lang="en-US" dirty="0" smtClean="0">
                <a:solidFill>
                  <a:schemeClr val="tx1"/>
                </a:solidFill>
              </a:rPr>
              <a:t>Independent action as well as partnerships with NGOs.  Public education, incentives for  </a:t>
            </a:r>
            <a:r>
              <a:rPr lang="en-US" dirty="0" err="1" smtClean="0">
                <a:solidFill>
                  <a:schemeClr val="tx1"/>
                </a:solidFill>
              </a:rPr>
              <a:t>BMPs,etc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</a:p>
          <a:p>
            <a:pPr>
              <a:spcAft>
                <a:spcPts val="600"/>
              </a:spcAft>
              <a:buClr>
                <a:schemeClr val="accent5"/>
              </a:buClr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Churches – </a:t>
            </a:r>
            <a:r>
              <a:rPr lang="en-US" dirty="0" smtClean="0">
                <a:solidFill>
                  <a:schemeClr val="tx1"/>
                </a:solidFill>
              </a:rPr>
              <a:t>Partner with NGOs on tree planting, rain gardens, stormwater, advocacy.</a:t>
            </a:r>
            <a:endParaRPr lang="en-US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Clr>
                <a:schemeClr val="accent5"/>
              </a:buClr>
            </a:pPr>
            <a:r>
              <a:rPr lang="en-US" b="1" dirty="0" smtClean="0">
                <a:solidFill>
                  <a:srgbClr val="9DDBE7"/>
                </a:solidFill>
              </a:rPr>
              <a:t>Businesses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-   </a:t>
            </a:r>
            <a:r>
              <a:rPr lang="en-US" dirty="0" smtClean="0">
                <a:solidFill>
                  <a:schemeClr val="tx1"/>
                </a:solidFill>
              </a:rPr>
              <a:t>Employee engagement/community investment</a:t>
            </a:r>
          </a:p>
          <a:p>
            <a:pPr>
              <a:spcAft>
                <a:spcPts val="600"/>
              </a:spcAft>
              <a:buClr>
                <a:schemeClr val="accent5"/>
              </a:buClr>
            </a:pPr>
            <a:r>
              <a:rPr lang="en-US" b="1" dirty="0" smtClean="0">
                <a:solidFill>
                  <a:srgbClr val="9DDBE7"/>
                </a:solidFill>
              </a:rPr>
              <a:t>Schools – </a:t>
            </a:r>
            <a:r>
              <a:rPr lang="en-US" dirty="0" smtClean="0">
                <a:solidFill>
                  <a:schemeClr val="tx1"/>
                </a:solidFill>
              </a:rPr>
              <a:t>Clubs/Student community service</a:t>
            </a:r>
            <a:endParaRPr lang="en-US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426"/>
          <a:stretch/>
        </p:blipFill>
        <p:spPr>
          <a:xfrm>
            <a:off x="6510529" y="5239195"/>
            <a:ext cx="2340863" cy="143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19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6758" y="1327277"/>
            <a:ext cx="7675350" cy="4550698"/>
          </a:xfrm>
        </p:spPr>
        <p:txBody>
          <a:bodyPr>
            <a:noAutofit/>
          </a:bodyPr>
          <a:lstStyle/>
          <a:p>
            <a:pPr>
              <a:buClr>
                <a:srgbClr val="00B0F0"/>
              </a:buClr>
            </a:pPr>
            <a:r>
              <a:rPr lang="en-US" sz="2800" dirty="0" smtClean="0"/>
              <a:t>Extremely broad constituency – How to reach?</a:t>
            </a:r>
          </a:p>
          <a:p>
            <a:pPr>
              <a:buClr>
                <a:srgbClr val="00B0F0"/>
              </a:buClr>
            </a:pPr>
            <a:r>
              <a:rPr lang="en-US" sz="2800" dirty="0" smtClean="0"/>
              <a:t>Many groups – Many individual agendas </a:t>
            </a:r>
          </a:p>
          <a:p>
            <a:pPr>
              <a:buClr>
                <a:srgbClr val="00B0F0"/>
              </a:buClr>
            </a:pPr>
            <a:r>
              <a:rPr lang="en-US" sz="2800" dirty="0" smtClean="0"/>
              <a:t>Many successful and ongoing efforts</a:t>
            </a:r>
          </a:p>
          <a:p>
            <a:pPr>
              <a:buClr>
                <a:srgbClr val="00B0F0"/>
              </a:buClr>
            </a:pPr>
            <a:r>
              <a:rPr lang="en-US" sz="2800" dirty="0" smtClean="0"/>
              <a:t>Loose affiliations with Chesapeake Bay Program</a:t>
            </a:r>
          </a:p>
          <a:p>
            <a:pPr>
              <a:buClr>
                <a:srgbClr val="00B0F0"/>
              </a:buClr>
            </a:pPr>
            <a:r>
              <a:rPr lang="en-US" sz="2800" dirty="0" smtClean="0"/>
              <a:t>Little knowledge of agreement, management strategies and their implications</a:t>
            </a:r>
          </a:p>
          <a:p>
            <a:pPr>
              <a:buClr>
                <a:srgbClr val="00B0F0"/>
              </a:buClr>
            </a:pPr>
            <a:r>
              <a:rPr lang="en-US" sz="2800" dirty="0" smtClean="0"/>
              <a:t>Need for common messages/approach vs. need for tailored outreach.</a:t>
            </a:r>
          </a:p>
          <a:p>
            <a:pPr>
              <a:buClr>
                <a:srgbClr val="00B0F0"/>
              </a:buClr>
            </a:pPr>
            <a:r>
              <a:rPr lang="en-US" sz="2800" dirty="0" smtClean="0"/>
              <a:t>Where </a:t>
            </a:r>
            <a:r>
              <a:rPr lang="en-US" sz="2800" dirty="0"/>
              <a:t>can the CBP add value?</a:t>
            </a:r>
          </a:p>
          <a:p>
            <a:pPr marL="0" indent="0">
              <a:buClr>
                <a:srgbClr val="00B0F0"/>
              </a:buClr>
              <a:buNone/>
            </a:pPr>
            <a:endParaRPr lang="en-US" sz="2800" dirty="0"/>
          </a:p>
          <a:p>
            <a:pPr>
              <a:buClr>
                <a:srgbClr val="00B0F0"/>
              </a:buClr>
            </a:pPr>
            <a:endParaRPr lang="en-US" sz="28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9054" y="23945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00B0F0"/>
                </a:solidFill>
              </a:rPr>
              <a:t>Complexity</a:t>
            </a:r>
            <a:endParaRPr lang="en-US" sz="3800" dirty="0">
              <a:solidFill>
                <a:srgbClr val="00B0F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8152" y="4643218"/>
            <a:ext cx="3145536" cy="203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2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5742"/>
            <a:ext cx="78867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Timeline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325" y="1319466"/>
            <a:ext cx="7675350" cy="4351338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  <a:buClr>
                <a:srgbClr val="00B0F0"/>
              </a:buClr>
            </a:pPr>
            <a:r>
              <a:rPr lang="en-US" dirty="0" smtClean="0"/>
              <a:t> </a:t>
            </a:r>
            <a:r>
              <a:rPr lang="en-US" b="1" dirty="0" smtClean="0"/>
              <a:t>November 18 kick-off Meeting </a:t>
            </a:r>
            <a:r>
              <a:rPr lang="en-US" dirty="0" smtClean="0"/>
              <a:t>– attended by over 25 NGOs with State and CBP representatives.</a:t>
            </a:r>
          </a:p>
          <a:p>
            <a:pPr>
              <a:buClr>
                <a:srgbClr val="00B0F0"/>
              </a:buClr>
            </a:pPr>
            <a:r>
              <a:rPr lang="en-US" b="1" dirty="0" smtClean="0"/>
              <a:t>December 2 </a:t>
            </a:r>
            <a:r>
              <a:rPr lang="en-US" dirty="0" smtClean="0"/>
              <a:t>– RFP issued for two projects </a:t>
            </a:r>
          </a:p>
          <a:p>
            <a:pPr lvl="1">
              <a:buClr>
                <a:srgbClr val="00B0F0"/>
              </a:buClr>
            </a:pPr>
            <a:r>
              <a:rPr lang="en-US" dirty="0" smtClean="0"/>
              <a:t>Metrics Framework Development – Options</a:t>
            </a:r>
          </a:p>
          <a:p>
            <a:pPr lvl="1">
              <a:spcAft>
                <a:spcPts val="1200"/>
              </a:spcAft>
              <a:buClr>
                <a:srgbClr val="00B0F0"/>
              </a:buClr>
            </a:pPr>
            <a:r>
              <a:rPr lang="en-US" dirty="0" smtClean="0"/>
              <a:t>Database of Outreach Programs, tools, resources, and results</a:t>
            </a:r>
          </a:p>
          <a:p>
            <a:pPr>
              <a:spcAft>
                <a:spcPts val="1200"/>
              </a:spcAft>
              <a:buClr>
                <a:srgbClr val="00B0F0"/>
              </a:buClr>
            </a:pPr>
            <a:r>
              <a:rPr lang="en-US" b="1" dirty="0" smtClean="0"/>
              <a:t>December 9</a:t>
            </a:r>
            <a:r>
              <a:rPr lang="en-US" dirty="0" smtClean="0"/>
              <a:t> – Conference call with signatory representatives</a:t>
            </a:r>
          </a:p>
          <a:p>
            <a:pPr>
              <a:spcAft>
                <a:spcPts val="1200"/>
              </a:spcAft>
              <a:buClr>
                <a:srgbClr val="00B0F0"/>
              </a:buClr>
            </a:pPr>
            <a:r>
              <a:rPr lang="en-US" b="1" dirty="0" smtClean="0"/>
              <a:t>December 12 </a:t>
            </a:r>
            <a:r>
              <a:rPr lang="en-US" dirty="0" smtClean="0"/>
              <a:t>– </a:t>
            </a:r>
            <a:r>
              <a:rPr lang="en-US" sz="2800" dirty="0" smtClean="0"/>
              <a:t>1</a:t>
            </a:r>
            <a:r>
              <a:rPr lang="en-US" sz="2800" baseline="14000" dirty="0" smtClean="0"/>
              <a:t>s</a:t>
            </a:r>
            <a:r>
              <a:rPr lang="en-US" baseline="14000" dirty="0" smtClean="0"/>
              <a:t>t</a:t>
            </a:r>
            <a:r>
              <a:rPr lang="en-US" baseline="80000" dirty="0" smtClean="0"/>
              <a:t> </a:t>
            </a:r>
            <a:r>
              <a:rPr lang="en-US" dirty="0" smtClean="0"/>
              <a:t>draft /outline of management strategy</a:t>
            </a:r>
          </a:p>
          <a:p>
            <a:pPr>
              <a:spcAft>
                <a:spcPts val="1200"/>
              </a:spcAft>
              <a:buClr>
                <a:srgbClr val="00B0F0"/>
              </a:buClr>
            </a:pPr>
            <a:r>
              <a:rPr lang="en-US" b="1" dirty="0" smtClean="0"/>
              <a:t>January-March</a:t>
            </a:r>
            <a:r>
              <a:rPr lang="en-US" dirty="0" smtClean="0"/>
              <a:t> – Committee to host meetings (in each state) to solicit feedback and input to first draft strategy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952" y="5670804"/>
            <a:ext cx="1094232" cy="8179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1888" y="5830307"/>
            <a:ext cx="2930461" cy="62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12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559" y="260967"/>
            <a:ext cx="78867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What is the Stewardship Goal?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559" y="1351800"/>
            <a:ext cx="7137655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i="1" dirty="0"/>
              <a:t>“Increase the number and </a:t>
            </a:r>
            <a:r>
              <a:rPr lang="en-US" sz="3000" i="1" dirty="0" smtClean="0"/>
              <a:t>diversity of </a:t>
            </a:r>
            <a:r>
              <a:rPr lang="en-US" sz="3000" i="1" dirty="0"/>
              <a:t>local citizen stewards and local governments that actively support and carry out </a:t>
            </a:r>
            <a:r>
              <a:rPr lang="en-US" sz="3000" i="1" dirty="0" smtClean="0"/>
              <a:t>conservation </a:t>
            </a:r>
            <a:r>
              <a:rPr lang="en-US" sz="3000" i="1" dirty="0"/>
              <a:t>and restoration activities that achieve healthy local streams, rivers and a vibrant Chesapeake Bay.”</a:t>
            </a:r>
            <a:r>
              <a:rPr lang="en-US" sz="3000" dirty="0"/>
              <a:t>  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8784" y="3989277"/>
            <a:ext cx="5652655" cy="21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8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810" y="446742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 smtClean="0">
                <a:solidFill>
                  <a:srgbClr val="00B0F0"/>
                </a:solidFill>
              </a:rPr>
              <a:t>the new Bay Agreement recognized …</a:t>
            </a:r>
            <a:endParaRPr lang="en-US" sz="38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810" y="1514642"/>
            <a:ext cx="7760451" cy="435133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rgbClr val="00B0F0"/>
              </a:buClr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Citizen Stewardship </a:t>
            </a:r>
            <a:r>
              <a:rPr lang="en-US" sz="2800" dirty="0" smtClean="0"/>
              <a:t>-That long term success depends on the support and action that arises from local citizens and local conservation groups.</a:t>
            </a:r>
          </a:p>
          <a:p>
            <a:pPr>
              <a:spcAft>
                <a:spcPts val="1200"/>
              </a:spcAft>
              <a:buClr>
                <a:srgbClr val="00B0F0"/>
              </a:buClr>
            </a:pP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Local Leadership </a:t>
            </a:r>
            <a:r>
              <a:rPr lang="en-US" sz="2800" dirty="0" smtClean="0"/>
              <a:t>- Local government leaders must have the capacity and tools to address watershed issues and the support to implement policies and incentives that support restoration efforts. </a:t>
            </a:r>
          </a:p>
          <a:p>
            <a:pPr>
              <a:buClr>
                <a:srgbClr val="00B0F0"/>
              </a:buClr>
            </a:pP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Diversity</a:t>
            </a:r>
            <a:r>
              <a:rPr lang="en-US" sz="2800" dirty="0" smtClean="0"/>
              <a:t> - The base of the environmental movement and its leadership must be more diverse and inclusive.</a:t>
            </a:r>
          </a:p>
          <a:p>
            <a:pPr marL="0" indent="0">
              <a:buClr>
                <a:srgbClr val="00B0F0"/>
              </a:buClr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1977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361" y="204437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B0F0"/>
                </a:solidFill>
              </a:rPr>
              <a:t>Citizen Stewardship Outcome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361" y="1287460"/>
            <a:ext cx="7980183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Increase the number and diversity of trained and mobilized citizen volunteers with the knowledge and skills needed to enhance the health of their local watersheds.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429"/>
          <a:stretch/>
        </p:blipFill>
        <p:spPr>
          <a:xfrm>
            <a:off x="3356428" y="2791660"/>
            <a:ext cx="5164116" cy="363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6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Why is this outcome important?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325" y="1690689"/>
            <a:ext cx="7675350" cy="4351338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Clr>
                <a:srgbClr val="00B0F0"/>
              </a:buClr>
            </a:pPr>
            <a:r>
              <a:rPr lang="en-US" sz="2800" dirty="0" smtClean="0"/>
              <a:t> It is the People part of the new Bay Agreement</a:t>
            </a:r>
          </a:p>
          <a:p>
            <a:pPr>
              <a:spcAft>
                <a:spcPts val="1200"/>
              </a:spcAft>
              <a:buClr>
                <a:srgbClr val="00B0F0"/>
              </a:buClr>
            </a:pPr>
            <a:r>
              <a:rPr lang="en-US" sz="2800" dirty="0" smtClean="0"/>
              <a:t> Restoration actions must be widespread-- the thousand cuts/solutions </a:t>
            </a:r>
          </a:p>
          <a:p>
            <a:pPr>
              <a:spcAft>
                <a:spcPts val="1200"/>
              </a:spcAft>
              <a:buClr>
                <a:srgbClr val="00B0F0"/>
              </a:buClr>
            </a:pPr>
            <a:r>
              <a:rPr lang="en-US" sz="2800" dirty="0" smtClean="0"/>
              <a:t> Local government needs citizen support to act.</a:t>
            </a:r>
          </a:p>
          <a:p>
            <a:pPr>
              <a:spcAft>
                <a:spcPts val="1200"/>
              </a:spcAft>
              <a:buClr>
                <a:srgbClr val="00B0F0"/>
              </a:buClr>
            </a:pPr>
            <a:r>
              <a:rPr lang="en-US" sz="2800" dirty="0" smtClean="0"/>
              <a:t> Motivating  broad grass roots action is essential  for many management strategies</a:t>
            </a:r>
          </a:p>
          <a:p>
            <a:pPr>
              <a:spcAft>
                <a:spcPts val="1200"/>
              </a:spcAft>
              <a:buClr>
                <a:srgbClr val="00B0F0"/>
              </a:buClr>
            </a:pPr>
            <a:r>
              <a:rPr lang="en-US" sz="2800" dirty="0" smtClean="0"/>
              <a:t> </a:t>
            </a:r>
            <a:r>
              <a:rPr lang="en-US" sz="2800" dirty="0"/>
              <a:t>This is a new/non-traditional emphasis for the Chesapeake Bay Program</a:t>
            </a:r>
          </a:p>
          <a:p>
            <a:pPr marL="0" indent="0">
              <a:spcAft>
                <a:spcPts val="1200"/>
              </a:spcAft>
              <a:buClr>
                <a:srgbClr val="00B0F0"/>
              </a:buClr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0800" y="6042027"/>
            <a:ext cx="2491549" cy="53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57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505" y="748066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B0F0"/>
                </a:solidFill>
              </a:rPr>
              <a:t>Citizen Stewardship – Key points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505" y="1836100"/>
            <a:ext cx="7980183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Increase the </a:t>
            </a:r>
            <a:r>
              <a:rPr lang="en-US" sz="3200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number and diversity </a:t>
            </a:r>
            <a:r>
              <a:rPr lang="en-US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of </a:t>
            </a:r>
            <a:r>
              <a:rPr lang="en-US" sz="3200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trained </a:t>
            </a: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and</a:t>
            </a:r>
            <a:r>
              <a:rPr lang="en-US" sz="3200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mobilized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citizen volunteers with the </a:t>
            </a:r>
            <a:r>
              <a:rPr lang="en-US" sz="3200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knowledge and skills </a:t>
            </a: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needed </a:t>
            </a:r>
            <a:r>
              <a:rPr lang="en-US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to enhance the health of their </a:t>
            </a:r>
            <a:r>
              <a:rPr lang="en-US" sz="3200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local watersheds</a:t>
            </a:r>
            <a:r>
              <a:rPr lang="en-US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Clr>
                <a:srgbClr val="00B0F0"/>
              </a:buClr>
              <a:buNone/>
            </a:pP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Citizen stewards</a:t>
            </a:r>
          </a:p>
          <a:p>
            <a:pPr>
              <a:buClr>
                <a:srgbClr val="00B0F0"/>
              </a:buClr>
            </a:pPr>
            <a:r>
              <a:rPr lang="en-US" dirty="0" smtClean="0"/>
              <a:t>Change Individual Behavior </a:t>
            </a:r>
          </a:p>
          <a:p>
            <a:pPr>
              <a:buClr>
                <a:srgbClr val="00B0F0"/>
              </a:buClr>
            </a:pPr>
            <a:r>
              <a:rPr lang="en-US" dirty="0" smtClean="0"/>
              <a:t>Volunteer/Collective Action</a:t>
            </a:r>
            <a:endParaRPr lang="en-US" dirty="0"/>
          </a:p>
          <a:p>
            <a:pPr>
              <a:buClr>
                <a:srgbClr val="00B0F0"/>
              </a:buClr>
            </a:pPr>
            <a:r>
              <a:rPr lang="en-US" dirty="0" smtClean="0"/>
              <a:t>Become Local champions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9472" y="3809574"/>
            <a:ext cx="3468247" cy="221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1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2014" y="1847395"/>
            <a:ext cx="6400800" cy="1379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/>
              <a:t>Individual Citizen Actions </a:t>
            </a:r>
          </a:p>
          <a:p>
            <a:r>
              <a:rPr lang="en-US" sz="3600" dirty="0" smtClean="0"/>
              <a:t>and Behaviors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742014" y="3476677"/>
            <a:ext cx="4751882" cy="1351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Volunteerism/ Collective </a:t>
            </a:r>
          </a:p>
          <a:p>
            <a:r>
              <a:rPr lang="en-US" sz="3200" dirty="0" smtClean="0"/>
              <a:t>Community Action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753976" y="5034866"/>
            <a:ext cx="2923083" cy="1359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Citizen Leaders/ Champions</a:t>
            </a:r>
            <a:endParaRPr lang="en-US" sz="3200" dirty="0"/>
          </a:p>
        </p:txBody>
      </p:sp>
      <p:sp>
        <p:nvSpPr>
          <p:cNvPr id="7" name="Right Arrow 6"/>
          <p:cNvSpPr/>
          <p:nvPr/>
        </p:nvSpPr>
        <p:spPr bwMode="auto">
          <a:xfrm rot="5400000">
            <a:off x="6254763" y="3401445"/>
            <a:ext cx="3497170" cy="513347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eaLnBrk="0" hangingPunct="0"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61828" y="5319510"/>
            <a:ext cx="248304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Increasing </a:t>
            </a:r>
          </a:p>
          <a:p>
            <a:pPr algn="ctr"/>
            <a:r>
              <a:rPr lang="en-US" sz="2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level of engagement</a:t>
            </a:r>
            <a:endParaRPr lang="en-US" sz="26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8328" y="416708"/>
            <a:ext cx="84764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Citizen Stewardship Framework</a:t>
            </a:r>
          </a:p>
          <a:p>
            <a:pPr algn="ctr"/>
            <a:r>
              <a:rPr lang="en-US" sz="3200" i="1" dirty="0" smtClean="0">
                <a:solidFill>
                  <a:srgbClr val="00B0F0"/>
                </a:solidFill>
              </a:rPr>
              <a:t>Moving Personal Action to Citizen Leadership</a:t>
            </a:r>
            <a:endParaRPr lang="en-US" sz="3200" i="1" dirty="0">
              <a:solidFill>
                <a:srgbClr val="00B0F0"/>
              </a:solidFill>
            </a:endParaRPr>
          </a:p>
        </p:txBody>
      </p:sp>
      <p:sp>
        <p:nvSpPr>
          <p:cNvPr id="14" name="Curved Right Arrow 13"/>
          <p:cNvSpPr/>
          <p:nvPr/>
        </p:nvSpPr>
        <p:spPr>
          <a:xfrm rot="13148635">
            <a:off x="4849827" y="2625709"/>
            <a:ext cx="1532330" cy="4222474"/>
          </a:xfrm>
          <a:prstGeom prst="curvedRightArrow">
            <a:avLst>
              <a:gd name="adj1" fmla="val 25000"/>
              <a:gd name="adj2" fmla="val 50000"/>
              <a:gd name="adj3" fmla="val 3083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18526045">
            <a:off x="4477773" y="4832646"/>
            <a:ext cx="2416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Mobilize/Increase</a:t>
            </a:r>
            <a:endParaRPr lang="en-US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02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44" y="4944115"/>
            <a:ext cx="7773910" cy="1713406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651264" y="2703145"/>
            <a:ext cx="7821490" cy="157081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802941" y="803267"/>
            <a:ext cx="7669813" cy="128567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920501" y="2921740"/>
            <a:ext cx="7504673" cy="1178424"/>
            <a:chOff x="890000" y="1005312"/>
            <a:chExt cx="7504673" cy="117842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000" y="1005312"/>
              <a:ext cx="1992923" cy="117842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234352" y="1068598"/>
              <a:ext cx="516032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</a:rPr>
                <a:t>Citizen and Watershed Groups engage in local stream cleanups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43721" y="954361"/>
            <a:ext cx="7818004" cy="971056"/>
            <a:chOff x="824601" y="5100726"/>
            <a:chExt cx="7818004" cy="1019719"/>
          </a:xfrm>
        </p:grpSpPr>
        <p:pic>
          <p:nvPicPr>
            <p:cNvPr id="9" name="Picture 4" descr="http://stormwater.allianceforthebay.org/wp-content/uploads/2013/06/reduce-your-stormwater1-300x95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601" y="5100726"/>
              <a:ext cx="2857500" cy="904876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0" name="TextBox 9"/>
            <p:cNvSpPr txBox="1"/>
            <p:nvPr/>
          </p:nvSpPr>
          <p:spPr>
            <a:xfrm>
              <a:off x="3918205" y="5154837"/>
              <a:ext cx="4724400" cy="54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</a:rPr>
                <a:t>Do it yourself online center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54774" y="5635644"/>
              <a:ext cx="4498860" cy="4848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>
                      <a:lumMod val="50000"/>
                    </a:schemeClr>
                  </a:solidFill>
                </a:rPr>
                <a:t>Stormwater.allianceforthebay.org</a:t>
              </a:r>
              <a:endParaRPr lang="en-US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63312" y="147514"/>
            <a:ext cx="40126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Changing Behavior</a:t>
            </a:r>
            <a:endParaRPr lang="en-US" sz="32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3093" y="2078566"/>
            <a:ext cx="2771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Volunteerism</a:t>
            </a:r>
            <a:endParaRPr lang="en-US" sz="32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20501" y="4956733"/>
            <a:ext cx="7792918" cy="1755955"/>
            <a:chOff x="1324291" y="460496"/>
            <a:chExt cx="7792918" cy="1755955"/>
          </a:xfrm>
        </p:grpSpPr>
        <p:sp>
          <p:nvSpPr>
            <p:cNvPr id="15" name="TextBox 14"/>
            <p:cNvSpPr txBox="1"/>
            <p:nvPr/>
          </p:nvSpPr>
          <p:spPr>
            <a:xfrm>
              <a:off x="4164209" y="831456"/>
              <a:ext cx="49530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</a:rPr>
                <a:t>River </a:t>
              </a:r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</a:rPr>
                <a:t>Wise </a:t>
              </a:r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</a:rPr>
                <a:t>Congregations -</a:t>
              </a:r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</a:rPr>
                <a:t>Creating Church </a:t>
              </a:r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</a:rPr>
                <a:t>Leaders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98874" y="1253114"/>
              <a:ext cx="1919794" cy="87626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4529" y="462162"/>
              <a:ext cx="1874139" cy="77233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49967" y="934820"/>
              <a:ext cx="1668885" cy="720237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400123" y="4322957"/>
            <a:ext cx="4171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Community Leaders</a:t>
            </a:r>
            <a:endParaRPr lang="en-US" sz="32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32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302" y="370312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Strategy Questions</a:t>
            </a:r>
            <a:endParaRPr lang="en-US" sz="40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302" y="1470448"/>
            <a:ext cx="8089635" cy="492929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Clr>
                <a:srgbClr val="00B0F0"/>
              </a:buClr>
            </a:pPr>
            <a:r>
              <a:rPr lang="en-US" sz="2800" dirty="0" smtClean="0"/>
              <a:t>What are citizen stewards?   Who is missing?</a:t>
            </a:r>
            <a:r>
              <a:rPr lang="en-US" sz="2800" dirty="0"/>
              <a:t> </a:t>
            </a:r>
            <a:r>
              <a:rPr lang="en-US" sz="2800" dirty="0" smtClean="0"/>
              <a:t> </a:t>
            </a:r>
          </a:p>
          <a:p>
            <a:pPr>
              <a:spcAft>
                <a:spcPts val="1200"/>
              </a:spcAft>
              <a:buClr>
                <a:srgbClr val="00B0F0"/>
              </a:buClr>
            </a:pPr>
            <a:r>
              <a:rPr lang="en-US" sz="2800" dirty="0" smtClean="0"/>
              <a:t>What </a:t>
            </a:r>
            <a:r>
              <a:rPr lang="en-US" sz="2800" dirty="0"/>
              <a:t>does success look like? </a:t>
            </a:r>
            <a:r>
              <a:rPr lang="en-US" sz="2800" dirty="0" smtClean="0"/>
              <a:t> How is it measured?</a:t>
            </a:r>
          </a:p>
          <a:p>
            <a:pPr>
              <a:spcAft>
                <a:spcPts val="1200"/>
              </a:spcAft>
              <a:buClr>
                <a:srgbClr val="00B0F0"/>
              </a:buClr>
            </a:pPr>
            <a:r>
              <a:rPr lang="en-US" sz="2800" dirty="0" smtClean="0"/>
              <a:t> What successful actions are taking place at each of these levels of citizen stewardship?  What are the barriers to expanding?</a:t>
            </a:r>
          </a:p>
          <a:p>
            <a:pPr>
              <a:spcAft>
                <a:spcPts val="1200"/>
              </a:spcAft>
              <a:buClr>
                <a:srgbClr val="00B0F0"/>
              </a:buClr>
            </a:pPr>
            <a:r>
              <a:rPr lang="en-US" sz="2800" dirty="0" smtClean="0"/>
              <a:t> What types of actions, programs, or tools would be most effective at increasing the # and success of stewards at each level?  </a:t>
            </a:r>
          </a:p>
          <a:p>
            <a:pPr>
              <a:buClr>
                <a:srgbClr val="00B0F0"/>
              </a:buClr>
            </a:pPr>
            <a:r>
              <a:rPr lang="en-US" sz="2800" dirty="0" smtClean="0"/>
              <a:t>Who can add value?  (CBP, States, Federal agencies, local governments, local groups, business)  How? 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264" y="370312"/>
            <a:ext cx="1390245" cy="139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92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312</TotalTime>
  <Words>707</Words>
  <Application>Microsoft Office PowerPoint</Application>
  <PresentationFormat>On-screen Show (4:3)</PresentationFormat>
  <Paragraphs>77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Corbel</vt:lpstr>
      <vt:lpstr>Depth</vt:lpstr>
      <vt:lpstr>Achieving the Goal of Stewardship </vt:lpstr>
      <vt:lpstr>What is the Stewardship Goal?</vt:lpstr>
      <vt:lpstr>the new Bay Agreement recognized …</vt:lpstr>
      <vt:lpstr>Citizen Stewardship Outcome</vt:lpstr>
      <vt:lpstr>Why is this outcome important?</vt:lpstr>
      <vt:lpstr>Citizen Stewardship – Key points</vt:lpstr>
      <vt:lpstr>PowerPoint Presentation</vt:lpstr>
      <vt:lpstr>PowerPoint Presentation</vt:lpstr>
      <vt:lpstr>Strategy Questions</vt:lpstr>
      <vt:lpstr>Why Metrics?</vt:lpstr>
      <vt:lpstr>Who is involved?</vt:lpstr>
      <vt:lpstr>PowerPoint Presentation</vt:lpstr>
      <vt:lpstr>Timeline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Achieving the Goal of Stewardship</dc:title>
  <dc:creator>Al Todd</dc:creator>
  <cp:lastModifiedBy>ACB VA2</cp:lastModifiedBy>
  <cp:revision>44</cp:revision>
  <dcterms:created xsi:type="dcterms:W3CDTF">2014-09-25T20:59:01Z</dcterms:created>
  <dcterms:modified xsi:type="dcterms:W3CDTF">2014-12-04T16:06:52Z</dcterms:modified>
</cp:coreProperties>
</file>