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</p:sldMasterIdLst>
  <p:notesMasterIdLst>
    <p:notesMasterId r:id="rId26"/>
  </p:notesMasterIdLst>
  <p:handoutMasterIdLst>
    <p:handoutMasterId r:id="rId27"/>
  </p:handoutMasterIdLst>
  <p:sldIdLst>
    <p:sldId id="276" r:id="rId3"/>
    <p:sldId id="284" r:id="rId4"/>
    <p:sldId id="285" r:id="rId5"/>
    <p:sldId id="282" r:id="rId6"/>
    <p:sldId id="280" r:id="rId7"/>
    <p:sldId id="283" r:id="rId8"/>
    <p:sldId id="288" r:id="rId9"/>
    <p:sldId id="287" r:id="rId10"/>
    <p:sldId id="289" r:id="rId11"/>
    <p:sldId id="292" r:id="rId12"/>
    <p:sldId id="293" r:id="rId13"/>
    <p:sldId id="305" r:id="rId14"/>
    <p:sldId id="294" r:id="rId15"/>
    <p:sldId id="295" r:id="rId16"/>
    <p:sldId id="296" r:id="rId17"/>
    <p:sldId id="299" r:id="rId18"/>
    <p:sldId id="300" r:id="rId19"/>
    <p:sldId id="290" r:id="rId20"/>
    <p:sldId id="301" r:id="rId21"/>
    <p:sldId id="302" r:id="rId22"/>
    <p:sldId id="303" r:id="rId23"/>
    <p:sldId id="304" r:id="rId24"/>
    <p:sldId id="291" r:id="rId2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8">
          <p15:clr>
            <a:srgbClr val="A4A3A4"/>
          </p15:clr>
        </p15:guide>
        <p15:guide id="2" orient="horz" pos="4114">
          <p15:clr>
            <a:srgbClr val="A4A3A4"/>
          </p15:clr>
        </p15:guide>
        <p15:guide id="3" orient="horz" pos="201">
          <p15:clr>
            <a:srgbClr val="A4A3A4"/>
          </p15:clr>
        </p15:guide>
        <p15:guide id="4" pos="225">
          <p15:clr>
            <a:srgbClr val="A4A3A4"/>
          </p15:clr>
        </p15:guide>
        <p15:guide id="5" pos="2603">
          <p15:clr>
            <a:srgbClr val="A4A3A4"/>
          </p15:clr>
        </p15:guide>
        <p15:guide id="6" pos="5473">
          <p15:clr>
            <a:srgbClr val="A4A3A4"/>
          </p15:clr>
        </p15:guide>
        <p15:guide id="7" pos="6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AA5D"/>
    <a:srgbClr val="3598F4"/>
    <a:srgbClr val="2D2E93"/>
    <a:srgbClr val="009E41"/>
    <a:srgbClr val="C9CBC3"/>
    <a:srgbClr val="393B96"/>
    <a:srgbClr val="009E43"/>
    <a:srgbClr val="27288E"/>
    <a:srgbClr val="4D5078"/>
    <a:srgbClr val="E4E5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18" autoAdjust="0"/>
    <p:restoredTop sz="94660"/>
  </p:normalViewPr>
  <p:slideViewPr>
    <p:cSldViewPr snapToGrid="0" snapToObjects="1" showGuides="1">
      <p:cViewPr varScale="1">
        <p:scale>
          <a:sx n="55" d="100"/>
          <a:sy n="55" d="100"/>
        </p:scale>
        <p:origin x="1114" y="53"/>
      </p:cViewPr>
      <p:guideLst>
        <p:guide orient="horz" pos="508"/>
        <p:guide orient="horz" pos="4114"/>
        <p:guide orient="horz" pos="201"/>
        <p:guide pos="225"/>
        <p:guide pos="2603"/>
        <p:guide pos="5473"/>
        <p:guide pos="6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656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CD7DC02-065F-2049-AD64-FE2D546E3076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A86804-DEBE-0443-9DF7-4965566D1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42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72B482-86EB-4442-8297-E85F9EF65DD2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64C803-38C8-AB40-AB59-CED053259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369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B8B2-5FE4-458D-AF8F-5429A02969E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94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B8B2-5FE4-458D-AF8F-5429A02969E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11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regulatory requirements form the foundation of Stormwater Retention Credit trading program.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Regulated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projects have options to meet the new stormwater regulations. Firstly they must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order to lower the overall cost to developers and building owners and maximize the ecological and social value of stormwater retention investments, the new DC regulations allow up to 50% of the retention requirement to be achieved “off-site” on another DC property, through participation in the new Stormwater Retention Credit (SRC) trading system, or, alternatively, by paying a per-gallon “in-lieu” fee (currently set at $3.57/gallon) to the government. Utilizing off-site retention is an ongoing obligation that can be met on a yearly or multi-year basis.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Off-Site Retention Vol. (</a:t>
            </a:r>
            <a:r>
              <a:rPr lang="en-US" dirty="0" err="1" smtClean="0"/>
              <a:t>OSRv</a:t>
            </a:r>
            <a:r>
              <a:rPr lang="en-US" dirty="0" smtClean="0"/>
              <a:t>) is ongoing obligation.  Both SRCs &amp; ILF achieve 1 gal. of </a:t>
            </a:r>
            <a:r>
              <a:rPr lang="en-US" dirty="0" err="1" smtClean="0"/>
              <a:t>OSRv</a:t>
            </a:r>
            <a:r>
              <a:rPr lang="en-US" dirty="0" smtClean="0"/>
              <a:t> for 1 year.  Clock starts on 1-yr. lifespan when used for </a:t>
            </a:r>
            <a:r>
              <a:rPr lang="en-US" dirty="0" err="1" smtClean="0"/>
              <a:t>OSRv</a:t>
            </a:r>
            <a:r>
              <a:rPr lang="en-US" dirty="0" smtClean="0"/>
              <a:t>.  SRCs can be banked indefinitely.  Use of SRCs generally not limited by watershed.  Maintenance failure at SRC-generating site does not invalidate SRCs purchased from that site.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B8B2-5FE4-458D-AF8F-5429A02969E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1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B8B2-5FE4-458D-AF8F-5429A02969E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64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B8B2-5FE4-458D-AF8F-5429A02969E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13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RainPay is a program to move DC’s regulatory obligation to capture stormwater to the places where it does the most good for the Anacostia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B8B2-5FE4-458D-AF8F-5429A02969E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0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Times New Roman" panose="02020603050405020304" pitchFamily="18" charset="0"/>
              </a:defRPr>
            </a:lvl9pPr>
          </a:lstStyle>
          <a:p>
            <a:fld id="{D40A9C52-0852-4E1C-8837-CACD77D9DD3D}" type="slidenum">
              <a:rPr lang="en-US" altLang="en-US" sz="1200" smtClean="0"/>
              <a:pPr/>
              <a:t>19</a:t>
            </a:fld>
            <a:endParaRPr lang="en-US" altLang="en-US" sz="1200" smtClean="0"/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143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114800"/>
          </a:xfrm>
        </p:spPr>
        <p:txBody>
          <a:bodyPr wrap="none" anchor="ctr"/>
          <a:lstStyle/>
          <a:p>
            <a:pPr eaLnBrk="1" hangingPunct="1"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2201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B8B2-5FE4-458D-AF8F-5429A02969E4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26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7B8B2-5FE4-458D-AF8F-5429A02969E4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6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9646" y="3756213"/>
            <a:ext cx="3818965" cy="10219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l">
              <a:buNone/>
              <a:defRPr sz="2000" baseline="0">
                <a:solidFill>
                  <a:srgbClr val="00B050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     This is the subhead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314602" y="2052918"/>
            <a:ext cx="6753633" cy="1308847"/>
          </a:xfrm>
          <a:prstGeom prst="rect">
            <a:avLst/>
          </a:prstGeom>
          <a:solidFill>
            <a:srgbClr val="27288E"/>
          </a:solidFill>
        </p:spPr>
        <p:txBody>
          <a:bodyPr/>
          <a:lstStyle>
            <a:lvl1pPr algn="l">
              <a:defRPr sz="3200" baseline="0">
                <a:solidFill>
                  <a:srgbClr val="E4E5E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This is the presentation title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3" y="213993"/>
            <a:ext cx="1916954" cy="135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63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9314"/>
            <a:ext cx="8229600" cy="45368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93B96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393B96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393B96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393B96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393B96"/>
                </a:solidFill>
                <a:latin typeface="Calibri Light" panose="020F0302020204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951131" y="647382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560DCA-A028-0843-B79D-18C2F99981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619134" y="6529424"/>
            <a:ext cx="8067666" cy="338137"/>
          </a:xfrm>
          <a:prstGeom prst="rect">
            <a:avLst/>
          </a:prstGeom>
          <a:solidFill>
            <a:srgbClr val="009E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AnacostiaTrust.org</a:t>
            </a:r>
            <a:endParaRPr lang="en-US" sz="1600" dirty="0">
              <a:solidFill>
                <a:schemeClr val="bg1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 flipV="1">
            <a:off x="8687986" y="6523047"/>
            <a:ext cx="464483" cy="338137"/>
          </a:xfrm>
          <a:prstGeom prst="rect">
            <a:avLst/>
          </a:prstGeom>
          <a:solidFill>
            <a:srgbClr val="9594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1"/>
          <p:cNvSpPr txBox="1">
            <a:spLocks/>
          </p:cNvSpPr>
          <p:nvPr userDrawn="1"/>
        </p:nvSpPr>
        <p:spPr>
          <a:xfrm>
            <a:off x="1090088" y="6521460"/>
            <a:ext cx="2895600" cy="32914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solidFill>
                <a:schemeClr val="bg1"/>
              </a:solidFill>
              <a:latin typeface="Javanese Tex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Slide Number Placeholder 2"/>
          <p:cNvSpPr txBox="1">
            <a:spLocks/>
          </p:cNvSpPr>
          <p:nvPr userDrawn="1"/>
        </p:nvSpPr>
        <p:spPr>
          <a:xfrm>
            <a:off x="6900338" y="6519863"/>
            <a:ext cx="2133600" cy="3476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560DCA-A028-0843-B79D-18C2F9998199}" type="slidenum">
              <a:rPr lang="en-US" sz="9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ooter Placeholder 1"/>
          <p:cNvSpPr txBox="1">
            <a:spLocks/>
          </p:cNvSpPr>
          <p:nvPr userDrawn="1"/>
        </p:nvSpPr>
        <p:spPr>
          <a:xfrm>
            <a:off x="5334007" y="6560501"/>
            <a:ext cx="2895600" cy="32914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200" dirty="0">
              <a:solidFill>
                <a:schemeClr val="bg1"/>
              </a:solidFill>
              <a:latin typeface="Javanese Tex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0"/>
            <a:ext cx="619134" cy="61913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6248400"/>
            <a:ext cx="619134" cy="609600"/>
          </a:xfrm>
          <a:prstGeom prst="rect">
            <a:avLst/>
          </a:prstGeom>
          <a:noFill/>
          <a:ln>
            <a:solidFill>
              <a:srgbClr val="2D2E9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31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92CE7A5E-55E1-49CD-BB75-EBF78F4ECEC6}" type="datetimeFigureOut">
              <a:rPr lang="en-US" smtClean="0"/>
              <a:pPr/>
              <a:t>2/19/2016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535FFA93-BF2E-4BD2-8CAC-E14DB896B7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31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814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978726B-4890-4AE8-9CC3-8F5CBFAD1FA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53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6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814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F978726B-4890-4AE8-9CC3-8F5CBFAD1FA0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2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51E70988-1C0D-4CC3-BEFE-53DCD1260925}" type="slidenum">
              <a:rPr lang="en-US" altLang="en-US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67383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8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61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" y="3327780"/>
            <a:ext cx="8906934" cy="1036455"/>
          </a:xfrm>
        </p:spPr>
        <p:txBody>
          <a:bodyPr anchor="ctr">
            <a:noAutofit/>
          </a:bodyPr>
          <a:lstStyle/>
          <a:p>
            <a:pPr algn="ctr"/>
            <a:r>
              <a:rPr lang="en-US" sz="2800" b="0" i="1" dirty="0">
                <a:solidFill>
                  <a:srgbClr val="009E41"/>
                </a:solidFill>
              </a:rPr>
              <a:t>Helping To Create An Active, World-class </a:t>
            </a:r>
            <a:r>
              <a:rPr lang="en-US" sz="2800" b="0" i="1" dirty="0" smtClean="0">
                <a:solidFill>
                  <a:srgbClr val="009E41"/>
                </a:solidFill>
              </a:rPr>
              <a:t/>
            </a:r>
            <a:br>
              <a:rPr lang="en-US" sz="2800" b="0" i="1" dirty="0" smtClean="0">
                <a:solidFill>
                  <a:srgbClr val="009E41"/>
                </a:solidFill>
              </a:rPr>
            </a:br>
            <a:r>
              <a:rPr lang="en-US" sz="2800" b="0" i="1" dirty="0" smtClean="0">
                <a:solidFill>
                  <a:srgbClr val="009E41"/>
                </a:solidFill>
              </a:rPr>
              <a:t>Public </a:t>
            </a:r>
            <a:r>
              <a:rPr lang="en-US" sz="2800" b="0" i="1" dirty="0">
                <a:solidFill>
                  <a:srgbClr val="009E41"/>
                </a:solidFill>
              </a:rPr>
              <a:t>Waterfront For All People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t="11779" r="2849" b="10780"/>
          <a:stretch/>
        </p:blipFill>
        <p:spPr>
          <a:xfrm>
            <a:off x="2836333" y="1296829"/>
            <a:ext cx="3352800" cy="1947333"/>
          </a:xfrm>
        </p:spPr>
      </p:pic>
      <p:sp>
        <p:nvSpPr>
          <p:cNvPr id="3" name="Rectangle 2"/>
          <p:cNvSpPr/>
          <p:nvPr/>
        </p:nvSpPr>
        <p:spPr>
          <a:xfrm>
            <a:off x="2937933" y="4938925"/>
            <a:ext cx="3183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alibri Light" panose="020F0302020204030204" pitchFamily="34" charset="0"/>
              </a:rPr>
              <a:t>Citizens Advisory Committee</a:t>
            </a:r>
          </a:p>
          <a:p>
            <a:pPr algn="ctr"/>
            <a:r>
              <a:rPr lang="en-US" sz="2000" dirty="0" smtClean="0">
                <a:latin typeface="Calibri Light" panose="020F0302020204030204" pitchFamily="34" charset="0"/>
              </a:rPr>
              <a:t>February 17, </a:t>
            </a:r>
            <a:r>
              <a:rPr lang="en-US" sz="2000" dirty="0">
                <a:latin typeface="Calibri Light" panose="020F0302020204030204" pitchFamily="34" charset="0"/>
              </a:rPr>
              <a:t>2016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912533" y="4660900"/>
            <a:ext cx="3200400" cy="0"/>
          </a:xfrm>
          <a:prstGeom prst="line">
            <a:avLst/>
          </a:prstGeom>
          <a:ln w="12700">
            <a:solidFill>
              <a:srgbClr val="2D2E93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91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7500" t="20000" r="34722" b="162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276600"/>
            <a:ext cx="9144000" cy="1066800"/>
          </a:xfrm>
          <a:solidFill>
            <a:srgbClr val="4DAA5D">
              <a:alpha val="75000"/>
            </a:srgbClr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The District of Columbia has created a </a:t>
            </a:r>
            <a:r>
              <a:rPr lang="en-US" b="1" u="sng" dirty="0" smtClean="0">
                <a:solidFill>
                  <a:schemeClr val="bg1"/>
                </a:solidFill>
              </a:rPr>
              <a:t>first-in-the-world</a:t>
            </a:r>
            <a:r>
              <a:rPr lang="en-US" dirty="0" smtClean="0">
                <a:solidFill>
                  <a:schemeClr val="bg1"/>
                </a:solidFill>
              </a:rPr>
              <a:t> Stormwater Retention Credit Trading program.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5814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defTabSz="914400"/>
            <a:r>
              <a:rPr lang="en-US" smtClean="0">
                <a:solidFill>
                  <a:prstClr val="black"/>
                </a:solidFill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95723" y="6611779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000" dirty="0" smtClean="0">
                <a:solidFill>
                  <a:prstClr val="white"/>
                </a:solidFill>
                <a:latin typeface="Garamond" panose="02020404030301010803" pitchFamily="18" charset="0"/>
              </a:rPr>
              <a:t>©Becky Harlan</a:t>
            </a:r>
            <a:endParaRPr lang="en-US" sz="1000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86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The idea for the SRC program is…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57200" y="1219200"/>
          <a:ext cx="8229600" cy="501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12500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dirty="0" smtClean="0">
                          <a:latin typeface="Garamond" panose="02020404030301010803" pitchFamily="18" charset="0"/>
                        </a:rPr>
                        <a:t>Require development projects to install stormwater retention</a:t>
                      </a:r>
                      <a:endParaRPr lang="en-US" sz="3200" dirty="0"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8F4"/>
                    </a:solidFill>
                  </a:tcPr>
                </a:tc>
              </a:tr>
              <a:tr h="1250082">
                <a:tc>
                  <a:txBody>
                    <a:bodyPr/>
                    <a:lstStyle/>
                    <a:p>
                      <a:pPr algn="ctr"/>
                      <a:r>
                        <a:rPr lang="en-US" sz="6000" i="1" dirty="0" smtClean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but </a:t>
                      </a:r>
                      <a:endParaRPr lang="en-US" sz="6000" i="1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8F4"/>
                    </a:solidFill>
                  </a:tcPr>
                </a:tc>
              </a:tr>
              <a:tr h="25131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Provide flexibility by allowing “offsite” retention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 through participation in </a:t>
                      </a:r>
                      <a:r>
                        <a:rPr lang="en-US" sz="3200" dirty="0" smtClean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a</a:t>
                      </a:r>
                      <a:r>
                        <a:rPr lang="en-US" sz="3200" baseline="0" dirty="0" smtClean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 private market for stormwater retention</a:t>
                      </a:r>
                      <a:endParaRPr lang="en-US" sz="3200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8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56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72515"/>
            <a:ext cx="8229600" cy="1143000"/>
          </a:xfrm>
        </p:spPr>
        <p:txBody>
          <a:bodyPr/>
          <a:lstStyle/>
          <a:p>
            <a:r>
              <a:rPr lang="en-US" dirty="0" smtClean="0"/>
              <a:t>DC Stormwater Requirements</a:t>
            </a:r>
            <a:endParaRPr lang="en-US" dirty="0"/>
          </a:p>
        </p:txBody>
      </p:sp>
      <p:sp>
        <p:nvSpPr>
          <p:cNvPr id="3" name="Flowchart: Magnetic Disk 2"/>
          <p:cNvSpPr/>
          <p:nvPr/>
        </p:nvSpPr>
        <p:spPr>
          <a:xfrm>
            <a:off x="944253" y="2314096"/>
            <a:ext cx="3162301" cy="3445090"/>
          </a:xfrm>
          <a:prstGeom prst="flowChartMagneticDisk">
            <a:avLst/>
          </a:prstGeom>
          <a:solidFill>
            <a:srgbClr val="4DAA5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Retain </a:t>
            </a:r>
            <a:r>
              <a:rPr lang="en-US" b="1" dirty="0">
                <a:solidFill>
                  <a:prstClr val="white"/>
                </a:solidFill>
                <a:latin typeface="Garamond" pitchFamily="18" charset="0"/>
              </a:rPr>
              <a:t>first </a:t>
            </a:r>
            <a:endParaRPr lang="en-US" b="1" dirty="0" smtClean="0">
              <a:solidFill>
                <a:prstClr val="white"/>
              </a:solidFill>
              <a:latin typeface="Garamond" pitchFamily="18" charset="0"/>
            </a:endParaRPr>
          </a:p>
          <a:p>
            <a:pPr algn="ctr" defTabSz="914400"/>
            <a:r>
              <a:rPr lang="en-US" b="1" dirty="0" smtClean="0">
                <a:solidFill>
                  <a:prstClr val="white"/>
                </a:solidFill>
                <a:latin typeface="Garamond" pitchFamily="18" charset="0"/>
              </a:rPr>
              <a:t>1.2</a:t>
            </a:r>
            <a:r>
              <a:rPr lang="en-US" b="1" dirty="0">
                <a:solidFill>
                  <a:prstClr val="white"/>
                </a:solidFill>
                <a:latin typeface="Garamond" pitchFamily="18" charset="0"/>
              </a:rPr>
              <a:t>” of </a:t>
            </a:r>
            <a:r>
              <a:rPr lang="en-US" b="1" dirty="0" smtClean="0">
                <a:solidFill>
                  <a:prstClr val="white"/>
                </a:solidFill>
                <a:latin typeface="Garamond" pitchFamily="18" charset="0"/>
              </a:rPr>
              <a:t>rainfall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4253" y="1315515"/>
            <a:ext cx="3162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b="1" u="sng" dirty="0">
                <a:solidFill>
                  <a:srgbClr val="000000"/>
                </a:solidFill>
                <a:latin typeface="Garamond" panose="02020404030301010803" pitchFamily="18" charset="0"/>
              </a:rPr>
              <a:t>Development </a:t>
            </a:r>
            <a:r>
              <a:rPr lang="en-US" b="1" u="sng" dirty="0" smtClean="0">
                <a:solidFill>
                  <a:srgbClr val="000000"/>
                </a:solidFill>
                <a:latin typeface="Garamond" panose="02020404030301010803" pitchFamily="18" charset="0"/>
              </a:rPr>
              <a:t>projects </a:t>
            </a:r>
          </a:p>
          <a:p>
            <a:pPr algn="ctr" defTabSz="914400"/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over 5,000 sf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5316369" y="3124200"/>
            <a:ext cx="3262954" cy="2646359"/>
          </a:xfrm>
          <a:prstGeom prst="flowChartMagneticDisk">
            <a:avLst/>
          </a:prstGeom>
          <a:solidFill>
            <a:srgbClr val="4DAA5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Retain </a:t>
            </a:r>
            <a:r>
              <a:rPr lang="en-US" b="1" dirty="0">
                <a:solidFill>
                  <a:prstClr val="white"/>
                </a:solidFill>
                <a:latin typeface="Garamond" pitchFamily="18" charset="0"/>
              </a:rPr>
              <a:t>first </a:t>
            </a:r>
            <a:endParaRPr lang="en-US" b="1" dirty="0" smtClean="0">
              <a:solidFill>
                <a:prstClr val="white"/>
              </a:solidFill>
              <a:latin typeface="Garamond" pitchFamily="18" charset="0"/>
            </a:endParaRPr>
          </a:p>
          <a:p>
            <a:pPr algn="ctr" defTabSz="914400"/>
            <a:r>
              <a:rPr lang="en-US" b="1" dirty="0" smtClean="0">
                <a:solidFill>
                  <a:prstClr val="white"/>
                </a:solidFill>
                <a:latin typeface="Garamond" pitchFamily="18" charset="0"/>
              </a:rPr>
              <a:t>0.8” </a:t>
            </a:r>
            <a:r>
              <a:rPr lang="en-US" b="1" dirty="0">
                <a:solidFill>
                  <a:prstClr val="white"/>
                </a:solidFill>
                <a:latin typeface="Garamond" pitchFamily="18" charset="0"/>
              </a:rPr>
              <a:t>of </a:t>
            </a:r>
            <a:r>
              <a:rPr lang="en-US" b="1" dirty="0" smtClean="0">
                <a:solidFill>
                  <a:prstClr val="white"/>
                </a:solidFill>
                <a:latin typeface="Garamond" pitchFamily="18" charset="0"/>
              </a:rPr>
              <a:t>rainfall</a:t>
            </a:r>
            <a:endParaRPr lang="en-US" b="1" dirty="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16369" y="1300572"/>
            <a:ext cx="32629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b="1" u="sng" dirty="0">
                <a:solidFill>
                  <a:prstClr val="black"/>
                </a:solidFill>
                <a:latin typeface="Garamond" pitchFamily="18" charset="0"/>
              </a:rPr>
              <a:t>Renovation </a:t>
            </a:r>
            <a:r>
              <a:rPr lang="en-US" b="1" u="sng" dirty="0" smtClean="0">
                <a:solidFill>
                  <a:prstClr val="black"/>
                </a:solidFill>
                <a:latin typeface="Garamond" pitchFamily="18" charset="0"/>
              </a:rPr>
              <a:t>projects for </a:t>
            </a:r>
            <a:r>
              <a:rPr lang="en-US" b="1" u="sng" dirty="0">
                <a:solidFill>
                  <a:prstClr val="black"/>
                </a:solidFill>
                <a:latin typeface="Garamond" pitchFamily="18" charset="0"/>
              </a:rPr>
              <a:t>which: </a:t>
            </a:r>
          </a:p>
          <a:p>
            <a:pPr marL="342900" indent="-342900" algn="ctr" defTabSz="914400">
              <a:buFont typeface="+mj-lt"/>
              <a:buAutoNum type="alphaLcParenR"/>
            </a:pPr>
            <a:r>
              <a:rPr lang="en-US" sz="1400" dirty="0">
                <a:solidFill>
                  <a:prstClr val="black"/>
                </a:solidFill>
                <a:latin typeface="Garamond" pitchFamily="18" charset="0"/>
              </a:rPr>
              <a:t>Cost exceeds 50% pre-project </a:t>
            </a:r>
            <a:r>
              <a:rPr lang="en-US" sz="1400" dirty="0" smtClean="0">
                <a:solidFill>
                  <a:prstClr val="black"/>
                </a:solidFill>
                <a:latin typeface="Garamond" pitchFamily="18" charset="0"/>
              </a:rPr>
              <a:t>value</a:t>
            </a:r>
          </a:p>
          <a:p>
            <a:pPr marL="342900" indent="-342900" algn="ctr" defTabSz="914400">
              <a:buFont typeface="+mj-lt"/>
              <a:buAutoNum type="alphaLcParenR"/>
            </a:pPr>
            <a:r>
              <a:rPr lang="en-US" sz="1400" dirty="0" smtClean="0">
                <a:solidFill>
                  <a:prstClr val="black"/>
                </a:solidFill>
                <a:latin typeface="Garamond" pitchFamily="18" charset="0"/>
              </a:rPr>
              <a:t>Combined </a:t>
            </a:r>
            <a:r>
              <a:rPr lang="en-US" sz="1400" dirty="0">
                <a:solidFill>
                  <a:prstClr val="black"/>
                </a:solidFill>
                <a:latin typeface="Garamond" pitchFamily="18" charset="0"/>
              </a:rPr>
              <a:t>footprint of structures &amp; land disturb ≥ 5,000 sf. </a:t>
            </a:r>
            <a:endParaRPr lang="en-US" sz="14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38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Options to meet regulations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266700" y="1600200"/>
          <a:ext cx="8610600" cy="4063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300"/>
                <a:gridCol w="457200"/>
                <a:gridCol w="3848100"/>
              </a:tblGrid>
              <a:tr h="1753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900" dirty="0" smtClean="0">
                          <a:solidFill>
                            <a:schemeClr val="bg1"/>
                          </a:solidFill>
                          <a:latin typeface="Garamond" pitchFamily="18" charset="0"/>
                          <a:ea typeface="+mn-ea"/>
                          <a:cs typeface="Helvetica Neue Medium"/>
                        </a:rPr>
                        <a:t>Install 100% of retention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2000" b="0" kern="900" dirty="0" smtClean="0">
                          <a:solidFill>
                            <a:schemeClr val="bg1"/>
                          </a:solidFill>
                          <a:latin typeface="Garamond" pitchFamily="18" charset="0"/>
                          <a:ea typeface="+mn-ea"/>
                          <a:cs typeface="Helvetica Neue Medium"/>
                        </a:rPr>
                        <a:t>requirement onsite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98F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Install at least 50% onsite 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&amp;</a:t>
                      </a:r>
                      <a:r>
                        <a:rPr lang="en-US" sz="2000" b="0" baseline="0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go offsite for the rest by:</a:t>
                      </a:r>
                      <a:endParaRPr lang="en-US" sz="2000" b="0" dirty="0">
                        <a:solidFill>
                          <a:schemeClr val="bg1"/>
                        </a:solidFill>
                        <a:latin typeface="Garamond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133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b="0" kern="900" dirty="0" smtClean="0">
                        <a:solidFill>
                          <a:srgbClr val="548ACB"/>
                        </a:solidFill>
                        <a:latin typeface="Garamond" pitchFamily="18" charset="0"/>
                        <a:ea typeface="+mn-ea"/>
                        <a:cs typeface="Helvetica Neue Medium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200" b="1" dirty="0">
                        <a:solidFill>
                          <a:schemeClr val="bg1"/>
                        </a:solidFill>
                        <a:latin typeface="Garamond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900" dirty="0" smtClean="0">
                        <a:solidFill>
                          <a:schemeClr val="bg1"/>
                        </a:solidFill>
                        <a:latin typeface="Garamond" pitchFamily="18" charset="0"/>
                        <a:ea typeface="+mn-ea"/>
                        <a:cs typeface="Helvetica Neue Medium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678568">
                <a:tc rowSpan="3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2000" b="0" kern="900" dirty="0" smtClean="0">
                        <a:solidFill>
                          <a:srgbClr val="548ACB"/>
                        </a:solidFill>
                        <a:latin typeface="Garamond" pitchFamily="18" charset="0"/>
                        <a:ea typeface="+mn-ea"/>
                        <a:cs typeface="Helvetica Neue Medium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A.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 </a:t>
                      </a:r>
                      <a:endParaRPr lang="en-US" b="1" dirty="0">
                        <a:solidFill>
                          <a:schemeClr val="bg1"/>
                        </a:solidFill>
                        <a:latin typeface="Garamond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900" dirty="0" smtClean="0">
                          <a:solidFill>
                            <a:schemeClr val="bg1"/>
                          </a:solidFill>
                          <a:latin typeface="Garamond" pitchFamily="18" charset="0"/>
                          <a:ea typeface="+mn-ea"/>
                          <a:cs typeface="Helvetica Neue Medium"/>
                        </a:rPr>
                        <a:t>Purchasing Stormwater</a:t>
                      </a:r>
                      <a:r>
                        <a:rPr lang="en-US" sz="1800" b="1" kern="900" baseline="0" dirty="0" smtClean="0">
                          <a:solidFill>
                            <a:schemeClr val="bg1"/>
                          </a:solidFill>
                          <a:latin typeface="Garamond" pitchFamily="18" charset="0"/>
                          <a:ea typeface="+mn-ea"/>
                          <a:cs typeface="Helvetica Neue Medium"/>
                        </a:rPr>
                        <a:t> Retention C</a:t>
                      </a:r>
                      <a:r>
                        <a:rPr lang="en-US" sz="1800" b="1" kern="900" dirty="0" smtClean="0">
                          <a:solidFill>
                            <a:schemeClr val="bg1"/>
                          </a:solidFill>
                          <a:latin typeface="Garamond" pitchFamily="18" charset="0"/>
                          <a:ea typeface="+mn-ea"/>
                          <a:cs typeface="Helvetica Neue Medium"/>
                        </a:rPr>
                        <a:t>redits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>
                        <a:alpha val="85000"/>
                      </a:srgbClr>
                    </a:solidFill>
                  </a:tcPr>
                </a:tc>
              </a:tr>
              <a:tr h="678567">
                <a:tc vMerge="1">
                  <a:txBody>
                    <a:bodyPr/>
                    <a:lstStyle/>
                    <a:p>
                      <a:pPr algn="l"/>
                      <a:endParaRPr lang="en-US" b="0" dirty="0">
                        <a:solidFill>
                          <a:schemeClr val="tx1"/>
                        </a:solidFill>
                        <a:latin typeface="Garamond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B. 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Garamond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Building stormwater retention on another property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Garamond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>
                        <a:alpha val="70000"/>
                      </a:srgbClr>
                    </a:solidFill>
                  </a:tcPr>
                </a:tc>
              </a:tr>
              <a:tr h="678567">
                <a:tc vMerge="1">
                  <a:txBody>
                    <a:bodyPr/>
                    <a:lstStyle/>
                    <a:p>
                      <a:pPr algn="l"/>
                      <a:endParaRPr lang="en-US" b="0" dirty="0">
                        <a:solidFill>
                          <a:schemeClr val="tx1"/>
                        </a:solidFill>
                        <a:latin typeface="Garamond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900" dirty="0" smtClean="0">
                          <a:solidFill>
                            <a:schemeClr val="bg1"/>
                          </a:solidFill>
                          <a:latin typeface="Garamond" pitchFamily="18" charset="0"/>
                          <a:ea typeface="+mn-ea"/>
                          <a:cs typeface="Helvetica Neue Medium"/>
                        </a:rPr>
                        <a:t>C.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900" dirty="0" smtClean="0">
                          <a:solidFill>
                            <a:schemeClr val="bg1"/>
                          </a:solidFill>
                          <a:latin typeface="Garamond" pitchFamily="18" charset="0"/>
                          <a:ea typeface="+mn-ea"/>
                          <a:cs typeface="Helvetica Neue Medium"/>
                        </a:rPr>
                        <a:t>Paying “in-Lieu Fee”</a:t>
                      </a:r>
                    </a:p>
                    <a:p>
                      <a:pPr algn="l"/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Garamond" pitchFamily="18" charset="0"/>
                        </a:rPr>
                        <a:t>$3.57 / gallon</a:t>
                      </a:r>
                      <a:endParaRPr lang="en-US" sz="1800" b="1" kern="900" dirty="0" smtClean="0">
                        <a:solidFill>
                          <a:schemeClr val="bg1"/>
                        </a:solidFill>
                        <a:latin typeface="Garamond" pitchFamily="18" charset="0"/>
                        <a:ea typeface="+mn-ea"/>
                        <a:cs typeface="Helvetica Neue Medium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>
                        <a:alpha val="5500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32" name="Straight Arrow Connector 31"/>
          <p:cNvCxnSpPr/>
          <p:nvPr/>
        </p:nvCxnSpPr>
        <p:spPr>
          <a:xfrm flipH="1">
            <a:off x="14973300" y="1981200"/>
            <a:ext cx="1714500" cy="6388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6687800" y="1981200"/>
            <a:ext cx="1638300" cy="6241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91000" y="220980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 smtClean="0">
                <a:solidFill>
                  <a:prstClr val="white"/>
                </a:solidFill>
                <a:latin typeface="Garamond" panose="02020404030301010803" pitchFamily="18" charset="0"/>
              </a:rPr>
              <a:t>OR</a:t>
            </a:r>
            <a:endParaRPr lang="en-US" sz="2800" b="1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343400" y="3657600"/>
            <a:ext cx="4724400" cy="685800"/>
          </a:xfrm>
          <a:prstGeom prst="ellipse">
            <a:avLst/>
          </a:prstGeom>
          <a:noFill/>
          <a:ln>
            <a:solidFill>
              <a:srgbClr val="359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  <a:solidFill>
            <a:srgbClr val="4DAA5D"/>
          </a:solidFill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What is a Stormwater Retention Credit</a:t>
            </a:r>
          </a:p>
          <a:p>
            <a:pPr algn="ctr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(SRC)?</a:t>
            </a:r>
          </a:p>
          <a:p>
            <a:pPr algn="ctr">
              <a:buNone/>
            </a:pPr>
            <a:endParaRPr lang="en-US" sz="40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sz="40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sz="40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Flowchart: Magnetic Disk 2"/>
          <p:cNvSpPr/>
          <p:nvPr/>
        </p:nvSpPr>
        <p:spPr>
          <a:xfrm>
            <a:off x="2940523" y="3124200"/>
            <a:ext cx="3262954" cy="2646359"/>
          </a:xfrm>
          <a:prstGeom prst="flowChartMagneticDisk">
            <a:avLst/>
          </a:prstGeom>
          <a:solidFill>
            <a:srgbClr val="3598F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dirty="0" smtClean="0">
                <a:solidFill>
                  <a:prstClr val="white"/>
                </a:solidFill>
                <a:latin typeface="Garamond" panose="02020404030301010803" pitchFamily="18" charset="0"/>
              </a:rPr>
              <a:t>1 SRC</a:t>
            </a:r>
          </a:p>
          <a:p>
            <a:pPr algn="ctr" defTabSz="914400"/>
            <a:endParaRPr lang="en-US" dirty="0" smtClean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pPr algn="ctr" defTabSz="914400"/>
            <a:endParaRPr lang="en-US" sz="2000" dirty="0" smtClean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pPr algn="ctr" defTabSz="914400"/>
            <a:r>
              <a:rPr lang="en-US" sz="2000" dirty="0" smtClean="0">
                <a:solidFill>
                  <a:prstClr val="white"/>
                </a:solidFill>
                <a:latin typeface="Garamond" panose="02020404030301010803" pitchFamily="18" charset="0"/>
              </a:rPr>
              <a:t>1 </a:t>
            </a:r>
            <a:r>
              <a:rPr lang="en-US" sz="2000" dirty="0">
                <a:solidFill>
                  <a:prstClr val="white"/>
                </a:solidFill>
                <a:latin typeface="Garamond" panose="02020404030301010803" pitchFamily="18" charset="0"/>
              </a:rPr>
              <a:t>gallon of retention for 1 year</a:t>
            </a:r>
          </a:p>
          <a:p>
            <a:pPr algn="ctr" defTabSz="914400"/>
            <a:r>
              <a:rPr lang="en-US" sz="2000" dirty="0">
                <a:solidFill>
                  <a:prstClr val="white"/>
                </a:solidFill>
                <a:latin typeface="Garamond" panose="02020404030301010803" pitchFamily="18" charset="0"/>
              </a:rPr>
              <a:t>from a </a:t>
            </a:r>
            <a:r>
              <a:rPr lang="en-US" sz="2000" b="1" u="sng" dirty="0">
                <a:solidFill>
                  <a:prstClr val="white"/>
                </a:solidFill>
                <a:latin typeface="Garamond" panose="02020404030301010803" pitchFamily="18" charset="0"/>
              </a:rPr>
              <a:t>voluntary stormwater project</a:t>
            </a:r>
          </a:p>
          <a:p>
            <a:pPr algn="ctr" defTabSz="914400"/>
            <a:endParaRPr lang="en-US" dirty="0" smtClean="0">
              <a:solidFill>
                <a:prstClr val="white"/>
              </a:solidFill>
            </a:endParaRPr>
          </a:p>
          <a:p>
            <a:pPr algn="ctr" defTabSz="914400"/>
            <a:endParaRPr lang="en-US" dirty="0">
              <a:solidFill>
                <a:prstClr val="white"/>
              </a:solidFill>
            </a:endParaRPr>
          </a:p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4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  <a:solidFill>
            <a:srgbClr val="3598F4"/>
          </a:solidFill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The SRC trading program </a:t>
            </a:r>
          </a:p>
          <a:p>
            <a:pPr algn="ctr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has great potential </a:t>
            </a:r>
          </a:p>
          <a:p>
            <a:pPr algn="ctr">
              <a:buNone/>
            </a:pPr>
            <a:r>
              <a:rPr lang="en-US" sz="4000" b="1" u="sng" dirty="0" smtClean="0">
                <a:solidFill>
                  <a:schemeClr val="bg1"/>
                </a:solidFill>
              </a:rPr>
              <a:t>but</a:t>
            </a:r>
            <a:r>
              <a:rPr lang="en-US" sz="4000" dirty="0" smtClean="0">
                <a:solidFill>
                  <a:schemeClr val="bg1"/>
                </a:solidFill>
              </a:rPr>
              <a:t> there are </a:t>
            </a:r>
          </a:p>
          <a:p>
            <a:pPr algn="ctr">
              <a:buNone/>
            </a:pPr>
            <a:r>
              <a:rPr lang="en-US" sz="4000" b="1" u="sng" dirty="0" smtClean="0">
                <a:solidFill>
                  <a:schemeClr val="bg1"/>
                </a:solidFill>
              </a:rPr>
              <a:t>barriers</a:t>
            </a:r>
            <a:r>
              <a:rPr lang="en-US" sz="4000" dirty="0" smtClean="0">
                <a:solidFill>
                  <a:schemeClr val="bg1"/>
                </a:solidFill>
              </a:rPr>
              <a:t> to entering market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2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  <a:solidFill>
            <a:srgbClr val="4DAA5D"/>
          </a:solidFill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Additionally, the SRC market is not maximizing environmental benefit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03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66605"/>
            <a:ext cx="8229600" cy="1143000"/>
          </a:xfrm>
        </p:spPr>
        <p:txBody>
          <a:bodyPr/>
          <a:lstStyle/>
          <a:p>
            <a:r>
              <a:rPr lang="en-US" dirty="0" smtClean="0"/>
              <a:t>Not all stormwater is equal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89037"/>
            <a:ext cx="5340994" cy="4525963"/>
          </a:xfrm>
        </p:spPr>
      </p:pic>
      <p:sp>
        <p:nvSpPr>
          <p:cNvPr id="3" name="Rectangle 2"/>
          <p:cNvSpPr/>
          <p:nvPr/>
        </p:nvSpPr>
        <p:spPr>
          <a:xfrm>
            <a:off x="1524000" y="4114800"/>
            <a:ext cx="2895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791200"/>
            <a:ext cx="9144000" cy="830997"/>
          </a:xfrm>
          <a:prstGeom prst="rect">
            <a:avLst/>
          </a:prstGeom>
          <a:solidFill>
            <a:srgbClr val="4DAA5D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prstClr val="white"/>
                </a:solidFill>
                <a:latin typeface="Garamond" panose="02020404030301010803" pitchFamily="18" charset="0"/>
              </a:rPr>
              <a:t>Stormwater projects in the Anacostia Municipal Separate Storm Sewer System (MS4) have the greatest impact on improving water quality</a:t>
            </a:r>
            <a:endParaRPr lang="en-US" sz="2400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bined Sewer Area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42" y="1866370"/>
            <a:ext cx="4095750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85836"/>
            <a:ext cx="9143999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4400" u="dotted" dirty="0" smtClean="0">
                <a:solidFill>
                  <a:srgbClr val="2F318B"/>
                </a:solidFill>
                <a:uFill>
                  <a:solidFill>
                    <a:srgbClr val="08A152"/>
                  </a:solidFill>
                </a:uFill>
                <a:latin typeface="Calibri Light" panose="020F0302020204030204" pitchFamily="34" charset="0"/>
              </a:rPr>
              <a:t>DC’s Combined Sewer and MS4</a:t>
            </a:r>
            <a:endParaRPr lang="en-US" sz="4400" u="dotted" dirty="0">
              <a:solidFill>
                <a:srgbClr val="2F318B"/>
              </a:solidFill>
              <a:uFill>
                <a:solidFill>
                  <a:srgbClr val="08A152"/>
                </a:solidFill>
              </a:u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931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447800" y="1371600"/>
          <a:ext cx="7010400" cy="44387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5200"/>
                <a:gridCol w="3505200"/>
              </a:tblGrid>
              <a:tr h="221938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800"/>
                        </a:spcAft>
                      </a:pPr>
                      <a:r>
                        <a:rPr lang="en-US" sz="2600" kern="120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Low pollution, high erosion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(Rooftops draining</a:t>
                      </a:r>
                      <a:r>
                        <a:rPr lang="en-US" sz="1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to small streams)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>
                        <a:alpha val="7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High pollution, </a:t>
                      </a:r>
                    </a:p>
                    <a:p>
                      <a:pPr marL="0" algn="ctr" defTabSz="914400" rtl="0" eaLnBrk="1" latinLnBrk="0" hangingPunct="1">
                        <a:spcAft>
                          <a:spcPts val="1800"/>
                        </a:spcAft>
                      </a:pP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high erosion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(Pavement</a:t>
                      </a:r>
                      <a:r>
                        <a:rPr lang="en-US" sz="1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draining to small streams)</a:t>
                      </a:r>
                    </a:p>
                  </a:txBody>
                  <a:tcPr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/>
                    </a:solidFill>
                  </a:tcPr>
                </a:tc>
              </a:tr>
              <a:tr h="221938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1800"/>
                        </a:spcAft>
                      </a:pP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Low </a:t>
                      </a:r>
                      <a:r>
                        <a:rPr lang="en-US" sz="2600" b="1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pollution,</a:t>
                      </a: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low </a:t>
                      </a:r>
                      <a:r>
                        <a:rPr lang="en-US" sz="2600" b="1" baseline="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erosion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</a:rPr>
                        <a:t>(Roof</a:t>
                      </a:r>
                      <a:r>
                        <a:rPr lang="en-US" sz="1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tops draining to a river or CSS area until overflow occurs)</a:t>
                      </a:r>
                    </a:p>
                  </a:txBody>
                  <a:tcPr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1800"/>
                        </a:spcAft>
                      </a:pPr>
                      <a:r>
                        <a:rPr lang="en-US" sz="2600" b="1" kern="120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High pollution, low erosion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(Pavement</a:t>
                      </a:r>
                      <a:r>
                        <a:rPr lang="en-US" sz="1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 sheeting to a river, or CSS area until overflow occurs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T="45727" marB="4572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>
                        <a:alpha val="7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48000" y="625604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POLLUTION SCALE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148" y="3048000"/>
            <a:ext cx="492443" cy="223267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prstClr val="black"/>
                </a:solidFill>
                <a:latin typeface="Garamond" panose="02020404030301010803" pitchFamily="18" charset="0"/>
              </a:rPr>
              <a:t>EROSION  SCALE</a:t>
            </a:r>
            <a:endParaRPr lang="en-US" sz="2000" b="1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867400" y="6256048"/>
            <a:ext cx="1600200" cy="297152"/>
          </a:xfrm>
          <a:prstGeom prst="rightArrow">
            <a:avLst/>
          </a:prstGeom>
          <a:solidFill>
            <a:srgbClr val="2F3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580540" y="1600200"/>
            <a:ext cx="257660" cy="1295400"/>
          </a:xfrm>
          <a:prstGeom prst="upArrow">
            <a:avLst/>
          </a:prstGeom>
          <a:solidFill>
            <a:srgbClr val="2F3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457200" y="6660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Degrees of Environmental 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326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"/>
          <a:stretch/>
        </p:blipFill>
        <p:spPr>
          <a:xfrm>
            <a:off x="0" y="0"/>
            <a:ext cx="9160933" cy="62484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338668" y="1630899"/>
            <a:ext cx="5486400" cy="2382302"/>
          </a:xfrm>
          <a:prstGeom prst="rect">
            <a:avLst/>
          </a:prstGeom>
          <a:solidFill>
            <a:srgbClr val="2D2E93">
              <a:alpha val="50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Anacostia Waterfront Trust began as a Summit Fund of Washington-supported project of the Federal City Council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The Summit Fund approached former DC Mayor Anthony </a:t>
            </a:r>
            <a:r>
              <a:rPr lang="en-US" sz="2000" dirty="0" err="1" smtClean="0">
                <a:solidFill>
                  <a:schemeClr val="bg1"/>
                </a:solidFill>
              </a:rPr>
              <a:t>Williamsto</a:t>
            </a:r>
            <a:r>
              <a:rPr lang="en-US" sz="2000" dirty="0" smtClean="0">
                <a:solidFill>
                  <a:schemeClr val="bg1"/>
                </a:solidFill>
              </a:rPr>
              <a:t> inquire if his organization would be willing to design and implement an Anacostia project. </a:t>
            </a:r>
          </a:p>
          <a:p>
            <a:pPr marL="0" indent="0">
              <a:buFont typeface="Arial"/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668" y="753639"/>
            <a:ext cx="291253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u="dotted" dirty="0" smtClean="0">
                <a:solidFill>
                  <a:srgbClr val="009E41"/>
                </a:solidFill>
                <a:uFill>
                  <a:solidFill>
                    <a:srgbClr val="2D2E93"/>
                  </a:solidFill>
                </a:uFill>
                <a:latin typeface="Calibri Light" panose="020F0302020204030204" pitchFamily="34" charset="0"/>
              </a:rPr>
              <a:t>Background</a:t>
            </a:r>
            <a:endParaRPr lang="en-US" sz="4400" u="dotted" dirty="0">
              <a:solidFill>
                <a:srgbClr val="009E41"/>
              </a:solidFill>
              <a:uFill>
                <a:solidFill>
                  <a:srgbClr val="2D2E93"/>
                </a:solidFill>
              </a:u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10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  <a:solidFill>
            <a:srgbClr val="4DAA5D"/>
          </a:solidFill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An intermediary such as RainPay can help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en-US" sz="4000" b="1" u="sng" dirty="0" smtClean="0">
                <a:solidFill>
                  <a:schemeClr val="bg1"/>
                </a:solidFill>
              </a:rPr>
              <a:t>overcome barriers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to participation</a:t>
            </a:r>
          </a:p>
          <a:p>
            <a:pPr marL="742950" indent="-742950" algn="ctr">
              <a:buFont typeface="+mj-lt"/>
              <a:buAutoNum type="arabicPeriod"/>
            </a:pPr>
            <a:r>
              <a:rPr lang="en-US" sz="4000" b="1" u="sng" dirty="0" smtClean="0">
                <a:solidFill>
                  <a:schemeClr val="bg1"/>
                </a:solidFill>
              </a:rPr>
              <a:t>ensure environmental impact</a:t>
            </a:r>
            <a:endParaRPr lang="en-US" sz="40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0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438400"/>
            <a:ext cx="4648200" cy="4419600"/>
          </a:xfrm>
          <a:prstGeom prst="rect">
            <a:avLst/>
          </a:prstGeom>
          <a:solidFill>
            <a:srgbClr val="4DAA5D"/>
          </a:solidFill>
        </p:spPr>
        <p:txBody>
          <a:bodyPr wrap="square" rtlCol="0" anchor="ctr">
            <a:noAutofit/>
          </a:bodyPr>
          <a:lstStyle/>
          <a:p>
            <a:pPr algn="ctr" defTabSz="914400"/>
            <a:r>
              <a:rPr lang="en-US" sz="4400" dirty="0" smtClean="0">
                <a:solidFill>
                  <a:prstClr val="white"/>
                </a:solidFill>
                <a:latin typeface="Garamond" pitchFamily="18" charset="0"/>
              </a:rPr>
              <a:t>RainPay Gardens</a:t>
            </a:r>
          </a:p>
          <a:p>
            <a:pPr algn="ctr" defTabSz="914400"/>
            <a:r>
              <a:rPr lang="en-US" dirty="0">
                <a:solidFill>
                  <a:prstClr val="white"/>
                </a:solidFill>
                <a:latin typeface="Garamond" pitchFamily="18" charset="0"/>
              </a:rPr>
              <a:t>Partner with landowners </a:t>
            </a:r>
            <a:endParaRPr lang="en-US" dirty="0" smtClean="0">
              <a:solidFill>
                <a:prstClr val="white"/>
              </a:solidFill>
              <a:latin typeface="Garamond" pitchFamily="18" charset="0"/>
            </a:endParaRPr>
          </a:p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Garamond" pitchFamily="18" charset="0"/>
              </a:rPr>
              <a:t>to </a:t>
            </a:r>
            <a:r>
              <a:rPr lang="en-US" dirty="0">
                <a:solidFill>
                  <a:prstClr val="white"/>
                </a:solidFill>
                <a:latin typeface="Garamond" pitchFamily="18" charset="0"/>
              </a:rPr>
              <a:t>produce credits where they </a:t>
            </a:r>
            <a:endParaRPr lang="en-US" dirty="0" smtClean="0">
              <a:solidFill>
                <a:prstClr val="white"/>
              </a:solidFill>
              <a:latin typeface="Garamond" pitchFamily="18" charset="0"/>
            </a:endParaRPr>
          </a:p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Garamond" pitchFamily="18" charset="0"/>
              </a:rPr>
              <a:t>do </a:t>
            </a:r>
            <a:r>
              <a:rPr lang="en-US" dirty="0">
                <a:solidFill>
                  <a:prstClr val="white"/>
                </a:solidFill>
                <a:latin typeface="Garamond" pitchFamily="18" charset="0"/>
              </a:rPr>
              <a:t>the most good for the </a:t>
            </a:r>
            <a:r>
              <a:rPr lang="en-US" dirty="0" smtClean="0">
                <a:solidFill>
                  <a:prstClr val="white"/>
                </a:solidFill>
                <a:latin typeface="Garamond" pitchFamily="18" charset="0"/>
              </a:rPr>
              <a:t>Anacostia</a:t>
            </a:r>
            <a:endParaRPr lang="en-US" dirty="0">
              <a:solidFill>
                <a:prstClr val="white"/>
              </a:solidFill>
              <a:latin typeface="Garamond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35814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95800" y="2438400"/>
            <a:ext cx="4648200" cy="4419600"/>
          </a:xfrm>
          <a:prstGeom prst="rect">
            <a:avLst/>
          </a:prstGeom>
          <a:solidFill>
            <a:srgbClr val="3598F4"/>
          </a:solidFill>
        </p:spPr>
        <p:txBody>
          <a:bodyPr wrap="square" rtlCol="0" anchor="ctr">
            <a:noAutofit/>
          </a:bodyPr>
          <a:lstStyle/>
          <a:p>
            <a:pPr algn="ctr" defTabSz="914400"/>
            <a:r>
              <a:rPr lang="en-US" sz="4400" dirty="0" smtClean="0">
                <a:solidFill>
                  <a:prstClr val="white"/>
                </a:solidFill>
                <a:latin typeface="Garamond" pitchFamily="18" charset="0"/>
              </a:rPr>
              <a:t>RainPay Credits</a:t>
            </a:r>
          </a:p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Garamond" pitchFamily="18" charset="0"/>
              </a:rPr>
              <a:t>Pre-sell </a:t>
            </a:r>
            <a:r>
              <a:rPr lang="en-US" dirty="0">
                <a:solidFill>
                  <a:prstClr val="white"/>
                </a:solidFill>
                <a:latin typeface="Garamond" pitchFamily="18" charset="0"/>
              </a:rPr>
              <a:t>blocks of credits to </a:t>
            </a:r>
            <a:endParaRPr lang="en-US" dirty="0" smtClean="0">
              <a:solidFill>
                <a:prstClr val="white"/>
              </a:solidFill>
              <a:latin typeface="Garamond" pitchFamily="18" charset="0"/>
            </a:endParaRPr>
          </a:p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Garamond" pitchFamily="18" charset="0"/>
              </a:rPr>
              <a:t>regulated entities </a:t>
            </a:r>
            <a:r>
              <a:rPr lang="en-US" dirty="0">
                <a:solidFill>
                  <a:prstClr val="white"/>
                </a:solidFill>
                <a:latin typeface="Garamond" pitchFamily="18" charset="0"/>
              </a:rPr>
              <a:t>at a </a:t>
            </a:r>
            <a:endParaRPr lang="en-US" dirty="0" smtClean="0">
              <a:solidFill>
                <a:prstClr val="white"/>
              </a:solidFill>
              <a:latin typeface="Garamond" pitchFamily="18" charset="0"/>
            </a:endParaRPr>
          </a:p>
          <a:p>
            <a:pPr algn="ctr" defTabSz="914400"/>
            <a:r>
              <a:rPr lang="en-US" dirty="0" smtClean="0">
                <a:solidFill>
                  <a:prstClr val="white"/>
                </a:solidFill>
                <a:latin typeface="Garamond" pitchFamily="18" charset="0"/>
              </a:rPr>
              <a:t>negotiated price</a:t>
            </a:r>
            <a:endParaRPr lang="en-US" dirty="0">
              <a:solidFill>
                <a:prstClr val="white"/>
              </a:solidFill>
              <a:latin typeface="Garamond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24" y="1219200"/>
            <a:ext cx="2909952" cy="44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28600" y="1752600"/>
          <a:ext cx="8512140" cy="375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428"/>
                <a:gridCol w="1702428"/>
                <a:gridCol w="1702428"/>
                <a:gridCol w="1702428"/>
                <a:gridCol w="17024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27AA4A"/>
                          </a:solidFill>
                          <a:latin typeface="Garamond"/>
                          <a:cs typeface="Garamond"/>
                        </a:rPr>
                        <a:t>RAINPAY Gardens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Garamond"/>
                          <a:cs typeface="Garamond"/>
                        </a:rPr>
                        <a:t>Lease land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Garamond"/>
                          <a:cs typeface="Garamond"/>
                        </a:rPr>
                        <a:t>in Anacostia </a:t>
                      </a:r>
                    </a:p>
                    <a:p>
                      <a:pPr algn="ctr"/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Garamond"/>
                          <a:cs typeface="Garamond"/>
                        </a:rPr>
                        <a:t>Watershed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Garamond"/>
                          <a:cs typeface="Garamond"/>
                        </a:rPr>
                        <a:t>Design, permit &amp; build green stormwater project</a:t>
                      </a: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Garamond"/>
                          <a:cs typeface="Garamond"/>
                        </a:rPr>
                        <a:t>Certify project for stormwater credits</a:t>
                      </a: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Garamond"/>
                          <a:cs typeface="Garamond"/>
                        </a:rPr>
                        <a:t>Maintain stormwater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Garamond"/>
                          <a:cs typeface="Garamond"/>
                        </a:rPr>
                        <a:t> project</a:t>
                      </a:r>
                      <a:endParaRPr lang="en-US" sz="18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DAA5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800" b="0" dirty="0" smtClean="0">
                        <a:solidFill>
                          <a:srgbClr val="009AF8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400" b="0" dirty="0" smtClean="0">
                        <a:solidFill>
                          <a:srgbClr val="009AF8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400" b="0" dirty="0" smtClean="0">
                        <a:solidFill>
                          <a:srgbClr val="009AF8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" b="0" dirty="0" smtClean="0">
                        <a:solidFill>
                          <a:schemeClr val="bg1"/>
                        </a:solidFill>
                        <a:latin typeface="Garamond"/>
                        <a:cs typeface="Garamond"/>
                      </a:endParaRP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009AF8"/>
                          </a:solidFill>
                          <a:latin typeface="Garamond"/>
                          <a:cs typeface="Garamond"/>
                        </a:rPr>
                        <a:t>RAINPAY Credits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Garamond"/>
                          <a:cs typeface="Garamond"/>
                        </a:rPr>
                        <a:t>Determine # of credits, length of agreement and price</a:t>
                      </a: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Garamond"/>
                          <a:cs typeface="Garamond"/>
                        </a:rPr>
                        <a:t>Sign contract for timely provision of credits</a:t>
                      </a: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Garamond"/>
                          <a:cs typeface="Garamond"/>
                        </a:rPr>
                        <a:t>DC approves credits &amp; Certificate of Occupancy</a:t>
                      </a: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bg1"/>
                          </a:solidFill>
                          <a:latin typeface="Garamond"/>
                          <a:cs typeface="Garamond"/>
                        </a:rPr>
                        <a:t>RainPay handles long-term stormwater obligation</a:t>
                      </a:r>
                    </a:p>
                  </a:txBody>
                  <a:tcPr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F8"/>
                    </a:solidFill>
                  </a:tcPr>
                </a:tc>
              </a:tr>
            </a:tbl>
          </a:graphicData>
        </a:graphic>
      </p:graphicFrame>
      <p:sp>
        <p:nvSpPr>
          <p:cNvPr id="3" name="Down Arrow 2"/>
          <p:cNvSpPr/>
          <p:nvPr/>
        </p:nvSpPr>
        <p:spPr>
          <a:xfrm>
            <a:off x="5502602" y="3202204"/>
            <a:ext cx="400341" cy="828346"/>
          </a:xfrm>
          <a:prstGeom prst="downArrow">
            <a:avLst/>
          </a:prstGeom>
          <a:gradFill flip="none" rotWithShape="1">
            <a:gsLst>
              <a:gs pos="100000">
                <a:srgbClr val="4DAA5D"/>
              </a:gs>
              <a:gs pos="0">
                <a:srgbClr val="009AF8"/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02940" y="3257426"/>
            <a:ext cx="993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27AA4A"/>
                </a:solidFill>
                <a:latin typeface="Garamond"/>
                <a:cs typeface="Garamond"/>
              </a:rPr>
              <a:t>Transfer</a:t>
            </a:r>
            <a:r>
              <a:rPr lang="en-US" dirty="0" smtClean="0">
                <a:solidFill>
                  <a:prstClr val="black"/>
                </a:solidFill>
                <a:latin typeface="Garamond"/>
                <a:cs typeface="Garamond"/>
              </a:rPr>
              <a:t> </a:t>
            </a:r>
            <a:r>
              <a:rPr lang="en-US" dirty="0" smtClean="0">
                <a:solidFill>
                  <a:srgbClr val="009AF8"/>
                </a:solidFill>
                <a:latin typeface="Garamond"/>
                <a:cs typeface="Garamond"/>
              </a:rPr>
              <a:t>credits</a:t>
            </a:r>
            <a:endParaRPr lang="en-US" dirty="0">
              <a:solidFill>
                <a:srgbClr val="009AF8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461319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4"/>
          <a:stretch/>
        </p:blipFill>
        <p:spPr>
          <a:xfrm>
            <a:off x="0" y="0"/>
            <a:ext cx="9152467" cy="6273800"/>
          </a:xfrm>
          <a:prstGeom prst="rect">
            <a:avLst/>
          </a:prstGeom>
        </p:spPr>
      </p:pic>
      <p:sp>
        <p:nvSpPr>
          <p:cNvPr id="3" name="Content Placeholder 1"/>
          <p:cNvSpPr txBox="1">
            <a:spLocks/>
          </p:cNvSpPr>
          <p:nvPr/>
        </p:nvSpPr>
        <p:spPr>
          <a:xfrm>
            <a:off x="1430348" y="1603150"/>
            <a:ext cx="6291765" cy="4348917"/>
          </a:xfrm>
          <a:prstGeom prst="rect">
            <a:avLst/>
          </a:prstGeom>
          <a:solidFill>
            <a:srgbClr val="2D2E93">
              <a:alpha val="65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1156 </a:t>
            </a:r>
            <a:r>
              <a:rPr lang="en-US" sz="1800" dirty="0">
                <a:solidFill>
                  <a:schemeClr val="bg1"/>
                </a:solidFill>
              </a:rPr>
              <a:t>15th Street NW Suite 600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Washington, DC 20005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Doug Siglin, Executive Director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(202) 223-4560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dsiglin@anacostiatrust.org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Chris Karakul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(202) 223-3222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ckarakul@federalcitycouncil.org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www.AnacostiaTrust.org</a:t>
            </a: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www.Rainpay.org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96630" y="976505"/>
            <a:ext cx="3759199" cy="5335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u="dotted" kern="1200" baseline="0">
                <a:solidFill>
                  <a:srgbClr val="2F318B"/>
                </a:solidFill>
                <a:uFill>
                  <a:solidFill>
                    <a:srgbClr val="08A152"/>
                  </a:solidFill>
                </a:u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400" dirty="0"/>
              <a:t>Anacostia Waterfront </a:t>
            </a:r>
            <a:r>
              <a:rPr lang="en-US" sz="2400" dirty="0" smtClean="0"/>
              <a:t>Trust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133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7"/>
          <a:stretch/>
        </p:blipFill>
        <p:spPr>
          <a:xfrm>
            <a:off x="0" y="0"/>
            <a:ext cx="9220200" cy="628611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285068" y="1452058"/>
            <a:ext cx="5486400" cy="3611009"/>
          </a:xfrm>
          <a:prstGeom prst="rect">
            <a:avLst/>
          </a:prstGeom>
          <a:solidFill>
            <a:srgbClr val="2D2E93">
              <a:alpha val="50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The Anacostia Waterfront Trust is driven by a clear and comprehensive vision of a transformed Anacostia corridor – the water, the public lands, and the adjacent communities from the Maryland border to the Potomac.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000" i="1" dirty="0">
                <a:solidFill>
                  <a:schemeClr val="bg1"/>
                </a:solidFill>
              </a:rPr>
              <a:t>A transformed waterfront will be a wonderful, active, multi-purpose civic space that unites the two sides of the city and helps people on the east side to stay and prosper.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79736" y="627675"/>
            <a:ext cx="159173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u="dotted" dirty="0" smtClean="0">
                <a:solidFill>
                  <a:srgbClr val="009E41"/>
                </a:solidFill>
                <a:uFill>
                  <a:solidFill>
                    <a:srgbClr val="2D2E93"/>
                  </a:solidFill>
                </a:uFill>
                <a:latin typeface="Calibri Light" panose="020F0302020204030204" pitchFamily="34" charset="0"/>
              </a:rPr>
              <a:t>Vision</a:t>
            </a:r>
            <a:endParaRPr lang="en-US" sz="4400" u="dotted" dirty="0">
              <a:solidFill>
                <a:srgbClr val="009E41"/>
              </a:solidFill>
              <a:uFill>
                <a:solidFill>
                  <a:srgbClr val="2D2E93"/>
                </a:solidFill>
              </a:u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56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366015" y="1619170"/>
            <a:ext cx="2286000" cy="2286000"/>
          </a:xfrm>
          <a:prstGeom prst="ellipse">
            <a:avLst/>
          </a:prstGeom>
          <a:blipFill dpi="0" rotWithShape="1">
            <a:blip r:embed="rId2">
              <a:alphaModFix amt="75000"/>
            </a:blip>
            <a:srcRect/>
            <a:tile tx="0" ty="0" sx="100000" sy="100000" flip="none" algn="ctr"/>
          </a:blipFill>
          <a:ln>
            <a:solidFill>
              <a:srgbClr val="C9CBC3"/>
            </a:solidFill>
          </a:ln>
          <a:effectLst>
            <a:outerShdw blurRad="50800" dist="50800" dir="5400000" algn="ctr" rotWithShape="0">
              <a:srgbClr val="C9CBC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</a:rPr>
              <a:t>Community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168232" y="3075092"/>
            <a:ext cx="2286000" cy="2286000"/>
          </a:xfrm>
          <a:prstGeom prst="ellipse">
            <a:avLst/>
          </a:prstGeom>
          <a:blipFill dpi="0" rotWithShape="1">
            <a:blip r:embed="rId3">
              <a:alphaModFix amt="75000"/>
            </a:blip>
            <a:srcRect/>
            <a:tile tx="762000" ty="0" sx="100000" sy="100000" flip="none" algn="ctr"/>
          </a:blipFill>
          <a:ln>
            <a:solidFill>
              <a:srgbClr val="009E41"/>
            </a:solidFill>
          </a:ln>
          <a:effectLst>
            <a:outerShdw blurRad="50800" dist="50800" dir="5400000" algn="ctr" rotWithShape="0">
              <a:srgbClr val="009E4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9E41">
                      <a:alpha val="43000"/>
                    </a:srgbClr>
                  </a:outerShdw>
                </a:effectLst>
                <a:latin typeface="Calibri Light" panose="020F0302020204030204" pitchFamily="34" charset="0"/>
              </a:rPr>
              <a:t>Park</a:t>
            </a:r>
            <a:endParaRPr lang="en-US" sz="2800" b="1" dirty="0">
              <a:effectLst>
                <a:outerShdw blurRad="38100" dist="38100" dir="2700000" algn="tl">
                  <a:srgbClr val="009E41">
                    <a:alpha val="43000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63798" y="3075092"/>
            <a:ext cx="2286000" cy="2286000"/>
          </a:xfrm>
          <a:prstGeom prst="ellipse">
            <a:avLst/>
          </a:prstGeom>
          <a:blipFill dpi="0" rotWithShape="1">
            <a:blip r:embed="rId4">
              <a:alphaModFix amt="75000"/>
            </a:blip>
            <a:srcRect/>
            <a:tile tx="0" ty="0" sx="100000" sy="100000" flip="none" algn="ctr"/>
          </a:blipFill>
          <a:ln>
            <a:solidFill>
              <a:srgbClr val="2D2E93"/>
            </a:solidFill>
          </a:ln>
          <a:effectLst>
            <a:outerShdw blurRad="50800" dist="50800" dir="5400000" algn="ctr" rotWithShape="0">
              <a:srgbClr val="2D2E93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2D2E93">
                      <a:alpha val="43000"/>
                    </a:srgbClr>
                  </a:outerShdw>
                </a:effectLst>
                <a:latin typeface="Calibri Light" panose="020F0302020204030204" pitchFamily="34" charset="0"/>
              </a:rPr>
              <a:t>River</a:t>
            </a:r>
            <a:endParaRPr lang="en-US" sz="2800" b="1" dirty="0">
              <a:effectLst>
                <a:outerShdw blurRad="38100" dist="38100" dir="2700000" algn="tl">
                  <a:srgbClr val="2D2E93">
                    <a:alpha val="43000"/>
                  </a:srgb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u="dotted" kern="1200" baseline="0">
                <a:solidFill>
                  <a:srgbClr val="2F318B"/>
                </a:solidFill>
                <a:uFill>
                  <a:solidFill>
                    <a:srgbClr val="08A152"/>
                  </a:solidFill>
                </a:u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dotted" strike="noStrike" kern="1200" cap="none" spc="0" normalizeH="0" baseline="0" noProof="0" dirty="0" smtClean="0">
                <a:ln>
                  <a:noFill/>
                </a:ln>
                <a:solidFill>
                  <a:srgbClr val="2F318B"/>
                </a:solidFill>
                <a:effectLst/>
                <a:uLnTx/>
                <a:uFill>
                  <a:solidFill>
                    <a:srgbClr val="08A152"/>
                  </a:solidFill>
                </a:uFill>
                <a:latin typeface="Calibri Light" panose="020F0302020204030204" pitchFamily="34" charset="0"/>
                <a:ea typeface="+mj-ea"/>
                <a:cs typeface="+mj-cs"/>
              </a:rPr>
              <a:t>The Trust’s Three Focus Areas</a:t>
            </a:r>
            <a:endParaRPr kumimoji="0" lang="en-US" sz="4400" b="0" i="0" u="dotted" strike="noStrike" kern="1200" cap="none" spc="0" normalizeH="0" baseline="0" noProof="0" dirty="0">
              <a:ln>
                <a:noFill/>
              </a:ln>
              <a:solidFill>
                <a:srgbClr val="2F318B"/>
              </a:solidFill>
              <a:effectLst/>
              <a:uLnTx/>
              <a:uFill>
                <a:solidFill>
                  <a:srgbClr val="08A152"/>
                </a:solidFill>
              </a:uFill>
              <a:latin typeface="Calibri Light" panose="020F03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25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"/>
          <a:stretch/>
        </p:blipFill>
        <p:spPr>
          <a:xfrm>
            <a:off x="1312332" y="0"/>
            <a:ext cx="5766919" cy="64939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183362">
            <a:off x="2527080" y="2488016"/>
            <a:ext cx="65534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2D2E93"/>
                </a:solidFill>
                <a:latin typeface="Calibri Light" panose="020F0302020204030204" pitchFamily="34" charset="0"/>
              </a:rPr>
              <a:t>DC </a:t>
            </a:r>
            <a:r>
              <a:rPr lang="en-US" sz="2800" dirty="0">
                <a:solidFill>
                  <a:srgbClr val="2D2E93"/>
                </a:solidFill>
                <a:latin typeface="Calibri Light" panose="020F0302020204030204" pitchFamily="34" charset="0"/>
              </a:rPr>
              <a:t>has always been </a:t>
            </a:r>
            <a:r>
              <a:rPr lang="en-US" sz="2800" dirty="0" smtClean="0">
                <a:solidFill>
                  <a:srgbClr val="2D2E93"/>
                </a:solidFill>
                <a:latin typeface="Calibri Light" panose="020F0302020204030204" pitchFamily="34" charset="0"/>
              </a:rPr>
              <a:t>divided </a:t>
            </a:r>
            <a:r>
              <a:rPr lang="en-US" sz="2800" dirty="0">
                <a:solidFill>
                  <a:srgbClr val="2D2E93"/>
                </a:solidFill>
                <a:latin typeface="Calibri Light" panose="020F0302020204030204" pitchFamily="34" charset="0"/>
              </a:rPr>
              <a:t>by the Anacostia</a:t>
            </a:r>
          </a:p>
        </p:txBody>
      </p:sp>
    </p:spTree>
    <p:extLst>
      <p:ext uri="{BB962C8B-B14F-4D97-AF65-F5344CB8AC3E}">
        <p14:creationId xmlns:p14="http://schemas.microsoft.com/office/powerpoint/2010/main" val="850478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42" y="1570245"/>
            <a:ext cx="6962591" cy="46810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663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dotted" strike="noStrike" kern="0" cap="none" spc="0" normalizeH="0" baseline="0" noProof="0" dirty="0" smtClean="0">
                <a:ln>
                  <a:noFill/>
                </a:ln>
                <a:solidFill>
                  <a:srgbClr val="2F318B"/>
                </a:solidFill>
                <a:effectLst/>
                <a:uLnTx/>
                <a:uFill>
                  <a:solidFill>
                    <a:srgbClr val="08A152"/>
                  </a:solidFill>
                </a:uFill>
                <a:latin typeface="Calibri Light" panose="020F0302020204030204" pitchFamily="34" charset="0"/>
                <a:ea typeface="+mj-ea"/>
                <a:cs typeface="+mj-cs"/>
              </a:rPr>
              <a:t>DC’s Anacostia River Corridor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072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/>
          <a:stretch/>
        </p:blipFill>
        <p:spPr>
          <a:xfrm>
            <a:off x="-8467" y="0"/>
            <a:ext cx="9152467" cy="62738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826000" y="884816"/>
            <a:ext cx="3962400" cy="5287384"/>
          </a:xfrm>
          <a:prstGeom prst="rect">
            <a:avLst/>
          </a:prstGeom>
          <a:solidFill>
            <a:srgbClr val="2D2E93">
              <a:alpha val="50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u="sng" dirty="0" smtClean="0">
                <a:solidFill>
                  <a:schemeClr val="bg1"/>
                </a:solidFill>
              </a:rPr>
              <a:t>The Trust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Strategic planning and coordination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Advocacy</a:t>
            </a:r>
          </a:p>
          <a:p>
            <a:pPr marL="0" indent="0">
              <a:buNone/>
            </a:pPr>
            <a:r>
              <a:rPr lang="en-US" sz="2800" u="sng" dirty="0">
                <a:solidFill>
                  <a:schemeClr val="bg1"/>
                </a:solidFill>
              </a:rPr>
              <a:t>Water</a:t>
            </a: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bg1"/>
                </a:solidFill>
              </a:rPr>
              <a:t>RainPay*</a:t>
            </a:r>
            <a:endParaRPr lang="en-US" sz="20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Water quality master plan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United for a Healthy Anacostia </a:t>
            </a:r>
            <a:r>
              <a:rPr lang="en-US" sz="2000" dirty="0" smtClean="0">
                <a:solidFill>
                  <a:schemeClr val="bg1"/>
                </a:solidFill>
              </a:rPr>
              <a:t>River</a:t>
            </a:r>
          </a:p>
          <a:p>
            <a:pPr marL="0" indent="0">
              <a:buNone/>
            </a:pPr>
            <a:r>
              <a:rPr lang="en-US" sz="2800" u="sng" dirty="0">
                <a:solidFill>
                  <a:schemeClr val="bg1"/>
                </a:solidFill>
              </a:rPr>
              <a:t>Land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Creating </a:t>
            </a:r>
            <a:r>
              <a:rPr lang="en-US" sz="2000" dirty="0">
                <a:solidFill>
                  <a:schemeClr val="bg1"/>
                </a:solidFill>
              </a:rPr>
              <a:t>the waterfront </a:t>
            </a:r>
            <a:r>
              <a:rPr lang="en-US" sz="2000" dirty="0" smtClean="0">
                <a:solidFill>
                  <a:schemeClr val="bg1"/>
                </a:solidFill>
              </a:rPr>
              <a:t>vision</a:t>
            </a:r>
          </a:p>
          <a:p>
            <a:pPr marL="0" indent="0">
              <a:buNone/>
            </a:pPr>
            <a:r>
              <a:rPr lang="en-US" sz="2800" u="sng" dirty="0">
                <a:solidFill>
                  <a:schemeClr val="bg1"/>
                </a:solidFill>
              </a:rPr>
              <a:t>Communities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Exemplary </a:t>
            </a:r>
            <a:r>
              <a:rPr lang="en-US" sz="2000" dirty="0">
                <a:solidFill>
                  <a:schemeClr val="bg1"/>
                </a:solidFill>
              </a:rPr>
              <a:t>Communities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bg1"/>
                </a:solidFill>
              </a:rPr>
              <a:t>Anacostia </a:t>
            </a:r>
            <a:r>
              <a:rPr lang="en-US" sz="2000" i="1" dirty="0" smtClean="0">
                <a:solidFill>
                  <a:schemeClr val="bg1"/>
                </a:solidFill>
              </a:rPr>
              <a:t>Park and Community Collaborative*</a:t>
            </a:r>
            <a:endParaRPr lang="en-US" sz="20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8100" y="174153"/>
            <a:ext cx="24003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u="dotted" dirty="0" smtClean="0">
                <a:solidFill>
                  <a:srgbClr val="009E41"/>
                </a:solidFill>
                <a:uFill>
                  <a:solidFill>
                    <a:srgbClr val="2D2E93"/>
                  </a:solidFill>
                </a:uFill>
                <a:latin typeface="Calibri Light" panose="020F0302020204030204" pitchFamily="34" charset="0"/>
              </a:rPr>
              <a:t>Programs</a:t>
            </a:r>
            <a:endParaRPr lang="en-US" sz="4400" u="dotted" dirty="0">
              <a:solidFill>
                <a:srgbClr val="009E41"/>
              </a:solidFill>
              <a:uFill>
                <a:solidFill>
                  <a:srgbClr val="2D2E93"/>
                </a:solidFill>
              </a:u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00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56817" cy="629073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0879" y="1454453"/>
            <a:ext cx="4616394" cy="4362148"/>
          </a:xfrm>
          <a:solidFill>
            <a:srgbClr val="2D2E93">
              <a:alpha val="52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Anacostia Business Improvement District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Anacostia Coordinating Council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Anacostia Waterfront Trust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DC Appleseed Center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DC Promise Neighborhood Initiative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East River Family Strengthening Collaborative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Friends of Kenilworth Aquatic Gardens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Georgetown University Policy Lab</a:t>
            </a:r>
          </a:p>
          <a:p>
            <a:pPr marL="0" indent="0" fontAlgn="t">
              <a:buNone/>
            </a:pPr>
            <a:r>
              <a:rPr lang="en-US" sz="1800" dirty="0">
                <a:solidFill>
                  <a:schemeClr val="bg1"/>
                </a:solidFill>
              </a:rPr>
              <a:t>Groundwork Anacostia River DC</a:t>
            </a:r>
          </a:p>
          <a:p>
            <a:pPr marL="0" indent="0" fontAlgn="t">
              <a:buNone/>
            </a:pPr>
            <a:r>
              <a:rPr lang="en-US" sz="1800" dirty="0">
                <a:solidFill>
                  <a:schemeClr val="bg1"/>
                </a:solidFill>
              </a:rPr>
              <a:t>Institute for Public Health Innovation </a:t>
            </a:r>
          </a:p>
          <a:p>
            <a:pPr marL="0" indent="0" fontAlgn="t">
              <a:buNone/>
            </a:pPr>
            <a:r>
              <a:rPr lang="en-US" sz="1800" dirty="0">
                <a:solidFill>
                  <a:schemeClr val="bg1"/>
                </a:solidFill>
              </a:rPr>
              <a:t>National Progressive Baptist Convention</a:t>
            </a:r>
          </a:p>
          <a:p>
            <a:pPr marL="0" indent="0" fontAlgn="t">
              <a:buNone/>
            </a:pPr>
            <a:r>
              <a:rPr lang="en-US" sz="1800" dirty="0">
                <a:solidFill>
                  <a:schemeClr val="bg1"/>
                </a:solidFill>
              </a:rPr>
              <a:t>The Urban Institute</a:t>
            </a:r>
          </a:p>
          <a:p>
            <a:pPr marL="0" indent="0" fontAlgn="t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Ward 7 Business Partnership</a:t>
            </a:r>
          </a:p>
          <a:p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0879" y="502103"/>
            <a:ext cx="3293534" cy="8792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u="dotted" kern="1200" baseline="0">
                <a:solidFill>
                  <a:srgbClr val="2F318B"/>
                </a:solidFill>
                <a:uFill>
                  <a:solidFill>
                    <a:srgbClr val="08A152"/>
                  </a:solidFill>
                </a:u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dotted" strike="noStrike" kern="1200" cap="none" spc="0" normalizeH="0" baseline="0" noProof="0" dirty="0" smtClean="0">
                <a:ln>
                  <a:noFill/>
                </a:ln>
                <a:solidFill>
                  <a:srgbClr val="2F318B"/>
                </a:solidFill>
                <a:effectLst/>
                <a:uLnTx/>
                <a:uFill>
                  <a:solidFill>
                    <a:srgbClr val="08A152"/>
                  </a:solidFill>
                </a:uFill>
                <a:latin typeface="Calibri Light" panose="020F0302020204030204" pitchFamily="34" charset="0"/>
                <a:ea typeface="+mj-ea"/>
                <a:cs typeface="+mj-cs"/>
              </a:rPr>
              <a:t>Anacostia Park and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dotted" strike="noStrike" kern="1200" cap="none" spc="0" normalizeH="0" baseline="0" noProof="0" dirty="0" smtClean="0">
                <a:ln>
                  <a:noFill/>
                </a:ln>
                <a:solidFill>
                  <a:srgbClr val="2F318B"/>
                </a:solidFill>
                <a:effectLst/>
                <a:uLnTx/>
                <a:uFill>
                  <a:solidFill>
                    <a:srgbClr val="08A152"/>
                  </a:solidFill>
                </a:uFill>
                <a:latin typeface="Calibri Light" panose="020F0302020204030204" pitchFamily="34" charset="0"/>
                <a:ea typeface="+mj-ea"/>
                <a:cs typeface="+mj-cs"/>
              </a:rPr>
              <a:t>Community Collaborative</a:t>
            </a:r>
            <a:endParaRPr kumimoji="0" lang="en-US" sz="2400" b="0" i="0" u="dotted" strike="noStrike" kern="1200" cap="none" spc="0" normalizeH="0" baseline="0" noProof="0" dirty="0">
              <a:ln>
                <a:noFill/>
              </a:ln>
              <a:solidFill>
                <a:srgbClr val="2F318B"/>
              </a:solidFill>
              <a:effectLst/>
              <a:uLnTx/>
              <a:uFill>
                <a:solidFill>
                  <a:srgbClr val="08A152"/>
                </a:solidFill>
              </a:uFill>
              <a:latin typeface="Calibri Light" panose="020F03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71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359900" cy="6239933"/>
          </a:xfrm>
          <a:prstGeom prst="rect">
            <a:avLst/>
          </a:prstGeom>
        </p:spPr>
      </p:pic>
      <p:sp>
        <p:nvSpPr>
          <p:cNvPr id="3" name="Content Placeholder 1"/>
          <p:cNvSpPr txBox="1">
            <a:spLocks/>
          </p:cNvSpPr>
          <p:nvPr/>
        </p:nvSpPr>
        <p:spPr>
          <a:xfrm>
            <a:off x="4432411" y="1826988"/>
            <a:ext cx="4626921" cy="1669746"/>
          </a:xfrm>
          <a:prstGeom prst="rect">
            <a:avLst/>
          </a:prstGeom>
          <a:solidFill>
            <a:srgbClr val="2D2E93">
              <a:alpha val="65000"/>
            </a:srgb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393B96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Leverages DC’s Stormwater Retention Credit </a:t>
            </a:r>
            <a:r>
              <a:rPr lang="en-US" sz="2000" dirty="0">
                <a:solidFill>
                  <a:schemeClr val="bg1"/>
                </a:solidFill>
              </a:rPr>
              <a:t>Trading </a:t>
            </a:r>
            <a:r>
              <a:rPr lang="en-US" sz="2000" dirty="0" smtClean="0">
                <a:solidFill>
                  <a:schemeClr val="bg1"/>
                </a:solidFill>
              </a:rPr>
              <a:t>moving DC’s regulatory </a:t>
            </a:r>
            <a:r>
              <a:rPr lang="en-US" sz="2000" dirty="0">
                <a:solidFill>
                  <a:schemeClr val="bg1"/>
                </a:solidFill>
              </a:rPr>
              <a:t>obligation to capture stormwater to the places where it does the most good for the Anacostia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52" y="1302055"/>
            <a:ext cx="2865854" cy="43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8835</TotalTime>
  <Words>920</Words>
  <Application>Microsoft Office PowerPoint</Application>
  <PresentationFormat>On-screen Show (4:3)</PresentationFormat>
  <Paragraphs>165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Garamond</vt:lpstr>
      <vt:lpstr>Helvetica Neue Medium</vt:lpstr>
      <vt:lpstr>Javanese Text</vt:lpstr>
      <vt:lpstr>Times New Roman</vt:lpstr>
      <vt:lpstr>Office Theme</vt:lpstr>
      <vt:lpstr>1_Office Theme</vt:lpstr>
      <vt:lpstr>Helping To Create An Active, World-class  Public Waterfront For All People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idea for the SRC program is…</vt:lpstr>
      <vt:lpstr>DC Stormwater Requirements</vt:lpstr>
      <vt:lpstr>Options to meet regulations</vt:lpstr>
      <vt:lpstr>PowerPoint Presentation</vt:lpstr>
      <vt:lpstr>PowerPoint Presentation</vt:lpstr>
      <vt:lpstr>PowerPoint Presentation</vt:lpstr>
      <vt:lpstr>Not all stormwater is equal</vt:lpstr>
      <vt:lpstr>PowerPoint Presentation</vt:lpstr>
      <vt:lpstr>Degrees of Environmental Impact</vt:lpstr>
      <vt:lpstr>PowerPoint Presentation</vt:lpstr>
      <vt:lpstr>PowerPoint Presentation</vt:lpstr>
      <vt:lpstr>PowerPoint Presentation</vt:lpstr>
      <vt:lpstr>PowerPoint Presentation</vt:lpstr>
    </vt:vector>
  </TitlesOfParts>
  <Company>Smyers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Lynne Smyers</dc:creator>
  <cp:lastModifiedBy>Jessica</cp:lastModifiedBy>
  <cp:revision>101</cp:revision>
  <cp:lastPrinted>2015-08-19T13:57:19Z</cp:lastPrinted>
  <dcterms:created xsi:type="dcterms:W3CDTF">2015-07-20T12:25:17Z</dcterms:created>
  <dcterms:modified xsi:type="dcterms:W3CDTF">2016-02-19T16:39:45Z</dcterms:modified>
</cp:coreProperties>
</file>