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1" r:id="rId2"/>
    <p:sldId id="397" r:id="rId3"/>
    <p:sldId id="419" r:id="rId4"/>
    <p:sldId id="420" r:id="rId5"/>
    <p:sldId id="421" r:id="rId6"/>
    <p:sldId id="422" r:id="rId7"/>
    <p:sldId id="396" r:id="rId8"/>
    <p:sldId id="378" r:id="rId9"/>
    <p:sldId id="389" r:id="rId10"/>
    <p:sldId id="379" r:id="rId11"/>
    <p:sldId id="393" r:id="rId12"/>
    <p:sldId id="394" r:id="rId13"/>
    <p:sldId id="395" r:id="rId14"/>
    <p:sldId id="380" r:id="rId15"/>
    <p:sldId id="404" r:id="rId16"/>
    <p:sldId id="381" r:id="rId17"/>
    <p:sldId id="382" r:id="rId18"/>
    <p:sldId id="383" r:id="rId19"/>
    <p:sldId id="384" r:id="rId20"/>
    <p:sldId id="416" r:id="rId21"/>
    <p:sldId id="385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FFF4"/>
    <a:srgbClr val="339966"/>
    <a:srgbClr val="008000"/>
    <a:srgbClr val="920000"/>
    <a:srgbClr val="A40000"/>
    <a:srgbClr val="800000"/>
    <a:srgbClr val="333399"/>
    <a:srgbClr val="4F81BD"/>
    <a:srgbClr val="0033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89602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25D5FD-387B-4B86-B286-C0F6D88DBBF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D9A113-9851-4B6C-B413-8C55AD5B3C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337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79FFB5-17D7-4ED0-AFF2-85B6CD42F5DE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83507E-D510-47F6-8388-E90170AF5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09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baseline="0" dirty="0" smtClean="0"/>
              <a:t>Base level? – Base year is 2010 for addition- 2 million – the rest of the acres could be farm lands, or others….high priority lands, broad goal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3507E-D510-47F6-8388-E90170AF5A1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9ABD6-7DD9-46F7-BA04-44EC6A5333F3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C054-3DD7-4A3D-881C-EF6751D8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05200"/>
            <a:ext cx="8229600" cy="2743200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en-US" sz="5800" b="1" dirty="0" smtClean="0">
                <a:solidFill>
                  <a:srgbClr val="333399"/>
                </a:solidFill>
              </a:rPr>
              <a:t>Drafting the New</a:t>
            </a:r>
          </a:p>
          <a:p>
            <a:pPr algn="ctr">
              <a:buNone/>
            </a:pPr>
            <a:r>
              <a:rPr lang="en-US" sz="5800" b="1" dirty="0" smtClean="0">
                <a:solidFill>
                  <a:srgbClr val="333399"/>
                </a:solidFill>
              </a:rPr>
              <a:t>Chesapeake Bay Agreement, </a:t>
            </a:r>
          </a:p>
          <a:p>
            <a:pPr algn="ctr">
              <a:buNone/>
            </a:pPr>
            <a:r>
              <a:rPr lang="en-US" sz="5800" b="1" dirty="0" smtClean="0">
                <a:solidFill>
                  <a:srgbClr val="333399"/>
                </a:solidFill>
              </a:rPr>
              <a:t>Goals and Outcomes – </a:t>
            </a:r>
          </a:p>
          <a:p>
            <a:pPr algn="ctr">
              <a:buNone/>
            </a:pPr>
            <a:r>
              <a:rPr lang="en-US" sz="5800" b="1" i="1" u="sng" dirty="0" smtClean="0">
                <a:solidFill>
                  <a:srgbClr val="333399"/>
                </a:solidFill>
              </a:rPr>
              <a:t>Decision/Actions</a:t>
            </a:r>
          </a:p>
          <a:p>
            <a:pPr algn="ctr">
              <a:buNone/>
            </a:pPr>
            <a:endParaRPr lang="en-US" b="1" dirty="0" smtClean="0">
              <a:solidFill>
                <a:srgbClr val="333399"/>
              </a:solidFill>
            </a:endParaRPr>
          </a:p>
          <a:p>
            <a:pPr algn="ctr">
              <a:buNone/>
            </a:pPr>
            <a:endParaRPr lang="en-US" sz="1900" b="1" dirty="0" smtClean="0">
              <a:solidFill>
                <a:srgbClr val="333399"/>
              </a:solidFill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333399"/>
                </a:solidFill>
              </a:rPr>
              <a:t>From Management Board Meetings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333399"/>
                </a:solidFill>
              </a:rPr>
              <a:t>June 13 and 18, 2013</a:t>
            </a:r>
          </a:p>
          <a:p>
            <a:pPr algn="ctr">
              <a:buNone/>
            </a:pPr>
            <a:endParaRPr lang="en-US" sz="2800" dirty="0">
              <a:solidFill>
                <a:srgbClr val="0033CC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gbarranc\AppData\Local\Microsoft\Windows\Temporary Internet Files\Content.Outlook\RRNOX6V4\Final 30 yr CBP Logo L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379" y="457200"/>
            <a:ext cx="2597021" cy="2286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2133600" y="3200400"/>
            <a:ext cx="518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971800"/>
            <a:ext cx="7696200" cy="3276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Wetlands Outcome: </a:t>
            </a:r>
            <a:r>
              <a:rPr lang="en-US" sz="2000" dirty="0" smtClean="0"/>
              <a:t>Restore a total of </a:t>
            </a:r>
            <a:r>
              <a:rPr lang="en-US" sz="2000" dirty="0" smtClean="0">
                <a:solidFill>
                  <a:srgbClr val="FF0000"/>
                </a:solidFill>
              </a:rPr>
              <a:t>30,000-83,000*</a:t>
            </a:r>
            <a:r>
              <a:rPr lang="en-US" sz="2000" dirty="0" smtClean="0"/>
              <a:t>  acres of tidal and non-tidal wetlands, primarily on resource and agricultural lands and enhance function of an additional 150,000 acres of degraded wetlands. </a:t>
            </a:r>
          </a:p>
          <a:p>
            <a:pPr>
              <a:buNone/>
            </a:pPr>
            <a:endParaRPr lang="en-US" sz="2000" dirty="0" smtClean="0"/>
          </a:p>
          <a:p>
            <a:pPr lvl="1"/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</a:rPr>
              <a:t>Black Duck</a:t>
            </a:r>
            <a:r>
              <a:rPr lang="en-US" sz="2000" dirty="0" smtClean="0"/>
              <a:t>:  Restore wetland habitats to support a wintering black duck population in the watershed of 100,000 birds by 2025. </a:t>
            </a:r>
          </a:p>
          <a:p>
            <a:pPr>
              <a:buFont typeface="Arial" charset="0"/>
              <a:buChar char="•"/>
            </a:pPr>
            <a:endParaRPr lang="en-US" sz="2800" dirty="0" smtClean="0"/>
          </a:p>
          <a:p>
            <a:pPr marL="342900" lvl="1" indent="-34290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**Not yet vetted by GIT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12192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Vital Habitats Goal</a:t>
            </a:r>
          </a:p>
          <a:p>
            <a:pPr indent="-233363"/>
            <a:r>
              <a:rPr lang="en-US" dirty="0" smtClean="0"/>
              <a:t>Restore, enhance, and protect a network of land and water habitats to support priority species and to afford other public benefits, including water quality, recreational uses and scenic value across the watershed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743200"/>
            <a:ext cx="7696200" cy="3505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sz="17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3400" b="1" dirty="0" smtClean="0">
                <a:solidFill>
                  <a:schemeClr val="accent5">
                    <a:lumMod val="75000"/>
                  </a:schemeClr>
                </a:solidFill>
              </a:rPr>
              <a:t>Stream Health Outcome</a:t>
            </a:r>
            <a:r>
              <a:rPr lang="en-US" sz="3400" dirty="0" smtClean="0"/>
              <a:t>: </a:t>
            </a:r>
            <a:r>
              <a:rPr lang="en-US" sz="3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Restore stream health and function by 10% above the 2008 level </a:t>
            </a:r>
            <a:r>
              <a:rPr lang="en-US" sz="3400" strike="sngStrik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 sampled stream sites</a:t>
            </a:r>
            <a:r>
              <a:rPr lang="en-US" sz="3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 throughout the watershed by 2025 </a:t>
            </a:r>
            <a:r>
              <a:rPr lang="en-US" sz="3400" strike="sngStrike" dirty="0" smtClean="0"/>
              <a:t>rating far, good, or excellent as measured by the Index of Biotic Integrity, by 2025” </a:t>
            </a:r>
          </a:p>
          <a:p>
            <a:pPr lvl="1">
              <a:buNone/>
            </a:pPr>
            <a:r>
              <a:rPr lang="en-US" sz="3000" dirty="0" smtClean="0"/>
              <a:t>	**Note: STAR’s NTWG will re-assess baseline. Monitoring and assessment of IBI should be compiled by states between 2008-2016 and between 2017 and 2025.</a:t>
            </a:r>
            <a:endParaRPr lang="en-US" sz="2200" dirty="0" smtClean="0"/>
          </a:p>
          <a:p>
            <a:pPr>
              <a:buNone/>
            </a:pPr>
            <a:endParaRPr lang="en-US" sz="3400" dirty="0" smtClean="0"/>
          </a:p>
          <a:p>
            <a:pPr lvl="1"/>
            <a:r>
              <a:rPr lang="en-US" sz="3400" b="1" i="1" dirty="0" smtClean="0">
                <a:solidFill>
                  <a:schemeClr val="accent5">
                    <a:lumMod val="75000"/>
                  </a:schemeClr>
                </a:solidFill>
              </a:rPr>
              <a:t>Brook Trout</a:t>
            </a:r>
            <a:r>
              <a:rPr lang="en-US" sz="34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3400" dirty="0" smtClean="0"/>
              <a:t>Restore naturally reproducing brook trout populations with an 8% increase in total cumulative brook trout patch area by 2025 in Chesapeake headwater streams.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161871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Vital Habitats Goal</a:t>
            </a:r>
          </a:p>
          <a:p>
            <a:pPr indent="-233363"/>
            <a:r>
              <a:rPr lang="en-US" dirty="0" smtClean="0"/>
              <a:t>Restore, enhance, and protect a network of land and water habitats to support priority species and to afford other public benefits, including water quality, recreational uses and scenic value across the watershed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90800"/>
            <a:ext cx="7696200" cy="4114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Fish Passage Outcome</a:t>
            </a:r>
            <a:r>
              <a:rPr lang="en-US" sz="2600" dirty="0" smtClean="0"/>
              <a:t>: During the period 2011-2025, restore historical fish migratory routes by opening 1,000 additional stream miles, with restoration success indicated by the presence of river herring, American shad, Hickory shad, Brook Trout and/or American eel.</a:t>
            </a:r>
          </a:p>
          <a:p>
            <a:pPr lvl="1">
              <a:buNone/>
            </a:pPr>
            <a:r>
              <a:rPr lang="en-US" sz="2300" dirty="0" smtClean="0">
                <a:solidFill>
                  <a:srgbClr val="920000"/>
                </a:solidFill>
              </a:rPr>
              <a:t>**(Note from GIT1: The Brook Trout and Fish Passage outcomes both relate to fish. Should consider whether to consolidate under the Sustainable Fisheries Goal). </a:t>
            </a:r>
          </a:p>
          <a:p>
            <a:pPr>
              <a:buNone/>
            </a:pPr>
            <a:r>
              <a:rPr lang="en-US" sz="2600" dirty="0" smtClean="0"/>
              <a:t> </a:t>
            </a: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Submerged Aquatic Vegetation Outcome</a:t>
            </a:r>
            <a:r>
              <a:rPr lang="en-US" sz="2600" dirty="0" smtClean="0"/>
              <a:t>: Achieve and maintain 185,000 acres of SAV or sufficient water clarity to support 185,000 acres of SAV in the Chesapeake Bay by 2025. </a:t>
            </a:r>
          </a:p>
          <a:p>
            <a:pPr lvl="0"/>
            <a:endParaRPr lang="en-US" sz="2600" dirty="0" smtClean="0"/>
          </a:p>
          <a:p>
            <a:pPr>
              <a:buFont typeface="Arial" charset="0"/>
              <a:buChar char="•"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1085671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Vital Habitats Goal</a:t>
            </a:r>
          </a:p>
          <a:p>
            <a:pPr indent="-233363"/>
            <a:r>
              <a:rPr lang="en-US" dirty="0" smtClean="0"/>
              <a:t>Restore, enhance, and protect a network of land and water habitats to support priority species and to afford other public benefits, including water quality, recreational uses and scenic value across the watershed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0800"/>
            <a:ext cx="7696200" cy="304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buFont typeface="Arial" charset="0"/>
              <a:buChar char="•"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Forestry Outcome: </a:t>
            </a:r>
            <a:r>
              <a:rPr lang="en-US" sz="2400" dirty="0" smtClean="0"/>
              <a:t>1)</a:t>
            </a:r>
            <a:r>
              <a:rPr lang="en-US" sz="2400" b="1" dirty="0" smtClean="0"/>
              <a:t> </a:t>
            </a:r>
            <a:r>
              <a:rPr lang="en-US" sz="2400" dirty="0" smtClean="0"/>
              <a:t>Restore 900 miles per year of riparian forest buffer and conserve buffers until at least 70% of riparian areas are forested, and 2) Expand </a:t>
            </a:r>
            <a:r>
              <a:rPr lang="en-US" sz="2400" dirty="0" smtClean="0">
                <a:solidFill>
                  <a:srgbClr val="FF0000"/>
                </a:solidFill>
              </a:rPr>
              <a:t>urban</a:t>
            </a:r>
            <a:r>
              <a:rPr lang="en-US" sz="2400" dirty="0" smtClean="0"/>
              <a:t> tree canopy </a:t>
            </a:r>
            <a:r>
              <a:rPr lang="en-US" sz="2400" dirty="0" smtClean="0">
                <a:solidFill>
                  <a:srgbClr val="FF0000"/>
                </a:solidFill>
              </a:rPr>
              <a:t>by</a:t>
            </a:r>
            <a:r>
              <a:rPr lang="en-US" sz="2400" dirty="0" smtClean="0"/>
              <a:t> 1,000 acres per year in </a:t>
            </a:r>
            <a:r>
              <a:rPr lang="en-US" sz="2400" dirty="0" smtClean="0">
                <a:solidFill>
                  <a:srgbClr val="FF0000"/>
                </a:solidFill>
              </a:rPr>
              <a:t>120 communities </a:t>
            </a:r>
            <a:r>
              <a:rPr lang="en-US" sz="2400" dirty="0" smtClean="0"/>
              <a:t>by 2025.</a:t>
            </a:r>
          </a:p>
          <a:p>
            <a:pPr>
              <a:buFont typeface="Arial" charset="0"/>
              <a:buChar char="•"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295400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Vital Habitats Goal</a:t>
            </a:r>
          </a:p>
          <a:p>
            <a:pPr indent="-233363"/>
            <a:r>
              <a:rPr lang="en-US" dirty="0" smtClean="0"/>
              <a:t>Restore, enhance, and protect a network of land and water habitats to support priority species and to afford other public benefits, including water quality, recreational uses and scenic value across the watershed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696200" cy="3886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Water Quality Goal</a:t>
            </a:r>
          </a:p>
          <a:p>
            <a:endParaRPr lang="en-US" sz="2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2017 Watershed Implementation Plans (WIP) Outcome: </a:t>
            </a:r>
            <a:r>
              <a:rPr lang="en-US" sz="2600" dirty="0" smtClean="0"/>
              <a:t>Have </a:t>
            </a:r>
            <a:r>
              <a:rPr lang="en-US" sz="2600" dirty="0" smtClean="0">
                <a:solidFill>
                  <a:srgbClr val="FF0000"/>
                </a:solidFill>
              </a:rPr>
              <a:t>practices and controls in place </a:t>
            </a:r>
            <a:r>
              <a:rPr lang="en-US" sz="2600" dirty="0" smtClean="0"/>
              <a:t>by 2017 that are expected to achieve 60 percent of the load reductions necessary to achieve applicable water quality standards compared to 2009 levels.</a:t>
            </a:r>
          </a:p>
          <a:p>
            <a:pPr lvl="0"/>
            <a:endParaRPr lang="en-US" sz="2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2025 Watershed Implementation Plans (WIP) Outcome</a:t>
            </a:r>
            <a:r>
              <a:rPr lang="en-US" sz="2600" dirty="0" smtClean="0"/>
              <a:t>: Have </a:t>
            </a:r>
            <a:r>
              <a:rPr lang="en-US" sz="2600" dirty="0" smtClean="0">
                <a:solidFill>
                  <a:srgbClr val="FF0000"/>
                </a:solidFill>
              </a:rPr>
              <a:t>all practices and controls </a:t>
            </a:r>
            <a:r>
              <a:rPr lang="en-US" sz="2600" dirty="0" smtClean="0"/>
              <a:t>installed by 2025 </a:t>
            </a:r>
            <a:r>
              <a:rPr lang="en-US" sz="2600" dirty="0" smtClean="0">
                <a:solidFill>
                  <a:srgbClr val="FF0000"/>
                </a:solidFill>
              </a:rPr>
              <a:t>necessary</a:t>
            </a:r>
            <a:r>
              <a:rPr lang="en-US" sz="2600" dirty="0" smtClean="0"/>
              <a:t> to achieve the Bay’s DO, water clarity/SAV, and chlorophyll a </a:t>
            </a:r>
            <a:r>
              <a:rPr lang="en-US" sz="2600" dirty="0" smtClean="0">
                <a:solidFill>
                  <a:srgbClr val="FF0000"/>
                </a:solidFill>
              </a:rPr>
              <a:t>standards</a:t>
            </a:r>
            <a:r>
              <a:rPr lang="en-US" sz="2600" dirty="0" smtClean="0"/>
              <a:t>. </a:t>
            </a:r>
          </a:p>
          <a:p>
            <a:pPr lvl="0"/>
            <a:endParaRPr lang="en-US" sz="2600" dirty="0" smtClean="0"/>
          </a:p>
          <a:p>
            <a:pPr lvl="1"/>
            <a:r>
              <a:rPr lang="en-US" sz="2200" b="1" dirty="0" smtClean="0">
                <a:solidFill>
                  <a:schemeClr val="accent5">
                    <a:lumMod val="75000"/>
                  </a:schemeClr>
                </a:solidFill>
              </a:rPr>
              <a:t>Agricultural Conservation: </a:t>
            </a:r>
            <a:r>
              <a:rPr lang="en-US" sz="2200" dirty="0" smtClean="0"/>
              <a:t>Work with producers to apply new conservation practices on 4 million acres of agricultural working lands in high priority watersheds by 2025 to improve water quality in the Chesapeake Bay and its tributaries.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696200" cy="4495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Water Quality Goal</a:t>
            </a:r>
          </a:p>
          <a:p>
            <a:pPr lvl="0"/>
            <a:endParaRPr lang="en-US" sz="2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Toxic Contaminants Outcome</a:t>
            </a:r>
            <a:r>
              <a:rPr lang="en-US" sz="2600" dirty="0" smtClean="0"/>
              <a:t>:</a:t>
            </a:r>
          </a:p>
          <a:p>
            <a:pPr>
              <a:buNone/>
            </a:pPr>
            <a:endParaRPr lang="en-US" sz="1000" b="1" dirty="0" smtClean="0"/>
          </a:p>
          <a:p>
            <a:pPr lvl="1">
              <a:buFont typeface="Courier New" pitchFamily="49" charset="0"/>
              <a:buChar char="o"/>
            </a:pPr>
            <a:r>
              <a:rPr lang="en-US" sz="2000" u="sng" dirty="0" smtClean="0"/>
              <a:t>(a) </a:t>
            </a:r>
            <a:r>
              <a:rPr lang="en-US" sz="2000" u="sng" dirty="0" smtClean="0">
                <a:solidFill>
                  <a:srgbClr val="FF0000"/>
                </a:solidFill>
              </a:rPr>
              <a:t>Identify and</a:t>
            </a:r>
            <a:r>
              <a:rPr lang="en-US" sz="2000" u="sng" dirty="0" smtClean="0"/>
              <a:t> Implement practices to reduce loadings of persistent, bio-accumulative and toxic (PBT) contaminants and non-PBT contaminants that have </a:t>
            </a:r>
            <a:r>
              <a:rPr lang="en-US" sz="2000" u="sng" dirty="0" smtClean="0">
                <a:solidFill>
                  <a:srgbClr val="FF0000"/>
                </a:solidFill>
              </a:rPr>
              <a:t>an effect </a:t>
            </a:r>
            <a:r>
              <a:rPr lang="en-US" sz="2000" u="sng" dirty="0" smtClean="0"/>
              <a:t>on the ecosystem resources </a:t>
            </a:r>
            <a:r>
              <a:rPr lang="en-US" sz="2000" u="sng" dirty="0" smtClean="0">
                <a:solidFill>
                  <a:srgbClr val="FF0000"/>
                </a:solidFill>
              </a:rPr>
              <a:t>and human health</a:t>
            </a:r>
            <a:r>
              <a:rPr lang="en-US" sz="2000" u="sng" dirty="0" smtClean="0"/>
              <a:t>.</a:t>
            </a:r>
            <a:endParaRPr lang="en-US" sz="2000" dirty="0" smtClean="0"/>
          </a:p>
          <a:p>
            <a:pPr lvl="1">
              <a:buFont typeface="Courier New" pitchFamily="49" charset="0"/>
              <a:buChar char="o"/>
            </a:pPr>
            <a:endParaRPr lang="en-US" sz="20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2000" u="sng" dirty="0" smtClean="0"/>
              <a:t>(b) Improve knowledge of the effects of contaminants of emerging concern on the health of fish and wildlife so future strategies can be considered. </a:t>
            </a:r>
            <a:endParaRPr lang="en-US" sz="2000" dirty="0" smtClean="0"/>
          </a:p>
          <a:p>
            <a:pPr lvl="0"/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* Proposed by Toxics Contaminants ad hoc workgroup.  </a:t>
            </a:r>
          </a:p>
          <a:p>
            <a:pPr>
              <a:buFont typeface="Arial" charset="0"/>
              <a:buChar char="•"/>
            </a:pPr>
            <a:endParaRPr lang="en-US" sz="28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696200" cy="373380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Healthy Watersheds Outcome:  </a:t>
            </a:r>
            <a:r>
              <a:rPr lang="en-US" sz="2400" dirty="0" smtClean="0"/>
              <a:t>By 2025 100% of state-identified currently healthy </a:t>
            </a:r>
            <a:r>
              <a:rPr lang="en-US" sz="2400" smtClean="0"/>
              <a:t>watersheds reaming </a:t>
            </a:r>
            <a:r>
              <a:rPr lang="en-US" sz="2400" dirty="0" smtClean="0"/>
              <a:t>healthy (baseline year: _____)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286470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Healthy Watersheds Goal:  </a:t>
            </a:r>
            <a:r>
              <a:rPr lang="en-US" dirty="0" smtClean="0">
                <a:solidFill>
                  <a:srgbClr val="C00000"/>
                </a:solidFill>
              </a:rPr>
              <a:t>Protect state-identified healthy waters and watersheds, recognized for their exceptional quality and high ecological value.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696200" cy="304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800" dirty="0" smtClean="0"/>
          </a:p>
          <a:p>
            <a:pPr lvl="0">
              <a:buFont typeface="Arial" charset="0"/>
              <a:buChar char="•"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Protected Lands Outcome: </a:t>
            </a:r>
            <a:r>
              <a:rPr lang="en-US" sz="2800" dirty="0" smtClean="0"/>
              <a:t>Protect an additional two million acres of lands </a:t>
            </a:r>
            <a:r>
              <a:rPr lang="en-US" sz="2800" dirty="0" smtClean="0">
                <a:solidFill>
                  <a:srgbClr val="FF0000"/>
                </a:solidFill>
              </a:rPr>
              <a:t>from the 2010 baseline year,</a:t>
            </a:r>
            <a:r>
              <a:rPr lang="en-US" sz="2800" dirty="0" smtClean="0"/>
              <a:t> throughout the watershed currently identified as high conservation priorities at the federal, state or local level </a:t>
            </a:r>
            <a:r>
              <a:rPr lang="en-US" sz="2800" dirty="0" smtClean="0">
                <a:solidFill>
                  <a:srgbClr val="FF0000"/>
                </a:solidFill>
              </a:rPr>
              <a:t>by 2025</a:t>
            </a:r>
            <a:r>
              <a:rPr lang="en-US" sz="2800" dirty="0" smtClean="0"/>
              <a:t>, including </a:t>
            </a:r>
            <a:r>
              <a:rPr lang="en-US" sz="2800" dirty="0" smtClean="0">
                <a:solidFill>
                  <a:srgbClr val="FF0000"/>
                </a:solidFill>
              </a:rPr>
              <a:t>225,000 acres of wetlands and </a:t>
            </a:r>
            <a:r>
              <a:rPr lang="en-US" sz="2800" dirty="0" smtClean="0"/>
              <a:t>695,000 acres of forest land of highest value for maintaining water quality </a:t>
            </a:r>
            <a:r>
              <a:rPr lang="en-US" sz="2800" strike="sngStrike" dirty="0" smtClean="0">
                <a:solidFill>
                  <a:srgbClr val="FF0000"/>
                </a:solidFill>
              </a:rPr>
              <a:t>and an additional 225,000 acres of wetlands by 2025.</a:t>
            </a:r>
          </a:p>
          <a:p>
            <a:pPr>
              <a:buFont typeface="Arial" charset="0"/>
              <a:buChar char="•"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390471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Land Conservation Goal</a:t>
            </a:r>
            <a:r>
              <a:rPr lang="en-US" dirty="0" smtClean="0"/>
              <a:t> </a:t>
            </a:r>
          </a:p>
          <a:p>
            <a:pPr indent="-233363"/>
            <a:r>
              <a:rPr lang="en-US" dirty="0" smtClean="0"/>
              <a:t>Conserve landscapes treasured by citizens to maintain water quality and habitat; sustain working forests, farms and maritime communities; and conserve lands of cultural, indigenous and community value.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696200" cy="2286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Public Access Site Development Outcome: </a:t>
            </a:r>
            <a:r>
              <a:rPr lang="en-US" sz="2800" dirty="0" smtClean="0"/>
              <a:t>Increase public access by adding 300 new public access sites by 2025. </a:t>
            </a:r>
            <a:r>
              <a:rPr lang="en-US" sz="2800" dirty="0" smtClean="0">
                <a:solidFill>
                  <a:srgbClr val="FF0000"/>
                </a:solidFill>
              </a:rPr>
              <a:t>(from the 2010 baseline)</a:t>
            </a: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295400"/>
            <a:ext cx="7239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Public Access Goal</a:t>
            </a:r>
          </a:p>
          <a:p>
            <a:pPr indent="-233363"/>
            <a:r>
              <a:rPr lang="en-US" dirty="0" smtClean="0"/>
              <a:t>Expand public access to the Bay and its tributaries through existing and new local, state and federal parks, refuges, reserves, trails and partner sites.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696200" cy="4114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Student Outcome: </a:t>
            </a:r>
            <a:r>
              <a:rPr lang="en-US" sz="2600" dirty="0" smtClean="0"/>
              <a:t>Increase the number of students participating in meaningful watershed educational experiences in elementary, middle, and high school.</a:t>
            </a:r>
          </a:p>
          <a:p>
            <a:pPr lvl="0"/>
            <a:endParaRPr lang="en-US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Educator Outcome: </a:t>
            </a:r>
            <a:r>
              <a:rPr lang="en-US" sz="2600" strike="sngStrike" dirty="0" smtClean="0"/>
              <a:t>Improve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00000"/>
                </a:solidFill>
              </a:rPr>
              <a:t>Increase the number of teachers receiving </a:t>
            </a:r>
            <a:r>
              <a:rPr lang="en-US" sz="2600" dirty="0" smtClean="0"/>
              <a:t> </a:t>
            </a:r>
            <a:r>
              <a:rPr lang="en-US" sz="2600" strike="sngStrike" dirty="0" smtClean="0"/>
              <a:t>access to </a:t>
            </a:r>
            <a:r>
              <a:rPr lang="en-US" sz="2600" dirty="0" smtClean="0"/>
              <a:t>sustained professional development </a:t>
            </a:r>
            <a:r>
              <a:rPr lang="en-US" sz="2600" strike="sngStrike" dirty="0" smtClean="0"/>
              <a:t>opportunities, tools, and resources that support teacher efforts</a:t>
            </a:r>
            <a:r>
              <a:rPr lang="en-US" sz="2600" dirty="0" smtClean="0"/>
              <a:t> to provide </a:t>
            </a:r>
            <a:r>
              <a:rPr lang="en-US" sz="2600" dirty="0" smtClean="0">
                <a:solidFill>
                  <a:srgbClr val="C00000"/>
                </a:solidFill>
              </a:rPr>
              <a:t>and support </a:t>
            </a:r>
            <a:r>
              <a:rPr lang="en-US" sz="2600" dirty="0" smtClean="0"/>
              <a:t>student</a:t>
            </a:r>
            <a:r>
              <a:rPr lang="en-US" sz="2600" strike="sngStrike" dirty="0" smtClean="0"/>
              <a:t>s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00000"/>
                </a:solidFill>
              </a:rPr>
              <a:t>meaningful watershed </a:t>
            </a:r>
            <a:r>
              <a:rPr lang="en-US" sz="2600" strike="sngStrike" dirty="0" smtClean="0"/>
              <a:t>with high-quality environmental </a:t>
            </a:r>
            <a:r>
              <a:rPr lang="en-US" sz="2600" dirty="0" smtClean="0"/>
              <a:t>education</a:t>
            </a:r>
            <a:r>
              <a:rPr lang="en-US" sz="2600" dirty="0" smtClean="0">
                <a:solidFill>
                  <a:srgbClr val="C00000"/>
                </a:solidFill>
              </a:rPr>
              <a:t>al experiences</a:t>
            </a:r>
            <a:r>
              <a:rPr lang="en-US" sz="2600" dirty="0" smtClean="0"/>
              <a:t>.</a:t>
            </a:r>
          </a:p>
          <a:p>
            <a:pPr lvl="0"/>
            <a:endParaRPr lang="en-US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endParaRPr lang="en-US" sz="2600" dirty="0" smtClean="0"/>
          </a:p>
          <a:p>
            <a:pPr lvl="0">
              <a:buNone/>
            </a:pPr>
            <a:r>
              <a:rPr lang="en-US" sz="2300" dirty="0" smtClean="0">
                <a:solidFill>
                  <a:srgbClr val="C00000"/>
                </a:solidFill>
              </a:rPr>
              <a:t>**redline edits received from Education Workgroup on 6/12/113.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295400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Environmental Literacy Goal</a:t>
            </a:r>
          </a:p>
          <a:p>
            <a:r>
              <a:rPr lang="en-US" dirty="0" smtClean="0"/>
              <a:t>Every student in the region graduates environmentally literate having participated in </a:t>
            </a:r>
            <a:r>
              <a:rPr lang="en-US" dirty="0" smtClean="0">
                <a:solidFill>
                  <a:srgbClr val="FF0000"/>
                </a:solidFill>
              </a:rPr>
              <a:t>teacher supported </a:t>
            </a:r>
            <a:r>
              <a:rPr lang="en-US" dirty="0" smtClean="0"/>
              <a:t>meaningful watershed educational experiences.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2514600"/>
            <a:ext cx="196399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Goals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62200"/>
            <a:ext cx="7696200" cy="4038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endParaRPr lang="en-US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School Outcome: </a:t>
            </a:r>
            <a:r>
              <a:rPr lang="en-US" sz="2600" dirty="0" smtClean="0"/>
              <a:t>Increase the number of schools in the region </a:t>
            </a:r>
            <a:r>
              <a:rPr lang="en-US" sz="2600" strike="sngStrike" dirty="0" smtClean="0"/>
              <a:t>that </a:t>
            </a:r>
            <a:r>
              <a:rPr lang="en-US" sz="2600" dirty="0" smtClean="0"/>
              <a:t>maintain</a:t>
            </a:r>
            <a:r>
              <a:rPr lang="en-US" sz="2600" dirty="0" smtClean="0">
                <a:solidFill>
                  <a:srgbClr val="C00000"/>
                </a:solidFill>
              </a:rPr>
              <a:t>ing</a:t>
            </a:r>
            <a:r>
              <a:rPr lang="en-US" sz="2600" dirty="0" smtClean="0"/>
              <a:t> their buildings, grounds, and operations </a:t>
            </a:r>
            <a:r>
              <a:rPr lang="en-US" sz="2600" dirty="0" smtClean="0">
                <a:solidFill>
                  <a:srgbClr val="C00000"/>
                </a:solidFill>
              </a:rPr>
              <a:t>using best practices </a:t>
            </a:r>
            <a:r>
              <a:rPr lang="en-US" sz="2600" dirty="0" smtClean="0"/>
              <a:t>to support </a:t>
            </a:r>
            <a:r>
              <a:rPr lang="en-US" sz="2600" strike="sngStrike" dirty="0" smtClean="0"/>
              <a:t>positive </a:t>
            </a:r>
            <a:r>
              <a:rPr lang="en-US" sz="2600" dirty="0" smtClean="0"/>
              <a:t>environmental and human health </a:t>
            </a:r>
            <a:r>
              <a:rPr lang="en-US" sz="2600" strike="sngStrike" dirty="0" smtClean="0"/>
              <a:t>outcomes</a:t>
            </a:r>
            <a:r>
              <a:rPr lang="en-US" sz="2600" dirty="0" smtClean="0"/>
              <a:t>.</a:t>
            </a:r>
          </a:p>
          <a:p>
            <a:pPr lvl="0"/>
            <a:endParaRPr lang="en-US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Local Education Agency Outcome: </a:t>
            </a:r>
            <a:r>
              <a:rPr lang="en-US" sz="2600" dirty="0" smtClean="0"/>
              <a:t>Increase the number of local education agencies </a:t>
            </a:r>
            <a:r>
              <a:rPr lang="en-US" sz="2600" dirty="0" smtClean="0">
                <a:solidFill>
                  <a:srgbClr val="C00000"/>
                </a:solidFill>
              </a:rPr>
              <a:t>implementing </a:t>
            </a:r>
            <a:r>
              <a:rPr lang="en-US" sz="2600" strike="sngStrike" dirty="0" smtClean="0"/>
              <a:t> that establish and support a </a:t>
            </a:r>
            <a:r>
              <a:rPr lang="en-US" sz="2600" dirty="0" smtClean="0"/>
              <a:t>system wide approach</a:t>
            </a:r>
            <a:r>
              <a:rPr lang="en-US" sz="2600" dirty="0" smtClean="0">
                <a:solidFill>
                  <a:srgbClr val="C00000"/>
                </a:solidFill>
              </a:rPr>
              <a:t>es for </a:t>
            </a:r>
            <a:r>
              <a:rPr lang="en-US" sz="2600" strike="sngStrike" dirty="0" smtClean="0"/>
              <a:t>to </a:t>
            </a:r>
            <a:r>
              <a:rPr lang="en-US" sz="2600" dirty="0" smtClean="0"/>
              <a:t>environmental education that includes meaningful watershed educational experiences.</a:t>
            </a:r>
          </a:p>
          <a:p>
            <a:pPr lvl="0"/>
            <a:endParaRPr lang="en-US" sz="2600" dirty="0" smtClean="0"/>
          </a:p>
          <a:p>
            <a:pPr lvl="0">
              <a:buNone/>
            </a:pPr>
            <a:r>
              <a:rPr lang="en-US" sz="2300" dirty="0" smtClean="0">
                <a:solidFill>
                  <a:srgbClr val="C00000"/>
                </a:solidFill>
              </a:rPr>
              <a:t>**redline edits received from Education Workgroup on 6/12/113.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Environmental Literacy Goal</a:t>
            </a:r>
          </a:p>
          <a:p>
            <a:r>
              <a:rPr lang="en-US" dirty="0" smtClean="0"/>
              <a:t>Every student in the region graduates environmentally literate having participated in </a:t>
            </a:r>
            <a:r>
              <a:rPr lang="en-US" dirty="0" smtClean="0">
                <a:solidFill>
                  <a:srgbClr val="FF0000"/>
                </a:solidFill>
              </a:rPr>
              <a:t>teacher supported </a:t>
            </a:r>
            <a:r>
              <a:rPr lang="en-US" dirty="0" smtClean="0"/>
              <a:t>meaningful watershed educational experiences.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96200" cy="4114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Identified Gaps </a:t>
            </a:r>
          </a:p>
          <a:p>
            <a:pPr>
              <a:buFont typeface="Arial" charset="0"/>
              <a:buChar char="•"/>
            </a:pPr>
            <a:endParaRPr lang="en-US" sz="1600" dirty="0" smtClean="0"/>
          </a:p>
          <a:p>
            <a:pPr>
              <a:buFont typeface="Arial" charset="0"/>
              <a:buChar char="•"/>
            </a:pPr>
            <a:r>
              <a:rPr lang="en-US" sz="2800" dirty="0" smtClean="0"/>
              <a:t>Toxic Contaminants</a:t>
            </a:r>
          </a:p>
          <a:p>
            <a:pPr>
              <a:buFont typeface="Arial" charset="0"/>
              <a:buChar char="•"/>
            </a:pPr>
            <a:endParaRPr lang="en-US" sz="1200" dirty="0" smtClean="0"/>
          </a:p>
          <a:p>
            <a:pPr>
              <a:buFont typeface="Arial" charset="0"/>
              <a:buChar char="•"/>
            </a:pPr>
            <a:r>
              <a:rPr lang="en-US" sz="2800" dirty="0" smtClean="0"/>
              <a:t>Social/Environmental Indicators</a:t>
            </a:r>
          </a:p>
          <a:p>
            <a:pPr>
              <a:buFont typeface="Arial" charset="0"/>
              <a:buChar char="•"/>
            </a:pPr>
            <a:endParaRPr lang="en-US" sz="1200" dirty="0" smtClean="0"/>
          </a:p>
          <a:p>
            <a:pPr>
              <a:buFont typeface="Arial" charset="0"/>
              <a:buChar char="•"/>
            </a:pPr>
            <a:r>
              <a:rPr lang="en-US" sz="2800" dirty="0" smtClean="0"/>
              <a:t>Sound Land Use Planning</a:t>
            </a:r>
          </a:p>
          <a:p>
            <a:pPr>
              <a:buFont typeface="Arial" charset="0"/>
              <a:buChar char="•"/>
            </a:pPr>
            <a:endParaRPr lang="en-US" sz="1200" dirty="0" smtClean="0"/>
          </a:p>
          <a:p>
            <a:pPr>
              <a:buFont typeface="Arial" charset="0"/>
              <a:buChar char="•"/>
            </a:pPr>
            <a:r>
              <a:rPr lang="en-US" sz="2800" dirty="0" smtClean="0"/>
              <a:t>Accelerating Implementation</a:t>
            </a:r>
          </a:p>
          <a:p>
            <a:pPr>
              <a:buFont typeface="Arial" charset="0"/>
              <a:buChar char="•"/>
            </a:pPr>
            <a:endParaRPr lang="en-US" sz="2800" dirty="0" smtClean="0"/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13716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Management Board Discussion on Draft Goals to be Forwarded to the PSC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At the June 13, 2013 meeting of the Management Board, draft goals offered by the Goal Implementation Teams were considered.</a:t>
            </a:r>
          </a:p>
          <a:p>
            <a:r>
              <a:rPr lang="en-US" sz="2400" dirty="0" smtClean="0"/>
              <a:t>Draft Goals were grouped into 3 categories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smtClean="0"/>
              <a:t>Goals that will be forwarded to the PSC with no changes from the Management Board first draft Chesapeake Watershed Agreement</a:t>
            </a:r>
          </a:p>
          <a:p>
            <a:pPr lvl="1"/>
            <a:r>
              <a:rPr lang="en-US" sz="2000" dirty="0" smtClean="0"/>
              <a:t>Goals where there were recommended modifications</a:t>
            </a:r>
          </a:p>
          <a:p>
            <a:pPr lvl="1"/>
            <a:r>
              <a:rPr lang="en-US" sz="2000" dirty="0" smtClean="0"/>
              <a:t>New Goals to be considered</a:t>
            </a:r>
          </a:p>
          <a:p>
            <a:r>
              <a:rPr lang="en-US" sz="2400" dirty="0" smtClean="0"/>
              <a:t>On June 18, 2013, the Management Board had a follow-up conference call to discuss outcomes.  The following changes </a:t>
            </a:r>
            <a:r>
              <a:rPr lang="en-US" sz="2400" smtClean="0"/>
              <a:t>were discussed </a:t>
            </a:r>
            <a:r>
              <a:rPr lang="en-US" sz="2400" dirty="0" smtClean="0"/>
              <a:t>by the Management Board for PSC consideration.</a:t>
            </a:r>
          </a:p>
          <a:p>
            <a:pPr lvl="1"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Recommended by MB for PSC Consideration with no changes</a:t>
            </a:r>
          </a:p>
          <a:p>
            <a:pPr>
              <a:buNone/>
            </a:pPr>
            <a:endParaRPr lang="en-US" sz="105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Sustainable Fisheries Goal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indent="-233363"/>
            <a:r>
              <a:rPr lang="en-US" sz="1800" dirty="0" smtClean="0"/>
              <a:t>Restore, enhance, and protect the finfish, shellfish and other living resources, their habitats and ecological relationships to sustain all fisheries and provide for a balanced ecosystem in the watershed and bay.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Vital Habitats Goal</a:t>
            </a:r>
          </a:p>
          <a:p>
            <a:pPr indent="-233363"/>
            <a:r>
              <a:rPr lang="en-US" sz="1800" dirty="0" smtClean="0"/>
              <a:t>Restore, enhance, and protect a network of land and water habitats to support priority species and to afford other public benefits, including water quality, recreational uses and scenic value across the watershed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Land Conservation Goal</a:t>
            </a:r>
            <a:r>
              <a:rPr lang="en-US" sz="1800" dirty="0" smtClean="0"/>
              <a:t> </a:t>
            </a:r>
          </a:p>
          <a:p>
            <a:pPr indent="-233363"/>
            <a:r>
              <a:rPr lang="en-US" sz="1800" dirty="0" smtClean="0"/>
              <a:t>Conserve landscapes treasured by citizens to maintain water quality and habitat; sustain working forests, farms and maritime communities; and conserve lands of cultural, indigenous and community value.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Public Access Goal</a:t>
            </a:r>
          </a:p>
          <a:p>
            <a:pPr indent="-233363"/>
            <a:r>
              <a:rPr lang="en-US" sz="1800" dirty="0" smtClean="0"/>
              <a:t>Expand public access to the Bay and its tributaries through existing and new local, state and federal parks, refuges, reserves, trails and partner sites.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2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Goals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Modified Goals To Be Considered by PSC ( Identified Management Board members and GITs have until June 19 to comment) </a:t>
            </a:r>
          </a:p>
          <a:p>
            <a:pPr>
              <a:buNone/>
            </a:pPr>
            <a:endParaRPr lang="en-US" sz="105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Maintain Healthy Watersheds (VA, PA, NY and GIT 4 to vet)</a:t>
            </a:r>
          </a:p>
          <a:p>
            <a:r>
              <a:rPr lang="en-US" sz="1800" dirty="0" smtClean="0">
                <a:solidFill>
                  <a:srgbClr val="C00000"/>
                </a:solidFill>
              </a:rPr>
              <a:t>Protect state-identified healthy waters and watersheds, recognized for their exceptional quality and high ecological value.</a:t>
            </a:r>
          </a:p>
          <a:p>
            <a:endParaRPr lang="en-US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Environmental Literacy  (VA to vet)</a:t>
            </a:r>
            <a:endParaRPr lang="en-US" sz="1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1800" dirty="0" smtClean="0"/>
              <a:t>Every student in the region graduates environmentally literate having participated in </a:t>
            </a:r>
            <a:r>
              <a:rPr lang="en-US" sz="1800" dirty="0" smtClean="0">
                <a:solidFill>
                  <a:srgbClr val="FF0000"/>
                </a:solidFill>
              </a:rPr>
              <a:t>teacher supported </a:t>
            </a:r>
            <a:r>
              <a:rPr lang="en-US" sz="1800" dirty="0" smtClean="0"/>
              <a:t>meaningful watershed educational experiences.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Water Quality  (VA to vet)</a:t>
            </a:r>
            <a:endParaRPr lang="en-US" sz="1800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Reduce pollutants to achieve the water quality necessary to support the aquatic living resources of the bay and its tributaries while protecting human health.</a:t>
            </a:r>
          </a:p>
          <a:p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2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Goals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New Goals Proposed </a:t>
            </a:r>
          </a:p>
          <a:p>
            <a:pPr>
              <a:buNone/>
            </a:pPr>
            <a:endParaRPr lang="en-US" sz="20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2000" b="1" u="sng" dirty="0" smtClean="0">
                <a:solidFill>
                  <a:schemeClr val="accent1">
                    <a:lumMod val="75000"/>
                  </a:schemeClr>
                </a:solidFill>
              </a:rPr>
              <a:t>1.  To Be Considered by PSC (Identified Management Board members and Affected GITs have until June 19 to comment): </a:t>
            </a:r>
          </a:p>
          <a:p>
            <a:pPr>
              <a:buNone/>
            </a:pPr>
            <a:endParaRPr lang="en-US" sz="105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Stewardship (VA, PA, DE, NY, WV to vet)</a:t>
            </a:r>
          </a:p>
          <a:p>
            <a:r>
              <a:rPr lang="en-US" sz="1800" strike="sngStrike" dirty="0" smtClean="0">
                <a:solidFill>
                  <a:srgbClr val="FF0000"/>
                </a:solidFill>
              </a:rPr>
              <a:t>Foster a dramatic increase in </a:t>
            </a:r>
            <a:r>
              <a:rPr lang="en-US" sz="1800" dirty="0" smtClean="0">
                <a:solidFill>
                  <a:srgbClr val="FF0000"/>
                </a:solidFill>
              </a:rPr>
              <a:t>Promote and support initiatives that increase </a:t>
            </a:r>
            <a:r>
              <a:rPr lang="en-US" sz="1800" dirty="0" smtClean="0"/>
              <a:t>the number </a:t>
            </a:r>
            <a:r>
              <a:rPr lang="en-US" sz="1800" dirty="0" smtClean="0">
                <a:solidFill>
                  <a:srgbClr val="FF0000"/>
                </a:solidFill>
              </a:rPr>
              <a:t>and diversity </a:t>
            </a:r>
            <a:r>
              <a:rPr lang="en-US" sz="1800" dirty="0" smtClean="0"/>
              <a:t>of stewards who </a:t>
            </a:r>
            <a:r>
              <a:rPr lang="en-US" sz="1800" strike="sngStrike" dirty="0" smtClean="0">
                <a:solidFill>
                  <a:srgbClr val="FF0000"/>
                </a:solidFill>
              </a:rPr>
              <a:t>support and </a:t>
            </a:r>
            <a:r>
              <a:rPr lang="en-US" sz="1800" dirty="0" smtClean="0"/>
              <a:t>carry out local conservation and restoration to achieve the goals and commitments of the agreement.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.  No Consensus Reached.  Will not be forwarded by the Management Board for PSC Consideration as a new draft goal: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Sound Land Use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r>
              <a:rPr lang="en-US" sz="1800" dirty="0" smtClean="0">
                <a:solidFill>
                  <a:srgbClr val="C00000"/>
                </a:solidFill>
              </a:rPr>
              <a:t>Support land use practices which protect and restore water quality and living resources. </a:t>
            </a:r>
          </a:p>
          <a:p>
            <a:pPr>
              <a:buNone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2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Goals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2819400"/>
            <a:ext cx="29162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Outcomes </a:t>
            </a:r>
            <a:endParaRPr lang="en-US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696200" cy="41910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Blue Crab Outcome</a:t>
            </a:r>
            <a:r>
              <a:rPr lang="en-US" sz="2400" dirty="0" smtClean="0"/>
              <a:t>: Maintain sustainable blue crab population based on the current 2012 target of 215 million adult females (1+ years old) and continue to refine population targets between 2013 through 2025 based on best available science. </a:t>
            </a:r>
          </a:p>
          <a:p>
            <a:pPr>
              <a:buNone/>
            </a:pPr>
            <a:endParaRPr lang="en-US" sz="2800" dirty="0" smtClean="0"/>
          </a:p>
          <a:p>
            <a:pPr lvl="0"/>
            <a:r>
              <a:rPr lang="en-US" sz="2900" b="1" dirty="0" smtClean="0">
                <a:solidFill>
                  <a:schemeClr val="accent1">
                    <a:lumMod val="75000"/>
                  </a:schemeClr>
                </a:solidFill>
              </a:rPr>
              <a:t>Oyster Outcome</a:t>
            </a:r>
            <a:r>
              <a:rPr lang="en-US" sz="2800" dirty="0" smtClean="0"/>
              <a:t>: Restore native oyster habitat and populations in </a:t>
            </a:r>
            <a:r>
              <a:rPr lang="en-US" sz="2800" strike="sngStrike" dirty="0" smtClean="0"/>
              <a:t>20</a:t>
            </a:r>
            <a:r>
              <a:rPr lang="en-US" sz="2800" dirty="0" smtClean="0"/>
              <a:t> _</a:t>
            </a:r>
            <a:r>
              <a:rPr lang="en-US" sz="2800" u="sng" dirty="0" smtClean="0"/>
              <a:t>?</a:t>
            </a:r>
            <a:r>
              <a:rPr lang="en-US" sz="2800" dirty="0" smtClean="0"/>
              <a:t>_ tributaries by 2025.  </a:t>
            </a:r>
          </a:p>
          <a:p>
            <a:pPr lvl="1">
              <a:buNone/>
            </a:pPr>
            <a:r>
              <a:rPr lang="en-US" sz="2400" dirty="0" smtClean="0"/>
              <a:t>** (Note: This outcome relates to oysters for habitat as well as populations. GIT1 is considering modifying this outcome to reflect ecological restoration outcome [in accordance with oyster metrics] and consider a separate goal in support of oyster aquaculture [oysters as seafood].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**GIT 1 agreed to keep tributary based approach, number of tributaries may change (from 6/18/13 GIT1 meeting)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sz="24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1219200"/>
            <a:ext cx="784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Sustainable Fisheries Goal</a:t>
            </a:r>
          </a:p>
          <a:p>
            <a:pPr indent="-233363"/>
            <a:r>
              <a:rPr lang="en-US" dirty="0" smtClean="0"/>
              <a:t>Restore, enhance, and protect the finfish, shellfish and other living resources, their habitats and ecological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667000"/>
            <a:ext cx="7696200" cy="3276600"/>
          </a:xfrm>
        </p:spPr>
        <p:txBody>
          <a:bodyPr>
            <a:normAutofit/>
          </a:bodyPr>
          <a:lstStyle/>
          <a:p>
            <a:pPr lvl="0"/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Fisheries Outcome: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00000"/>
                </a:solidFill>
              </a:rPr>
              <a:t>GIT 1 is considering one of the following three areas for a third outcome: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Forage fish outcome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Invasive species outcome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Ecosystem-based fisheries outcome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>
                <a:solidFill>
                  <a:srgbClr val="C00000"/>
                </a:solidFill>
              </a:rPr>
              <a:t>	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28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9144000" cy="914400"/>
          </a:xfrm>
          <a:solidFill>
            <a:schemeClr val="accent5">
              <a:lumMod val="75000"/>
            </a:schemeClr>
          </a:solidFill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9144000" cy="914400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0" y="914400"/>
              <a:ext cx="9144000" cy="0"/>
            </a:xfrm>
            <a:prstGeom prst="line">
              <a:avLst/>
            </a:prstGeom>
            <a:grpFill/>
            <a:ln w="285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Outcomes</a:t>
            </a:r>
            <a:endParaRPr 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1066800"/>
            <a:ext cx="784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Sustainable Fisheries Goal</a:t>
            </a:r>
          </a:p>
          <a:p>
            <a:pPr indent="-233363"/>
            <a:r>
              <a:rPr lang="en-US" dirty="0" smtClean="0"/>
              <a:t>Restore, enhance, and protect the finfish, shellfish and other living resources, their habitats and ecological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7416</TotalTime>
  <Words>1683</Words>
  <Application>Microsoft Office PowerPoint</Application>
  <PresentationFormat>On-screen Show (4:3)</PresentationFormat>
  <Paragraphs>190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Management Board Discussion on Draft Goals to be Forwarded to the PSC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gbarranc</dc:creator>
  <cp:lastModifiedBy>hmartin</cp:lastModifiedBy>
  <cp:revision>489</cp:revision>
  <dcterms:created xsi:type="dcterms:W3CDTF">2013-03-01T03:27:31Z</dcterms:created>
  <dcterms:modified xsi:type="dcterms:W3CDTF">2013-06-19T17:40:42Z</dcterms:modified>
</cp:coreProperties>
</file>