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84" r:id="rId4"/>
    <p:sldId id="283" r:id="rId5"/>
    <p:sldId id="277" r:id="rId6"/>
    <p:sldId id="270" r:id="rId7"/>
    <p:sldId id="278" r:id="rId8"/>
    <p:sldId id="279" r:id="rId9"/>
    <p:sldId id="280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9" autoAdjust="0"/>
    <p:restoredTop sz="94660"/>
  </p:normalViewPr>
  <p:slideViewPr>
    <p:cSldViewPr>
      <p:cViewPr varScale="1">
        <p:scale>
          <a:sx n="66" d="100"/>
          <a:sy n="66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1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AFE56-676C-467B-87E6-787418CDF2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0F488-8D7F-4268-A195-285833D4DF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BD5AB-15B7-4F44-BCA4-E323E69A05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92D97-965B-48B7-A01E-2978EF5C9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5CAC9-DFC7-43E0-B5D2-6FAF3DE25F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43886-CCD0-42F9-9C05-802AC6CFD0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1BCDE-2EB8-4BD4-A7F5-906DFD6A6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CFC21-963A-46E7-8D30-15464D8E31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B0523-9275-43AF-B321-8118732A12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C69FD-A7E3-4FD4-801C-2FC825D1EF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DCBEC-E502-493A-880E-916DD20B87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B338EA-0DC8-4D40-ACFA-8825CF1BE16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en-US" sz="3200">
                <a:solidFill>
                  <a:srgbClr val="FFCC00"/>
                </a:solidFill>
              </a:rPr>
              <a:t>Chesapeake Bay Program</a:t>
            </a:r>
            <a:br>
              <a:rPr lang="en-US" sz="3200">
                <a:solidFill>
                  <a:srgbClr val="FFCC00"/>
                </a:solidFill>
              </a:rPr>
            </a:br>
            <a:r>
              <a:rPr lang="en-US" sz="3200">
                <a:solidFill>
                  <a:srgbClr val="FFCC00"/>
                </a:solidFill>
              </a:rPr>
              <a:t>Habitat Goals Implementation Team </a:t>
            </a:r>
            <a:br>
              <a:rPr lang="en-US" sz="3200">
                <a:solidFill>
                  <a:srgbClr val="FFCC00"/>
                </a:solidFill>
              </a:rPr>
            </a:br>
            <a:r>
              <a:rPr lang="en-US" sz="3200">
                <a:solidFill>
                  <a:srgbClr val="FFCC00"/>
                </a:solidFill>
              </a:rPr>
              <a:t/>
            </a:r>
            <a:br>
              <a:rPr lang="en-US" sz="3200">
                <a:solidFill>
                  <a:srgbClr val="FFCC00"/>
                </a:solidFill>
              </a:rPr>
            </a:br>
            <a:endParaRPr lang="en-US" sz="3200">
              <a:solidFill>
                <a:srgbClr val="FFCC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752600"/>
          </a:xfrm>
        </p:spPr>
        <p:txBody>
          <a:bodyPr/>
          <a:lstStyle/>
          <a:p>
            <a:r>
              <a:rPr lang="en-US">
                <a:solidFill>
                  <a:srgbClr val="FFCC00"/>
                </a:solidFill>
              </a:rPr>
              <a:t>June 26,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7772400" cy="685800"/>
          </a:xfrm>
        </p:spPr>
        <p:txBody>
          <a:bodyPr/>
          <a:lstStyle/>
          <a:p>
            <a:r>
              <a:rPr lang="en-US" sz="3200">
                <a:solidFill>
                  <a:srgbClr val="FFCC00"/>
                </a:solidFill>
              </a:rPr>
              <a:t/>
            </a:r>
            <a:br>
              <a:rPr lang="en-US" sz="3200">
                <a:solidFill>
                  <a:srgbClr val="FFCC00"/>
                </a:solidFill>
              </a:rPr>
            </a:br>
            <a:r>
              <a:rPr lang="en-US" sz="3200" b="1">
                <a:solidFill>
                  <a:srgbClr val="FFCC00"/>
                </a:solidFill>
              </a:rPr>
              <a:t>NWI Update</a:t>
            </a:r>
            <a:br>
              <a:rPr lang="en-US" sz="3200" b="1">
                <a:solidFill>
                  <a:srgbClr val="FFCC00"/>
                </a:solidFill>
              </a:rPr>
            </a:br>
            <a:r>
              <a:rPr lang="en-US" sz="3200">
                <a:solidFill>
                  <a:srgbClr val="FFCC00"/>
                </a:solidFill>
              </a:rPr>
              <a:t>	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143000"/>
            <a:ext cx="8534400" cy="54102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>
                <a:solidFill>
                  <a:srgbClr val="FFCC00"/>
                </a:solidFill>
              </a:rPr>
              <a:t>Refer to Attachment</a:t>
            </a:r>
          </a:p>
          <a:p>
            <a:pPr algn="l">
              <a:lnSpc>
                <a:spcPct val="90000"/>
              </a:lnSpc>
            </a:pPr>
            <a:endParaRPr lang="en-US">
              <a:solidFill>
                <a:srgbClr val="FFCC00"/>
              </a:solidFill>
            </a:endParaRP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b="1">
                <a:solidFill>
                  <a:srgbClr val="FFCC00"/>
                </a:solidFill>
              </a:rPr>
              <a:t>90 Quads in MD; 64 in VA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b="1">
                <a:solidFill>
                  <a:srgbClr val="FFCC00"/>
                </a:solidFill>
              </a:rPr>
              <a:t>NWI+; with Capability for Landscape Assessment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b="1">
                <a:solidFill>
                  <a:srgbClr val="FFCC00"/>
                </a:solidFill>
              </a:rPr>
              <a:t>Status and Trends in Selected Quads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b="1">
                <a:solidFill>
                  <a:srgbClr val="FFCC00"/>
                </a:solidFill>
              </a:rPr>
              <a:t>Ability to Identify Altered Wetlands (e.g. ditches) for 	Restoration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b="1">
                <a:solidFill>
                  <a:srgbClr val="FFCC00"/>
                </a:solidFill>
              </a:rPr>
              <a:t>Est. completion Oct. 2013</a:t>
            </a:r>
          </a:p>
          <a:p>
            <a:pPr algn="l">
              <a:lnSpc>
                <a:spcPct val="90000"/>
              </a:lnSpc>
            </a:pPr>
            <a:endParaRPr lang="en-US" sz="2400" b="1">
              <a:solidFill>
                <a:srgbClr val="FFCC00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2400" b="1">
                <a:solidFill>
                  <a:srgbClr val="FFCC00"/>
                </a:solidFill>
              </a:rPr>
              <a:t>NWI has requested feedback and suggestions for attributes associated with functions and accuracy of new maps.  Drafts can be provided to those who are interested</a:t>
            </a:r>
          </a:p>
          <a:p>
            <a:pPr algn="l">
              <a:lnSpc>
                <a:spcPct val="90000"/>
              </a:lnSpc>
            </a:pPr>
            <a:endParaRPr lang="en-US" sz="2400" b="1">
              <a:solidFill>
                <a:srgbClr val="FFCC00"/>
              </a:solidFill>
            </a:endParaRPr>
          </a:p>
          <a:p>
            <a:pPr algn="l">
              <a:lnSpc>
                <a:spcPct val="90000"/>
              </a:lnSpc>
            </a:pPr>
            <a:endParaRPr lang="en-US" sz="2400" b="1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772400" cy="533400"/>
          </a:xfrm>
        </p:spPr>
        <p:txBody>
          <a:bodyPr/>
          <a:lstStyle/>
          <a:p>
            <a:r>
              <a:rPr lang="en-US" sz="3200" b="1">
                <a:solidFill>
                  <a:srgbClr val="FFCC00"/>
                </a:solidFill>
              </a:rPr>
              <a:t>NWI Update cont.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algn="l"/>
            <a:r>
              <a:rPr lang="en-US" sz="2400" b="1">
                <a:solidFill>
                  <a:srgbClr val="FFCC00"/>
                </a:solidFill>
              </a:rPr>
              <a:t>Will consideration nominations for 20 more quads in eastern MD and James River watershed in VA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Requests coordinated review for wetland characteristics in database and used in assessment, based on 2 peer-reviewed reports, for Northeast and GA; or</a:t>
            </a:r>
          </a:p>
          <a:p>
            <a:pPr algn="l"/>
            <a:endParaRPr lang="en-US" sz="4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Generate List of Wetland Characteristics Related to Wetland Functions</a:t>
            </a:r>
          </a:p>
          <a:p>
            <a:pPr algn="l"/>
            <a:endParaRPr lang="en-US" sz="2400">
              <a:solidFill>
                <a:srgbClr val="FFCC00"/>
              </a:solidFill>
            </a:endParaRPr>
          </a:p>
          <a:p>
            <a:pPr algn="l"/>
            <a:r>
              <a:rPr lang="en-US" sz="2000">
                <a:solidFill>
                  <a:srgbClr val="FFCC00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772400" cy="533400"/>
          </a:xfrm>
        </p:spPr>
        <p:txBody>
          <a:bodyPr/>
          <a:lstStyle/>
          <a:p>
            <a:r>
              <a:rPr lang="en-US" sz="2800" b="1" u="sng">
                <a:solidFill>
                  <a:srgbClr val="FFCC00"/>
                </a:solidFill>
              </a:rPr>
              <a:t>NWI Update cont.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9144000" cy="57912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List of wetland characteristics related to wetland functions: 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</a:t>
            </a:r>
          </a:p>
          <a:p>
            <a:pPr algn="l">
              <a:lnSpc>
                <a:spcPct val="80000"/>
              </a:lnSpc>
            </a:pPr>
            <a:r>
              <a:rPr lang="en-US" sz="2000" b="1">
                <a:solidFill>
                  <a:srgbClr val="FFCC00"/>
                </a:solidFill>
              </a:rPr>
              <a:t>	</a:t>
            </a:r>
            <a:r>
              <a:rPr lang="en-US" sz="2400" b="1">
                <a:solidFill>
                  <a:srgbClr val="FFCC00"/>
                </a:solidFill>
              </a:rPr>
              <a:t>surface water detention 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nutrient transformation 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carbon sequestration 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sediment/other particulate retention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coastal storm surge detention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streamflow maintenance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bank and shoreline stabilization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provision of fish and aquatic life habitat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provision of waterbird/waterfowl habitat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provision of other wildlife habitat</a:t>
            </a: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	provision of habitat for unique, uncommon, or highly 	</a:t>
            </a:r>
            <a:r>
              <a:rPr lang="en-US" sz="2000" b="1">
                <a:solidFill>
                  <a:srgbClr val="FFCC00"/>
                </a:solidFill>
              </a:rPr>
              <a:t>	</a:t>
            </a:r>
            <a:r>
              <a:rPr lang="en-US" sz="2400" b="1">
                <a:solidFill>
                  <a:srgbClr val="FFCC00"/>
                </a:solidFill>
              </a:rPr>
              <a:t>diverse plant communities</a:t>
            </a:r>
          </a:p>
          <a:p>
            <a:pPr algn="l">
              <a:lnSpc>
                <a:spcPct val="80000"/>
              </a:lnSpc>
            </a:pPr>
            <a:r>
              <a:rPr lang="en-US" sz="1000">
                <a:solidFill>
                  <a:srgbClr val="FFCC00"/>
                </a:solidFill>
              </a:rPr>
              <a:t>	</a:t>
            </a:r>
          </a:p>
          <a:p>
            <a:pPr algn="l">
              <a:lnSpc>
                <a:spcPct val="80000"/>
              </a:lnSpc>
            </a:pPr>
            <a:endParaRPr lang="en-US" sz="1800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000">
                <a:solidFill>
                  <a:srgbClr val="FFCC00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772400" cy="685800"/>
          </a:xfrm>
        </p:spPr>
        <p:txBody>
          <a:bodyPr/>
          <a:lstStyle/>
          <a:p>
            <a:r>
              <a:rPr lang="en-US" sz="3200" b="1" u="sng">
                <a:solidFill>
                  <a:srgbClr val="FFCC00"/>
                </a:solidFill>
              </a:rPr>
              <a:t>Wetland BMP Issues for Discussion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914400"/>
            <a:ext cx="8839200" cy="5943600"/>
          </a:xfrm>
        </p:spPr>
        <p:txBody>
          <a:bodyPr/>
          <a:lstStyle/>
          <a:p>
            <a:pPr lvl="2" algn="l">
              <a:buFontTx/>
              <a:buChar char="•"/>
            </a:pPr>
            <a:r>
              <a:rPr lang="en-US" sz="2000" b="1">
                <a:solidFill>
                  <a:srgbClr val="FFCC00"/>
                </a:solidFill>
              </a:rPr>
              <a:t>Use protocols already in place under agricultural or urban BMP verification, but must Avoid Duplicate Reporting and Report Separately</a:t>
            </a:r>
          </a:p>
          <a:p>
            <a:pPr lvl="2" algn="l">
              <a:buFontTx/>
              <a:buChar char="•"/>
            </a:pPr>
            <a:endParaRPr lang="en-US" sz="2000" b="1">
              <a:solidFill>
                <a:srgbClr val="FFCC00"/>
              </a:solidFill>
            </a:endParaRPr>
          </a:p>
          <a:p>
            <a:pPr lvl="2" algn="l">
              <a:buFontTx/>
              <a:buChar char="•"/>
            </a:pPr>
            <a:r>
              <a:rPr lang="en-US" sz="2000" b="1">
                <a:solidFill>
                  <a:srgbClr val="FFCC00"/>
                </a:solidFill>
              </a:rPr>
              <a:t>Current protocol from WWG is verify project built as designed, correct structural failures, remediate invasive species. </a:t>
            </a:r>
          </a:p>
          <a:p>
            <a:pPr lvl="2" algn="l"/>
            <a:r>
              <a:rPr lang="en-US" sz="2000" b="1">
                <a:solidFill>
                  <a:srgbClr val="FFCC00"/>
                </a:solidFill>
              </a:rPr>
              <a:t>	</a:t>
            </a:r>
          </a:p>
          <a:p>
            <a:pPr lvl="2" algn="l">
              <a:buFontTx/>
              <a:buChar char="•"/>
            </a:pPr>
            <a:r>
              <a:rPr lang="en-US" sz="2000" b="1">
                <a:solidFill>
                  <a:srgbClr val="FFCC00"/>
                </a:solidFill>
              </a:rPr>
              <a:t>Must be Rapid-Verify Predominance of Native Wetland Vegetation, Hydrology, built on Hydric Soil</a:t>
            </a:r>
          </a:p>
          <a:p>
            <a:pPr lvl="2" algn="l"/>
            <a:endParaRPr lang="en-US" sz="2000" b="1">
              <a:solidFill>
                <a:srgbClr val="FFCC00"/>
              </a:solidFill>
            </a:endParaRPr>
          </a:p>
          <a:p>
            <a:pPr lvl="2" algn="l">
              <a:buFontTx/>
              <a:buChar char="•"/>
            </a:pPr>
            <a:r>
              <a:rPr lang="en-US" sz="2000" b="1">
                <a:solidFill>
                  <a:srgbClr val="FFCC00"/>
                </a:solidFill>
              </a:rPr>
              <a:t>Generally No Long-term Monitoring</a:t>
            </a:r>
          </a:p>
          <a:p>
            <a:pPr lvl="2" algn="l">
              <a:buFontTx/>
              <a:buChar char="•"/>
            </a:pPr>
            <a:endParaRPr lang="en-US" sz="2000" b="1">
              <a:solidFill>
                <a:srgbClr val="FFCC00"/>
              </a:solidFill>
            </a:endParaRPr>
          </a:p>
          <a:p>
            <a:pPr lvl="2" algn="l">
              <a:buFontTx/>
              <a:buChar char="•"/>
            </a:pPr>
            <a:r>
              <a:rPr lang="en-US" sz="2000" b="1">
                <a:solidFill>
                  <a:srgbClr val="FFCC00"/>
                </a:solidFill>
              </a:rPr>
              <a:t>Requested CBP Assistance in Developing Checklist</a:t>
            </a:r>
          </a:p>
          <a:p>
            <a:pPr lvl="2" algn="l">
              <a:buFontTx/>
              <a:buChar char="•"/>
            </a:pPr>
            <a:endParaRPr lang="en-US" sz="2000" b="1">
              <a:solidFill>
                <a:srgbClr val="FFCC00"/>
              </a:solidFill>
            </a:endParaRPr>
          </a:p>
          <a:p>
            <a:pPr lvl="2" algn="l">
              <a:buFontTx/>
              <a:buChar char="•"/>
            </a:pPr>
            <a:r>
              <a:rPr lang="en-US" sz="2000" b="1">
                <a:solidFill>
                  <a:srgbClr val="FFCC00"/>
                </a:solidFill>
              </a:rPr>
              <a:t>Unique Identifier System</a:t>
            </a:r>
          </a:p>
          <a:p>
            <a:pPr lvl="2" algn="l">
              <a:buFontTx/>
              <a:buChar char="•"/>
            </a:pPr>
            <a:endParaRPr lang="en-US" sz="2000" b="1">
              <a:solidFill>
                <a:srgbClr val="FFCC00"/>
              </a:solidFill>
            </a:endParaRPr>
          </a:p>
          <a:p>
            <a:pPr lvl="2" algn="l"/>
            <a:endParaRPr lang="en-US" sz="2000" b="1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0"/>
            <a:ext cx="7772400" cy="685800"/>
          </a:xfrm>
        </p:spPr>
        <p:txBody>
          <a:bodyPr/>
          <a:lstStyle/>
          <a:p>
            <a:r>
              <a:rPr lang="en-US" sz="3600">
                <a:solidFill>
                  <a:srgbClr val="FFCC00"/>
                </a:solidFill>
              </a:rPr>
              <a:t>Wetland Acreage Reporting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9144000" cy="5867400"/>
          </a:xfrm>
        </p:spPr>
        <p:txBody>
          <a:bodyPr/>
          <a:lstStyle/>
          <a:p>
            <a:pPr algn="l">
              <a:lnSpc>
                <a:spcPct val="80000"/>
              </a:lnSpc>
            </a:pPr>
            <a:endParaRPr lang="en-US" sz="1600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Two Different Wetland Goals Tracked through CBP – inconsistent and contradictory numbers reported</a:t>
            </a:r>
          </a:p>
          <a:p>
            <a:pPr algn="l">
              <a:lnSpc>
                <a:spcPct val="80000"/>
              </a:lnSpc>
            </a:pPr>
            <a:endParaRPr lang="en-US" sz="18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Habitat Goal (2011-2025)</a:t>
            </a:r>
          </a:p>
          <a:p>
            <a:pPr algn="l">
              <a:lnSpc>
                <a:spcPct val="80000"/>
              </a:lnSpc>
            </a:pPr>
            <a:endParaRPr lang="en-US" sz="18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30,000 wetland gain through restoration and creation, approx 2000 acres/year </a:t>
            </a:r>
          </a:p>
          <a:p>
            <a:pPr algn="l">
              <a:lnSpc>
                <a:spcPct val="80000"/>
              </a:lnSpc>
            </a:pPr>
            <a:endParaRPr lang="en-US" sz="18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	3775 acres reported in 2011, includes BMPs</a:t>
            </a: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	Duplicate and sometimes contradictory reporting</a:t>
            </a:r>
          </a:p>
          <a:p>
            <a:pPr algn="l">
              <a:lnSpc>
                <a:spcPct val="80000"/>
              </a:lnSpc>
            </a:pPr>
            <a:endParaRPr lang="en-US" sz="18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Acreage to support 100,000 Black Ducks</a:t>
            </a: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150,000 acre gain of enhanced wetlands</a:t>
            </a: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225,000 acres of protected wetlands</a:t>
            </a:r>
          </a:p>
          <a:p>
            <a:pPr algn="l">
              <a:lnSpc>
                <a:spcPct val="80000"/>
              </a:lnSpc>
            </a:pPr>
            <a:endParaRPr lang="en-US" sz="18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BMP Goal (2000-2025)</a:t>
            </a:r>
          </a:p>
          <a:p>
            <a:pPr algn="l">
              <a:lnSpc>
                <a:spcPct val="80000"/>
              </a:lnSpc>
            </a:pPr>
            <a:endParaRPr lang="en-US" sz="18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/>
              <a:t>      </a:t>
            </a:r>
            <a:r>
              <a:rPr lang="en-US" sz="1800" b="1">
                <a:solidFill>
                  <a:srgbClr val="FFCC00"/>
                </a:solidFill>
              </a:rPr>
              <a:t>Under Review:  75,000 Acre Goal, Subject to Revision under Phase III WIP</a:t>
            </a:r>
          </a:p>
          <a:p>
            <a:pPr algn="l">
              <a:lnSpc>
                <a:spcPct val="80000"/>
              </a:lnSpc>
            </a:pPr>
            <a:endParaRPr lang="en-US" sz="18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 b="1">
                <a:solidFill>
                  <a:srgbClr val="FFCC00"/>
                </a:solidFill>
              </a:rPr>
              <a:t>      Separate Reporting for Habitat-based  Wetland Gains vs. Stormwater   	Management Wetlands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0"/>
            <a:ext cx="7772400" cy="914400"/>
          </a:xfrm>
        </p:spPr>
        <p:txBody>
          <a:bodyPr/>
          <a:lstStyle/>
          <a:p>
            <a:r>
              <a:rPr lang="en-US" sz="3600" b="1" u="sng">
                <a:solidFill>
                  <a:srgbClr val="FFCC00"/>
                </a:solidFill>
              </a:rPr>
              <a:t>Restoration Permitting Issues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914400"/>
            <a:ext cx="8458200" cy="48768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Need for Timely Completion of Restoration Projects</a:t>
            </a:r>
          </a:p>
          <a:p>
            <a:pPr algn="l">
              <a:lnSpc>
                <a:spcPct val="80000"/>
              </a:lnSpc>
            </a:pPr>
            <a:endParaRPr lang="en-US" sz="24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400" b="1">
                <a:solidFill>
                  <a:srgbClr val="FFCC00"/>
                </a:solidFill>
              </a:rPr>
              <a:t>Need for Complete and Accurate Permit Applications and Compliance with Requirements to Issue Authorizations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rgbClr val="080808"/>
              </a:buClr>
            </a:pPr>
            <a:r>
              <a:rPr lang="en-US" sz="2400" b="1">
                <a:solidFill>
                  <a:srgbClr val="000000"/>
                </a:solidFill>
              </a:rPr>
              <a:t>    </a:t>
            </a:r>
            <a:r>
              <a:rPr lang="en-US" sz="2400" b="1">
                <a:solidFill>
                  <a:srgbClr val="FFCC00"/>
                </a:solidFill>
              </a:rPr>
              <a:t>Practitioners Have Expressed Frustration with Need for Permits, Information Requirements, and Delays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rgbClr val="080808"/>
              </a:buClr>
            </a:pPr>
            <a:r>
              <a:rPr lang="en-US" sz="2400" b="1">
                <a:solidFill>
                  <a:srgbClr val="FFCC00"/>
                </a:solidFill>
              </a:rPr>
              <a:t>   Regulatory Agencies Have Expressed Frustration at Poor Coordination, Incomplete Applications, and Projects that Fail to Comply with Requirements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rgbClr val="080808"/>
              </a:buClr>
            </a:pPr>
            <a:r>
              <a:rPr lang="en-US" sz="2400" b="1">
                <a:solidFill>
                  <a:srgbClr val="FFCC00"/>
                </a:solidFill>
              </a:rPr>
              <a:t>    Other Issues Concern Resource Tradeoffs, Change in Resource Type, Flooding, Other Mandated Regulatory Considerations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rgbClr val="080808"/>
              </a:buClr>
            </a:pPr>
            <a:endParaRPr lang="en-US" sz="2400" b="1">
              <a:solidFill>
                <a:srgbClr val="FFCC00"/>
              </a:solidFill>
            </a:endParaRP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rgbClr val="080808"/>
              </a:buClr>
            </a:pPr>
            <a:r>
              <a:rPr lang="en-US" sz="2400" b="1">
                <a:solidFill>
                  <a:srgbClr val="FFCC00"/>
                </a:solidFill>
              </a:rPr>
              <a:t>     Resolution In Individual States</a:t>
            </a:r>
          </a:p>
          <a:p>
            <a:pPr algn="l">
              <a:lnSpc>
                <a:spcPct val="80000"/>
              </a:lnSpc>
              <a:spcBef>
                <a:spcPct val="60000"/>
              </a:spcBef>
              <a:buClr>
                <a:srgbClr val="080808"/>
              </a:buClr>
            </a:pPr>
            <a:r>
              <a:rPr lang="en-US" sz="2400" b="1">
                <a:solidFill>
                  <a:srgbClr val="FFCC00"/>
                </a:solidFill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r>
              <a:rPr lang="en-US" sz="3600" b="1" u="sng">
                <a:solidFill>
                  <a:srgbClr val="FFCC00"/>
                </a:solidFill>
              </a:rPr>
              <a:t>Wetland Rehabilitation Projects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610600" cy="5562600"/>
          </a:xfrm>
        </p:spPr>
        <p:txBody>
          <a:bodyPr/>
          <a:lstStyle/>
          <a:p>
            <a:pPr algn="l"/>
            <a:r>
              <a:rPr lang="en-US" sz="2400" b="1">
                <a:solidFill>
                  <a:srgbClr val="FFCC00"/>
                </a:solidFill>
              </a:rPr>
              <a:t>Restore Degraded Wetlands to Previously Existing Conditions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Includes Plugging Ditches and Breaching of Levees</a:t>
            </a: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Does not Receive Credit as Water Quality BMP in Model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WWG/Habitat GIT Has Requested Consideration as BMP, plus Reconsideration of Efficiency Credited to Existing Wetlands (presently assigned same credit as forest) for next version of model - 2014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Formation of Expert Panel Anticipated</a:t>
            </a:r>
          </a:p>
          <a:p>
            <a:pPr algn="l"/>
            <a:endParaRPr lang="en-US" sz="240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0"/>
            <a:ext cx="7772400" cy="609600"/>
          </a:xfrm>
        </p:spPr>
        <p:txBody>
          <a:bodyPr/>
          <a:lstStyle/>
          <a:p>
            <a:r>
              <a:rPr lang="en-US" sz="3600" b="1">
                <a:solidFill>
                  <a:srgbClr val="FFCC00"/>
                </a:solidFill>
              </a:rPr>
              <a:t>Next Steps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85800"/>
            <a:ext cx="8382000" cy="6172200"/>
          </a:xfrm>
        </p:spPr>
        <p:txBody>
          <a:bodyPr/>
          <a:lstStyle/>
          <a:p>
            <a:pPr algn="l"/>
            <a:r>
              <a:rPr lang="en-US" sz="2400" b="1">
                <a:solidFill>
                  <a:srgbClr val="FFCC00"/>
                </a:solidFill>
              </a:rPr>
              <a:t>Submit recommendations for NWI update quads; NWI reports; or Wetland Characteristics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Comments on BMP Verification Protocol by June 21 for Work Group response; due to CBP July 1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Recommendation on Acreage Goal Reporting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Questions for Expert Panel on Wetland Rehabilitation for BMP Credit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r>
              <a:rPr lang="en-US" sz="2400" b="1">
                <a:solidFill>
                  <a:srgbClr val="FFCC00"/>
                </a:solidFill>
              </a:rPr>
              <a:t>Review Report on Carrying Capacity for Black Ducks; and New Habitat Goal</a:t>
            </a: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endParaRPr lang="en-US" sz="2800" b="1">
              <a:solidFill>
                <a:srgbClr val="FFCC00"/>
              </a:solidFill>
            </a:endParaRPr>
          </a:p>
          <a:p>
            <a:pPr algn="l"/>
            <a:endParaRPr lang="en-US" sz="2400" b="1">
              <a:solidFill>
                <a:srgbClr val="FFCC00"/>
              </a:solidFill>
            </a:endParaRPr>
          </a:p>
          <a:p>
            <a:pPr algn="l"/>
            <a:endParaRPr lang="en-US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393</Words>
  <Application>Microsoft Office PowerPoint</Application>
  <PresentationFormat>On-screen Show (4:3)</PresentationFormat>
  <Paragraphs>102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Chesapeake Bay Program Habitat Goals Implementation Team   </vt:lpstr>
      <vt:lpstr> NWI Update  </vt:lpstr>
      <vt:lpstr>NWI Update cont.</vt:lpstr>
      <vt:lpstr>NWI Update cont.</vt:lpstr>
      <vt:lpstr>Wetland BMP Issues for Discussion</vt:lpstr>
      <vt:lpstr>Wetland Acreage Reporting</vt:lpstr>
      <vt:lpstr>Restoration Permitting Issues</vt:lpstr>
      <vt:lpstr>Wetland Rehabilitation Projects</vt:lpstr>
      <vt:lpstr>Next Steps</vt:lpstr>
    </vt:vector>
  </TitlesOfParts>
  <Company>MDE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Chesapeake Bay Program Wetlands Work Group</dc:title>
  <dc:creator>sal</dc:creator>
  <cp:lastModifiedBy>hmartin</cp:lastModifiedBy>
  <cp:revision>9</cp:revision>
  <dcterms:created xsi:type="dcterms:W3CDTF">2013-05-21T20:08:09Z</dcterms:created>
  <dcterms:modified xsi:type="dcterms:W3CDTF">2013-06-25T12:50:27Z</dcterms:modified>
</cp:coreProperties>
</file>