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5" r:id="rId3"/>
    <p:sldId id="266" r:id="rId4"/>
    <p:sldId id="279" r:id="rId5"/>
    <p:sldId id="267" r:id="rId6"/>
    <p:sldId id="257" r:id="rId7"/>
    <p:sldId id="268" r:id="rId8"/>
    <p:sldId id="270" r:id="rId9"/>
    <p:sldId id="271" r:id="rId10"/>
    <p:sldId id="272" r:id="rId11"/>
    <p:sldId id="280" r:id="rId12"/>
    <p:sldId id="282" r:id="rId13"/>
    <p:sldId id="300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70" y="-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D9F920B-77FB-430F-939C-DFF1BF20A61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8F006D-FF9D-4109-97AE-E23627320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E2BB50-B1F7-462A-85EC-8ABD2931F7C3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4A6478-02EF-4529-9EC8-85A66D21F3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14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902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6663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6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50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527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4772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367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426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181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1518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A6478-02EF-4529-9EC8-85A66D21F3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31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531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23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1311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70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8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41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86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926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122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112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89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491DC-C724-4F10-80A2-7338071F008B}" type="datetimeFigureOut">
              <a:rPr lang="en-US" smtClean="0"/>
              <a:pPr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56D3-7F39-499B-A4B7-B90662D41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44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Chesapeake Bay Program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Decision Framework Implementation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874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DF Implementation Outcomes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GIT/workgroup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significant effort to implement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operational clarity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transparency and accountability</a:t>
            </a:r>
          </a:p>
          <a:p>
            <a:pPr marL="0" indent="0">
              <a:buNone/>
            </a:pPr>
            <a:r>
              <a:rPr lang="en-US" b="1" dirty="0" smtClean="0"/>
              <a:t>CBP management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identifying coordination opportunities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clarifying decision points </a:t>
            </a:r>
          </a:p>
          <a:p>
            <a:pPr marL="0" indent="0">
              <a:buNone/>
            </a:pPr>
            <a:r>
              <a:rPr lang="en-US" b="1" dirty="0" smtClean="0"/>
              <a:t>Future </a:t>
            </a:r>
            <a:r>
              <a:rPr lang="en-US" b="1" dirty="0"/>
              <a:t>p</a:t>
            </a:r>
            <a:r>
              <a:rPr lang="en-US" b="1" dirty="0" smtClean="0"/>
              <a:t>rogram design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framing management issues and partner roles</a:t>
            </a:r>
          </a:p>
        </p:txBody>
      </p:sp>
    </p:spTree>
    <p:extLst>
      <p:ext uri="{BB962C8B-B14F-4D97-AF65-F5344CB8AC3E}">
        <p14:creationId xmlns="" xmlns:p14="http://schemas.microsoft.com/office/powerpoint/2010/main" val="50596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Framing Future Program Design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Review/synthesis of current goals</a:t>
            </a:r>
          </a:p>
          <a:p>
            <a:pPr lvl="1"/>
            <a:r>
              <a:rPr lang="en-US" dirty="0" smtClean="0"/>
              <a:t>EC approved goals and commitments</a:t>
            </a:r>
          </a:p>
          <a:p>
            <a:pPr lvl="1"/>
            <a:r>
              <a:rPr lang="en-US" dirty="0" smtClean="0"/>
              <a:t>presently there are 27 goals identified by GITs</a:t>
            </a:r>
          </a:p>
          <a:p>
            <a:r>
              <a:rPr lang="en-US" dirty="0"/>
              <a:t>Program structure</a:t>
            </a:r>
          </a:p>
          <a:p>
            <a:pPr lvl="1"/>
            <a:r>
              <a:rPr lang="en-US" dirty="0"/>
              <a:t>decision framework implementation is highlighting the essential distinctions between</a:t>
            </a:r>
          </a:p>
          <a:p>
            <a:pPr lvl="3"/>
            <a:r>
              <a:rPr lang="en-US" sz="2200" dirty="0"/>
              <a:t>GIT purview and abilities</a:t>
            </a:r>
          </a:p>
          <a:p>
            <a:pPr lvl="3"/>
            <a:r>
              <a:rPr lang="en-US" sz="2200" dirty="0"/>
              <a:t>partnership/program purview and abilities</a:t>
            </a:r>
          </a:p>
          <a:p>
            <a:pPr lvl="3"/>
            <a:r>
              <a:rPr lang="en-US" sz="2200" dirty="0"/>
              <a:t>individual partners or stakeholders interests and actions</a:t>
            </a: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25316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Framing Future Program Design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 evaluation</a:t>
            </a:r>
          </a:p>
          <a:p>
            <a:pPr lvl="1"/>
            <a:r>
              <a:rPr lang="en-US" dirty="0" smtClean="0"/>
              <a:t>What assessments are needed to monitor and manage the program?</a:t>
            </a:r>
          </a:p>
          <a:p>
            <a:pPr lvl="1"/>
            <a:r>
              <a:rPr lang="en-US" dirty="0" smtClean="0"/>
              <a:t>At what levels do assessments need to occur?</a:t>
            </a:r>
          </a:p>
          <a:p>
            <a:pPr lvl="2"/>
            <a:r>
              <a:rPr lang="en-US" dirty="0" smtClean="0"/>
              <a:t>individual intervention assessments (outputs)</a:t>
            </a:r>
          </a:p>
          <a:p>
            <a:pPr lvl="2"/>
            <a:r>
              <a:rPr lang="en-US" dirty="0" smtClean="0"/>
              <a:t>goal attainment evaluations (outcomes)</a:t>
            </a:r>
          </a:p>
          <a:p>
            <a:pPr lvl="2"/>
            <a:r>
              <a:rPr lang="en-US" dirty="0" smtClean="0"/>
              <a:t>program performance (effectiveness)</a:t>
            </a:r>
          </a:p>
          <a:p>
            <a:r>
              <a:rPr lang="en-US" dirty="0"/>
              <a:t>Characteristics of any future agreement</a:t>
            </a:r>
          </a:p>
          <a:p>
            <a:pPr lvl="1"/>
            <a:r>
              <a:rPr lang="en-US" dirty="0"/>
              <a:t>Should the agreement be based on:</a:t>
            </a:r>
          </a:p>
          <a:p>
            <a:pPr lvl="2"/>
            <a:r>
              <a:rPr lang="en-US" dirty="0"/>
              <a:t>explicit environmental outcomes</a:t>
            </a:r>
          </a:p>
          <a:p>
            <a:pPr lvl="2"/>
            <a:r>
              <a:rPr lang="en-US" dirty="0"/>
              <a:t>partnership structure</a:t>
            </a:r>
          </a:p>
          <a:p>
            <a:pPr lvl="2"/>
            <a:r>
              <a:rPr lang="en-US" dirty="0"/>
              <a:t>governance/decision process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31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Cross Goal Team Collaboration</a:t>
            </a:r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8649" y="381000"/>
            <a:ext cx="77771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i="1" dirty="0" smtClean="0"/>
              <a:t> How do strategies and actions of one GIT influence or affect the actions and outcomes of another GIT?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28649" y="26670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i="1" dirty="0" smtClean="0"/>
              <a:t> Decision Framework provides a common </a:t>
            </a:r>
            <a:r>
              <a:rPr lang="en-US" sz="3600" b="1" i="1" dirty="0" smtClean="0"/>
              <a:t>nomenclature</a:t>
            </a:r>
            <a:r>
              <a:rPr lang="en-US" sz="3600" i="1" dirty="0" smtClean="0"/>
              <a:t> for inter-GIT communication and collaboration</a:t>
            </a:r>
            <a:endParaRPr lang="en-US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28649" y="4724400"/>
            <a:ext cx="8481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i="1" dirty="0" smtClean="0"/>
              <a:t> In many cases geography is the common </a:t>
            </a:r>
            <a:r>
              <a:rPr lang="en-US" sz="3600" b="1" i="1" dirty="0" smtClean="0"/>
              <a:t>currency</a:t>
            </a:r>
            <a:r>
              <a:rPr lang="en-US" sz="3600" i="1" dirty="0" smtClean="0"/>
              <a:t> for inter-GIT communication and collaboration</a:t>
            </a:r>
            <a:endParaRPr lang="en-U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9050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Articulate Program Goal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269748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Factors Influencing Goal Attainment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348996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Current Management Efforts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507492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Monitoring Program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2000" y="58674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81400" y="19050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Articulate Program Goal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269748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Factors Influencing Goal Attainment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81400" y="348996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Current Management Efforts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814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81400" y="507492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Monitoring Program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1400" y="58674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00800" y="19812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Articulate Program Goal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00800" y="277368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Factors Influencing Goal Attainment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00800" y="356616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Current Management Efforts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00800" y="43586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00800" y="515112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Monitoring Program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00800" y="59436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0"/>
            <a:ext cx="74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GIT Decision Framework Coordination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98549" y="838200"/>
            <a:ext cx="21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Water Quality GIT</a:t>
            </a:r>
          </a:p>
          <a:p>
            <a:pPr algn="ctr"/>
            <a:r>
              <a:rPr lang="en-US" b="1" dirty="0" smtClean="0"/>
              <a:t>TMDL Goal</a:t>
            </a:r>
          </a:p>
          <a:p>
            <a:pPr algn="ctr"/>
            <a:r>
              <a:rPr lang="en-US" b="1" dirty="0" smtClean="0"/>
              <a:t>Decision Framework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83820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Sustainable Fisheries GIT</a:t>
            </a:r>
          </a:p>
          <a:p>
            <a:pPr algn="ctr"/>
            <a:r>
              <a:rPr lang="en-US" b="1" dirty="0" smtClean="0"/>
              <a:t>Oyster Tributary</a:t>
            </a:r>
          </a:p>
          <a:p>
            <a:pPr algn="ctr"/>
            <a:r>
              <a:rPr lang="en-US" b="1" dirty="0" smtClean="0"/>
              <a:t>Restoration Framework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54381" y="838200"/>
            <a:ext cx="2364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Protect and Restore </a:t>
            </a:r>
          </a:p>
          <a:p>
            <a:pPr algn="ctr"/>
            <a:r>
              <a:rPr lang="en-US" b="1" dirty="0" smtClean="0"/>
              <a:t>Habitats GIT</a:t>
            </a:r>
          </a:p>
          <a:p>
            <a:pPr algn="ctr"/>
            <a:r>
              <a:rPr lang="en-US" b="1" dirty="0" smtClean="0"/>
              <a:t>Decision Framework(s)</a:t>
            </a:r>
            <a:endParaRPr lang="en-US" b="1" dirty="0"/>
          </a:p>
        </p:txBody>
      </p:sp>
      <p:cxnSp>
        <p:nvCxnSpPr>
          <p:cNvPr id="35" name="Straight Arrow Connector 34"/>
          <p:cNvCxnSpPr>
            <a:stCxn id="8" idx="2"/>
            <a:endCxn id="9" idx="0"/>
          </p:cNvCxnSpPr>
          <p:nvPr/>
        </p:nvCxnSpPr>
        <p:spPr>
          <a:xfrm>
            <a:off x="4267200" y="25146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2"/>
            <a:endCxn id="10" idx="0"/>
          </p:cNvCxnSpPr>
          <p:nvPr/>
        </p:nvCxnSpPr>
        <p:spPr>
          <a:xfrm>
            <a:off x="4267200" y="33070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2"/>
            <a:endCxn id="11" idx="0"/>
          </p:cNvCxnSpPr>
          <p:nvPr/>
        </p:nvCxnSpPr>
        <p:spPr>
          <a:xfrm>
            <a:off x="4267200" y="40995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1" idx="2"/>
            <a:endCxn id="12" idx="0"/>
          </p:cNvCxnSpPr>
          <p:nvPr/>
        </p:nvCxnSpPr>
        <p:spPr>
          <a:xfrm>
            <a:off x="4267200" y="48920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2" idx="2"/>
            <a:endCxn id="13" idx="0"/>
          </p:cNvCxnSpPr>
          <p:nvPr/>
        </p:nvCxnSpPr>
        <p:spPr>
          <a:xfrm>
            <a:off x="4267200" y="56845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" idx="2"/>
            <a:endCxn id="3" idx="0"/>
          </p:cNvCxnSpPr>
          <p:nvPr/>
        </p:nvCxnSpPr>
        <p:spPr>
          <a:xfrm>
            <a:off x="1447800" y="25146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" idx="2"/>
            <a:endCxn id="4" idx="0"/>
          </p:cNvCxnSpPr>
          <p:nvPr/>
        </p:nvCxnSpPr>
        <p:spPr>
          <a:xfrm>
            <a:off x="1447800" y="33070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" idx="2"/>
            <a:endCxn id="5" idx="0"/>
          </p:cNvCxnSpPr>
          <p:nvPr/>
        </p:nvCxnSpPr>
        <p:spPr>
          <a:xfrm>
            <a:off x="1447800" y="40995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5" idx="2"/>
            <a:endCxn id="6" idx="0"/>
          </p:cNvCxnSpPr>
          <p:nvPr/>
        </p:nvCxnSpPr>
        <p:spPr>
          <a:xfrm>
            <a:off x="1447800" y="48920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6" idx="2"/>
            <a:endCxn id="7" idx="0"/>
          </p:cNvCxnSpPr>
          <p:nvPr/>
        </p:nvCxnSpPr>
        <p:spPr>
          <a:xfrm>
            <a:off x="1447800" y="56845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4" idx="2"/>
            <a:endCxn id="15" idx="0"/>
          </p:cNvCxnSpPr>
          <p:nvPr/>
        </p:nvCxnSpPr>
        <p:spPr>
          <a:xfrm>
            <a:off x="7086600" y="25908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5" idx="2"/>
            <a:endCxn id="16" idx="0"/>
          </p:cNvCxnSpPr>
          <p:nvPr/>
        </p:nvCxnSpPr>
        <p:spPr>
          <a:xfrm>
            <a:off x="7086600" y="33832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6" idx="2"/>
            <a:endCxn id="17" idx="0"/>
          </p:cNvCxnSpPr>
          <p:nvPr/>
        </p:nvCxnSpPr>
        <p:spPr>
          <a:xfrm>
            <a:off x="7086600" y="41757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7" idx="2"/>
            <a:endCxn id="18" idx="0"/>
          </p:cNvCxnSpPr>
          <p:nvPr/>
        </p:nvCxnSpPr>
        <p:spPr>
          <a:xfrm>
            <a:off x="7086600" y="49682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8" idx="2"/>
            <a:endCxn id="19" idx="0"/>
          </p:cNvCxnSpPr>
          <p:nvPr/>
        </p:nvCxnSpPr>
        <p:spPr>
          <a:xfrm>
            <a:off x="7086600" y="57607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7" idx="1"/>
            <a:endCxn id="2" idx="1"/>
          </p:cNvCxnSpPr>
          <p:nvPr/>
        </p:nvCxnSpPr>
        <p:spPr>
          <a:xfrm rot="10800000">
            <a:off x="762000" y="2209800"/>
            <a:ext cx="12700" cy="3962400"/>
          </a:xfrm>
          <a:prstGeom prst="bentConnector3">
            <a:avLst>
              <a:gd name="adj1" fmla="val 3225001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19" idx="3"/>
            <a:endCxn id="14" idx="3"/>
          </p:cNvCxnSpPr>
          <p:nvPr/>
        </p:nvCxnSpPr>
        <p:spPr>
          <a:xfrm flipV="1">
            <a:off x="7772400" y="2286000"/>
            <a:ext cx="12700" cy="3962400"/>
          </a:xfrm>
          <a:prstGeom prst="bentConnector3">
            <a:avLst>
              <a:gd name="adj1" fmla="val 2550001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13" idx="3"/>
            <a:endCxn id="8" idx="3"/>
          </p:cNvCxnSpPr>
          <p:nvPr/>
        </p:nvCxnSpPr>
        <p:spPr>
          <a:xfrm flipV="1">
            <a:off x="4953000" y="2209800"/>
            <a:ext cx="12700" cy="3962400"/>
          </a:xfrm>
          <a:prstGeom prst="bentConnector3">
            <a:avLst>
              <a:gd name="adj1" fmla="val 1800000"/>
            </a:avLst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98549" y="838200"/>
            <a:ext cx="21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Water Quality GIT</a:t>
            </a:r>
          </a:p>
          <a:p>
            <a:pPr algn="ctr"/>
            <a:r>
              <a:rPr lang="en-US" b="1" dirty="0" smtClean="0"/>
              <a:t>TMDL Goal</a:t>
            </a:r>
          </a:p>
          <a:p>
            <a:pPr algn="ctr"/>
            <a:r>
              <a:rPr lang="en-US" b="1" dirty="0" smtClean="0"/>
              <a:t>Decision Framework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83820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Sustainable Fisheries GIT</a:t>
            </a:r>
          </a:p>
          <a:p>
            <a:pPr algn="ctr"/>
            <a:r>
              <a:rPr lang="en-US" b="1" dirty="0" smtClean="0"/>
              <a:t>Oyster Tributary</a:t>
            </a:r>
          </a:p>
          <a:p>
            <a:pPr algn="ctr"/>
            <a:r>
              <a:rPr lang="en-US" b="1" dirty="0" smtClean="0"/>
              <a:t>Restoration Framework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27931" y="838200"/>
            <a:ext cx="241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Protect and Restore </a:t>
            </a:r>
          </a:p>
          <a:p>
            <a:pPr algn="ctr"/>
            <a:r>
              <a:rPr lang="en-US" b="1" dirty="0" smtClean="0"/>
              <a:t>Habitats GIT</a:t>
            </a:r>
          </a:p>
          <a:p>
            <a:pPr algn="ctr"/>
            <a:r>
              <a:rPr lang="en-US" b="1" dirty="0" smtClean="0"/>
              <a:t>Decision Framework(s)</a:t>
            </a:r>
            <a:endParaRPr lang="en-US" b="1" dirty="0"/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2133600" y="3002280"/>
            <a:ext cx="1447800" cy="31699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0800000">
            <a:off x="4953000" y="3002280"/>
            <a:ext cx="1447800" cy="3246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09800" y="3886200"/>
            <a:ext cx="1270156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Standards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Attainment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1009" y="3962400"/>
            <a:ext cx="142654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Habitats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Protected or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Restored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0" y="19050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0" y="26974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620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" y="428244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 Management Strategy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7620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62000" y="58674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1400" y="19050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81400" y="269748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Factors Influencing Goal Attainment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814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81400" y="428244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 Management Strategy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5814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581400" y="58674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Assess Performance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00800" y="19812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00800" y="27736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00800" y="35661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00800" y="435864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 Management Strategy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400800" y="51511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6400800" y="59436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Assess Performance</a:t>
            </a:r>
            <a:endParaRPr lang="en-US" sz="1200" dirty="0">
              <a:solidFill>
                <a:schemeClr val="tx2"/>
              </a:solidFill>
            </a:endParaRPr>
          </a:p>
        </p:txBody>
      </p:sp>
      <p:cxnSp>
        <p:nvCxnSpPr>
          <p:cNvPr id="48" name="Straight Arrow Connector 47"/>
          <p:cNvCxnSpPr>
            <a:stCxn id="36" idx="2"/>
            <a:endCxn id="37" idx="0"/>
          </p:cNvCxnSpPr>
          <p:nvPr/>
        </p:nvCxnSpPr>
        <p:spPr>
          <a:xfrm>
            <a:off x="4267200" y="25146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38" idx="0"/>
          </p:cNvCxnSpPr>
          <p:nvPr/>
        </p:nvCxnSpPr>
        <p:spPr>
          <a:xfrm>
            <a:off x="4267200" y="33070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2"/>
            <a:endCxn id="39" idx="0"/>
          </p:cNvCxnSpPr>
          <p:nvPr/>
        </p:nvCxnSpPr>
        <p:spPr>
          <a:xfrm>
            <a:off x="4267200" y="40995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9" idx="2"/>
            <a:endCxn id="40" idx="0"/>
          </p:cNvCxnSpPr>
          <p:nvPr/>
        </p:nvCxnSpPr>
        <p:spPr>
          <a:xfrm>
            <a:off x="4267200" y="48920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0" idx="2"/>
            <a:endCxn id="41" idx="0"/>
          </p:cNvCxnSpPr>
          <p:nvPr/>
        </p:nvCxnSpPr>
        <p:spPr>
          <a:xfrm>
            <a:off x="4267200" y="56845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2"/>
            <a:endCxn id="31" idx="0"/>
          </p:cNvCxnSpPr>
          <p:nvPr/>
        </p:nvCxnSpPr>
        <p:spPr>
          <a:xfrm>
            <a:off x="1447800" y="25146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2"/>
            <a:endCxn id="32" idx="0"/>
          </p:cNvCxnSpPr>
          <p:nvPr/>
        </p:nvCxnSpPr>
        <p:spPr>
          <a:xfrm>
            <a:off x="1447800" y="33070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2" idx="2"/>
            <a:endCxn id="33" idx="0"/>
          </p:cNvCxnSpPr>
          <p:nvPr/>
        </p:nvCxnSpPr>
        <p:spPr>
          <a:xfrm>
            <a:off x="1447800" y="40995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3" idx="2"/>
            <a:endCxn id="34" idx="0"/>
          </p:cNvCxnSpPr>
          <p:nvPr/>
        </p:nvCxnSpPr>
        <p:spPr>
          <a:xfrm>
            <a:off x="1447800" y="48920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4" idx="2"/>
            <a:endCxn id="35" idx="0"/>
          </p:cNvCxnSpPr>
          <p:nvPr/>
        </p:nvCxnSpPr>
        <p:spPr>
          <a:xfrm>
            <a:off x="1447800" y="56845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2"/>
            <a:endCxn id="43" idx="0"/>
          </p:cNvCxnSpPr>
          <p:nvPr/>
        </p:nvCxnSpPr>
        <p:spPr>
          <a:xfrm>
            <a:off x="7086600" y="259080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2"/>
            <a:endCxn id="44" idx="0"/>
          </p:cNvCxnSpPr>
          <p:nvPr/>
        </p:nvCxnSpPr>
        <p:spPr>
          <a:xfrm>
            <a:off x="7086600" y="338328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2"/>
            <a:endCxn id="45" idx="0"/>
          </p:cNvCxnSpPr>
          <p:nvPr/>
        </p:nvCxnSpPr>
        <p:spPr>
          <a:xfrm>
            <a:off x="7086600" y="417576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5" idx="2"/>
            <a:endCxn id="46" idx="0"/>
          </p:cNvCxnSpPr>
          <p:nvPr/>
        </p:nvCxnSpPr>
        <p:spPr>
          <a:xfrm>
            <a:off x="7086600" y="496824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6" idx="2"/>
            <a:endCxn id="47" idx="0"/>
          </p:cNvCxnSpPr>
          <p:nvPr/>
        </p:nvCxnSpPr>
        <p:spPr>
          <a:xfrm>
            <a:off x="7086600" y="5760720"/>
            <a:ext cx="0" cy="182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62000" y="0"/>
            <a:ext cx="74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GIT Decision Framework Coordination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Elbow Connector 66"/>
          <p:cNvCxnSpPr>
            <a:stCxn id="34" idx="3"/>
            <a:endCxn id="43" idx="1"/>
          </p:cNvCxnSpPr>
          <p:nvPr/>
        </p:nvCxnSpPr>
        <p:spPr>
          <a:xfrm>
            <a:off x="4953000" y="2209800"/>
            <a:ext cx="1447800" cy="23774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953000" y="2838271"/>
            <a:ext cx="146405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5" name="Elbow Connector 64"/>
          <p:cNvCxnSpPr>
            <a:stCxn id="34" idx="1"/>
            <a:endCxn id="31" idx="3"/>
          </p:cNvCxnSpPr>
          <p:nvPr/>
        </p:nvCxnSpPr>
        <p:spPr>
          <a:xfrm rot="10800000" flipV="1">
            <a:off x="2133600" y="2209800"/>
            <a:ext cx="1447800" cy="23774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133600" y="2819400"/>
            <a:ext cx="1464055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8549" y="838200"/>
            <a:ext cx="2128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Water Quality GIT</a:t>
            </a:r>
          </a:p>
          <a:p>
            <a:pPr algn="ctr"/>
            <a:r>
              <a:rPr lang="en-US" b="1" dirty="0" smtClean="0"/>
              <a:t>TMDL Goal</a:t>
            </a:r>
          </a:p>
          <a:p>
            <a:pPr algn="ctr"/>
            <a:r>
              <a:rPr lang="en-US" b="1" dirty="0" smtClean="0"/>
              <a:t>Decision Framework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838200"/>
            <a:ext cx="25506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Sustainable Fisheries GIT</a:t>
            </a:r>
          </a:p>
          <a:p>
            <a:pPr algn="ctr"/>
            <a:r>
              <a:rPr lang="en-US" b="1" dirty="0" smtClean="0"/>
              <a:t>Oyster Tributary</a:t>
            </a:r>
          </a:p>
          <a:p>
            <a:pPr algn="ctr"/>
            <a:r>
              <a:rPr lang="en-US" b="1" dirty="0" smtClean="0"/>
              <a:t>Restoration Framework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27930" y="838200"/>
            <a:ext cx="2417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Protect and Restore</a:t>
            </a:r>
          </a:p>
          <a:p>
            <a:pPr algn="ctr"/>
            <a:r>
              <a:rPr lang="en-US" b="1" dirty="0" smtClean="0"/>
              <a:t>Habitat GIT</a:t>
            </a:r>
          </a:p>
          <a:p>
            <a:pPr algn="ctr"/>
            <a:r>
              <a:rPr lang="en-US" b="1" dirty="0" smtClean="0"/>
              <a:t>Decision Framework(s)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762000" y="19050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62000" y="26974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620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620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620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0" y="58674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Assess Performance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81400" y="190500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Articulate Program Goal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81400" y="26974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5814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5814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814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81400" y="58674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Assess Performance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400800" y="19050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Articulate Program Goal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400800" y="269748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Factors Influencing Goal Attainment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00800" y="348996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Current Management Efforts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400800" y="4282440"/>
            <a:ext cx="1371600" cy="609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2"/>
                </a:solidFill>
              </a:rPr>
              <a:t>Develop Management Strategy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400800" y="507492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Develop</a:t>
            </a:r>
          </a:p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Monitoring Program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00800" y="5867400"/>
            <a:ext cx="137160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Assess Performance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6" name="Straight Arrow Connector 45"/>
          <p:cNvCxnSpPr>
            <a:stCxn id="34" idx="2"/>
            <a:endCxn id="35" idx="0"/>
          </p:cNvCxnSpPr>
          <p:nvPr/>
        </p:nvCxnSpPr>
        <p:spPr>
          <a:xfrm>
            <a:off x="4267200" y="251460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5" idx="2"/>
            <a:endCxn id="36" idx="0"/>
          </p:cNvCxnSpPr>
          <p:nvPr/>
        </p:nvCxnSpPr>
        <p:spPr>
          <a:xfrm>
            <a:off x="4267200" y="330708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6" idx="2"/>
            <a:endCxn id="37" idx="0"/>
          </p:cNvCxnSpPr>
          <p:nvPr/>
        </p:nvCxnSpPr>
        <p:spPr>
          <a:xfrm>
            <a:off x="4267200" y="409956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2"/>
            <a:endCxn id="38" idx="0"/>
          </p:cNvCxnSpPr>
          <p:nvPr/>
        </p:nvCxnSpPr>
        <p:spPr>
          <a:xfrm>
            <a:off x="4267200" y="489204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8" idx="2"/>
            <a:endCxn id="39" idx="0"/>
          </p:cNvCxnSpPr>
          <p:nvPr/>
        </p:nvCxnSpPr>
        <p:spPr>
          <a:xfrm>
            <a:off x="4267200" y="568452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8" idx="2"/>
            <a:endCxn id="29" idx="0"/>
          </p:cNvCxnSpPr>
          <p:nvPr/>
        </p:nvCxnSpPr>
        <p:spPr>
          <a:xfrm>
            <a:off x="1447800" y="251460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9" idx="2"/>
            <a:endCxn id="30" idx="0"/>
          </p:cNvCxnSpPr>
          <p:nvPr/>
        </p:nvCxnSpPr>
        <p:spPr>
          <a:xfrm>
            <a:off x="1447800" y="330708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2"/>
            <a:endCxn id="31" idx="0"/>
          </p:cNvCxnSpPr>
          <p:nvPr/>
        </p:nvCxnSpPr>
        <p:spPr>
          <a:xfrm>
            <a:off x="1447800" y="409956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1" idx="2"/>
            <a:endCxn id="32" idx="0"/>
          </p:cNvCxnSpPr>
          <p:nvPr/>
        </p:nvCxnSpPr>
        <p:spPr>
          <a:xfrm>
            <a:off x="1447800" y="489204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2" idx="2"/>
            <a:endCxn id="33" idx="0"/>
          </p:cNvCxnSpPr>
          <p:nvPr/>
        </p:nvCxnSpPr>
        <p:spPr>
          <a:xfrm>
            <a:off x="1447800" y="568452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0" idx="2"/>
            <a:endCxn id="41" idx="0"/>
          </p:cNvCxnSpPr>
          <p:nvPr/>
        </p:nvCxnSpPr>
        <p:spPr>
          <a:xfrm>
            <a:off x="7086600" y="251460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1" idx="2"/>
            <a:endCxn id="42" idx="0"/>
          </p:cNvCxnSpPr>
          <p:nvPr/>
        </p:nvCxnSpPr>
        <p:spPr>
          <a:xfrm>
            <a:off x="7086600" y="330708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2" idx="2"/>
            <a:endCxn id="43" idx="0"/>
          </p:cNvCxnSpPr>
          <p:nvPr/>
        </p:nvCxnSpPr>
        <p:spPr>
          <a:xfrm>
            <a:off x="7086600" y="409956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3" idx="2"/>
            <a:endCxn id="44" idx="0"/>
          </p:cNvCxnSpPr>
          <p:nvPr/>
        </p:nvCxnSpPr>
        <p:spPr>
          <a:xfrm>
            <a:off x="7086600" y="489204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4" idx="2"/>
            <a:endCxn id="45" idx="0"/>
          </p:cNvCxnSpPr>
          <p:nvPr/>
        </p:nvCxnSpPr>
        <p:spPr>
          <a:xfrm>
            <a:off x="7086600" y="5684520"/>
            <a:ext cx="0" cy="18288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62000" y="0"/>
            <a:ext cx="7447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GIT Decision Framework Coordination</a:t>
            </a:r>
            <a:endParaRPr lang="en-US" sz="3600" b="1" dirty="0"/>
          </a:p>
        </p:txBody>
      </p:sp>
      <p:cxnSp>
        <p:nvCxnSpPr>
          <p:cNvPr id="76" name="Straight Arrow Connector 75"/>
          <p:cNvCxnSpPr>
            <a:stCxn id="37" idx="1"/>
            <a:endCxn id="31" idx="3"/>
          </p:cNvCxnSpPr>
          <p:nvPr/>
        </p:nvCxnSpPr>
        <p:spPr>
          <a:xfrm flipH="1">
            <a:off x="2133600" y="4587240"/>
            <a:ext cx="1447800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37" idx="3"/>
            <a:endCxn id="43" idx="1"/>
          </p:cNvCxnSpPr>
          <p:nvPr/>
        </p:nvCxnSpPr>
        <p:spPr>
          <a:xfrm>
            <a:off x="4953000" y="4587240"/>
            <a:ext cx="1447800" cy="0"/>
          </a:xfrm>
          <a:prstGeom prst="straightConnector1">
            <a:avLst/>
          </a:prstGeom>
          <a:ln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8649" y="381000"/>
            <a:ext cx="777715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i="1" u="sng" dirty="0" smtClean="0">
                <a:solidFill>
                  <a:schemeClr val="accent1">
                    <a:lumMod val="75000"/>
                  </a:schemeClr>
                </a:solidFill>
              </a:rPr>
              <a:t>Next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 MB meeting</a:t>
            </a:r>
            <a:r>
              <a:rPr lang="en-US" sz="2800" i="1" dirty="0" smtClean="0"/>
              <a:t>: Demonstration of how the MB can use the framework to improve goal attainment by facilitating cross-goal coordination</a:t>
            </a:r>
          </a:p>
          <a:p>
            <a:pPr>
              <a:buFont typeface="Arial" pitchFamily="34" charset="0"/>
              <a:buChar char="•"/>
            </a:pPr>
            <a:endParaRPr lang="en-US" sz="2800" i="1" dirty="0" smtClean="0"/>
          </a:p>
          <a:p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Focus</a:t>
            </a:r>
            <a:r>
              <a:rPr lang="en-US" sz="2800" i="1" dirty="0" smtClean="0"/>
              <a:t>: Sustainable Fisheries; Oyster Tributary Restoration  (or simply living resources)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i="1" dirty="0" smtClean="0"/>
              <a:t>Identify criteria for oyster restoration</a:t>
            </a:r>
          </a:p>
          <a:p>
            <a:pPr lvl="2">
              <a:buFont typeface="Arial" pitchFamily="34" charset="0"/>
              <a:buChar char="•"/>
            </a:pPr>
            <a:r>
              <a:rPr lang="en-US" sz="2800" i="1" dirty="0" smtClean="0"/>
              <a:t>Identify gaps in GIT 1 controls (water quality standard attainment, protected/restored habitat, land use, etc. 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i="1" dirty="0" smtClean="0"/>
              <a:t>How can other GITs help achieve goals?</a:t>
            </a:r>
          </a:p>
          <a:p>
            <a:pPr>
              <a:buFont typeface="Arial" pitchFamily="34" charset="0"/>
              <a:buChar char="•"/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8001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Oysters Goal:  </a:t>
            </a:r>
            <a:r>
              <a:rPr lang="en-US" sz="2800" dirty="0" smtClean="0"/>
              <a:t>Restore native habitat and populations in 20 tributaries out of 35-40 candidate tributaries by 2025. 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Tributaries selected for restoration </a:t>
            </a:r>
            <a:r>
              <a:rPr lang="en-US" sz="2800" dirty="0" smtClean="0"/>
              <a:t>- based on numerous criteria, including: amount of area suitable for restoration, historic data, depth of beds, bottom type, salinity, benthic habitat, etc.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CBP reasons for implementing the decision framework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9342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Adaptive management</a:t>
            </a:r>
            <a:endParaRPr lang="en-US" b="1" dirty="0"/>
          </a:p>
          <a:p>
            <a:pPr lvl="1"/>
            <a:r>
              <a:rPr lang="en-US" dirty="0" smtClean="0"/>
              <a:t>Application of the logic necessary to enable adaptive management</a:t>
            </a:r>
          </a:p>
          <a:p>
            <a:r>
              <a:rPr lang="en-US" b="1" dirty="0" smtClean="0"/>
              <a:t>Accountability</a:t>
            </a:r>
          </a:p>
          <a:p>
            <a:pPr lvl="1"/>
            <a:r>
              <a:rPr lang="en-US" dirty="0" smtClean="0"/>
              <a:t>full documentation of CBP activities:</a:t>
            </a:r>
          </a:p>
          <a:p>
            <a:pPr lvl="2"/>
            <a:r>
              <a:rPr lang="en-US" dirty="0" smtClean="0"/>
              <a:t>what</a:t>
            </a:r>
          </a:p>
          <a:p>
            <a:pPr lvl="2"/>
            <a:r>
              <a:rPr lang="en-US" dirty="0" smtClean="0"/>
              <a:t>why</a:t>
            </a:r>
          </a:p>
          <a:p>
            <a:pPr lvl="2"/>
            <a:r>
              <a:rPr lang="en-US" dirty="0" smtClean="0"/>
              <a:t>how</a:t>
            </a:r>
          </a:p>
          <a:p>
            <a:pPr lvl="2"/>
            <a:r>
              <a:rPr lang="en-US" dirty="0" smtClean="0"/>
              <a:t>time-bound expectations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4460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8382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framework helps us look across GITs for factors affecting a particular goal, but how would/should we align our restoration and protection strategies to achieve multiple ecological benefits?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One approach is to begin with an assessment of various geographic priorities and strategies already in place and evaluate how well they complement each other (or not)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ChesapeakeStat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will help guide and visualize the process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Types of Questions That Can Be Explored Geographically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is the water quality like in a particular tributary of interest? </a:t>
            </a:r>
          </a:p>
          <a:p>
            <a:r>
              <a:rPr lang="en-US" dirty="0" smtClean="0"/>
              <a:t>Are the trends in DO improving or getting worse?</a:t>
            </a:r>
          </a:p>
          <a:p>
            <a:r>
              <a:rPr lang="en-US" dirty="0" smtClean="0"/>
              <a:t>Is the area of interest in a high nutrient loading segment?</a:t>
            </a:r>
          </a:p>
          <a:p>
            <a:r>
              <a:rPr lang="en-US" dirty="0" smtClean="0"/>
              <a:t>What do the WIPs say about plans for nutrient reduction for the tributary targeted for oyster restoration?</a:t>
            </a:r>
          </a:p>
          <a:p>
            <a:r>
              <a:rPr lang="en-US" dirty="0" smtClean="0"/>
              <a:t>Will the priority funding areas for pollution reduction activities benefit those areas targeted for oyster restoration?  </a:t>
            </a:r>
          </a:p>
          <a:p>
            <a:r>
              <a:rPr lang="en-US" dirty="0" smtClean="0"/>
              <a:t>Is the area vulnerable to population growth and are there lands targeted for protection?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9144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Criteria outside GIT 1 Purview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know from the Decision Framework that one of the major obstacles or factors affecting Goal attainment, is poor water quality.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Segments meeting WQ standards that support living resources can help identify/narrow those  tributaries with potential for restoration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5181600" cy="450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1219200"/>
            <a:ext cx="2743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Long-term trends for DO is another factor we might</a:t>
            </a:r>
            <a:r>
              <a:rPr lang="en-US" u="sng" dirty="0" smtClean="0"/>
              <a:t> </a:t>
            </a:r>
            <a:r>
              <a:rPr lang="en-US" dirty="0" smtClean="0"/>
              <a:t>want to consider when making multi-year restoration investments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In other words, are we selecting tributaries where water quality is getting better or worse?</a:t>
            </a:r>
            <a:endParaRPr lang="en-US" dirty="0"/>
          </a:p>
        </p:txBody>
      </p:sp>
      <p:pic>
        <p:nvPicPr>
          <p:cNvPr id="3" name="Picture 3" descr="G:\GIS\Working\hweinberg\RBatiuk\DO_trends_by_s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936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So What?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90600"/>
            <a:ext cx="2895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One place to start is the TMDL and the pollutant load allocations  already in place; and their implications for various sectors and partner programs aimed at addressing the pollution diet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The Bay Tracking and Accounting System in ChesapeakeStat provides a graphic summary of the geographic implications of the TMDL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143000"/>
            <a:ext cx="537518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19800" y="1066800"/>
            <a:ext cx="2743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Focus on a candidate restoration area… Talbot County as example.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 quick look at the TMDL tracking tool in ChesapeakeStat shows that </a:t>
            </a:r>
            <a:r>
              <a:rPr lang="en-US" sz="2000" b="1" dirty="0" smtClean="0"/>
              <a:t>agriculture</a:t>
            </a:r>
            <a:r>
              <a:rPr lang="en-US" sz="2000" dirty="0" smtClean="0"/>
              <a:t> is the predominant source sector contributing to poor water quality in the Lower </a:t>
            </a:r>
            <a:r>
              <a:rPr lang="en-US" sz="2000" dirty="0" err="1" smtClean="0"/>
              <a:t>Choptank</a:t>
            </a:r>
            <a:r>
              <a:rPr lang="en-US" sz="2000" dirty="0" smtClean="0"/>
              <a:t> segment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43000"/>
            <a:ext cx="5562600" cy="374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5386098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19800" y="1219200"/>
            <a:ext cx="2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Diving into source sectors…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Other data sources help explain specific contributions to poor water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Example – USGS’ SPARROW models break out nutrient and sediment loads by source sector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can help to point out particularly problematic or high loading areas (or more suitable areas).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8820" y="152400"/>
            <a:ext cx="44931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81000" y="381000"/>
            <a:ext cx="3124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Priority Watersheds</a:t>
            </a:r>
          </a:p>
          <a:p>
            <a:endParaRPr lang="en-US" dirty="0" smtClean="0"/>
          </a:p>
          <a:p>
            <a:r>
              <a:rPr lang="en-US" dirty="0" smtClean="0"/>
              <a:t>Geographic priorities help compliment or contrast with potentially important tributaries for restoration</a:t>
            </a:r>
          </a:p>
          <a:p>
            <a:endParaRPr lang="en-US" b="1" dirty="0" smtClean="0"/>
          </a:p>
          <a:p>
            <a:r>
              <a:rPr lang="en-US" dirty="0" smtClean="0"/>
              <a:t>Can be used to inform: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implementation of agricultural BMPs (using the new SPARROW model)</a:t>
            </a:r>
          </a:p>
          <a:p>
            <a:pPr lvl="1"/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various funding mechanisms </a:t>
            </a:r>
          </a:p>
          <a:p>
            <a:pPr lvl="1"/>
            <a:r>
              <a:rPr lang="en-US" dirty="0" smtClean="0"/>
              <a:t>- NFWF grant prioritization</a:t>
            </a:r>
          </a:p>
          <a:p>
            <a:pPr lvl="1"/>
            <a:r>
              <a:rPr lang="en-US" dirty="0" smtClean="0"/>
              <a:t>- NRCS established priorities in the CB Watershed Initiative for farm bill funding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505200"/>
            <a:ext cx="443691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36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"/>
            <a:ext cx="3124200" cy="270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72200" y="457200"/>
            <a:ext cx="259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Land Use Changes </a:t>
            </a:r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Visualize realities of the changing landscape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Population projections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Loss of forest and farmland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Urbanization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…and their effects: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N, P &amp; S loads 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viability of terrestrial and aquatic habitats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6328"/>
          <a:stretch>
            <a:fillRect/>
          </a:stretch>
        </p:blipFill>
        <p:spPr bwMode="auto">
          <a:xfrm>
            <a:off x="304800" y="3200400"/>
            <a:ext cx="5105400" cy="338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562600" y="4876800"/>
            <a:ext cx="342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Maryland’s targeted terrestrial ecological areas and the degree of protection, GITs 1 and 2 may find tributaries that are priorities to multiple partners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CBP Decision Framework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goals – clear articulation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factors affecting attainment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efforts and gaps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strategies – detailed and justified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monitoring – outputs and outcomes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assessment – evaluate progress toward time-bound goals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 adaptively – short-term or long-term adjustments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418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66800" y="990600"/>
            <a:ext cx="746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 These are examples of looking at the candidate tributaries through a regional lens to identify opportunities for collaboration and integrated planning across multiple GITs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 When planning on a tributary by tributary basis, additional “project level” information could come into play, or local monitoring information.</a:t>
            </a:r>
          </a:p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 Using these regional screens as a starting point, the Oyster team could bring other GITs into tributary specific planning for habitat restoration planning and management strategy development.</a:t>
            </a:r>
            <a:endParaRPr lang="en-US" sz="2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1288"/>
            <a:ext cx="8382000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906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DF Implementation Outcomes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GIT/workgroup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significant effort to implement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operational clarity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transparency and accountability</a:t>
            </a:r>
          </a:p>
          <a:p>
            <a:pPr marL="0" indent="0">
              <a:buNone/>
            </a:pPr>
            <a:r>
              <a:rPr lang="en-US" b="1" dirty="0" smtClean="0"/>
              <a:t>CBP management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identifying coordination opportunities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clarifying decision points </a:t>
            </a:r>
          </a:p>
          <a:p>
            <a:pPr marL="0" indent="0">
              <a:buNone/>
            </a:pPr>
            <a:r>
              <a:rPr lang="en-US" b="1" dirty="0" smtClean="0"/>
              <a:t>Future </a:t>
            </a:r>
            <a:r>
              <a:rPr lang="en-US" b="1" dirty="0"/>
              <a:t>p</a:t>
            </a:r>
            <a:r>
              <a:rPr lang="en-US" b="1" dirty="0" smtClean="0"/>
              <a:t>rogram design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framing management issues and partner roles</a:t>
            </a:r>
          </a:p>
        </p:txBody>
      </p:sp>
    </p:spTree>
    <p:extLst>
      <p:ext uri="{BB962C8B-B14F-4D97-AF65-F5344CB8AC3E}">
        <p14:creationId xmlns="" xmlns:p14="http://schemas.microsoft.com/office/powerpoint/2010/main" val="34258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GIT/Workgroup Benefits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goal </a:t>
            </a:r>
            <a:r>
              <a:rPr lang="en-US" dirty="0" smtClean="0"/>
              <a:t>articulation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learer understanding of intent</a:t>
            </a:r>
          </a:p>
          <a:p>
            <a:pPr lvl="1"/>
            <a:r>
              <a:rPr lang="en-US" dirty="0" smtClean="0"/>
              <a:t>transparency/accountability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factor analysis</a:t>
            </a:r>
          </a:p>
          <a:p>
            <a:pPr lvl="1"/>
            <a:r>
              <a:rPr lang="en-US" dirty="0" smtClean="0"/>
              <a:t>practicality of goals</a:t>
            </a:r>
          </a:p>
          <a:p>
            <a:pPr lvl="1"/>
            <a:r>
              <a:rPr lang="en-US" dirty="0" smtClean="0"/>
              <a:t>identification of “missed”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effort/gap analysis</a:t>
            </a:r>
          </a:p>
          <a:p>
            <a:pPr lvl="1"/>
            <a:r>
              <a:rPr lang="en-US" dirty="0" smtClean="0"/>
              <a:t>coordination opportunities within CBP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52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GIT/Workgroup Benefits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strategy development</a:t>
            </a:r>
          </a:p>
          <a:p>
            <a:pPr marL="914400" lvl="1" indent="-514350"/>
            <a:r>
              <a:rPr lang="en-US" dirty="0" smtClean="0"/>
              <a:t>enhanced internal and external coordination</a:t>
            </a:r>
          </a:p>
          <a:p>
            <a:pPr marL="914400" lvl="1" indent="-514350"/>
            <a:r>
              <a:rPr lang="en-US" dirty="0" smtClean="0"/>
              <a:t>focused scope of activities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improved design for performance assessment</a:t>
            </a:r>
          </a:p>
          <a:p>
            <a:pPr lvl="1"/>
            <a:r>
              <a:rPr lang="en-US" dirty="0" smtClean="0"/>
              <a:t>coordination opportunities within CBP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performance assessment</a:t>
            </a:r>
          </a:p>
          <a:p>
            <a:pPr lvl="1"/>
            <a:r>
              <a:rPr lang="en-US" dirty="0" smtClean="0"/>
              <a:t>changed posture for future evaluations</a:t>
            </a:r>
          </a:p>
          <a:p>
            <a:pPr lvl="1"/>
            <a:r>
              <a:rPr lang="en-US" dirty="0" smtClean="0"/>
              <a:t>enhanced alternatives analysis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manage adaptively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33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CBP Management Benefits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consistent and comprehensive documentation of program activities</a:t>
            </a:r>
          </a:p>
          <a:p>
            <a:r>
              <a:rPr lang="en-US" dirty="0" smtClean="0"/>
              <a:t>identification of coordination needs &amp; opportunities across GITs</a:t>
            </a:r>
          </a:p>
          <a:p>
            <a:pPr lvl="1"/>
            <a:r>
              <a:rPr lang="en-US" dirty="0" smtClean="0"/>
              <a:t>strategy links</a:t>
            </a:r>
          </a:p>
          <a:p>
            <a:pPr lvl="1"/>
            <a:r>
              <a:rPr lang="en-US" dirty="0" smtClean="0"/>
              <a:t>monitoring coordination</a:t>
            </a:r>
          </a:p>
          <a:p>
            <a:r>
              <a:rPr lang="en-US" dirty="0" smtClean="0"/>
              <a:t>clarification of CBP decision points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96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CBP decision points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 smtClean="0"/>
              <a:t>GIT level</a:t>
            </a:r>
          </a:p>
          <a:p>
            <a:pPr lvl="1"/>
            <a:r>
              <a:rPr lang="en-US" dirty="0" smtClean="0"/>
              <a:t>strategy development</a:t>
            </a:r>
          </a:p>
          <a:p>
            <a:pPr lvl="1"/>
            <a:r>
              <a:rPr lang="en-US" dirty="0" smtClean="0"/>
              <a:t>strategy performance assessment and revision</a:t>
            </a:r>
          </a:p>
          <a:p>
            <a:r>
              <a:rPr lang="en-US" dirty="0" smtClean="0"/>
              <a:t>Program management level</a:t>
            </a:r>
          </a:p>
          <a:p>
            <a:pPr lvl="1"/>
            <a:r>
              <a:rPr lang="en-US" dirty="0" smtClean="0"/>
              <a:t>cross goal/strategy coordination</a:t>
            </a:r>
          </a:p>
          <a:p>
            <a:pPr lvl="1"/>
            <a:r>
              <a:rPr lang="en-US" dirty="0" smtClean="0"/>
              <a:t>program resource allocation needs/priorities</a:t>
            </a:r>
          </a:p>
          <a:p>
            <a:pPr lvl="1"/>
            <a:r>
              <a:rPr lang="en-US" dirty="0" smtClean="0"/>
              <a:t>DF implementation effectiveness</a:t>
            </a:r>
          </a:p>
          <a:p>
            <a:r>
              <a:rPr lang="en-US" dirty="0" smtClean="0"/>
              <a:t>Program direction level</a:t>
            </a:r>
          </a:p>
          <a:p>
            <a:pPr lvl="1"/>
            <a:r>
              <a:rPr lang="en-US" dirty="0" smtClean="0"/>
              <a:t>CBP scope and structure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390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1392</Words>
  <Application>Microsoft Office PowerPoint</Application>
  <PresentationFormat>On-screen Show (4:3)</PresentationFormat>
  <Paragraphs>288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Chesapeake Bay Program Decision Framework Implementation</vt:lpstr>
      <vt:lpstr>CBP reasons for implementing the decision framework</vt:lpstr>
      <vt:lpstr>CBP Decision Framework</vt:lpstr>
      <vt:lpstr>Slide 4</vt:lpstr>
      <vt:lpstr>DF Implementation Outcomes</vt:lpstr>
      <vt:lpstr>GIT/Workgroup Benefits</vt:lpstr>
      <vt:lpstr>GIT/Workgroup Benefits</vt:lpstr>
      <vt:lpstr>CBP Management Benefits</vt:lpstr>
      <vt:lpstr>CBP decision points</vt:lpstr>
      <vt:lpstr>DF Implementation Outcomes</vt:lpstr>
      <vt:lpstr>Framing Future Program Design</vt:lpstr>
      <vt:lpstr>Framing Future Program Design</vt:lpstr>
      <vt:lpstr>Cross Goal Team Collaboration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Types of Questions That Can Be Explored Geographically</vt:lpstr>
      <vt:lpstr>Slide 22</vt:lpstr>
      <vt:lpstr>Slide 23</vt:lpstr>
      <vt:lpstr>So What?</vt:lpstr>
      <vt:lpstr>Slide 25</vt:lpstr>
      <vt:lpstr>Slide 26</vt:lpstr>
      <vt:lpstr>Slide 27</vt:lpstr>
      <vt:lpstr>Slide 28</vt:lpstr>
      <vt:lpstr>Slide 29</vt:lpstr>
      <vt:lpstr>Slide 30</vt:lpstr>
    </vt:vector>
  </TitlesOfParts>
  <Company>VIMS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Chesapeake Bay Program Decision Framework Implementation</dc:title>
  <dc:creator>Carl Hershner</dc:creator>
  <cp:lastModifiedBy>gbarranc</cp:lastModifiedBy>
  <cp:revision>65</cp:revision>
  <dcterms:created xsi:type="dcterms:W3CDTF">2012-04-17T14:59:35Z</dcterms:created>
  <dcterms:modified xsi:type="dcterms:W3CDTF">2012-05-08T19:50:29Z</dcterms:modified>
</cp:coreProperties>
</file>