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comments/comment1.xml" ContentType="application/vnd.openxmlformats-officedocument.presentationml.comments+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87" r:id="rId2"/>
    <p:sldId id="256" r:id="rId3"/>
    <p:sldId id="257" r:id="rId4"/>
    <p:sldId id="258" r:id="rId5"/>
    <p:sldId id="286" r:id="rId6"/>
    <p:sldId id="259" r:id="rId7"/>
    <p:sldId id="260" r:id="rId8"/>
    <p:sldId id="261" r:id="rId9"/>
    <p:sldId id="285" r:id="rId10"/>
    <p:sldId id="262" r:id="rId11"/>
    <p:sldId id="263" r:id="rId12"/>
    <p:sldId id="264" r:id="rId13"/>
    <p:sldId id="288" r:id="rId14"/>
    <p:sldId id="265" r:id="rId15"/>
    <p:sldId id="266" r:id="rId16"/>
    <p:sldId id="267" r:id="rId17"/>
    <p:sldId id="289" r:id="rId18"/>
    <p:sldId id="268" r:id="rId19"/>
    <p:sldId id="269" r:id="rId20"/>
    <p:sldId id="270" r:id="rId21"/>
    <p:sldId id="271" r:id="rId22"/>
    <p:sldId id="272" r:id="rId23"/>
    <p:sldId id="290" r:id="rId24"/>
    <p:sldId id="273" r:id="rId25"/>
    <p:sldId id="274" r:id="rId26"/>
    <p:sldId id="275" r:id="rId27"/>
    <p:sldId id="276" r:id="rId28"/>
    <p:sldId id="277" r:id="rId29"/>
    <p:sldId id="278" r:id="rId30"/>
    <p:sldId id="279" r:id="rId31"/>
    <p:sldId id="280" r:id="rId32"/>
    <p:sldId id="281"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harrington" initials="mh" lastIdx="1"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2-07-20T09:07:29.603" idx="1">
    <p:pos x="330" y="2880"/>
    <p:text>
Is there a better term for "non-source sector" workgroup?</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D0A98B-18FD-4B63-BFFA-ACFF33C0EC90}" type="datetimeFigureOut">
              <a:rPr lang="en-US" smtClean="0"/>
              <a:pPr/>
              <a:t>7/31/2012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932A61-15B1-473D-8FA1-59F2186BB48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endParaRPr lang="en-US" smtClean="0">
              <a:latin typeface="Arial" charset="0"/>
            </a:endParaRPr>
          </a:p>
        </p:txBody>
      </p:sp>
      <p:sp>
        <p:nvSpPr>
          <p:cNvPr id="138244" name="Slide Number Placeholder 3"/>
          <p:cNvSpPr>
            <a:spLocks noGrp="1"/>
          </p:cNvSpPr>
          <p:nvPr>
            <p:ph type="sldNum" sz="quarter" idx="5"/>
          </p:nvPr>
        </p:nvSpPr>
        <p:spPr>
          <a:noFill/>
        </p:spPr>
        <p:txBody>
          <a:bodyPr/>
          <a:lstStyle/>
          <a:p>
            <a:fld id="{C84805C4-1EDA-4379-8C30-AA7429E3AC29}" type="slidenum">
              <a:rPr lang="en-US" smtClean="0">
                <a:solidFill>
                  <a:srgbClr val="000000"/>
                </a:solidFill>
                <a:latin typeface="Arial" charset="0"/>
              </a:rPr>
              <a:pPr/>
              <a:t>2</a:t>
            </a:fld>
            <a:endParaRPr lang="en-US" smtClean="0">
              <a:solidFill>
                <a:srgbClr val="000000"/>
              </a:solidFill>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endParaRPr lang="en-US" smtClean="0">
              <a:latin typeface="Arial" charset="0"/>
            </a:endParaRPr>
          </a:p>
        </p:txBody>
      </p:sp>
      <p:sp>
        <p:nvSpPr>
          <p:cNvPr id="138244" name="Slide Number Placeholder 3"/>
          <p:cNvSpPr>
            <a:spLocks noGrp="1"/>
          </p:cNvSpPr>
          <p:nvPr>
            <p:ph type="sldNum" sz="quarter" idx="5"/>
          </p:nvPr>
        </p:nvSpPr>
        <p:spPr>
          <a:noFill/>
        </p:spPr>
        <p:txBody>
          <a:bodyPr/>
          <a:lstStyle/>
          <a:p>
            <a:fld id="{C84805C4-1EDA-4379-8C30-AA7429E3AC29}" type="slidenum">
              <a:rPr lang="en-US" smtClean="0">
                <a:solidFill>
                  <a:srgbClr val="000000"/>
                </a:solidFill>
                <a:latin typeface="Arial" charset="0"/>
              </a:rPr>
              <a:pPr/>
              <a:t>14</a:t>
            </a:fld>
            <a:endParaRPr lang="en-US" smtClean="0">
              <a:solidFill>
                <a:srgbClr val="000000"/>
              </a:solidFill>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endParaRPr lang="en-US" smtClean="0">
              <a:latin typeface="Arial" charset="0"/>
            </a:endParaRPr>
          </a:p>
        </p:txBody>
      </p:sp>
      <p:sp>
        <p:nvSpPr>
          <p:cNvPr id="138244" name="Slide Number Placeholder 3"/>
          <p:cNvSpPr>
            <a:spLocks noGrp="1"/>
          </p:cNvSpPr>
          <p:nvPr>
            <p:ph type="sldNum" sz="quarter" idx="5"/>
          </p:nvPr>
        </p:nvSpPr>
        <p:spPr>
          <a:noFill/>
        </p:spPr>
        <p:txBody>
          <a:bodyPr/>
          <a:lstStyle/>
          <a:p>
            <a:fld id="{C84805C4-1EDA-4379-8C30-AA7429E3AC29}" type="slidenum">
              <a:rPr lang="en-US" smtClean="0">
                <a:solidFill>
                  <a:srgbClr val="000000"/>
                </a:solidFill>
                <a:latin typeface="Arial" charset="0"/>
              </a:rPr>
              <a:pPr/>
              <a:t>15</a:t>
            </a:fld>
            <a:endParaRPr lang="en-US" smtClean="0">
              <a:solidFill>
                <a:srgbClr val="000000"/>
              </a:solidFill>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endParaRPr lang="en-US" smtClean="0">
              <a:latin typeface="Arial" charset="0"/>
            </a:endParaRPr>
          </a:p>
        </p:txBody>
      </p:sp>
      <p:sp>
        <p:nvSpPr>
          <p:cNvPr id="138244" name="Slide Number Placeholder 3"/>
          <p:cNvSpPr>
            <a:spLocks noGrp="1"/>
          </p:cNvSpPr>
          <p:nvPr>
            <p:ph type="sldNum" sz="quarter" idx="5"/>
          </p:nvPr>
        </p:nvSpPr>
        <p:spPr>
          <a:noFill/>
        </p:spPr>
        <p:txBody>
          <a:bodyPr/>
          <a:lstStyle/>
          <a:p>
            <a:fld id="{C84805C4-1EDA-4379-8C30-AA7429E3AC29}" type="slidenum">
              <a:rPr lang="en-US" smtClean="0">
                <a:solidFill>
                  <a:srgbClr val="000000"/>
                </a:solidFill>
                <a:latin typeface="Arial" charset="0"/>
              </a:rPr>
              <a:pPr/>
              <a:t>16</a:t>
            </a:fld>
            <a:endParaRPr lang="en-US" smtClean="0">
              <a:solidFill>
                <a:srgbClr val="000000"/>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endParaRPr lang="en-US" smtClean="0">
              <a:latin typeface="Arial" charset="0"/>
            </a:endParaRPr>
          </a:p>
        </p:txBody>
      </p:sp>
      <p:sp>
        <p:nvSpPr>
          <p:cNvPr id="138244" name="Slide Number Placeholder 3"/>
          <p:cNvSpPr>
            <a:spLocks noGrp="1"/>
          </p:cNvSpPr>
          <p:nvPr>
            <p:ph type="sldNum" sz="quarter" idx="5"/>
          </p:nvPr>
        </p:nvSpPr>
        <p:spPr>
          <a:noFill/>
        </p:spPr>
        <p:txBody>
          <a:bodyPr/>
          <a:lstStyle/>
          <a:p>
            <a:fld id="{C84805C4-1EDA-4379-8C30-AA7429E3AC29}" type="slidenum">
              <a:rPr lang="en-US" smtClean="0">
                <a:solidFill>
                  <a:srgbClr val="000000"/>
                </a:solidFill>
                <a:latin typeface="Arial" charset="0"/>
              </a:rPr>
              <a:pPr/>
              <a:t>18</a:t>
            </a:fld>
            <a:endParaRPr lang="en-US" smtClean="0">
              <a:solidFill>
                <a:srgbClr val="000000"/>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CE341C-F205-4DE0-8482-79E6FBBA6E63}" type="slidenum">
              <a:rPr lang="en-US" smtClean="0"/>
              <a:pPr/>
              <a:t>19</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CE341C-F205-4DE0-8482-79E6FBBA6E63}" type="slidenum">
              <a:rPr lang="en-US" smtClean="0"/>
              <a:pPr/>
              <a:t>20</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CE341C-F205-4DE0-8482-79E6FBBA6E63}" type="slidenum">
              <a:rPr lang="en-US" smtClean="0"/>
              <a:pPr/>
              <a:t>21</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CE341C-F205-4DE0-8482-79E6FBBA6E63}" type="slidenum">
              <a:rPr lang="en-US" smtClean="0"/>
              <a:pPr/>
              <a:t>22</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endParaRPr lang="en-US" dirty="0" smtClean="0">
              <a:latin typeface="Arial" charset="0"/>
            </a:endParaRPr>
          </a:p>
        </p:txBody>
      </p:sp>
      <p:sp>
        <p:nvSpPr>
          <p:cNvPr id="138244" name="Slide Number Placeholder 3"/>
          <p:cNvSpPr>
            <a:spLocks noGrp="1"/>
          </p:cNvSpPr>
          <p:nvPr>
            <p:ph type="sldNum" sz="quarter" idx="5"/>
          </p:nvPr>
        </p:nvSpPr>
        <p:spPr>
          <a:noFill/>
        </p:spPr>
        <p:txBody>
          <a:bodyPr/>
          <a:lstStyle/>
          <a:p>
            <a:fld id="{C84805C4-1EDA-4379-8C30-AA7429E3AC29}" type="slidenum">
              <a:rPr lang="en-US" smtClean="0">
                <a:solidFill>
                  <a:srgbClr val="000000"/>
                </a:solidFill>
                <a:latin typeface="Arial" charset="0"/>
              </a:rPr>
              <a:pPr/>
              <a:t>24</a:t>
            </a:fld>
            <a:endParaRPr lang="en-US" dirty="0" smtClean="0">
              <a:solidFill>
                <a:srgbClr val="000000"/>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endParaRPr lang="en-US" dirty="0" smtClean="0">
              <a:latin typeface="Arial" charset="0"/>
            </a:endParaRPr>
          </a:p>
        </p:txBody>
      </p:sp>
      <p:sp>
        <p:nvSpPr>
          <p:cNvPr id="138244" name="Slide Number Placeholder 3"/>
          <p:cNvSpPr>
            <a:spLocks noGrp="1"/>
          </p:cNvSpPr>
          <p:nvPr>
            <p:ph type="sldNum" sz="quarter" idx="5"/>
          </p:nvPr>
        </p:nvSpPr>
        <p:spPr>
          <a:noFill/>
        </p:spPr>
        <p:txBody>
          <a:bodyPr/>
          <a:lstStyle/>
          <a:p>
            <a:fld id="{C84805C4-1EDA-4379-8C30-AA7429E3AC29}" type="slidenum">
              <a:rPr lang="en-US" smtClean="0">
                <a:solidFill>
                  <a:srgbClr val="000000"/>
                </a:solidFill>
                <a:latin typeface="Arial" charset="0"/>
              </a:rPr>
              <a:pPr/>
              <a:t>25</a:t>
            </a:fld>
            <a:endParaRPr lang="en-US" dirty="0" smtClean="0">
              <a:solidFill>
                <a:srgbClr val="000000"/>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endParaRPr lang="en-US" smtClean="0">
              <a:latin typeface="Arial" charset="0"/>
            </a:endParaRPr>
          </a:p>
        </p:txBody>
      </p:sp>
      <p:sp>
        <p:nvSpPr>
          <p:cNvPr id="138244" name="Slide Number Placeholder 3"/>
          <p:cNvSpPr>
            <a:spLocks noGrp="1"/>
          </p:cNvSpPr>
          <p:nvPr>
            <p:ph type="sldNum" sz="quarter" idx="5"/>
          </p:nvPr>
        </p:nvSpPr>
        <p:spPr>
          <a:noFill/>
        </p:spPr>
        <p:txBody>
          <a:bodyPr/>
          <a:lstStyle/>
          <a:p>
            <a:fld id="{C84805C4-1EDA-4379-8C30-AA7429E3AC29}" type="slidenum">
              <a:rPr lang="en-US" smtClean="0">
                <a:solidFill>
                  <a:srgbClr val="000000"/>
                </a:solidFill>
                <a:latin typeface="Arial" charset="0"/>
              </a:rPr>
              <a:pPr/>
              <a:t>3</a:t>
            </a:fld>
            <a:endParaRPr lang="en-US" smtClean="0">
              <a:solidFill>
                <a:srgbClr val="000000"/>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endParaRPr lang="en-US" dirty="0" smtClean="0">
              <a:latin typeface="Arial" charset="0"/>
            </a:endParaRPr>
          </a:p>
        </p:txBody>
      </p:sp>
      <p:sp>
        <p:nvSpPr>
          <p:cNvPr id="138244" name="Slide Number Placeholder 3"/>
          <p:cNvSpPr>
            <a:spLocks noGrp="1"/>
          </p:cNvSpPr>
          <p:nvPr>
            <p:ph type="sldNum" sz="quarter" idx="5"/>
          </p:nvPr>
        </p:nvSpPr>
        <p:spPr>
          <a:noFill/>
        </p:spPr>
        <p:txBody>
          <a:bodyPr/>
          <a:lstStyle/>
          <a:p>
            <a:fld id="{C84805C4-1EDA-4379-8C30-AA7429E3AC29}" type="slidenum">
              <a:rPr lang="en-US" smtClean="0">
                <a:solidFill>
                  <a:srgbClr val="000000"/>
                </a:solidFill>
                <a:latin typeface="Arial" charset="0"/>
              </a:rPr>
              <a:pPr/>
              <a:t>26</a:t>
            </a:fld>
            <a:endParaRPr lang="en-US" dirty="0" smtClean="0">
              <a:solidFill>
                <a:srgbClr val="000000"/>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endParaRPr lang="en-US" smtClean="0">
              <a:latin typeface="Arial" charset="0"/>
            </a:endParaRPr>
          </a:p>
        </p:txBody>
      </p:sp>
      <p:sp>
        <p:nvSpPr>
          <p:cNvPr id="138244" name="Slide Number Placeholder 3"/>
          <p:cNvSpPr>
            <a:spLocks noGrp="1"/>
          </p:cNvSpPr>
          <p:nvPr>
            <p:ph type="sldNum" sz="quarter" idx="5"/>
          </p:nvPr>
        </p:nvSpPr>
        <p:spPr>
          <a:noFill/>
        </p:spPr>
        <p:txBody>
          <a:bodyPr/>
          <a:lstStyle/>
          <a:p>
            <a:fld id="{C84805C4-1EDA-4379-8C30-AA7429E3AC29}" type="slidenum">
              <a:rPr lang="en-US" smtClean="0">
                <a:solidFill>
                  <a:srgbClr val="000000"/>
                </a:solidFill>
                <a:latin typeface="Arial" charset="0"/>
              </a:rPr>
              <a:pPr/>
              <a:t>28</a:t>
            </a:fld>
            <a:endParaRPr lang="en-US" smtClean="0">
              <a:solidFill>
                <a:srgbClr val="000000"/>
              </a:solidFill>
              <a:latin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endParaRPr lang="en-US" smtClean="0">
              <a:latin typeface="Arial" charset="0"/>
            </a:endParaRPr>
          </a:p>
        </p:txBody>
      </p:sp>
      <p:sp>
        <p:nvSpPr>
          <p:cNvPr id="138244" name="Slide Number Placeholder 3"/>
          <p:cNvSpPr>
            <a:spLocks noGrp="1"/>
          </p:cNvSpPr>
          <p:nvPr>
            <p:ph type="sldNum" sz="quarter" idx="5"/>
          </p:nvPr>
        </p:nvSpPr>
        <p:spPr>
          <a:noFill/>
        </p:spPr>
        <p:txBody>
          <a:bodyPr/>
          <a:lstStyle/>
          <a:p>
            <a:fld id="{C84805C4-1EDA-4379-8C30-AA7429E3AC29}" type="slidenum">
              <a:rPr lang="en-US" smtClean="0">
                <a:solidFill>
                  <a:srgbClr val="000000"/>
                </a:solidFill>
                <a:latin typeface="Arial" charset="0"/>
              </a:rPr>
              <a:pPr/>
              <a:t>29</a:t>
            </a:fld>
            <a:endParaRPr lang="en-US" smtClean="0">
              <a:solidFill>
                <a:srgbClr val="000000"/>
              </a:solidFill>
              <a:latin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endParaRPr lang="en-US" smtClean="0">
              <a:latin typeface="Arial" charset="0"/>
            </a:endParaRPr>
          </a:p>
        </p:txBody>
      </p:sp>
      <p:sp>
        <p:nvSpPr>
          <p:cNvPr id="138244" name="Slide Number Placeholder 3"/>
          <p:cNvSpPr>
            <a:spLocks noGrp="1"/>
          </p:cNvSpPr>
          <p:nvPr>
            <p:ph type="sldNum" sz="quarter" idx="5"/>
          </p:nvPr>
        </p:nvSpPr>
        <p:spPr>
          <a:noFill/>
        </p:spPr>
        <p:txBody>
          <a:bodyPr/>
          <a:lstStyle/>
          <a:p>
            <a:fld id="{C84805C4-1EDA-4379-8C30-AA7429E3AC29}" type="slidenum">
              <a:rPr lang="en-US" smtClean="0">
                <a:solidFill>
                  <a:srgbClr val="000000"/>
                </a:solidFill>
                <a:latin typeface="Arial" charset="0"/>
              </a:rPr>
              <a:pPr/>
              <a:t>30</a:t>
            </a:fld>
            <a:endParaRPr lang="en-US" smtClean="0">
              <a:solidFill>
                <a:srgbClr val="000000"/>
              </a:solidFill>
              <a:latin typeface="Arial"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endParaRPr lang="en-US" smtClean="0">
              <a:latin typeface="Arial" charset="0"/>
            </a:endParaRPr>
          </a:p>
        </p:txBody>
      </p:sp>
      <p:sp>
        <p:nvSpPr>
          <p:cNvPr id="138244" name="Slide Number Placeholder 3"/>
          <p:cNvSpPr>
            <a:spLocks noGrp="1"/>
          </p:cNvSpPr>
          <p:nvPr>
            <p:ph type="sldNum" sz="quarter" idx="5"/>
          </p:nvPr>
        </p:nvSpPr>
        <p:spPr>
          <a:noFill/>
        </p:spPr>
        <p:txBody>
          <a:bodyPr/>
          <a:lstStyle/>
          <a:p>
            <a:fld id="{C84805C4-1EDA-4379-8C30-AA7429E3AC29}" type="slidenum">
              <a:rPr lang="en-US" smtClean="0">
                <a:solidFill>
                  <a:srgbClr val="000000"/>
                </a:solidFill>
                <a:latin typeface="Arial" charset="0"/>
              </a:rPr>
              <a:pPr/>
              <a:t>31</a:t>
            </a:fld>
            <a:endParaRPr lang="en-US" smtClean="0">
              <a:solidFill>
                <a:srgbClr val="000000"/>
              </a:solidFill>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endParaRPr lang="en-US" smtClean="0">
              <a:latin typeface="Arial" charset="0"/>
            </a:endParaRPr>
          </a:p>
        </p:txBody>
      </p:sp>
      <p:sp>
        <p:nvSpPr>
          <p:cNvPr id="138244" name="Slide Number Placeholder 3"/>
          <p:cNvSpPr>
            <a:spLocks noGrp="1"/>
          </p:cNvSpPr>
          <p:nvPr>
            <p:ph type="sldNum" sz="quarter" idx="5"/>
          </p:nvPr>
        </p:nvSpPr>
        <p:spPr>
          <a:noFill/>
        </p:spPr>
        <p:txBody>
          <a:bodyPr/>
          <a:lstStyle/>
          <a:p>
            <a:fld id="{C84805C4-1EDA-4379-8C30-AA7429E3AC29}" type="slidenum">
              <a:rPr lang="en-US" smtClean="0">
                <a:solidFill>
                  <a:srgbClr val="000000"/>
                </a:solidFill>
                <a:latin typeface="Arial" charset="0"/>
              </a:rPr>
              <a:pPr/>
              <a:t>4</a:t>
            </a:fld>
            <a:endParaRPr lang="en-US" smtClean="0">
              <a:solidFill>
                <a:srgbClr val="000000"/>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endParaRPr lang="en-US" smtClean="0">
              <a:latin typeface="Arial" charset="0"/>
            </a:endParaRPr>
          </a:p>
        </p:txBody>
      </p:sp>
      <p:sp>
        <p:nvSpPr>
          <p:cNvPr id="138244" name="Slide Number Placeholder 3"/>
          <p:cNvSpPr>
            <a:spLocks noGrp="1"/>
          </p:cNvSpPr>
          <p:nvPr>
            <p:ph type="sldNum" sz="quarter" idx="5"/>
          </p:nvPr>
        </p:nvSpPr>
        <p:spPr>
          <a:noFill/>
        </p:spPr>
        <p:txBody>
          <a:bodyPr/>
          <a:lstStyle/>
          <a:p>
            <a:fld id="{C84805C4-1EDA-4379-8C30-AA7429E3AC29}" type="slidenum">
              <a:rPr lang="en-US" smtClean="0">
                <a:solidFill>
                  <a:srgbClr val="000000"/>
                </a:solidFill>
                <a:latin typeface="Arial" charset="0"/>
              </a:rPr>
              <a:pPr/>
              <a:t>6</a:t>
            </a:fld>
            <a:endParaRPr lang="en-US" smtClean="0">
              <a:solidFill>
                <a:srgbClr val="000000"/>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endParaRPr lang="en-US" smtClean="0">
              <a:latin typeface="Arial" charset="0"/>
            </a:endParaRPr>
          </a:p>
        </p:txBody>
      </p:sp>
      <p:sp>
        <p:nvSpPr>
          <p:cNvPr id="138244" name="Slide Number Placeholder 3"/>
          <p:cNvSpPr>
            <a:spLocks noGrp="1"/>
          </p:cNvSpPr>
          <p:nvPr>
            <p:ph type="sldNum" sz="quarter" idx="5"/>
          </p:nvPr>
        </p:nvSpPr>
        <p:spPr>
          <a:noFill/>
        </p:spPr>
        <p:txBody>
          <a:bodyPr/>
          <a:lstStyle/>
          <a:p>
            <a:fld id="{C84805C4-1EDA-4379-8C30-AA7429E3AC29}" type="slidenum">
              <a:rPr lang="en-US" smtClean="0">
                <a:solidFill>
                  <a:srgbClr val="000000"/>
                </a:solidFill>
                <a:latin typeface="Arial" charset="0"/>
              </a:rPr>
              <a:pPr/>
              <a:t>7</a:t>
            </a:fld>
            <a:endParaRPr lang="en-US" smtClean="0">
              <a:solidFill>
                <a:srgbClr val="000000"/>
              </a:solidFill>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endParaRPr lang="en-US" smtClean="0">
              <a:latin typeface="Arial" charset="0"/>
            </a:endParaRPr>
          </a:p>
        </p:txBody>
      </p:sp>
      <p:sp>
        <p:nvSpPr>
          <p:cNvPr id="138244" name="Slide Number Placeholder 3"/>
          <p:cNvSpPr>
            <a:spLocks noGrp="1"/>
          </p:cNvSpPr>
          <p:nvPr>
            <p:ph type="sldNum" sz="quarter" idx="5"/>
          </p:nvPr>
        </p:nvSpPr>
        <p:spPr>
          <a:noFill/>
        </p:spPr>
        <p:txBody>
          <a:bodyPr/>
          <a:lstStyle/>
          <a:p>
            <a:fld id="{C84805C4-1EDA-4379-8C30-AA7429E3AC29}" type="slidenum">
              <a:rPr lang="en-US" smtClean="0">
                <a:solidFill>
                  <a:srgbClr val="000000"/>
                </a:solidFill>
                <a:latin typeface="Arial" charset="0"/>
              </a:rPr>
              <a:pPr/>
              <a:t>8</a:t>
            </a:fld>
            <a:endParaRPr lang="en-US" smtClean="0">
              <a:solidFill>
                <a:srgbClr val="000000"/>
              </a:solidFill>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endParaRPr lang="en-US" dirty="0" smtClean="0">
              <a:latin typeface="Arial" charset="0"/>
            </a:endParaRPr>
          </a:p>
        </p:txBody>
      </p:sp>
      <p:sp>
        <p:nvSpPr>
          <p:cNvPr id="138244" name="Slide Number Placeholder 3"/>
          <p:cNvSpPr>
            <a:spLocks noGrp="1"/>
          </p:cNvSpPr>
          <p:nvPr>
            <p:ph type="sldNum" sz="quarter" idx="5"/>
          </p:nvPr>
        </p:nvSpPr>
        <p:spPr>
          <a:noFill/>
        </p:spPr>
        <p:txBody>
          <a:bodyPr/>
          <a:lstStyle/>
          <a:p>
            <a:fld id="{C84805C4-1EDA-4379-8C30-AA7429E3AC29}" type="slidenum">
              <a:rPr lang="en-US" smtClean="0">
                <a:solidFill>
                  <a:srgbClr val="000000"/>
                </a:solidFill>
                <a:latin typeface="Arial" charset="0"/>
              </a:rPr>
              <a:pPr/>
              <a:t>10</a:t>
            </a:fld>
            <a:endParaRPr lang="en-US" dirty="0" smtClean="0">
              <a:solidFill>
                <a:srgbClr val="000000"/>
              </a:solidFill>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endParaRPr lang="en-US" dirty="0" smtClean="0">
              <a:latin typeface="Arial" charset="0"/>
            </a:endParaRPr>
          </a:p>
        </p:txBody>
      </p:sp>
      <p:sp>
        <p:nvSpPr>
          <p:cNvPr id="138244" name="Slide Number Placeholder 3"/>
          <p:cNvSpPr>
            <a:spLocks noGrp="1"/>
          </p:cNvSpPr>
          <p:nvPr>
            <p:ph type="sldNum" sz="quarter" idx="5"/>
          </p:nvPr>
        </p:nvSpPr>
        <p:spPr>
          <a:noFill/>
        </p:spPr>
        <p:txBody>
          <a:bodyPr/>
          <a:lstStyle/>
          <a:p>
            <a:fld id="{C84805C4-1EDA-4379-8C30-AA7429E3AC29}" type="slidenum">
              <a:rPr lang="en-US" smtClean="0">
                <a:solidFill>
                  <a:srgbClr val="000000"/>
                </a:solidFill>
                <a:latin typeface="Arial" charset="0"/>
              </a:rPr>
              <a:pPr/>
              <a:t>11</a:t>
            </a:fld>
            <a:endParaRPr lang="en-US" dirty="0" smtClean="0">
              <a:solidFill>
                <a:srgbClr val="000000"/>
              </a:solidFill>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endParaRPr lang="en-US" dirty="0" smtClean="0">
              <a:latin typeface="Arial" charset="0"/>
            </a:endParaRPr>
          </a:p>
        </p:txBody>
      </p:sp>
      <p:sp>
        <p:nvSpPr>
          <p:cNvPr id="138244" name="Slide Number Placeholder 3"/>
          <p:cNvSpPr>
            <a:spLocks noGrp="1"/>
          </p:cNvSpPr>
          <p:nvPr>
            <p:ph type="sldNum" sz="quarter" idx="5"/>
          </p:nvPr>
        </p:nvSpPr>
        <p:spPr>
          <a:noFill/>
        </p:spPr>
        <p:txBody>
          <a:bodyPr/>
          <a:lstStyle/>
          <a:p>
            <a:fld id="{C84805C4-1EDA-4379-8C30-AA7429E3AC29}" type="slidenum">
              <a:rPr lang="en-US" smtClean="0">
                <a:solidFill>
                  <a:srgbClr val="000000"/>
                </a:solidFill>
                <a:latin typeface="Arial" charset="0"/>
              </a:rPr>
              <a:pPr/>
              <a:t>12</a:t>
            </a:fld>
            <a:endParaRPr lang="en-US" dirty="0" smtClean="0">
              <a:solidFill>
                <a:srgbClr val="000000"/>
              </a:solidFill>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7/31/2012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7/31/2012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7/31/2012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gif"/><Relationship Id="rId4" Type="http://schemas.openxmlformats.org/officeDocument/2006/relationships/image" Target="../media/image2.jpe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447800"/>
            <a:ext cx="7772400" cy="1470025"/>
          </a:xfrm>
        </p:spPr>
        <p:txBody>
          <a:bodyPr>
            <a:normAutofit/>
          </a:bodyPr>
          <a:lstStyle/>
          <a:p>
            <a:r>
              <a:rPr lang="en-US" dirty="0" smtClean="0"/>
              <a:t>Fisheries Goal Team (GIT 1)</a:t>
            </a:r>
            <a:endParaRPr lang="en-US" dirty="0"/>
          </a:p>
        </p:txBody>
      </p:sp>
      <p:sp>
        <p:nvSpPr>
          <p:cNvPr id="5" name="Subtitle 4"/>
          <p:cNvSpPr>
            <a:spLocks noGrp="1"/>
          </p:cNvSpPr>
          <p:nvPr>
            <p:ph type="subTitle" idx="1"/>
          </p:nvPr>
        </p:nvSpPr>
        <p:spPr>
          <a:xfrm>
            <a:off x="1219200" y="3124200"/>
            <a:ext cx="6934200" cy="2667000"/>
          </a:xfrm>
        </p:spPr>
        <p:txBody>
          <a:bodyPr>
            <a:normAutofit fontScale="85000" lnSpcReduction="20000"/>
          </a:bodyPr>
          <a:lstStyle/>
          <a:p>
            <a:endParaRPr lang="en-US" dirty="0" smtClean="0"/>
          </a:p>
          <a:p>
            <a:r>
              <a:rPr lang="en-US" dirty="0" smtClean="0"/>
              <a:t>Management Board presentation 9/2/2012</a:t>
            </a:r>
          </a:p>
          <a:p>
            <a:endParaRPr lang="en-US" dirty="0" smtClean="0"/>
          </a:p>
          <a:p>
            <a:r>
              <a:rPr lang="en-US" dirty="0" smtClean="0"/>
              <a:t>Peyton Robertson, Chair</a:t>
            </a:r>
          </a:p>
          <a:p>
            <a:r>
              <a:rPr lang="en-US" dirty="0" smtClean="0"/>
              <a:t>Thomas O’Connell, Vice Chair</a:t>
            </a:r>
          </a:p>
          <a:p>
            <a:r>
              <a:rPr lang="en-US" dirty="0" smtClean="0"/>
              <a:t>Bruce Vogt, Coordinator</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p:cNvGrpSpPr>
          <p:nvPr/>
        </p:nvGrpSpPr>
        <p:grpSpPr bwMode="auto">
          <a:xfrm>
            <a:off x="0" y="0"/>
            <a:ext cx="9144000" cy="1219200"/>
            <a:chOff x="0" y="0"/>
            <a:chExt cx="9144000" cy="1981200"/>
          </a:xfrm>
        </p:grpSpPr>
        <p:sp>
          <p:nvSpPr>
            <p:cNvPr id="6"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dirty="0">
                <a:solidFill>
                  <a:prstClr val="black"/>
                </a:solidFill>
                <a:latin typeface="Calibri"/>
              </a:endParaRPr>
            </a:p>
          </p:txBody>
        </p:sp>
        <p:sp>
          <p:nvSpPr>
            <p:cNvPr id="7"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dirty="0">
                <a:solidFill>
                  <a:prstClr val="black"/>
                </a:solidFill>
                <a:latin typeface="Calibri"/>
              </a:endParaRPr>
            </a:p>
          </p:txBody>
        </p:sp>
        <p:sp>
          <p:nvSpPr>
            <p:cNvPr id="108552"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dirty="0">
                <a:solidFill>
                  <a:srgbClr val="000000"/>
                </a:solidFill>
                <a:latin typeface="Calibri" pitchFamily="34" charset="0"/>
              </a:endParaRPr>
            </a:p>
          </p:txBody>
        </p:sp>
        <p:sp>
          <p:nvSpPr>
            <p:cNvPr id="108553"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dirty="0"/>
            </a:p>
          </p:txBody>
        </p:sp>
        <p:sp>
          <p:nvSpPr>
            <p:cNvPr id="108554"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dirty="0"/>
            </a:p>
          </p:txBody>
        </p:sp>
      </p:grpSp>
      <p:sp>
        <p:nvSpPr>
          <p:cNvPr id="2" name="Title 1"/>
          <p:cNvSpPr>
            <a:spLocks noGrp="1"/>
          </p:cNvSpPr>
          <p:nvPr>
            <p:ph type="title"/>
          </p:nvPr>
        </p:nvSpPr>
        <p:spPr>
          <a:xfrm>
            <a:off x="-228600" y="304800"/>
            <a:ext cx="6477000" cy="914400"/>
          </a:xfrm>
        </p:spPr>
        <p:txBody>
          <a:bodyPr rtlCol="0">
            <a:normAutofit/>
          </a:bodyPr>
          <a:lstStyle/>
          <a:p>
            <a:pPr eaLnBrk="1" fontAlgn="auto" hangingPunct="1">
              <a:spcAft>
                <a:spcPts val="0"/>
              </a:spcAft>
              <a:defRPr/>
            </a:pPr>
            <a:r>
              <a:rPr lang="en-US" sz="4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Water Quality GIT Goals	</a:t>
            </a:r>
            <a:endParaRPr lang="en-US" sz="40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0" y="1219200"/>
            <a:ext cx="8991600" cy="5638800"/>
          </a:xfrm>
        </p:spPr>
        <p:txBody>
          <a:bodyPr rtlCol="0">
            <a:noAutofit/>
          </a:bodyPr>
          <a:lstStyle/>
          <a:p>
            <a:pPr marL="514350" indent="-514350">
              <a:defRPr/>
            </a:pPr>
            <a:endParaRPr lang="en-US" sz="2400" b="1" dirty="0" smtClean="0">
              <a:latin typeface="Bell MT" pitchFamily="18" charset="0"/>
              <a:ea typeface="Arial Unicode MS" pitchFamily="34" charset="-128"/>
              <a:cs typeface="Arial Unicode MS" pitchFamily="34" charset="-128"/>
            </a:endParaRPr>
          </a:p>
          <a:p>
            <a:pPr marL="514350" indent="-514350">
              <a:defRPr/>
            </a:pPr>
            <a:r>
              <a:rPr lang="en-US" sz="2400" b="1" dirty="0" smtClean="0">
                <a:latin typeface="Bell MT" pitchFamily="18" charset="0"/>
              </a:rPr>
              <a:t>Have all practices in place by 2025 that are necessary to reduce nitrogen, phosphorus, and sediment to levels that will contribute to meeting water quality standards in the tidal waters of the Chesapeake Bay for DO</a:t>
            </a:r>
            <a:r>
              <a:rPr lang="en-US" sz="2400" b="1" smtClean="0">
                <a:latin typeface="Bell MT" pitchFamily="18" charset="0"/>
              </a:rPr>
              <a:t>, SAV/clarity, </a:t>
            </a:r>
            <a:r>
              <a:rPr lang="en-US" sz="2400" b="1" dirty="0" smtClean="0">
                <a:latin typeface="Bell MT" pitchFamily="18" charset="0"/>
              </a:rPr>
              <a:t>and chlorophyll-a. </a:t>
            </a:r>
            <a:r>
              <a:rPr lang="en-US" sz="2400" b="1" dirty="0" smtClean="0">
                <a:latin typeface="Bell MT" pitchFamily="18" charset="0"/>
                <a:ea typeface="Arial Unicode MS" pitchFamily="34" charset="-128"/>
                <a:cs typeface="Arial Unicode MS" pitchFamily="34" charset="-128"/>
              </a:rPr>
              <a:t/>
            </a:r>
            <a:br>
              <a:rPr lang="en-US" sz="2400" b="1" dirty="0" smtClean="0">
                <a:latin typeface="Bell MT" pitchFamily="18" charset="0"/>
                <a:ea typeface="Arial Unicode MS" pitchFamily="34" charset="-128"/>
                <a:cs typeface="Arial Unicode MS" pitchFamily="34" charset="-128"/>
              </a:rPr>
            </a:br>
            <a:endParaRPr lang="en-US" sz="2400" b="1" dirty="0" smtClean="0">
              <a:latin typeface="Bell MT" pitchFamily="18" charset="0"/>
              <a:ea typeface="Arial Unicode MS" pitchFamily="34" charset="-128"/>
              <a:cs typeface="Arial Unicode MS" pitchFamily="34" charset="-128"/>
            </a:endParaRPr>
          </a:p>
          <a:p>
            <a:pPr marL="514350" indent="-514350">
              <a:defRPr/>
            </a:pPr>
            <a:r>
              <a:rPr lang="en-US" sz="2400" b="1" dirty="0" smtClean="0">
                <a:latin typeface="Bell MT" pitchFamily="18" charset="0"/>
                <a:ea typeface="Arial Unicode MS" pitchFamily="34" charset="-128"/>
                <a:cs typeface="Arial Unicode MS" pitchFamily="34" charset="-128"/>
              </a:rPr>
              <a:t>Practices will be in place by 2017 that would achieve 60% of the necessary pollutant reductions compared to 2009.</a:t>
            </a:r>
            <a:br>
              <a:rPr lang="en-US" sz="2400" b="1" dirty="0" smtClean="0">
                <a:latin typeface="Bell MT" pitchFamily="18" charset="0"/>
                <a:ea typeface="Arial Unicode MS" pitchFamily="34" charset="-128"/>
                <a:cs typeface="Arial Unicode MS" pitchFamily="34" charset="-128"/>
              </a:rPr>
            </a:br>
            <a:endParaRPr lang="en-US" sz="2400" b="1" dirty="0" smtClean="0">
              <a:latin typeface="Bell MT" pitchFamily="18" charset="0"/>
              <a:ea typeface="Arial Unicode MS" pitchFamily="34" charset="-128"/>
              <a:cs typeface="Arial Unicode MS" pitchFamily="34" charset="-128"/>
            </a:endParaRPr>
          </a:p>
          <a:p>
            <a:pPr marL="514350" indent="-514350">
              <a:defRPr/>
            </a:pPr>
            <a:r>
              <a:rPr lang="en-US" sz="2400" b="1" dirty="0" smtClean="0">
                <a:latin typeface="Bell MT" pitchFamily="18" charset="0"/>
              </a:rPr>
              <a:t>Restoration of water quality is vital to achieving conditions that</a:t>
            </a:r>
            <a:r>
              <a:rPr lang="en-US" sz="2400" b="1" i="1" dirty="0" smtClean="0">
                <a:latin typeface="Bell MT" pitchFamily="18" charset="0"/>
              </a:rPr>
              <a:t> </a:t>
            </a:r>
            <a:r>
              <a:rPr lang="en-US" sz="2400" b="1" dirty="0" smtClean="0">
                <a:latin typeface="Bell MT" pitchFamily="18" charset="0"/>
              </a:rPr>
              <a:t>support living resources and protect human health.</a:t>
            </a:r>
          </a:p>
          <a:p>
            <a:pPr marL="514350" indent="-514350">
              <a:defRPr/>
            </a:pPr>
            <a:endParaRPr lang="en-US" sz="2400" b="1" dirty="0" smtClean="0">
              <a:latin typeface="Bell MT" pitchFamily="18" charset="0"/>
              <a:ea typeface="Arial Unicode MS" pitchFamily="34" charset="-128"/>
              <a:cs typeface="Arial Unicode MS" pitchFamily="34" charset="-128"/>
            </a:endParaRPr>
          </a:p>
          <a:p>
            <a:pPr marL="914400" lvl="1" indent="-514350">
              <a:defRPr/>
            </a:pPr>
            <a:endParaRPr lang="en-US" sz="1600" dirty="0" smtClean="0">
              <a:latin typeface="Bell MT" pitchFamily="18" charset="0"/>
              <a:ea typeface="Arial Unicode MS" pitchFamily="34" charset="-128"/>
              <a:cs typeface="Arial Unicode MS" pitchFamily="34" charset="-128"/>
            </a:endParaRPr>
          </a:p>
          <a:p>
            <a:pPr marL="914400" lvl="2" indent="-514350">
              <a:buNone/>
              <a:defRPr/>
            </a:pPr>
            <a:endParaRPr lang="en-US" sz="1600" dirty="0" smtClean="0">
              <a:latin typeface="Bell MT" pitchFamily="18" charset="0"/>
            </a:endParaRPr>
          </a:p>
          <a:p>
            <a:pPr marL="1371600" lvl="3" indent="-514350">
              <a:defRPr/>
            </a:pPr>
            <a:endParaRPr lang="en-US" sz="1200" dirty="0" smtClean="0">
              <a:latin typeface="Bell MT" pitchFamily="18" charset="0"/>
            </a:endParaRPr>
          </a:p>
          <a:p>
            <a:pPr marL="514350" lvl="1" indent="-514350">
              <a:buFont typeface="Arial" pitchFamily="34" charset="0"/>
              <a:buChar char="•"/>
              <a:defRPr/>
            </a:pPr>
            <a:endParaRPr lang="en-US" sz="2000" dirty="0" smtClean="0">
              <a:latin typeface="Bell MT" pitchFamily="18" charset="0"/>
            </a:endParaRPr>
          </a:p>
          <a:p>
            <a:pPr marL="914400" lvl="2" indent="-514350">
              <a:buNone/>
              <a:defRPr/>
            </a:pPr>
            <a:endParaRPr lang="en-US" sz="1600" dirty="0" smtClean="0">
              <a:latin typeface="Bell MT" pitchFamily="18" charset="0"/>
            </a:endParaRPr>
          </a:p>
          <a:p>
            <a:pPr marL="514350" lvl="1" indent="-514350">
              <a:buFont typeface="Arial" pitchFamily="34" charset="0"/>
              <a:buChar char="•"/>
              <a:defRPr/>
            </a:pPr>
            <a:endParaRPr lang="en-US" sz="2000" dirty="0" smtClean="0">
              <a:latin typeface="Bell MT" pitchFamily="18" charset="0"/>
            </a:endParaRPr>
          </a:p>
          <a:p>
            <a:pPr marL="514350" indent="-514350">
              <a:defRPr/>
            </a:pPr>
            <a:endParaRPr lang="en-US" sz="2000" dirty="0" smtClean="0">
              <a:latin typeface="Bell MT" pitchFamily="18" charset="0"/>
              <a:ea typeface="Arial Unicode MS" pitchFamily="34" charset="-128"/>
              <a:cs typeface="Arial Unicode MS" pitchFamily="34" charset="-128"/>
            </a:endParaRPr>
          </a:p>
          <a:p>
            <a:pPr marL="914400" lvl="1" indent="-514350">
              <a:defRPr/>
            </a:pPr>
            <a:endParaRPr lang="en-US" sz="1600" dirty="0" smtClean="0">
              <a:latin typeface="Bell MT" pitchFamily="18" charset="0"/>
            </a:endParaRPr>
          </a:p>
          <a:p>
            <a:pPr marL="914400" lvl="1" indent="-514350">
              <a:defRPr/>
            </a:pPr>
            <a:endParaRPr lang="en-US" sz="1600" dirty="0" smtClean="0"/>
          </a:p>
          <a:p>
            <a:pPr marL="514350" indent="-514350" eaLnBrk="1" fontAlgn="auto" hangingPunct="1">
              <a:spcAft>
                <a:spcPts val="0"/>
              </a:spcAft>
              <a:buNone/>
              <a:defRPr/>
            </a:pPr>
            <a:endParaRPr lang="en-US" sz="2000" dirty="0" smtClean="0">
              <a:latin typeface="Bell MT" pitchFamily="18" charset="0"/>
              <a:ea typeface="Arial Unicode MS" pitchFamily="34" charset="-128"/>
              <a:cs typeface="Arial Unicode MS" pitchFamily="34" charset="-128"/>
            </a:endParaRPr>
          </a:p>
        </p:txBody>
      </p:sp>
      <p:sp>
        <p:nvSpPr>
          <p:cNvPr id="108549" name="Slide Number Placeholder 3"/>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3A906E41-7929-4DD7-AD50-432592064013}" type="slidenum">
              <a:rPr lang="en-US" smtClean="0">
                <a:solidFill>
                  <a:srgbClr val="898989"/>
                </a:solidFill>
              </a:rPr>
              <a:pPr/>
              <a:t>10</a:t>
            </a:fld>
            <a:endParaRPr lang="en-US" dirty="0" smtClean="0">
              <a:solidFill>
                <a:srgbClr val="898989"/>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p:cNvGrpSpPr>
          <p:nvPr/>
        </p:nvGrpSpPr>
        <p:grpSpPr bwMode="auto">
          <a:xfrm>
            <a:off x="0" y="0"/>
            <a:ext cx="9144000" cy="1219200"/>
            <a:chOff x="0" y="0"/>
            <a:chExt cx="9144000" cy="1981200"/>
          </a:xfrm>
        </p:grpSpPr>
        <p:sp>
          <p:nvSpPr>
            <p:cNvPr id="6"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dirty="0">
                <a:solidFill>
                  <a:prstClr val="black"/>
                </a:solidFill>
                <a:latin typeface="Calibri"/>
              </a:endParaRPr>
            </a:p>
          </p:txBody>
        </p:sp>
        <p:sp>
          <p:nvSpPr>
            <p:cNvPr id="7"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dirty="0">
                <a:solidFill>
                  <a:prstClr val="black"/>
                </a:solidFill>
                <a:latin typeface="Calibri"/>
              </a:endParaRPr>
            </a:p>
          </p:txBody>
        </p:sp>
        <p:sp>
          <p:nvSpPr>
            <p:cNvPr id="108552"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dirty="0">
                <a:solidFill>
                  <a:srgbClr val="000000"/>
                </a:solidFill>
                <a:latin typeface="Calibri" pitchFamily="34" charset="0"/>
              </a:endParaRPr>
            </a:p>
          </p:txBody>
        </p:sp>
        <p:sp>
          <p:nvSpPr>
            <p:cNvPr id="108553"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dirty="0"/>
            </a:p>
          </p:txBody>
        </p:sp>
        <p:sp>
          <p:nvSpPr>
            <p:cNvPr id="108554"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dirty="0"/>
            </a:p>
          </p:txBody>
        </p:sp>
      </p:grpSp>
      <p:sp>
        <p:nvSpPr>
          <p:cNvPr id="2" name="Title 1"/>
          <p:cNvSpPr>
            <a:spLocks noGrp="1"/>
          </p:cNvSpPr>
          <p:nvPr>
            <p:ph type="title"/>
          </p:nvPr>
        </p:nvSpPr>
        <p:spPr>
          <a:xfrm>
            <a:off x="0" y="0"/>
            <a:ext cx="6477000" cy="1143000"/>
          </a:xfrm>
        </p:spPr>
        <p:txBody>
          <a:bodyPr rtlCol="0">
            <a:normAutofit fontScale="90000"/>
          </a:bodyPr>
          <a:lstStyle/>
          <a:p>
            <a:pPr eaLnBrk="1" fontAlgn="auto" hangingPunct="1">
              <a:spcAft>
                <a:spcPts val="0"/>
              </a:spcAft>
              <a:defRP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WQGIT Goal Basis and Support	</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0" y="1143000"/>
            <a:ext cx="9144000" cy="5715000"/>
          </a:xfrm>
        </p:spPr>
        <p:txBody>
          <a:bodyPr rtlCol="0">
            <a:noAutofit/>
          </a:bodyPr>
          <a:lstStyle/>
          <a:p>
            <a:pPr marL="514350" indent="-514350" eaLnBrk="1" fontAlgn="auto" hangingPunct="1">
              <a:spcAft>
                <a:spcPts val="0"/>
              </a:spcAft>
              <a:buNone/>
              <a:defRPr/>
            </a:pPr>
            <a:endParaRPr lang="en-US" sz="2400" b="1" dirty="0" smtClean="0">
              <a:latin typeface="Bell MT" pitchFamily="18" charset="0"/>
            </a:endParaRPr>
          </a:p>
          <a:p>
            <a:pPr marL="514350" lvl="1" indent="-514350">
              <a:buFont typeface="Arial" pitchFamily="34" charset="0"/>
              <a:buChar char="•"/>
              <a:defRPr/>
            </a:pPr>
            <a:r>
              <a:rPr lang="en-US" sz="2400" b="1" dirty="0" smtClean="0">
                <a:latin typeface="Bell MT" pitchFamily="18" charset="0"/>
              </a:rPr>
              <a:t>Multiple Chesapeake Bay Agreements, most recently Chesapeake 2000</a:t>
            </a:r>
          </a:p>
          <a:p>
            <a:pPr marL="514350" lvl="1" indent="-514350">
              <a:buFont typeface="Arial" pitchFamily="34" charset="0"/>
              <a:buChar char="•"/>
              <a:defRPr/>
            </a:pPr>
            <a:r>
              <a:rPr lang="en-US" sz="2400" b="1" dirty="0" smtClean="0">
                <a:latin typeface="Bell MT" pitchFamily="18" charset="0"/>
              </a:rPr>
              <a:t>In 2009, Executive Council called for practices in place by 2025</a:t>
            </a:r>
          </a:p>
          <a:p>
            <a:pPr marL="514350" lvl="1" indent="-514350">
              <a:buFont typeface="Arial" pitchFamily="34" charset="0"/>
              <a:buChar char="•"/>
              <a:defRPr/>
            </a:pPr>
            <a:r>
              <a:rPr lang="en-US" sz="2400" b="1" dirty="0" smtClean="0">
                <a:latin typeface="Bell MT" pitchFamily="18" charset="0"/>
              </a:rPr>
              <a:t>Similar goal in Executive Order 13508 and Bay TMDL</a:t>
            </a:r>
            <a:endParaRPr lang="en-US" sz="2000" dirty="0" smtClean="0">
              <a:latin typeface="Bell MT" pitchFamily="18" charset="0"/>
            </a:endParaRPr>
          </a:p>
          <a:p>
            <a:pPr marL="514350" lvl="1" indent="-514350">
              <a:buFont typeface="Arial" pitchFamily="34" charset="0"/>
              <a:buChar char="•"/>
              <a:defRPr/>
            </a:pPr>
            <a:r>
              <a:rPr lang="en-US" sz="2400" b="1" dirty="0" smtClean="0">
                <a:latin typeface="Bell MT" pitchFamily="18" charset="0"/>
              </a:rPr>
              <a:t>WQGIT Workgroup Support</a:t>
            </a:r>
            <a:r>
              <a:rPr lang="en-US" sz="3200" b="1" dirty="0" smtClean="0">
                <a:latin typeface="Bell MT" pitchFamily="18" charset="0"/>
              </a:rPr>
              <a:t>:</a:t>
            </a:r>
            <a:endParaRPr lang="en-US" sz="3200" b="1" dirty="0" smtClean="0">
              <a:latin typeface="Bell MT" pitchFamily="18" charset="0"/>
              <a:ea typeface="Arial Unicode MS" pitchFamily="34" charset="-128"/>
              <a:cs typeface="Arial Unicode MS" pitchFamily="34" charset="-128"/>
            </a:endParaRPr>
          </a:p>
          <a:p>
            <a:pPr marL="914400" lvl="2" indent="-514350">
              <a:defRPr/>
            </a:pPr>
            <a:r>
              <a:rPr lang="en-US" sz="2000" b="1" dirty="0" smtClean="0">
                <a:latin typeface="Bell MT" pitchFamily="18" charset="0"/>
              </a:rPr>
              <a:t>Source Sector Workgroups (Agriculture, Urban Stormwater, Wastewater, Forestry) </a:t>
            </a:r>
            <a:r>
              <a:rPr lang="en-US" sz="2000" dirty="0" smtClean="0">
                <a:latin typeface="Bell MT" pitchFamily="18" charset="0"/>
              </a:rPr>
              <a:t>–  Analyze information and provide recommendations to support better understanding and accelerated implementation of practices to reduce nitrogen, phosphorus and sediment.</a:t>
            </a:r>
          </a:p>
          <a:p>
            <a:pPr marL="914400" lvl="2" indent="-514350">
              <a:defRPr/>
            </a:pPr>
            <a:r>
              <a:rPr lang="en-US" sz="2000" b="1" dirty="0" smtClean="0">
                <a:latin typeface="Bell MT" pitchFamily="18" charset="0"/>
              </a:rPr>
              <a:t>Additional WQGIT Workgroups </a:t>
            </a:r>
            <a:r>
              <a:rPr lang="en-US" sz="2000" dirty="0" smtClean="0">
                <a:latin typeface="Bell MT" pitchFamily="18" charset="0"/>
              </a:rPr>
              <a:t>–  Provide information and recommendations on two-year milestone development, evaluation and communication; technical issues relating to BMPs; development and impacts of trading and offset programs; estimates and future projections of land use and land cover.</a:t>
            </a:r>
          </a:p>
          <a:p>
            <a:pPr marL="514350" lvl="1" indent="-514350">
              <a:buFont typeface="Arial" pitchFamily="34" charset="0"/>
              <a:buChar char="•"/>
              <a:defRPr/>
            </a:pPr>
            <a:endParaRPr lang="en-US" sz="2400" dirty="0" smtClean="0">
              <a:latin typeface="Bell MT" pitchFamily="18" charset="0"/>
            </a:endParaRPr>
          </a:p>
          <a:p>
            <a:pPr marL="514350" lvl="1" indent="-514350">
              <a:buNone/>
              <a:defRPr/>
            </a:pPr>
            <a:endParaRPr lang="en-US" sz="2000" dirty="0" smtClean="0">
              <a:latin typeface="Bell MT" pitchFamily="18" charset="0"/>
            </a:endParaRPr>
          </a:p>
          <a:p>
            <a:pPr marL="514350" indent="-514350" eaLnBrk="1" fontAlgn="auto" hangingPunct="1">
              <a:spcAft>
                <a:spcPts val="0"/>
              </a:spcAft>
              <a:buNone/>
              <a:defRPr/>
            </a:pPr>
            <a:endParaRPr lang="en-US" sz="2000" dirty="0" smtClean="0">
              <a:latin typeface="Bell MT" pitchFamily="18" charset="0"/>
            </a:endParaRPr>
          </a:p>
          <a:p>
            <a:pPr marL="514350" indent="-514350" eaLnBrk="1" fontAlgn="auto" hangingPunct="1">
              <a:spcAft>
                <a:spcPts val="0"/>
              </a:spcAft>
              <a:buNone/>
              <a:defRPr/>
            </a:pPr>
            <a:endParaRPr lang="en-US" sz="2000" dirty="0" smtClean="0">
              <a:latin typeface="Bell MT" pitchFamily="18" charset="0"/>
            </a:endParaRPr>
          </a:p>
        </p:txBody>
      </p:sp>
      <p:sp>
        <p:nvSpPr>
          <p:cNvPr id="108549" name="Slide Number Placeholder 3"/>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3A906E41-7929-4DD7-AD50-432592064013}" type="slidenum">
              <a:rPr lang="en-US" smtClean="0">
                <a:solidFill>
                  <a:srgbClr val="898989"/>
                </a:solidFill>
              </a:rPr>
              <a:pPr/>
              <a:t>11</a:t>
            </a:fld>
            <a:endParaRPr lang="en-US" dirty="0" smtClean="0">
              <a:solidFill>
                <a:srgbClr val="898989"/>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p:cNvGrpSpPr>
          <p:nvPr/>
        </p:nvGrpSpPr>
        <p:grpSpPr bwMode="auto">
          <a:xfrm>
            <a:off x="0" y="0"/>
            <a:ext cx="9144000" cy="1219200"/>
            <a:chOff x="0" y="0"/>
            <a:chExt cx="9144000" cy="1981200"/>
          </a:xfrm>
        </p:grpSpPr>
        <p:sp>
          <p:nvSpPr>
            <p:cNvPr id="6"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dirty="0">
                <a:solidFill>
                  <a:prstClr val="black"/>
                </a:solidFill>
                <a:latin typeface="Calibri"/>
              </a:endParaRPr>
            </a:p>
          </p:txBody>
        </p:sp>
        <p:sp>
          <p:nvSpPr>
            <p:cNvPr id="7"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dirty="0">
                <a:solidFill>
                  <a:prstClr val="black"/>
                </a:solidFill>
                <a:latin typeface="Calibri"/>
              </a:endParaRPr>
            </a:p>
          </p:txBody>
        </p:sp>
        <p:sp>
          <p:nvSpPr>
            <p:cNvPr id="108552"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dirty="0">
                <a:solidFill>
                  <a:srgbClr val="000000"/>
                </a:solidFill>
                <a:latin typeface="Calibri" pitchFamily="34" charset="0"/>
              </a:endParaRPr>
            </a:p>
          </p:txBody>
        </p:sp>
        <p:sp>
          <p:nvSpPr>
            <p:cNvPr id="108553"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dirty="0"/>
            </a:p>
          </p:txBody>
        </p:sp>
        <p:sp>
          <p:nvSpPr>
            <p:cNvPr id="108554"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dirty="0"/>
            </a:p>
          </p:txBody>
        </p:sp>
      </p:grpSp>
      <p:sp>
        <p:nvSpPr>
          <p:cNvPr id="2" name="Title 1"/>
          <p:cNvSpPr>
            <a:spLocks noGrp="1"/>
          </p:cNvSpPr>
          <p:nvPr>
            <p:ph type="title"/>
          </p:nvPr>
        </p:nvSpPr>
        <p:spPr>
          <a:xfrm>
            <a:off x="0" y="76200"/>
            <a:ext cx="6096000" cy="1143000"/>
          </a:xfrm>
        </p:spPr>
        <p:txBody>
          <a:bodyPr rtlCol="0">
            <a:normAutofit fontScale="90000"/>
          </a:bodyPr>
          <a:lstStyle/>
          <a:p>
            <a:pPr eaLnBrk="1" fontAlgn="auto" hangingPunct="1">
              <a:spcAft>
                <a:spcPts val="0"/>
              </a:spcAft>
              <a:defRP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WQGIT Partner Engagement</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0" y="838200"/>
            <a:ext cx="9144000" cy="6019800"/>
          </a:xfrm>
        </p:spPr>
        <p:txBody>
          <a:bodyPr rtlCol="0">
            <a:noAutofit/>
          </a:bodyPr>
          <a:lstStyle/>
          <a:p>
            <a:pPr marL="514350" indent="-514350" eaLnBrk="1" fontAlgn="auto" hangingPunct="1">
              <a:spcAft>
                <a:spcPts val="0"/>
              </a:spcAft>
              <a:buFont typeface="Arial" pitchFamily="34" charset="0"/>
              <a:buNone/>
              <a:defRPr/>
            </a:pPr>
            <a:endParaRPr lang="en-US" sz="2400" b="1" dirty="0" smtClean="0"/>
          </a:p>
          <a:p>
            <a:pPr marL="514350" indent="-514350">
              <a:defRPr/>
            </a:pPr>
            <a:r>
              <a:rPr lang="en-US" sz="2400" b="1" dirty="0" smtClean="0">
                <a:latin typeface="Bell MT" pitchFamily="18" charset="0"/>
              </a:rPr>
              <a:t>Diverse partnership composed of:</a:t>
            </a:r>
          </a:p>
          <a:p>
            <a:pPr marL="914400" lvl="1" indent="-514350">
              <a:buNone/>
              <a:defRPr/>
            </a:pPr>
            <a:r>
              <a:rPr lang="en-US" sz="2000" dirty="0" smtClean="0">
                <a:latin typeface="Bell MT" pitchFamily="18" charset="0"/>
              </a:rPr>
              <a:t>•	Federal, state, and local agencies</a:t>
            </a:r>
          </a:p>
          <a:p>
            <a:pPr marL="914400" lvl="1" indent="-514350">
              <a:buNone/>
              <a:defRPr/>
            </a:pPr>
            <a:r>
              <a:rPr lang="en-US" sz="2000" dirty="0" smtClean="0">
                <a:latin typeface="Bell MT" pitchFamily="18" charset="0"/>
              </a:rPr>
              <a:t>•	River basin commissions and non-profit organizations</a:t>
            </a:r>
          </a:p>
          <a:p>
            <a:pPr marL="914400" lvl="1" indent="-514350">
              <a:buNone/>
              <a:defRPr/>
            </a:pPr>
            <a:r>
              <a:rPr lang="en-US" sz="2000" dirty="0" smtClean="0">
                <a:latin typeface="Bell MT" pitchFamily="18" charset="0"/>
              </a:rPr>
              <a:t>•	Industry groups</a:t>
            </a:r>
          </a:p>
          <a:p>
            <a:pPr marL="914400" lvl="1" indent="-514350">
              <a:buNone/>
              <a:defRPr/>
            </a:pPr>
            <a:r>
              <a:rPr lang="en-US" sz="2000" dirty="0" smtClean="0">
                <a:latin typeface="Bell MT" pitchFamily="18" charset="0"/>
              </a:rPr>
              <a:t>•	Academic institutions</a:t>
            </a:r>
          </a:p>
          <a:p>
            <a:pPr marL="914400" lvl="1" indent="-514350">
              <a:buNone/>
              <a:defRPr/>
            </a:pPr>
            <a:r>
              <a:rPr lang="en-US" sz="2000" dirty="0" smtClean="0">
                <a:latin typeface="Bell MT" pitchFamily="18" charset="0"/>
              </a:rPr>
              <a:t>•	Other interested parties</a:t>
            </a:r>
          </a:p>
          <a:p>
            <a:pPr marL="914400" lvl="1" indent="-514350">
              <a:buNone/>
              <a:defRPr/>
            </a:pPr>
            <a:r>
              <a:rPr lang="en-US" sz="2000" dirty="0" smtClean="0">
                <a:latin typeface="Bell MT" pitchFamily="18" charset="0"/>
              </a:rPr>
              <a:t>•	Over 25 agencies/organizations regularly participate </a:t>
            </a:r>
          </a:p>
          <a:p>
            <a:pPr marL="914400" lvl="1" indent="-514350">
              <a:buNone/>
              <a:defRPr/>
            </a:pPr>
            <a:endParaRPr lang="en-US" sz="2000" dirty="0" smtClean="0">
              <a:latin typeface="Bell MT" pitchFamily="18" charset="0"/>
            </a:endParaRPr>
          </a:p>
          <a:p>
            <a:pPr marL="514350" indent="-514350">
              <a:defRPr/>
            </a:pPr>
            <a:r>
              <a:rPr lang="en-US" sz="2400" b="1" dirty="0" smtClean="0">
                <a:latin typeface="Bell MT" pitchFamily="18" charset="0"/>
              </a:rPr>
              <a:t>Collaborative pollution reduction efforts are imperative:</a:t>
            </a:r>
          </a:p>
          <a:p>
            <a:pPr marL="914400" lvl="1" indent="-514350">
              <a:buNone/>
              <a:defRPr/>
            </a:pPr>
            <a:r>
              <a:rPr lang="en-US" sz="2000" dirty="0" smtClean="0">
                <a:latin typeface="Bell MT" pitchFamily="18" charset="0"/>
              </a:rPr>
              <a:t>•	Actions in one jurisdiction directly impact water quality in another.</a:t>
            </a:r>
          </a:p>
          <a:p>
            <a:pPr marL="914400" lvl="1" indent="-514350">
              <a:buNone/>
              <a:defRPr/>
            </a:pPr>
            <a:r>
              <a:rPr lang="en-US" sz="2000" dirty="0" smtClean="0">
                <a:latin typeface="Bell MT" pitchFamily="18" charset="0"/>
              </a:rPr>
              <a:t>•	Water quality is vital to achieving conditions that</a:t>
            </a:r>
            <a:r>
              <a:rPr lang="en-US" sz="2000" i="1" dirty="0" smtClean="0">
                <a:latin typeface="Bell MT" pitchFamily="18" charset="0"/>
              </a:rPr>
              <a:t> </a:t>
            </a:r>
            <a:r>
              <a:rPr lang="en-US" sz="2000" dirty="0" smtClean="0">
                <a:latin typeface="Bell MT" pitchFamily="18" charset="0"/>
              </a:rPr>
              <a:t>support living resources and protect human health.</a:t>
            </a:r>
          </a:p>
          <a:p>
            <a:pPr marL="914400" lvl="1" indent="-514350">
              <a:defRPr/>
            </a:pPr>
            <a:endParaRPr lang="en-US" sz="2000" dirty="0" smtClean="0">
              <a:latin typeface="Bell MT" pitchFamily="18" charset="0"/>
            </a:endParaRPr>
          </a:p>
          <a:p>
            <a:pPr marL="514350" indent="-514350">
              <a:defRPr/>
            </a:pPr>
            <a:endParaRPr lang="en-US" sz="2400" dirty="0" smtClean="0">
              <a:latin typeface="Bell MT" pitchFamily="18" charset="0"/>
            </a:endParaRPr>
          </a:p>
          <a:p>
            <a:pPr marL="514350" indent="-514350" eaLnBrk="1" fontAlgn="auto" hangingPunct="1">
              <a:spcAft>
                <a:spcPts val="0"/>
              </a:spcAft>
              <a:buFont typeface="Arial" pitchFamily="34" charset="0"/>
              <a:buChar char="•"/>
              <a:defRPr/>
            </a:pPr>
            <a:endParaRPr lang="en-US" sz="2000" dirty="0" smtClean="0">
              <a:latin typeface="Bell MT" pitchFamily="18" charset="0"/>
            </a:endParaRPr>
          </a:p>
          <a:p>
            <a:pPr marL="514350" indent="-514350" eaLnBrk="1" fontAlgn="auto" hangingPunct="1">
              <a:spcAft>
                <a:spcPts val="0"/>
              </a:spcAft>
              <a:buNone/>
              <a:defRPr/>
            </a:pPr>
            <a:endParaRPr lang="en-US" sz="2000" dirty="0" smtClean="0">
              <a:latin typeface="Bell MT" pitchFamily="18" charset="0"/>
            </a:endParaRPr>
          </a:p>
          <a:p>
            <a:pPr marL="514350" indent="-514350" eaLnBrk="1" fontAlgn="auto" hangingPunct="1">
              <a:spcAft>
                <a:spcPts val="0"/>
              </a:spcAft>
              <a:buNone/>
              <a:defRPr/>
            </a:pPr>
            <a:endParaRPr lang="en-US" sz="2000" dirty="0" smtClean="0">
              <a:latin typeface="Bell MT" pitchFamily="18" charset="0"/>
            </a:endParaRPr>
          </a:p>
        </p:txBody>
      </p:sp>
      <p:sp>
        <p:nvSpPr>
          <p:cNvPr id="108549" name="Slide Number Placeholder 3"/>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3A906E41-7929-4DD7-AD50-432592064013}" type="slidenum">
              <a:rPr lang="en-US" smtClean="0">
                <a:solidFill>
                  <a:srgbClr val="898989"/>
                </a:solidFill>
              </a:rPr>
              <a:pPr/>
              <a:t>12</a:t>
            </a:fld>
            <a:endParaRPr lang="en-US" dirty="0" smtClean="0">
              <a:solidFill>
                <a:srgbClr val="898989"/>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447800"/>
            <a:ext cx="7772400" cy="1470025"/>
          </a:xfrm>
        </p:spPr>
        <p:txBody>
          <a:bodyPr>
            <a:normAutofit/>
          </a:bodyPr>
          <a:lstStyle/>
          <a:p>
            <a:r>
              <a:rPr lang="en-US" dirty="0" smtClean="0"/>
              <a:t>Healthy Watersheds</a:t>
            </a:r>
            <a:r>
              <a:rPr lang="en-US" dirty="0" smtClean="0"/>
              <a:t> Goal Team (GIT 4)</a:t>
            </a:r>
            <a:endParaRPr lang="en-US" dirty="0"/>
          </a:p>
        </p:txBody>
      </p:sp>
      <p:sp>
        <p:nvSpPr>
          <p:cNvPr id="5" name="Subtitle 4"/>
          <p:cNvSpPr>
            <a:spLocks noGrp="1"/>
          </p:cNvSpPr>
          <p:nvPr>
            <p:ph type="subTitle" idx="1"/>
          </p:nvPr>
        </p:nvSpPr>
        <p:spPr>
          <a:xfrm>
            <a:off x="1219200" y="3124200"/>
            <a:ext cx="6934200" cy="2667000"/>
          </a:xfrm>
        </p:spPr>
        <p:txBody>
          <a:bodyPr>
            <a:normAutofit fontScale="85000" lnSpcReduction="20000"/>
          </a:bodyPr>
          <a:lstStyle/>
          <a:p>
            <a:endParaRPr lang="en-US" dirty="0" smtClean="0"/>
          </a:p>
          <a:p>
            <a:r>
              <a:rPr lang="en-US" dirty="0" smtClean="0"/>
              <a:t>Management Board presentation 9/2/2012</a:t>
            </a:r>
          </a:p>
          <a:p>
            <a:endParaRPr lang="en-US" dirty="0" smtClean="0"/>
          </a:p>
          <a:p>
            <a:r>
              <a:rPr lang="en-US" dirty="0" smtClean="0"/>
              <a:t>Mark Bryer, </a:t>
            </a:r>
            <a:r>
              <a:rPr lang="en-US" dirty="0" smtClean="0"/>
              <a:t>Chair</a:t>
            </a:r>
          </a:p>
          <a:p>
            <a:r>
              <a:rPr lang="en-US" dirty="0" smtClean="0"/>
              <a:t>Richard Hall, Vice </a:t>
            </a:r>
            <a:r>
              <a:rPr lang="en-US" dirty="0" smtClean="0"/>
              <a:t>Chair</a:t>
            </a:r>
          </a:p>
          <a:p>
            <a:r>
              <a:rPr lang="en-US" dirty="0" smtClean="0"/>
              <a:t>Mike Fritz, Coordinator</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p:cNvGrpSpPr>
          <p:nvPr/>
        </p:nvGrpSpPr>
        <p:grpSpPr bwMode="auto">
          <a:xfrm>
            <a:off x="0" y="0"/>
            <a:ext cx="9144000" cy="1219200"/>
            <a:chOff x="0" y="0"/>
            <a:chExt cx="9144000" cy="1981200"/>
          </a:xfrm>
        </p:grpSpPr>
        <p:sp>
          <p:nvSpPr>
            <p:cNvPr id="6"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7"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108552"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a:solidFill>
                  <a:srgbClr val="000000"/>
                </a:solidFill>
                <a:latin typeface="Calibri" pitchFamily="34" charset="0"/>
              </a:endParaRPr>
            </a:p>
          </p:txBody>
        </p:sp>
        <p:sp>
          <p:nvSpPr>
            <p:cNvPr id="108553"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a:p>
          </p:txBody>
        </p:sp>
        <p:sp>
          <p:nvSpPr>
            <p:cNvPr id="108554"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a:p>
          </p:txBody>
        </p:sp>
      </p:grpSp>
      <p:sp>
        <p:nvSpPr>
          <p:cNvPr id="2" name="Title 1"/>
          <p:cNvSpPr>
            <a:spLocks noGrp="1"/>
          </p:cNvSpPr>
          <p:nvPr>
            <p:ph type="title"/>
          </p:nvPr>
        </p:nvSpPr>
        <p:spPr>
          <a:xfrm>
            <a:off x="0" y="76200"/>
            <a:ext cx="6096000" cy="1143000"/>
          </a:xfrm>
        </p:spPr>
        <p:txBody>
          <a:bodyPr rtlCol="0"/>
          <a:lstStyle/>
          <a:p>
            <a:pPr eaLnBrk="1" fontAlgn="auto" hangingPunct="1">
              <a:spcAft>
                <a:spcPts val="0"/>
              </a:spcAft>
              <a:defRP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Healthy Watersheds GIT	</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533400" y="1371600"/>
            <a:ext cx="8305800" cy="5486400"/>
          </a:xfrm>
        </p:spPr>
        <p:txBody>
          <a:bodyPr rtlCol="0">
            <a:noAutofit/>
          </a:bodyPr>
          <a:lstStyle/>
          <a:p>
            <a:pPr marL="514350" indent="-514350" eaLnBrk="1" fontAlgn="auto" hangingPunct="1">
              <a:spcAft>
                <a:spcPts val="0"/>
              </a:spcAft>
              <a:buFont typeface="Arial" pitchFamily="34" charset="0"/>
              <a:buNone/>
              <a:defRPr/>
            </a:pPr>
            <a:r>
              <a:rPr lang="en-US" sz="4000" b="1" dirty="0" smtClean="0">
                <a:solidFill>
                  <a:schemeClr val="tx1">
                    <a:lumMod val="65000"/>
                    <a:lumOff val="35000"/>
                  </a:schemeClr>
                </a:solidFill>
              </a:rPr>
              <a:t>What?</a:t>
            </a:r>
          </a:p>
          <a:p>
            <a:pPr marL="514350" indent="-514350" eaLnBrk="1" fontAlgn="auto" hangingPunct="1">
              <a:spcAft>
                <a:spcPts val="0"/>
              </a:spcAft>
              <a:buFont typeface="Arial" pitchFamily="34" charset="0"/>
              <a:buNone/>
              <a:defRPr/>
            </a:pPr>
            <a:endParaRPr lang="en-US" sz="1600" b="1" dirty="0" smtClean="0">
              <a:solidFill>
                <a:schemeClr val="tx1">
                  <a:lumMod val="65000"/>
                  <a:lumOff val="35000"/>
                </a:schemeClr>
              </a:solidFill>
            </a:endParaRPr>
          </a:p>
          <a:p>
            <a:pPr marL="514350" indent="-514350">
              <a:buNone/>
              <a:defRPr/>
            </a:pPr>
            <a:r>
              <a:rPr lang="en-US" sz="4000" dirty="0" smtClean="0">
                <a:latin typeface="Bell MT" pitchFamily="18" charset="0"/>
                <a:ea typeface="Arial Unicode MS" pitchFamily="34" charset="-128"/>
                <a:cs typeface="Arial Unicode MS" pitchFamily="34" charset="-128"/>
              </a:rPr>
              <a:t>Maintain Healthy Watersheds GIT</a:t>
            </a:r>
            <a:endParaRPr lang="en-US" sz="4000" b="1" dirty="0" smtClean="0"/>
          </a:p>
          <a:p>
            <a:pPr marL="514350" indent="-514350" eaLnBrk="1" fontAlgn="auto" hangingPunct="1">
              <a:spcAft>
                <a:spcPts val="0"/>
              </a:spcAft>
              <a:buFont typeface="Arial" pitchFamily="34" charset="0"/>
              <a:buChar char="•"/>
              <a:defRPr/>
            </a:pPr>
            <a:r>
              <a:rPr lang="en-US" sz="3600" dirty="0" smtClean="0">
                <a:latin typeface="Bell MT" pitchFamily="18" charset="0"/>
                <a:ea typeface="Arial Unicode MS" pitchFamily="34" charset="-128"/>
                <a:cs typeface="Arial Unicode MS" pitchFamily="34" charset="-128"/>
              </a:rPr>
              <a:t>Maintain local watersheds at optimal health across a range of landscape contexts</a:t>
            </a:r>
            <a:endParaRPr lang="en-US" sz="2800" dirty="0" smtClean="0">
              <a:latin typeface="Bell MT" pitchFamily="18" charset="0"/>
              <a:ea typeface="Arial Unicode MS" pitchFamily="34" charset="-128"/>
              <a:cs typeface="Arial Unicode MS" pitchFamily="34" charset="-128"/>
            </a:endParaRPr>
          </a:p>
          <a:p>
            <a:pPr marL="514350" indent="-514350" eaLnBrk="1" fontAlgn="auto" hangingPunct="1">
              <a:spcAft>
                <a:spcPts val="0"/>
              </a:spcAft>
              <a:buNone/>
              <a:defRPr/>
            </a:pPr>
            <a:endParaRPr lang="en-US" sz="2000" dirty="0" smtClean="0">
              <a:latin typeface="Bell MT" pitchFamily="18" charset="0"/>
              <a:ea typeface="Arial Unicode MS" pitchFamily="34" charset="-128"/>
              <a:cs typeface="Arial Unicode MS" pitchFamily="34" charset="-128"/>
            </a:endParaRPr>
          </a:p>
        </p:txBody>
      </p:sp>
      <p:sp>
        <p:nvSpPr>
          <p:cNvPr id="108549" name="Slide Number Placeholder 3"/>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3A906E41-7929-4DD7-AD50-432592064013}" type="slidenum">
              <a:rPr lang="en-US" smtClean="0">
                <a:solidFill>
                  <a:srgbClr val="898989"/>
                </a:solidFill>
              </a:rPr>
              <a:pPr/>
              <a:t>14</a:t>
            </a:fld>
            <a:endParaRPr lang="en-US" smtClean="0">
              <a:solidFill>
                <a:srgbClr val="898989"/>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p:cNvGrpSpPr>
          <p:nvPr/>
        </p:nvGrpSpPr>
        <p:grpSpPr bwMode="auto">
          <a:xfrm>
            <a:off x="0" y="0"/>
            <a:ext cx="9144000" cy="1219200"/>
            <a:chOff x="0" y="0"/>
            <a:chExt cx="9144000" cy="1981200"/>
          </a:xfrm>
        </p:grpSpPr>
        <p:sp>
          <p:nvSpPr>
            <p:cNvPr id="6"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7"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108552"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a:solidFill>
                  <a:srgbClr val="000000"/>
                </a:solidFill>
                <a:latin typeface="Calibri" pitchFamily="34" charset="0"/>
              </a:endParaRPr>
            </a:p>
          </p:txBody>
        </p:sp>
        <p:sp>
          <p:nvSpPr>
            <p:cNvPr id="108553"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a:p>
          </p:txBody>
        </p:sp>
        <p:sp>
          <p:nvSpPr>
            <p:cNvPr id="108554"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a:p>
          </p:txBody>
        </p:sp>
      </p:grpSp>
      <p:sp>
        <p:nvSpPr>
          <p:cNvPr id="2" name="Title 1"/>
          <p:cNvSpPr>
            <a:spLocks noGrp="1"/>
          </p:cNvSpPr>
          <p:nvPr>
            <p:ph type="title"/>
          </p:nvPr>
        </p:nvSpPr>
        <p:spPr>
          <a:xfrm>
            <a:off x="0" y="76200"/>
            <a:ext cx="6096000" cy="1143000"/>
          </a:xfrm>
        </p:spPr>
        <p:txBody>
          <a:bodyPr rtlCol="0"/>
          <a:lstStyle/>
          <a:p>
            <a:pPr eaLnBrk="1" fontAlgn="auto" hangingPunct="1">
              <a:spcAft>
                <a:spcPts val="0"/>
              </a:spcAft>
              <a:defRP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Healthy Watersheds GIT	</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533400" y="1371600"/>
            <a:ext cx="8305800" cy="5486400"/>
          </a:xfrm>
        </p:spPr>
        <p:txBody>
          <a:bodyPr rtlCol="0">
            <a:normAutofit lnSpcReduction="10000"/>
          </a:bodyPr>
          <a:lstStyle/>
          <a:p>
            <a:pPr marL="514350" indent="-514350" eaLnBrk="1" fontAlgn="auto" hangingPunct="1">
              <a:spcAft>
                <a:spcPts val="0"/>
              </a:spcAft>
              <a:buFont typeface="Arial" pitchFamily="34" charset="0"/>
              <a:buNone/>
              <a:defRPr/>
            </a:pPr>
            <a:r>
              <a:rPr lang="en-US" sz="4000" b="1" dirty="0" smtClean="0">
                <a:solidFill>
                  <a:schemeClr val="tx1">
                    <a:lumMod val="65000"/>
                    <a:lumOff val="35000"/>
                  </a:schemeClr>
                </a:solidFill>
              </a:rPr>
              <a:t>Why?</a:t>
            </a:r>
          </a:p>
          <a:p>
            <a:pPr marL="514350" indent="-514350" eaLnBrk="1" fontAlgn="auto" hangingPunct="1">
              <a:spcAft>
                <a:spcPts val="0"/>
              </a:spcAft>
              <a:buNone/>
              <a:defRPr/>
            </a:pPr>
            <a:r>
              <a:rPr lang="en-US" sz="2800" dirty="0" smtClean="0">
                <a:latin typeface="Bell MT" pitchFamily="18" charset="0"/>
              </a:rPr>
              <a:t>Importance</a:t>
            </a:r>
          </a:p>
          <a:p>
            <a:pPr marL="914400" lvl="1" indent="-514350">
              <a:buFont typeface="Arial" pitchFamily="34" charset="0"/>
              <a:buChar char="•"/>
              <a:defRPr/>
            </a:pPr>
            <a:r>
              <a:rPr lang="en-US" sz="2000" dirty="0" smtClean="0">
                <a:latin typeface="Bell MT" pitchFamily="18" charset="0"/>
              </a:rPr>
              <a:t>Restoration efforts can’t succeed without protection of what is currently healthy</a:t>
            </a:r>
          </a:p>
          <a:p>
            <a:pPr marL="914400" lvl="1" indent="-514350">
              <a:buFont typeface="Arial" pitchFamily="34" charset="0"/>
              <a:buChar char="•"/>
              <a:defRPr/>
            </a:pPr>
            <a:r>
              <a:rPr lang="en-US" sz="2000" dirty="0" smtClean="0">
                <a:latin typeface="Bell MT" pitchFamily="18" charset="0"/>
              </a:rPr>
              <a:t>Watershed health protection is significantly more cost-effective than restoration</a:t>
            </a:r>
          </a:p>
          <a:p>
            <a:pPr marL="914400" lvl="1" indent="-514350">
              <a:buFont typeface="Arial" pitchFamily="34" charset="0"/>
              <a:buChar char="•"/>
              <a:defRPr/>
            </a:pPr>
            <a:r>
              <a:rPr lang="en-US" sz="2000" dirty="0" smtClean="0">
                <a:latin typeface="Bell MT" pitchFamily="18" charset="0"/>
              </a:rPr>
              <a:t>Local watershed health is meaningful to local interests throughout the Bay watershed</a:t>
            </a:r>
          </a:p>
          <a:p>
            <a:pPr marL="914400" lvl="1" indent="-514350">
              <a:buNone/>
              <a:defRPr/>
            </a:pPr>
            <a:endParaRPr lang="en-US" sz="1400" dirty="0" smtClean="0">
              <a:latin typeface="Bell MT" pitchFamily="18" charset="0"/>
            </a:endParaRPr>
          </a:p>
          <a:p>
            <a:pPr marL="514350" indent="-514350" eaLnBrk="1" fontAlgn="auto" hangingPunct="1">
              <a:spcAft>
                <a:spcPts val="0"/>
              </a:spcAft>
              <a:buNone/>
              <a:defRPr/>
            </a:pPr>
            <a:r>
              <a:rPr lang="en-US" sz="2800" dirty="0" smtClean="0">
                <a:latin typeface="Bell MT" pitchFamily="18" charset="0"/>
              </a:rPr>
              <a:t>Origins</a:t>
            </a:r>
          </a:p>
          <a:p>
            <a:pPr marL="914400" lvl="1" indent="-514350">
              <a:buFont typeface="Arial" pitchFamily="34" charset="0"/>
              <a:buChar char="•"/>
              <a:defRPr/>
            </a:pPr>
            <a:r>
              <a:rPr lang="en-US" sz="2000" dirty="0" smtClean="0">
                <a:latin typeface="Bell MT" pitchFamily="18" charset="0"/>
              </a:rPr>
              <a:t>E.O. 13508 Strategy: Stream Restoration Desired Outcome:  70 percent of sampled streams rate fair, good or excellent</a:t>
            </a:r>
          </a:p>
          <a:p>
            <a:pPr marL="914400" lvl="1" indent="-514350">
              <a:buFont typeface="Arial" pitchFamily="34" charset="0"/>
              <a:buChar char="•"/>
              <a:defRPr/>
            </a:pPr>
            <a:r>
              <a:rPr lang="en-US" sz="2000" dirty="0" smtClean="0">
                <a:latin typeface="Bell MT" pitchFamily="18" charset="0"/>
              </a:rPr>
              <a:t>Chesapeake 2000: “Preserve, protect and restore those habitats and natural areas that are vital to the survival and diversity of the living resources of the Bay and its rivers.”</a:t>
            </a:r>
          </a:p>
        </p:txBody>
      </p:sp>
      <p:sp>
        <p:nvSpPr>
          <p:cNvPr id="108549" name="Slide Number Placeholder 3"/>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3A906E41-7929-4DD7-AD50-432592064013}" type="slidenum">
              <a:rPr lang="en-US" smtClean="0">
                <a:solidFill>
                  <a:srgbClr val="898989"/>
                </a:solidFill>
              </a:rPr>
              <a:pPr/>
              <a:t>15</a:t>
            </a:fld>
            <a:endParaRPr lang="en-US" dirty="0" smtClean="0">
              <a:solidFill>
                <a:srgbClr val="898989"/>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p:cNvGrpSpPr>
          <p:nvPr/>
        </p:nvGrpSpPr>
        <p:grpSpPr bwMode="auto">
          <a:xfrm>
            <a:off x="0" y="0"/>
            <a:ext cx="9144000" cy="1219200"/>
            <a:chOff x="0" y="0"/>
            <a:chExt cx="9144000" cy="1981200"/>
          </a:xfrm>
        </p:grpSpPr>
        <p:sp>
          <p:nvSpPr>
            <p:cNvPr id="6"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7"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108552"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a:solidFill>
                  <a:srgbClr val="000000"/>
                </a:solidFill>
                <a:latin typeface="Calibri" pitchFamily="34" charset="0"/>
              </a:endParaRPr>
            </a:p>
          </p:txBody>
        </p:sp>
        <p:sp>
          <p:nvSpPr>
            <p:cNvPr id="108553"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a:p>
          </p:txBody>
        </p:sp>
        <p:sp>
          <p:nvSpPr>
            <p:cNvPr id="108554"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a:p>
          </p:txBody>
        </p:sp>
      </p:grpSp>
      <p:sp>
        <p:nvSpPr>
          <p:cNvPr id="2" name="Title 1"/>
          <p:cNvSpPr>
            <a:spLocks noGrp="1"/>
          </p:cNvSpPr>
          <p:nvPr>
            <p:ph type="title"/>
          </p:nvPr>
        </p:nvSpPr>
        <p:spPr>
          <a:xfrm>
            <a:off x="0" y="76200"/>
            <a:ext cx="6096000" cy="1143000"/>
          </a:xfrm>
        </p:spPr>
        <p:txBody>
          <a:bodyPr rtlCol="0"/>
          <a:lstStyle/>
          <a:p>
            <a:pPr eaLnBrk="1" fontAlgn="auto" hangingPunct="1">
              <a:spcAft>
                <a:spcPts val="0"/>
              </a:spcAft>
              <a:defRP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Healthy Watersheds GIT	</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533400" y="1371600"/>
            <a:ext cx="8305800" cy="5486400"/>
          </a:xfrm>
        </p:spPr>
        <p:txBody>
          <a:bodyPr rtlCol="0">
            <a:noAutofit/>
          </a:bodyPr>
          <a:lstStyle/>
          <a:p>
            <a:pPr marL="514350" indent="-514350" eaLnBrk="1" fontAlgn="auto" hangingPunct="1">
              <a:spcAft>
                <a:spcPts val="0"/>
              </a:spcAft>
              <a:buFont typeface="Arial" pitchFamily="34" charset="0"/>
              <a:buNone/>
              <a:defRPr/>
            </a:pPr>
            <a:r>
              <a:rPr lang="en-US" sz="4000" b="1" dirty="0" smtClean="0">
                <a:solidFill>
                  <a:schemeClr val="tx1">
                    <a:lumMod val="65000"/>
                    <a:lumOff val="35000"/>
                  </a:schemeClr>
                </a:solidFill>
              </a:rPr>
              <a:t>Who?</a:t>
            </a:r>
          </a:p>
          <a:p>
            <a:pPr marL="514350" indent="-514350" eaLnBrk="1" fontAlgn="auto" hangingPunct="1">
              <a:spcAft>
                <a:spcPts val="0"/>
              </a:spcAft>
              <a:buNone/>
              <a:defRPr/>
            </a:pPr>
            <a:r>
              <a:rPr lang="en-US" sz="2000" dirty="0" smtClean="0">
                <a:latin typeface="Bell MT" pitchFamily="18" charset="0"/>
              </a:rPr>
              <a:t>Who will my GIT work with to accomplish this goal?</a:t>
            </a:r>
          </a:p>
          <a:p>
            <a:pPr marL="914400" lvl="1" indent="-514350">
              <a:buFont typeface="Arial" pitchFamily="34" charset="0"/>
              <a:buChar char="•"/>
              <a:defRPr/>
            </a:pPr>
            <a:r>
              <a:rPr lang="en-US" sz="1800" dirty="0" smtClean="0">
                <a:latin typeface="Bell MT" pitchFamily="18" charset="0"/>
              </a:rPr>
              <a:t>State environment and natural resources staff</a:t>
            </a:r>
          </a:p>
          <a:p>
            <a:pPr marL="914400" lvl="1" indent="-514350">
              <a:buFont typeface="Arial" pitchFamily="34" charset="0"/>
              <a:buChar char="•"/>
              <a:defRPr/>
            </a:pPr>
            <a:r>
              <a:rPr lang="en-US" sz="1800" dirty="0" smtClean="0">
                <a:latin typeface="Bell MT" pitchFamily="18" charset="0"/>
              </a:rPr>
              <a:t>Conservation NGOs  (TNC, CBF, AFT)</a:t>
            </a:r>
          </a:p>
          <a:p>
            <a:pPr marL="914400" lvl="1" indent="-514350">
              <a:buFont typeface="Arial" pitchFamily="34" charset="0"/>
              <a:buChar char="•"/>
              <a:defRPr/>
            </a:pPr>
            <a:r>
              <a:rPr lang="en-US" sz="1800" dirty="0" smtClean="0">
                <a:latin typeface="Bell MT" pitchFamily="18" charset="0"/>
              </a:rPr>
              <a:t>STAR, other GITs</a:t>
            </a:r>
          </a:p>
          <a:p>
            <a:pPr marL="914400" lvl="1" indent="-514350">
              <a:buFont typeface="Arial" pitchFamily="34" charset="0"/>
              <a:buChar char="•"/>
              <a:defRPr/>
            </a:pPr>
            <a:r>
              <a:rPr lang="en-US" sz="1800" dirty="0" smtClean="0">
                <a:latin typeface="Bell MT" pitchFamily="18" charset="0"/>
              </a:rPr>
              <a:t>EPA HQ Healthy Watershed Initiative</a:t>
            </a:r>
          </a:p>
          <a:p>
            <a:pPr marL="514350" indent="-514350" eaLnBrk="1" fontAlgn="auto" hangingPunct="1">
              <a:spcAft>
                <a:spcPts val="0"/>
              </a:spcAft>
              <a:buFont typeface="Arial" pitchFamily="34" charset="0"/>
              <a:buChar char="•"/>
              <a:defRPr/>
            </a:pPr>
            <a:endParaRPr lang="en-US" sz="1600" dirty="0" smtClean="0">
              <a:latin typeface="Bell MT" pitchFamily="18" charset="0"/>
            </a:endParaRPr>
          </a:p>
          <a:p>
            <a:pPr marL="514350" indent="-514350" eaLnBrk="1" fontAlgn="auto" hangingPunct="1">
              <a:spcAft>
                <a:spcPts val="0"/>
              </a:spcAft>
              <a:buNone/>
              <a:defRPr/>
            </a:pPr>
            <a:r>
              <a:rPr lang="en-US" sz="2000" dirty="0" smtClean="0">
                <a:latin typeface="Bell MT" pitchFamily="18" charset="0"/>
              </a:rPr>
              <a:t>Who are the stakeholders? </a:t>
            </a:r>
          </a:p>
          <a:p>
            <a:pPr marL="914400" lvl="1" indent="-514350">
              <a:buFont typeface="Arial" pitchFamily="34" charset="0"/>
              <a:buChar char="•"/>
              <a:defRPr/>
            </a:pPr>
            <a:r>
              <a:rPr lang="en-US" sz="1800" dirty="0" smtClean="0">
                <a:latin typeface="Bell MT" pitchFamily="18" charset="0"/>
              </a:rPr>
              <a:t>The partner jurisdictions</a:t>
            </a:r>
          </a:p>
          <a:p>
            <a:pPr marL="914400" lvl="1" indent="-514350">
              <a:buFont typeface="Arial" pitchFamily="34" charset="0"/>
              <a:buChar char="•"/>
              <a:defRPr/>
            </a:pPr>
            <a:r>
              <a:rPr lang="en-US" sz="1800" dirty="0" smtClean="0">
                <a:latin typeface="Bell MT" pitchFamily="18" charset="0"/>
              </a:rPr>
              <a:t>Local governments and local watershed organizations</a:t>
            </a:r>
          </a:p>
          <a:p>
            <a:pPr marL="914400" lvl="1" indent="-514350">
              <a:buNone/>
              <a:defRPr/>
            </a:pPr>
            <a:endParaRPr lang="en-US" sz="1600" dirty="0" smtClean="0">
              <a:latin typeface="Bell MT" pitchFamily="18" charset="0"/>
            </a:endParaRPr>
          </a:p>
          <a:p>
            <a:pPr marL="514350" indent="-514350" eaLnBrk="1" fontAlgn="auto" hangingPunct="1">
              <a:spcAft>
                <a:spcPts val="0"/>
              </a:spcAft>
              <a:buNone/>
              <a:defRPr/>
            </a:pPr>
            <a:r>
              <a:rPr lang="en-US" sz="2000" dirty="0" smtClean="0">
                <a:latin typeface="Bell MT" pitchFamily="18" charset="0"/>
              </a:rPr>
              <a:t>Which stakeholders/partners need to be involved to meet goal? Are they currently represented on the GIT?</a:t>
            </a:r>
          </a:p>
          <a:p>
            <a:pPr marL="914400" lvl="1" indent="-514350">
              <a:buFont typeface="Arial" pitchFamily="34" charset="0"/>
              <a:buChar char="•"/>
              <a:defRPr/>
            </a:pPr>
            <a:r>
              <a:rPr lang="en-US" sz="1800" dirty="0" smtClean="0">
                <a:latin typeface="Bell MT" pitchFamily="18" charset="0"/>
              </a:rPr>
              <a:t>See first list above, all of whom are represented on the GIT</a:t>
            </a:r>
          </a:p>
          <a:p>
            <a:pPr marL="514350" indent="-514350" eaLnBrk="1" fontAlgn="auto" hangingPunct="1">
              <a:spcAft>
                <a:spcPts val="0"/>
              </a:spcAft>
              <a:buNone/>
              <a:defRPr/>
            </a:pPr>
            <a:endParaRPr lang="en-US" sz="2000" dirty="0" smtClean="0">
              <a:latin typeface="Bell MT" pitchFamily="18" charset="0"/>
            </a:endParaRPr>
          </a:p>
        </p:txBody>
      </p:sp>
      <p:sp>
        <p:nvSpPr>
          <p:cNvPr id="108549" name="Slide Number Placeholder 3"/>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3A906E41-7929-4DD7-AD50-432592064013}" type="slidenum">
              <a:rPr lang="en-US" smtClean="0">
                <a:solidFill>
                  <a:srgbClr val="898989"/>
                </a:solidFill>
              </a:rPr>
              <a:pPr/>
              <a:t>16</a:t>
            </a:fld>
            <a:endParaRPr lang="en-US" dirty="0" smtClean="0">
              <a:solidFill>
                <a:srgbClr val="898989"/>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447800"/>
            <a:ext cx="7772400" cy="1470025"/>
          </a:xfrm>
        </p:spPr>
        <p:txBody>
          <a:bodyPr>
            <a:normAutofit/>
          </a:bodyPr>
          <a:lstStyle/>
          <a:p>
            <a:r>
              <a:rPr lang="en-US" dirty="0" smtClean="0"/>
              <a:t>Stewardship Goal Team (GIT 5)</a:t>
            </a:r>
            <a:endParaRPr lang="en-US" dirty="0"/>
          </a:p>
        </p:txBody>
      </p:sp>
      <p:sp>
        <p:nvSpPr>
          <p:cNvPr id="5" name="Subtitle 4"/>
          <p:cNvSpPr>
            <a:spLocks noGrp="1"/>
          </p:cNvSpPr>
          <p:nvPr>
            <p:ph type="subTitle" idx="1"/>
          </p:nvPr>
        </p:nvSpPr>
        <p:spPr>
          <a:xfrm>
            <a:off x="1219200" y="3124200"/>
            <a:ext cx="6934200" cy="2667000"/>
          </a:xfrm>
        </p:spPr>
        <p:txBody>
          <a:bodyPr>
            <a:normAutofit fontScale="85000" lnSpcReduction="20000"/>
          </a:bodyPr>
          <a:lstStyle/>
          <a:p>
            <a:endParaRPr lang="en-US" dirty="0" smtClean="0"/>
          </a:p>
          <a:p>
            <a:r>
              <a:rPr lang="en-US" dirty="0" smtClean="0"/>
              <a:t>Management Board presentation 9/2/2012</a:t>
            </a:r>
          </a:p>
          <a:p>
            <a:endParaRPr lang="en-US" dirty="0" smtClean="0"/>
          </a:p>
          <a:p>
            <a:r>
              <a:rPr lang="en-US" dirty="0" smtClean="0"/>
              <a:t>John Maounis, </a:t>
            </a:r>
            <a:r>
              <a:rPr lang="en-US" dirty="0" smtClean="0"/>
              <a:t>Chair</a:t>
            </a:r>
          </a:p>
          <a:p>
            <a:r>
              <a:rPr lang="en-US" dirty="0" smtClean="0"/>
              <a:t>Kristin Saunders, Vice </a:t>
            </a:r>
            <a:r>
              <a:rPr lang="en-US" dirty="0" smtClean="0"/>
              <a:t>Chair</a:t>
            </a:r>
          </a:p>
          <a:p>
            <a:r>
              <a:rPr lang="en-US" dirty="0" smtClean="0"/>
              <a:t>Amy Handen, Coordinator</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p:cNvGrpSpPr>
          <p:nvPr/>
        </p:nvGrpSpPr>
        <p:grpSpPr bwMode="auto">
          <a:xfrm>
            <a:off x="0" y="0"/>
            <a:ext cx="9144000" cy="1219200"/>
            <a:chOff x="0" y="0"/>
            <a:chExt cx="9144000" cy="1981200"/>
          </a:xfrm>
        </p:grpSpPr>
        <p:sp>
          <p:nvSpPr>
            <p:cNvPr id="6"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7"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108552"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a:solidFill>
                  <a:srgbClr val="000000"/>
                </a:solidFill>
                <a:latin typeface="Calibri" pitchFamily="34" charset="0"/>
              </a:endParaRPr>
            </a:p>
          </p:txBody>
        </p:sp>
        <p:sp>
          <p:nvSpPr>
            <p:cNvPr id="108553"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a:p>
          </p:txBody>
        </p:sp>
        <p:sp>
          <p:nvSpPr>
            <p:cNvPr id="108554"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a:p>
          </p:txBody>
        </p:sp>
      </p:grpSp>
      <p:sp>
        <p:nvSpPr>
          <p:cNvPr id="2" name="Title 1"/>
          <p:cNvSpPr>
            <a:spLocks noGrp="1"/>
          </p:cNvSpPr>
          <p:nvPr>
            <p:ph type="title"/>
          </p:nvPr>
        </p:nvSpPr>
        <p:spPr>
          <a:xfrm>
            <a:off x="0" y="76200"/>
            <a:ext cx="6096000" cy="1143000"/>
          </a:xfrm>
        </p:spPr>
        <p:txBody>
          <a:bodyPr rtlCol="0">
            <a:normAutofit/>
          </a:bodyPr>
          <a:lstStyle/>
          <a:p>
            <a:pPr algn="l" eaLnBrk="1" fontAlgn="auto" hangingPunct="1">
              <a:spcAft>
                <a:spcPts val="0"/>
              </a:spcAft>
              <a:defRP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Stewardship GIT </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457200" y="1600200"/>
            <a:ext cx="8305800" cy="1600200"/>
          </a:xfrm>
        </p:spPr>
        <p:txBody>
          <a:bodyPr rtlCol="0">
            <a:noAutofit/>
          </a:bodyPr>
          <a:lstStyle/>
          <a:p>
            <a:pPr marL="514350" indent="-514350">
              <a:buNone/>
              <a:defRPr/>
            </a:pPr>
            <a:r>
              <a:rPr lang="en-US" sz="2800" b="1" dirty="0" smtClean="0">
                <a:solidFill>
                  <a:schemeClr val="tx1">
                    <a:lumMod val="65000"/>
                    <a:lumOff val="35000"/>
                  </a:schemeClr>
                </a:solidFill>
              </a:rPr>
              <a:t>	GOALS:   </a:t>
            </a:r>
          </a:p>
          <a:p>
            <a:pPr marL="514350" indent="-514350">
              <a:defRPr/>
            </a:pPr>
            <a:r>
              <a:rPr lang="en-US" b="1" dirty="0" smtClean="0">
                <a:solidFill>
                  <a:schemeClr val="tx1">
                    <a:lumMod val="65000"/>
                    <a:lumOff val="35000"/>
                  </a:schemeClr>
                </a:solidFill>
              </a:rPr>
              <a:t>Conserve landscapes and increase access to the Bay and rivers to allow all to enjoy the natural and cultural resources of the watershed.  Increase the number of citizen stewards who support and carryout local conservation and restoration. </a:t>
            </a:r>
          </a:p>
          <a:p>
            <a:pPr marL="514350" indent="-514350">
              <a:buNone/>
              <a:defRPr/>
            </a:pPr>
            <a:endParaRPr lang="en-US" sz="2000" b="1" dirty="0" smtClean="0">
              <a:solidFill>
                <a:schemeClr val="tx1">
                  <a:lumMod val="65000"/>
                  <a:lumOff val="35000"/>
                </a:schemeClr>
              </a:solidFill>
              <a:latin typeface="Bell MT" pitchFamily="18" charset="0"/>
            </a:endParaRPr>
          </a:p>
          <a:p>
            <a:pPr marL="514350" indent="-514350">
              <a:buNone/>
              <a:defRPr/>
            </a:pPr>
            <a:endParaRPr lang="en-US" sz="2000" dirty="0" smtClean="0">
              <a:latin typeface="Bell MT" pitchFamily="18" charset="0"/>
            </a:endParaRPr>
          </a:p>
        </p:txBody>
      </p:sp>
      <p:sp>
        <p:nvSpPr>
          <p:cNvPr id="108549" name="Slide Number Placeholder 3"/>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3A906E41-7929-4DD7-AD50-432592064013}" type="slidenum">
              <a:rPr lang="en-US" smtClean="0">
                <a:solidFill>
                  <a:srgbClr val="898989"/>
                </a:solidFill>
              </a:rPr>
              <a:pPr/>
              <a:t>18</a:t>
            </a:fld>
            <a:endParaRPr lang="en-US" smtClean="0">
              <a:solidFill>
                <a:srgbClr val="898989"/>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9144000" cy="1219200"/>
            <a:chOff x="0" y="0"/>
            <a:chExt cx="9144000" cy="1981200"/>
          </a:xfrm>
        </p:grpSpPr>
        <p:sp>
          <p:nvSpPr>
            <p:cNvPr id="5"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6"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7"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a:solidFill>
                  <a:srgbClr val="000000"/>
                </a:solidFill>
                <a:latin typeface="Calibri" pitchFamily="34" charset="0"/>
              </a:endParaRPr>
            </a:p>
          </p:txBody>
        </p:sp>
        <p:sp>
          <p:nvSpPr>
            <p:cNvPr id="8"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a:p>
          </p:txBody>
        </p:sp>
        <p:sp>
          <p:nvSpPr>
            <p:cNvPr id="9"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a:p>
          </p:txBody>
        </p:sp>
      </p:grpSp>
      <p:sp>
        <p:nvSpPr>
          <p:cNvPr id="10" name="Title 1"/>
          <p:cNvSpPr>
            <a:spLocks noGrp="1"/>
          </p:cNvSpPr>
          <p:nvPr>
            <p:ph type="title"/>
          </p:nvPr>
        </p:nvSpPr>
        <p:spPr>
          <a:xfrm>
            <a:off x="0" y="76200"/>
            <a:ext cx="6096000" cy="1143000"/>
          </a:xfrm>
        </p:spPr>
        <p:txBody>
          <a:bodyPr rtlCol="0">
            <a:normAutofit/>
          </a:bodyPr>
          <a:lstStyle/>
          <a:p>
            <a:pPr algn="l" eaLnBrk="1" fontAlgn="auto" hangingPunct="1">
              <a:spcAft>
                <a:spcPts val="0"/>
              </a:spcAft>
              <a:defRP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Stewardship GIT </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1" name="Content Placeholder 2"/>
          <p:cNvSpPr>
            <a:spLocks noGrp="1"/>
          </p:cNvSpPr>
          <p:nvPr>
            <p:ph idx="1"/>
          </p:nvPr>
        </p:nvSpPr>
        <p:spPr>
          <a:xfrm>
            <a:off x="533400" y="1371600"/>
            <a:ext cx="8305800" cy="5486400"/>
          </a:xfrm>
        </p:spPr>
        <p:txBody>
          <a:bodyPr rtlCol="0">
            <a:noAutofit/>
          </a:bodyPr>
          <a:lstStyle/>
          <a:p>
            <a:pPr marL="0" indent="0">
              <a:buNone/>
              <a:defRPr/>
            </a:pPr>
            <a:r>
              <a:rPr lang="en-US" sz="2000" b="1" dirty="0" smtClean="0"/>
              <a:t>Conserve Landscapes: </a:t>
            </a:r>
            <a:r>
              <a:rPr lang="en-US" sz="1400" dirty="0" smtClean="0">
                <a:ea typeface="Arial Unicode MS" pitchFamily="34" charset="-128"/>
                <a:cs typeface="Arial Unicode MS" pitchFamily="34" charset="-128"/>
              </a:rPr>
              <a:t>Conserve landscapes treasured by citizens to maintain water quality and habitat; sustain working forests, farms and maritime communities; and conserve lands of cultural, indigenous and community value.</a:t>
            </a:r>
          </a:p>
          <a:p>
            <a:pPr marL="514350" indent="-514350">
              <a:buNone/>
              <a:defRPr/>
            </a:pPr>
            <a:endParaRPr lang="en-US" sz="1000" b="1" dirty="0" smtClean="0"/>
          </a:p>
          <a:p>
            <a:pPr marL="514350" indent="-514350">
              <a:buNone/>
              <a:defRPr/>
            </a:pPr>
            <a:r>
              <a:rPr lang="en-US" sz="1400" b="1" dirty="0" smtClean="0"/>
              <a:t>Importance</a:t>
            </a:r>
          </a:p>
          <a:p>
            <a:pPr marL="341313" indent="-341313">
              <a:defRPr/>
            </a:pPr>
            <a:r>
              <a:rPr lang="en-US" sz="1400" dirty="0" smtClean="0"/>
              <a:t>Protecting these special places provides a suite of related benefits including ecological, cultural, historic, and recreation benefits.</a:t>
            </a:r>
          </a:p>
          <a:p>
            <a:r>
              <a:rPr lang="en-US" sz="1400" dirty="0" smtClean="0"/>
              <a:t>Chesapeake’s most treasured landscapes add billions of dollars to the region’s economy</a:t>
            </a:r>
          </a:p>
          <a:p>
            <a:r>
              <a:rPr lang="en-US" sz="1400" dirty="0" smtClean="0"/>
              <a:t>Many Chesapeake landscapes with great ecological, historical, and cultural importance are vulnerable to the effects of land development and climate change</a:t>
            </a:r>
          </a:p>
          <a:p>
            <a:pPr>
              <a:buNone/>
            </a:pPr>
            <a:endParaRPr lang="en-US" sz="1000" dirty="0" smtClean="0"/>
          </a:p>
          <a:p>
            <a:pPr>
              <a:buNone/>
            </a:pPr>
            <a:r>
              <a:rPr lang="en-US" sz="1400" b="1" dirty="0" smtClean="0"/>
              <a:t>Origin</a:t>
            </a:r>
          </a:p>
          <a:p>
            <a:r>
              <a:rPr lang="en-US" sz="1400" b="1" dirty="0" smtClean="0"/>
              <a:t>E.O. 13508 Strategy: </a:t>
            </a:r>
            <a:r>
              <a:rPr lang="en-US" sz="1400" dirty="0" smtClean="0"/>
              <a:t>Conserve landscapes treasured by citizens to maintain water quality and habitat; sustain working forests, farms and maritime communities; and conserve lands of cultural, indigenous and community value.</a:t>
            </a:r>
          </a:p>
          <a:p>
            <a:r>
              <a:rPr lang="en-US" sz="1400" b="1" dirty="0" smtClean="0"/>
              <a:t>Chesapeake 2000: </a:t>
            </a:r>
            <a:r>
              <a:rPr lang="en-US" sz="1400" dirty="0" smtClean="0"/>
              <a:t>Strengthen programs for land acquisition and preservation within each state that are supported by funding and target the most valued lands for protection. Permanently preserve from development 20 percent of the land area in the watershed by 2010.</a:t>
            </a:r>
          </a:p>
          <a:p>
            <a:pPr>
              <a:buNone/>
            </a:pPr>
            <a:endParaRPr lang="en-US" sz="1000" dirty="0" smtClean="0"/>
          </a:p>
          <a:p>
            <a:pPr marL="514350" indent="-514350" eaLnBrk="1" fontAlgn="auto" hangingPunct="1">
              <a:spcAft>
                <a:spcPts val="0"/>
              </a:spcAft>
              <a:buFont typeface="Arial" pitchFamily="34" charset="0"/>
              <a:buNone/>
              <a:defRPr/>
            </a:pPr>
            <a:r>
              <a:rPr lang="en-US" sz="1400" b="1" dirty="0" smtClean="0"/>
              <a:t>Who</a:t>
            </a:r>
          </a:p>
          <a:p>
            <a:pPr marL="341313" indent="-341313">
              <a:defRPr/>
            </a:pPr>
            <a:r>
              <a:rPr lang="en-US" sz="1400" dirty="0" smtClean="0"/>
              <a:t>Partners: Federal and state environment and natural resources staff, conservation NGOs and Land Trusts</a:t>
            </a:r>
          </a:p>
          <a:p>
            <a:pPr marL="341313" indent="-341313">
              <a:defRPr/>
            </a:pPr>
            <a:r>
              <a:rPr lang="en-US" sz="1400" dirty="0" smtClean="0"/>
              <a:t>Stakeholders: Citizens, partner jurisdictions, Land Trusts and NGOs. </a:t>
            </a:r>
          </a:p>
          <a:p>
            <a:pPr marL="341313" indent="-341313">
              <a:defRPr/>
            </a:pPr>
            <a:r>
              <a:rPr lang="en-US" sz="1400" dirty="0" smtClean="0"/>
              <a:t>Additional partners needed:  All partners needed are currently represented. </a:t>
            </a:r>
          </a:p>
          <a:p>
            <a:pPr marL="514350" indent="-514350" eaLnBrk="1" fontAlgn="auto" hangingPunct="1">
              <a:spcAft>
                <a:spcPts val="0"/>
              </a:spcAft>
              <a:buNone/>
              <a:defRPr/>
            </a:pPr>
            <a:endParaRPr lang="en-US" sz="2000" dirty="0" smtClean="0">
              <a:latin typeface="Bell MT"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p:cNvGrpSpPr>
          <p:nvPr/>
        </p:nvGrpSpPr>
        <p:grpSpPr bwMode="auto">
          <a:xfrm>
            <a:off x="0" y="0"/>
            <a:ext cx="9144000" cy="1219200"/>
            <a:chOff x="0" y="0"/>
            <a:chExt cx="9144000" cy="1981200"/>
          </a:xfrm>
        </p:grpSpPr>
        <p:sp>
          <p:nvSpPr>
            <p:cNvPr id="6"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7"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108552"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a:solidFill>
                  <a:srgbClr val="000000"/>
                </a:solidFill>
                <a:latin typeface="Calibri" pitchFamily="34" charset="0"/>
              </a:endParaRPr>
            </a:p>
          </p:txBody>
        </p:sp>
        <p:sp>
          <p:nvSpPr>
            <p:cNvPr id="108553"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a:p>
          </p:txBody>
        </p:sp>
        <p:sp>
          <p:nvSpPr>
            <p:cNvPr id="108554"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a:p>
          </p:txBody>
        </p:sp>
      </p:grpSp>
      <p:sp>
        <p:nvSpPr>
          <p:cNvPr id="2" name="Title 1"/>
          <p:cNvSpPr>
            <a:spLocks noGrp="1"/>
          </p:cNvSpPr>
          <p:nvPr>
            <p:ph type="title"/>
          </p:nvPr>
        </p:nvSpPr>
        <p:spPr>
          <a:xfrm>
            <a:off x="0" y="76200"/>
            <a:ext cx="6096000" cy="1143000"/>
          </a:xfrm>
        </p:spPr>
        <p:txBody>
          <a:bodyPr rtlCol="0">
            <a:normAutofit/>
          </a:bodyPr>
          <a:lstStyle/>
          <a:p>
            <a:pPr eaLnBrk="1" fontAlgn="auto" hangingPunct="1">
              <a:spcAft>
                <a:spcPts val="0"/>
              </a:spcAft>
              <a:defRP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Fisheries GIT Goals</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228600" y="1143000"/>
            <a:ext cx="4648200" cy="5715000"/>
          </a:xfrm>
        </p:spPr>
        <p:txBody>
          <a:bodyPr rtlCol="0">
            <a:noAutofit/>
          </a:bodyPr>
          <a:lstStyle/>
          <a:p>
            <a:pPr marL="514350" indent="-514350" eaLnBrk="1" fontAlgn="auto" hangingPunct="1">
              <a:spcAft>
                <a:spcPts val="0"/>
              </a:spcAft>
              <a:buFont typeface="Arial" pitchFamily="34" charset="0"/>
              <a:buNone/>
              <a:defRPr/>
            </a:pPr>
            <a:r>
              <a:rPr lang="en-US" sz="4000" b="1" dirty="0" smtClean="0">
                <a:solidFill>
                  <a:schemeClr val="tx1">
                    <a:lumMod val="65000"/>
                    <a:lumOff val="35000"/>
                  </a:schemeClr>
                </a:solidFill>
              </a:rPr>
              <a:t>What?</a:t>
            </a:r>
            <a:endParaRPr lang="en-US" sz="900" b="1" dirty="0" smtClean="0">
              <a:latin typeface="+mj-lt"/>
            </a:endParaRPr>
          </a:p>
          <a:p>
            <a:pPr marL="514350" indent="-514350">
              <a:buNone/>
              <a:defRPr/>
            </a:pPr>
            <a:r>
              <a:rPr lang="en-US" sz="2000" i="1" dirty="0" smtClean="0">
                <a:latin typeface="Bell MT" pitchFamily="18" charset="0"/>
                <a:ea typeface="Arial Unicode MS" pitchFamily="34" charset="-128"/>
                <a:cs typeface="Arial Unicode MS" pitchFamily="34" charset="-128"/>
              </a:rPr>
              <a:t>Overarching Goals</a:t>
            </a:r>
          </a:p>
          <a:p>
            <a:pPr marL="514350" indent="-514350">
              <a:defRPr/>
            </a:pPr>
            <a:r>
              <a:rPr lang="en-US" sz="2000" i="1" dirty="0" smtClean="0">
                <a:latin typeface="Bell MT" pitchFamily="18" charset="0"/>
                <a:ea typeface="Arial Unicode MS" pitchFamily="34" charset="-128"/>
                <a:cs typeface="Arial Unicode MS" pitchFamily="34" charset="-128"/>
              </a:rPr>
              <a:t>Improve interjurisdictional management of fisheries resources that move across political and administrative jurisdictions.</a:t>
            </a:r>
          </a:p>
          <a:p>
            <a:pPr marL="514350" indent="-514350">
              <a:defRPr/>
            </a:pPr>
            <a:r>
              <a:rPr lang="en-US" sz="2000" i="1" dirty="0" smtClean="0">
                <a:latin typeface="Bell MT" pitchFamily="18" charset="0"/>
                <a:ea typeface="Arial Unicode MS" pitchFamily="34" charset="-128"/>
                <a:cs typeface="Arial Unicode MS" pitchFamily="34" charset="-128"/>
              </a:rPr>
              <a:t>Improve the connection between science and management to ensure decision making leads to productive and sustainable fisheries.</a:t>
            </a:r>
          </a:p>
          <a:p>
            <a:pPr marL="514350" indent="-514350">
              <a:defRPr/>
            </a:pPr>
            <a:r>
              <a:rPr lang="en-US" sz="2000" i="1" dirty="0" smtClean="0">
                <a:latin typeface="Bell MT" pitchFamily="18" charset="0"/>
                <a:ea typeface="Arial Unicode MS" pitchFamily="34" charset="-128"/>
                <a:cs typeface="Arial Unicode MS" pitchFamily="34" charset="-128"/>
              </a:rPr>
              <a:t>Promote coalition building, information sharing, and appropriate coordination of management decisions that can feed into broader fisheries commissions and councils (e.g., Atlantic States Marine Fisheries Commission and the Mid Atlantic Fishery Management Council ). </a:t>
            </a:r>
          </a:p>
          <a:p>
            <a:pPr marL="514350" indent="-514350" eaLnBrk="1" fontAlgn="auto" hangingPunct="1">
              <a:spcAft>
                <a:spcPts val="0"/>
              </a:spcAft>
              <a:buNone/>
              <a:defRPr/>
            </a:pPr>
            <a:endParaRPr lang="en-US" sz="2000" dirty="0" smtClean="0">
              <a:latin typeface="Bell MT" pitchFamily="18" charset="0"/>
              <a:ea typeface="Arial Unicode MS" pitchFamily="34" charset="-128"/>
              <a:cs typeface="Arial Unicode MS" pitchFamily="34" charset="-128"/>
            </a:endParaRPr>
          </a:p>
        </p:txBody>
      </p:sp>
      <p:sp>
        <p:nvSpPr>
          <p:cNvPr id="108549" name="Slide Number Placeholder 3"/>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3A906E41-7929-4DD7-AD50-432592064013}" type="slidenum">
              <a:rPr lang="en-US" smtClean="0">
                <a:solidFill>
                  <a:srgbClr val="898989"/>
                </a:solidFill>
              </a:rPr>
              <a:pPr/>
              <a:t>2</a:t>
            </a:fld>
            <a:endParaRPr lang="en-US" smtClean="0">
              <a:solidFill>
                <a:srgbClr val="898989"/>
              </a:solidFill>
            </a:endParaRPr>
          </a:p>
        </p:txBody>
      </p:sp>
      <p:sp>
        <p:nvSpPr>
          <p:cNvPr id="11" name="TextBox 10"/>
          <p:cNvSpPr txBox="1"/>
          <p:nvPr/>
        </p:nvSpPr>
        <p:spPr>
          <a:xfrm>
            <a:off x="4876800" y="1752600"/>
            <a:ext cx="4267200" cy="5386090"/>
          </a:xfrm>
          <a:prstGeom prst="rect">
            <a:avLst/>
          </a:prstGeom>
          <a:noFill/>
        </p:spPr>
        <p:txBody>
          <a:bodyPr wrap="square" rtlCol="0">
            <a:spAutoFit/>
          </a:bodyPr>
          <a:lstStyle/>
          <a:p>
            <a:pPr marL="514350" indent="-514350">
              <a:defRPr/>
            </a:pPr>
            <a:r>
              <a:rPr lang="en-US" sz="1900" dirty="0" smtClean="0">
                <a:latin typeface="Bell MT" pitchFamily="18" charset="0"/>
                <a:ea typeface="Arial Unicode MS" pitchFamily="34" charset="-128"/>
                <a:cs typeface="Arial Unicode MS" pitchFamily="34" charset="-128"/>
              </a:rPr>
              <a:t>Workgroup Goals</a:t>
            </a:r>
          </a:p>
          <a:p>
            <a:pPr marL="514350" indent="-514350">
              <a:buFont typeface="Arial" pitchFamily="34" charset="0"/>
              <a:buChar char="•"/>
              <a:defRPr/>
            </a:pPr>
            <a:endParaRPr lang="en-US" sz="1900" u="sng" dirty="0" smtClean="0">
              <a:latin typeface="Bell MT" pitchFamily="18" charset="0"/>
              <a:ea typeface="Arial Unicode MS" pitchFamily="34" charset="-128"/>
              <a:cs typeface="Arial Unicode MS" pitchFamily="34" charset="-128"/>
            </a:endParaRPr>
          </a:p>
          <a:p>
            <a:pPr marL="514350" indent="-514350">
              <a:buFont typeface="Arial" pitchFamily="34" charset="0"/>
              <a:buChar char="•"/>
              <a:defRPr/>
            </a:pPr>
            <a:r>
              <a:rPr lang="en-US" sz="1900" u="sng" dirty="0" smtClean="0">
                <a:latin typeface="Bell MT" pitchFamily="18" charset="0"/>
                <a:ea typeface="Arial Unicode MS" pitchFamily="34" charset="-128"/>
                <a:cs typeface="Arial Unicode MS" pitchFamily="34" charset="-128"/>
              </a:rPr>
              <a:t>Blue Crabs</a:t>
            </a:r>
            <a:r>
              <a:rPr lang="en-US" sz="1900" dirty="0" smtClean="0">
                <a:latin typeface="Bell MT" pitchFamily="18" charset="0"/>
                <a:ea typeface="Arial Unicode MS" pitchFamily="34" charset="-128"/>
                <a:cs typeface="Arial Unicode MS" pitchFamily="34" charset="-128"/>
              </a:rPr>
              <a:t>: Maintain sustainable blue crab interim rebuilding target of 200 million adults (1+ years old) in 2011 and develop a new population target for 2012 through 2025. </a:t>
            </a:r>
          </a:p>
          <a:p>
            <a:pPr marL="514350" indent="-514350">
              <a:buFont typeface="Arial" pitchFamily="34" charset="0"/>
              <a:buChar char="•"/>
              <a:defRPr/>
            </a:pPr>
            <a:endParaRPr lang="en-US" sz="1100" u="sng" dirty="0" smtClean="0">
              <a:latin typeface="Bell MT" pitchFamily="18" charset="0"/>
              <a:ea typeface="Arial Unicode MS" pitchFamily="34" charset="-128"/>
              <a:cs typeface="Arial Unicode MS" pitchFamily="34" charset="-128"/>
            </a:endParaRPr>
          </a:p>
          <a:p>
            <a:pPr marL="514350" indent="-514350">
              <a:buFont typeface="Arial" pitchFamily="34" charset="0"/>
              <a:buChar char="•"/>
              <a:defRPr/>
            </a:pPr>
            <a:r>
              <a:rPr lang="en-US" sz="1900" u="sng" dirty="0" smtClean="0">
                <a:latin typeface="Bell MT" pitchFamily="18" charset="0"/>
                <a:ea typeface="Arial Unicode MS" pitchFamily="34" charset="-128"/>
                <a:cs typeface="Arial Unicode MS" pitchFamily="34" charset="-128"/>
              </a:rPr>
              <a:t>Oysters</a:t>
            </a:r>
            <a:r>
              <a:rPr lang="en-US" sz="1900" dirty="0" smtClean="0">
                <a:latin typeface="Bell MT" pitchFamily="18" charset="0"/>
                <a:ea typeface="Arial Unicode MS" pitchFamily="34" charset="-128"/>
                <a:cs typeface="Arial Unicode MS" pitchFamily="34" charset="-128"/>
              </a:rPr>
              <a:t>: Restore native oyster habitat and populations in 20 tributaries out of 35 to 40 candidate tributaries by 2025. </a:t>
            </a:r>
          </a:p>
          <a:p>
            <a:pPr marL="514350" indent="-514350">
              <a:buFont typeface="Arial" pitchFamily="34" charset="0"/>
              <a:buChar char="•"/>
              <a:defRPr/>
            </a:pPr>
            <a:endParaRPr lang="en-US" sz="1100" dirty="0" smtClean="0">
              <a:latin typeface="Bell MT" pitchFamily="18" charset="0"/>
              <a:ea typeface="Arial Unicode MS" pitchFamily="34" charset="-128"/>
              <a:cs typeface="Arial Unicode MS" pitchFamily="34" charset="-128"/>
            </a:endParaRPr>
          </a:p>
          <a:p>
            <a:pPr marL="514350" indent="-514350">
              <a:buFont typeface="Arial" pitchFamily="34" charset="0"/>
              <a:buChar char="•"/>
              <a:defRPr/>
            </a:pPr>
            <a:r>
              <a:rPr lang="en-US" sz="1900" u="sng" dirty="0" smtClean="0">
                <a:latin typeface="Bell MT" pitchFamily="18" charset="0"/>
                <a:ea typeface="Arial Unicode MS" pitchFamily="34" charset="-128"/>
                <a:cs typeface="Arial Unicode MS" pitchFamily="34" charset="-128"/>
              </a:rPr>
              <a:t>Invasive Catfish</a:t>
            </a:r>
            <a:r>
              <a:rPr lang="en-US" sz="1900" dirty="0" smtClean="0">
                <a:latin typeface="Bell MT" pitchFamily="18" charset="0"/>
                <a:ea typeface="Arial Unicode MS" pitchFamily="34" charset="-128"/>
                <a:cs typeface="Arial Unicode MS" pitchFamily="34" charset="-128"/>
              </a:rPr>
              <a:t>: Reduce the spread of invasive catfish and mitigate their negative impacts on native species.</a:t>
            </a:r>
          </a:p>
          <a:p>
            <a:endParaRPr lang="en-US" dirty="0"/>
          </a:p>
        </p:txBody>
      </p:sp>
      <p:cxnSp>
        <p:nvCxnSpPr>
          <p:cNvPr id="13" name="Straight Connector 12"/>
          <p:cNvCxnSpPr/>
          <p:nvPr/>
        </p:nvCxnSpPr>
        <p:spPr>
          <a:xfrm>
            <a:off x="4800600" y="1447800"/>
            <a:ext cx="0" cy="5181600"/>
          </a:xfrm>
          <a:prstGeom prst="line">
            <a:avLst/>
          </a:prstGeom>
          <a:ln w="63500" cap="rnd"/>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9144000" cy="1219200"/>
            <a:chOff x="0" y="0"/>
            <a:chExt cx="9144000" cy="1981200"/>
          </a:xfrm>
        </p:grpSpPr>
        <p:sp>
          <p:nvSpPr>
            <p:cNvPr id="5"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6"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7"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a:solidFill>
                  <a:srgbClr val="000000"/>
                </a:solidFill>
                <a:latin typeface="Calibri" pitchFamily="34" charset="0"/>
              </a:endParaRPr>
            </a:p>
          </p:txBody>
        </p:sp>
        <p:sp>
          <p:nvSpPr>
            <p:cNvPr id="8"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a:p>
          </p:txBody>
        </p:sp>
        <p:sp>
          <p:nvSpPr>
            <p:cNvPr id="9"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a:p>
          </p:txBody>
        </p:sp>
      </p:grpSp>
      <p:sp>
        <p:nvSpPr>
          <p:cNvPr id="10" name="Title 1"/>
          <p:cNvSpPr>
            <a:spLocks noGrp="1"/>
          </p:cNvSpPr>
          <p:nvPr>
            <p:ph type="title"/>
          </p:nvPr>
        </p:nvSpPr>
        <p:spPr>
          <a:xfrm>
            <a:off x="0" y="76200"/>
            <a:ext cx="6096000" cy="1143000"/>
          </a:xfrm>
        </p:spPr>
        <p:txBody>
          <a:bodyPr rtlCol="0">
            <a:normAutofit/>
          </a:bodyPr>
          <a:lstStyle/>
          <a:p>
            <a:pPr algn="l" eaLnBrk="1" fontAlgn="auto" hangingPunct="1">
              <a:spcAft>
                <a:spcPts val="0"/>
              </a:spcAft>
              <a:defRP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Stewardship GIT </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1" name="Content Placeholder 2"/>
          <p:cNvSpPr>
            <a:spLocks noGrp="1"/>
          </p:cNvSpPr>
          <p:nvPr>
            <p:ph idx="1"/>
          </p:nvPr>
        </p:nvSpPr>
        <p:spPr>
          <a:xfrm>
            <a:off x="533400" y="1371600"/>
            <a:ext cx="8305800" cy="5486400"/>
          </a:xfrm>
        </p:spPr>
        <p:txBody>
          <a:bodyPr rtlCol="0">
            <a:noAutofit/>
          </a:bodyPr>
          <a:lstStyle/>
          <a:p>
            <a:pPr marL="0" indent="0">
              <a:buNone/>
              <a:defRPr/>
            </a:pPr>
            <a:r>
              <a:rPr lang="en-US" sz="2000" b="1" dirty="0" smtClean="0"/>
              <a:t>Expand Public Access: </a:t>
            </a:r>
            <a:r>
              <a:rPr lang="en-US" sz="1400" dirty="0" smtClean="0">
                <a:ea typeface="Arial Unicode MS" pitchFamily="34" charset="-128"/>
                <a:cs typeface="Arial Unicode MS" pitchFamily="34" charset="-128"/>
              </a:rPr>
              <a:t>Expand public access to the Bay and its tributaries through existing and new local, state and federal parks, refuges, reserves, trails and partner sites.</a:t>
            </a:r>
          </a:p>
          <a:p>
            <a:pPr marL="514350" indent="-514350">
              <a:buNone/>
              <a:defRPr/>
            </a:pPr>
            <a:endParaRPr lang="en-US" sz="1400" b="1" dirty="0" smtClean="0"/>
          </a:p>
          <a:p>
            <a:pPr marL="514350" indent="-514350">
              <a:buNone/>
              <a:defRPr/>
            </a:pPr>
            <a:r>
              <a:rPr lang="en-US" sz="1400" b="1" dirty="0" smtClean="0"/>
              <a:t>Importance</a:t>
            </a:r>
          </a:p>
          <a:p>
            <a:r>
              <a:rPr lang="en-US" sz="1400" dirty="0" smtClean="0"/>
              <a:t>Currently, public access to the Bay and its rivers falls short of public demand. </a:t>
            </a:r>
          </a:p>
          <a:p>
            <a:r>
              <a:rPr lang="en-US" sz="1400" dirty="0" smtClean="0"/>
              <a:t>Public access to the Bay and its tributaries enriches our communities. Outdoor recreation encourages physical health, human connectivity, and spiritual renewal. Time spent close to the land and water creates a sense of place that motivates more people to become personal stewards of our natural and cultural resources—and citizen advocacy is critical to the ultimate success of restoration efforts underway across the region.</a:t>
            </a:r>
          </a:p>
          <a:p>
            <a:pPr>
              <a:buNone/>
            </a:pPr>
            <a:endParaRPr lang="en-US" sz="1400" dirty="0" smtClean="0"/>
          </a:p>
          <a:p>
            <a:pPr>
              <a:buNone/>
            </a:pPr>
            <a:r>
              <a:rPr lang="en-US" sz="1400" b="1" dirty="0" smtClean="0"/>
              <a:t>Origins</a:t>
            </a:r>
          </a:p>
          <a:p>
            <a:r>
              <a:rPr lang="en-US" sz="1400" b="1" dirty="0" smtClean="0"/>
              <a:t>E.O. 13508 Strategy: </a:t>
            </a:r>
            <a:r>
              <a:rPr lang="en-US" sz="1400" dirty="0" smtClean="0"/>
              <a:t>Expand public access to the Bay and its tributaries through existing and new local, state and federal parks, refuges, reserves, trails and partner sites.</a:t>
            </a:r>
          </a:p>
          <a:p>
            <a:r>
              <a:rPr lang="en-US" sz="1400" b="1" dirty="0" smtClean="0"/>
              <a:t>Chesapeake 2000: </a:t>
            </a:r>
            <a:r>
              <a:rPr lang="en-US" sz="1400" dirty="0" smtClean="0"/>
              <a:t>Expand public access by 30%. Install 30 new gateway sites by 2003, and increase water trails by 500 miles by 2005.</a:t>
            </a:r>
          </a:p>
          <a:p>
            <a:pPr>
              <a:buNone/>
            </a:pPr>
            <a:endParaRPr lang="en-US" sz="1400" dirty="0" smtClean="0"/>
          </a:p>
          <a:p>
            <a:pPr marL="514350" indent="-514350" eaLnBrk="1" fontAlgn="auto" hangingPunct="1">
              <a:spcAft>
                <a:spcPts val="0"/>
              </a:spcAft>
              <a:buFont typeface="Arial" pitchFamily="34" charset="0"/>
              <a:buNone/>
              <a:defRPr/>
            </a:pPr>
            <a:r>
              <a:rPr lang="en-US" sz="1400" b="1" dirty="0" smtClean="0"/>
              <a:t>Who</a:t>
            </a:r>
          </a:p>
          <a:p>
            <a:pPr marL="341313" indent="-341313" eaLnBrk="1" fontAlgn="auto" hangingPunct="1">
              <a:spcAft>
                <a:spcPts val="0"/>
              </a:spcAft>
              <a:buFont typeface="Arial" pitchFamily="34" charset="0"/>
              <a:buChar char="•"/>
              <a:defRPr/>
            </a:pPr>
            <a:r>
              <a:rPr lang="en-US" sz="1400" dirty="0" smtClean="0"/>
              <a:t>Partners: Federal and state environment and natural resources staff, conservation NGOs</a:t>
            </a:r>
          </a:p>
          <a:p>
            <a:pPr marL="341313" indent="-341313" eaLnBrk="1" fontAlgn="auto" hangingPunct="1">
              <a:spcAft>
                <a:spcPts val="0"/>
              </a:spcAft>
              <a:buFont typeface="Arial" pitchFamily="34" charset="0"/>
              <a:buChar char="•"/>
              <a:defRPr/>
            </a:pPr>
            <a:r>
              <a:rPr lang="en-US" sz="1400" dirty="0" smtClean="0"/>
              <a:t>Stakeholders: Citizens, recreation and sport organizations, partner jurisdictions and NGOs. </a:t>
            </a:r>
          </a:p>
          <a:p>
            <a:pPr marL="341313" indent="-341313" eaLnBrk="1" fontAlgn="auto" hangingPunct="1">
              <a:spcAft>
                <a:spcPts val="0"/>
              </a:spcAft>
              <a:buFont typeface="Arial" pitchFamily="34" charset="0"/>
              <a:buChar char="•"/>
              <a:defRPr/>
            </a:pPr>
            <a:r>
              <a:rPr lang="en-US" sz="1400" dirty="0" smtClean="0"/>
              <a:t>Additional partners needed:  All partners needed are currently represented. </a:t>
            </a:r>
          </a:p>
          <a:p>
            <a:pPr marL="514350" indent="-514350" eaLnBrk="1" fontAlgn="auto" hangingPunct="1">
              <a:spcAft>
                <a:spcPts val="0"/>
              </a:spcAft>
              <a:buNone/>
              <a:defRPr/>
            </a:pPr>
            <a:endParaRPr lang="en-US" sz="2000" dirty="0" smtClean="0">
              <a:latin typeface="Bell MT"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9144000" cy="1219200"/>
            <a:chOff x="0" y="0"/>
            <a:chExt cx="9144000" cy="1981200"/>
          </a:xfrm>
        </p:grpSpPr>
        <p:sp>
          <p:nvSpPr>
            <p:cNvPr id="5"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6"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7"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a:solidFill>
                  <a:srgbClr val="000000"/>
                </a:solidFill>
                <a:latin typeface="Calibri" pitchFamily="34" charset="0"/>
              </a:endParaRPr>
            </a:p>
          </p:txBody>
        </p:sp>
        <p:sp>
          <p:nvSpPr>
            <p:cNvPr id="8"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a:p>
          </p:txBody>
        </p:sp>
        <p:sp>
          <p:nvSpPr>
            <p:cNvPr id="9"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a:p>
          </p:txBody>
        </p:sp>
      </p:grpSp>
      <p:sp>
        <p:nvSpPr>
          <p:cNvPr id="10" name="Title 1"/>
          <p:cNvSpPr>
            <a:spLocks noGrp="1"/>
          </p:cNvSpPr>
          <p:nvPr>
            <p:ph type="title"/>
          </p:nvPr>
        </p:nvSpPr>
        <p:spPr>
          <a:xfrm>
            <a:off x="0" y="76200"/>
            <a:ext cx="6096000" cy="1143000"/>
          </a:xfrm>
        </p:spPr>
        <p:txBody>
          <a:bodyPr rtlCol="0">
            <a:normAutofit/>
          </a:bodyPr>
          <a:lstStyle/>
          <a:p>
            <a:pPr algn="l" eaLnBrk="1" fontAlgn="auto" hangingPunct="1">
              <a:spcAft>
                <a:spcPts val="0"/>
              </a:spcAft>
              <a:defRP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Stewardship GIT </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1" name="Content Placeholder 2"/>
          <p:cNvSpPr>
            <a:spLocks noGrp="1"/>
          </p:cNvSpPr>
          <p:nvPr>
            <p:ph idx="1"/>
          </p:nvPr>
        </p:nvSpPr>
        <p:spPr>
          <a:xfrm>
            <a:off x="533400" y="1371600"/>
            <a:ext cx="8305800" cy="5486400"/>
          </a:xfrm>
        </p:spPr>
        <p:txBody>
          <a:bodyPr rtlCol="0">
            <a:noAutofit/>
          </a:bodyPr>
          <a:lstStyle/>
          <a:p>
            <a:pPr marL="514350" indent="-514350">
              <a:buNone/>
              <a:defRPr/>
            </a:pPr>
            <a:r>
              <a:rPr lang="en-US" sz="2000" b="1" dirty="0" smtClean="0"/>
              <a:t>Expand Chesapeake Conservation Corps: </a:t>
            </a:r>
            <a:r>
              <a:rPr lang="en-US" sz="1400" dirty="0" smtClean="0">
                <a:ea typeface="Arial Unicode MS" pitchFamily="34" charset="-128"/>
                <a:cs typeface="Arial Unicode MS" pitchFamily="34" charset="-128"/>
              </a:rPr>
              <a:t>Expand Chesapeake Conservation Corps workforces.</a:t>
            </a:r>
          </a:p>
          <a:p>
            <a:pPr marL="514350" indent="-514350">
              <a:buNone/>
              <a:defRPr/>
            </a:pPr>
            <a:endParaRPr lang="en-US" sz="1400" b="1" dirty="0" smtClean="0"/>
          </a:p>
          <a:p>
            <a:pPr marL="514350" indent="-514350">
              <a:buNone/>
              <a:defRPr/>
            </a:pPr>
            <a:r>
              <a:rPr lang="en-US" sz="1400" b="1" dirty="0" smtClean="0"/>
              <a:t>Importance</a:t>
            </a:r>
          </a:p>
          <a:p>
            <a:r>
              <a:rPr lang="en-US" sz="1400" dirty="0" smtClean="0"/>
              <a:t>Conservation Corps programs provide opportunities for diverse youth to work and volunteer in the outdoors,  develop technical, life, leadership and employment skills, receive mentorship, and participate in recreational activities that promote physical, mental, and social well-being.</a:t>
            </a:r>
          </a:p>
          <a:p>
            <a:r>
              <a:rPr lang="en-US" sz="1400" dirty="0" smtClean="0"/>
              <a:t>Youth in Chesapeake Conservation Corps programs complete conservation and restoration projects in priority watersheds, work on infrastructure and maintenance projects on public lands, participate in environmental, historical, and cultural education and interpretation programs, and much more.</a:t>
            </a:r>
          </a:p>
          <a:p>
            <a:pPr marL="514350" indent="-514350">
              <a:defRPr/>
            </a:pPr>
            <a:endParaRPr lang="en-US" sz="1400" dirty="0" smtClean="0"/>
          </a:p>
          <a:p>
            <a:pPr marL="514350" indent="-514350">
              <a:buNone/>
              <a:defRPr/>
            </a:pPr>
            <a:r>
              <a:rPr lang="en-US" sz="1400" b="1" dirty="0" smtClean="0"/>
              <a:t>Origin</a:t>
            </a:r>
          </a:p>
          <a:p>
            <a:r>
              <a:rPr lang="en-US" sz="1400" b="1" dirty="0" smtClean="0"/>
              <a:t>E.O. 13508 Strategy:  </a:t>
            </a:r>
            <a:r>
              <a:rPr lang="en-US" sz="1400" dirty="0" smtClean="0"/>
              <a:t>Expand Chesapeake conservation corps workforces. </a:t>
            </a:r>
          </a:p>
          <a:p>
            <a:pPr marL="514350" indent="-514350">
              <a:buNone/>
              <a:defRPr/>
            </a:pPr>
            <a:endParaRPr lang="en-US" sz="1400" b="1" dirty="0" smtClean="0"/>
          </a:p>
          <a:p>
            <a:pPr marL="514350" indent="-514350" eaLnBrk="1" fontAlgn="auto" hangingPunct="1">
              <a:spcAft>
                <a:spcPts val="0"/>
              </a:spcAft>
              <a:buFont typeface="Arial" pitchFamily="34" charset="0"/>
              <a:buNone/>
              <a:defRPr/>
            </a:pPr>
            <a:r>
              <a:rPr lang="en-US" sz="1400" b="1" dirty="0" smtClean="0"/>
              <a:t>Who</a:t>
            </a:r>
          </a:p>
          <a:p>
            <a:pPr marL="341313" indent="-341313">
              <a:defRPr/>
            </a:pPr>
            <a:r>
              <a:rPr lang="en-US" sz="1400" dirty="0" smtClean="0"/>
              <a:t>Partners: Conservation and youth-related NGOs</a:t>
            </a:r>
            <a:r>
              <a:rPr lang="en-US" sz="1400" smtClean="0"/>
              <a:t>, federal and state </a:t>
            </a:r>
            <a:r>
              <a:rPr lang="en-US" sz="1400" dirty="0" smtClean="0"/>
              <a:t>environment and natural </a:t>
            </a:r>
            <a:r>
              <a:rPr lang="en-US" sz="1400" smtClean="0"/>
              <a:t>resources staff </a:t>
            </a:r>
            <a:endParaRPr lang="en-US" sz="1400" dirty="0" smtClean="0"/>
          </a:p>
          <a:p>
            <a:pPr marL="341313" indent="-341313">
              <a:defRPr/>
            </a:pPr>
            <a:r>
              <a:rPr lang="en-US" sz="1400" dirty="0" smtClean="0"/>
              <a:t>Stakeholders: Youth, mentors, natural resource and land management agencies, citizens, partner jurisdictions and NGOs. </a:t>
            </a:r>
          </a:p>
          <a:p>
            <a:pPr marL="341313" indent="-341313">
              <a:defRPr/>
            </a:pPr>
            <a:r>
              <a:rPr lang="en-US" sz="1400" dirty="0" smtClean="0"/>
              <a:t>Additional partners needed:  All partners needed are currently represented. </a:t>
            </a:r>
          </a:p>
          <a:p>
            <a:pPr marL="514350" indent="-514350" eaLnBrk="1" fontAlgn="auto" hangingPunct="1">
              <a:spcAft>
                <a:spcPts val="0"/>
              </a:spcAft>
              <a:buNone/>
              <a:defRPr/>
            </a:pPr>
            <a:endParaRPr lang="en-US" sz="2000" dirty="0" smtClean="0">
              <a:latin typeface="Bell MT"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9144000" cy="1219200"/>
            <a:chOff x="0" y="0"/>
            <a:chExt cx="9144000" cy="1981200"/>
          </a:xfrm>
        </p:grpSpPr>
        <p:sp>
          <p:nvSpPr>
            <p:cNvPr id="5"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6"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7"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a:solidFill>
                  <a:srgbClr val="000000"/>
                </a:solidFill>
                <a:latin typeface="Calibri" pitchFamily="34" charset="0"/>
              </a:endParaRPr>
            </a:p>
          </p:txBody>
        </p:sp>
        <p:sp>
          <p:nvSpPr>
            <p:cNvPr id="8"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a:p>
          </p:txBody>
        </p:sp>
        <p:sp>
          <p:nvSpPr>
            <p:cNvPr id="9"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a:p>
          </p:txBody>
        </p:sp>
      </p:grpSp>
      <p:sp>
        <p:nvSpPr>
          <p:cNvPr id="10" name="Title 1"/>
          <p:cNvSpPr>
            <a:spLocks noGrp="1"/>
          </p:cNvSpPr>
          <p:nvPr>
            <p:ph type="title"/>
          </p:nvPr>
        </p:nvSpPr>
        <p:spPr>
          <a:xfrm>
            <a:off x="0" y="76200"/>
            <a:ext cx="6096000" cy="1143000"/>
          </a:xfrm>
        </p:spPr>
        <p:txBody>
          <a:bodyPr rtlCol="0">
            <a:normAutofit/>
          </a:bodyPr>
          <a:lstStyle/>
          <a:p>
            <a:pPr algn="l" eaLnBrk="1" fontAlgn="auto" hangingPunct="1">
              <a:spcAft>
                <a:spcPts val="0"/>
              </a:spcAft>
              <a:defRP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Stewardship GIT </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1" name="Content Placeholder 2"/>
          <p:cNvSpPr>
            <a:spLocks noGrp="1"/>
          </p:cNvSpPr>
          <p:nvPr>
            <p:ph idx="1"/>
          </p:nvPr>
        </p:nvSpPr>
        <p:spPr>
          <a:xfrm>
            <a:off x="533400" y="1219200"/>
            <a:ext cx="8305800" cy="5638800"/>
          </a:xfrm>
        </p:spPr>
        <p:txBody>
          <a:bodyPr rtlCol="0">
            <a:noAutofit/>
          </a:bodyPr>
          <a:lstStyle/>
          <a:p>
            <a:pPr marL="0" indent="0">
              <a:buNone/>
              <a:defRPr/>
            </a:pPr>
            <a:r>
              <a:rPr lang="en-US" sz="2000" b="1" dirty="0" smtClean="0"/>
              <a:t>Ensure Environmentally Literate Students: </a:t>
            </a:r>
            <a:r>
              <a:rPr lang="en-US" sz="1400" dirty="0" smtClean="0"/>
              <a:t>Ensure that elementary and secondary students in the Mid-Atlantic Region graduate environmentally literate with the tools they need to make informed choices to protect and restore local environments and the Chesapeake Bay. </a:t>
            </a:r>
          </a:p>
          <a:p>
            <a:pPr marL="514350" indent="-514350">
              <a:buNone/>
              <a:defRPr/>
            </a:pPr>
            <a:endParaRPr lang="en-US" sz="1000" b="1" dirty="0" smtClean="0">
              <a:solidFill>
                <a:schemeClr val="tx1">
                  <a:lumMod val="65000"/>
                  <a:lumOff val="35000"/>
                </a:schemeClr>
              </a:solidFill>
            </a:endParaRPr>
          </a:p>
          <a:p>
            <a:pPr marL="514350" indent="-514350">
              <a:buNone/>
              <a:defRPr/>
            </a:pPr>
            <a:r>
              <a:rPr lang="en-US" sz="1400" b="1" dirty="0" smtClean="0"/>
              <a:t>Importance</a:t>
            </a:r>
          </a:p>
          <a:p>
            <a:r>
              <a:rPr lang="en-US" sz="1400" dirty="0" smtClean="0"/>
              <a:t>The health of our environment is dependent upon the actions of every citizen and will soon rest in the hands of our youngest citizens.  </a:t>
            </a:r>
          </a:p>
          <a:p>
            <a:r>
              <a:rPr lang="en-US" sz="1400" dirty="0" smtClean="0"/>
              <a:t>Environmental education is critical to  developing the next generation of citizen stewards who possess the critical thinking skills needed to assess scientifically credible information related to the environment, the ability to communicate what they have learned in a meaningful way, and the ability to make informed and responsible decisions regarding the environment.</a:t>
            </a:r>
          </a:p>
          <a:p>
            <a:pPr marL="514350" indent="-514350">
              <a:defRPr/>
            </a:pPr>
            <a:endParaRPr lang="en-US" sz="1000" dirty="0" smtClean="0"/>
          </a:p>
          <a:p>
            <a:pPr marL="514350" indent="-514350">
              <a:buNone/>
              <a:defRPr/>
            </a:pPr>
            <a:r>
              <a:rPr lang="en-US" sz="1400" b="1" dirty="0" smtClean="0">
                <a:latin typeface="+mj-lt"/>
              </a:rPr>
              <a:t>Origin</a:t>
            </a:r>
          </a:p>
          <a:p>
            <a:r>
              <a:rPr lang="en-US" sz="1400" b="1" dirty="0" smtClean="0"/>
              <a:t>E.O. 13508 Strategy:  </a:t>
            </a:r>
            <a:r>
              <a:rPr lang="en-US" sz="1400" dirty="0" smtClean="0"/>
              <a:t>Develop a Chesapeake Bay Elementary and Secondary Environmental Literacy Strategy that expands upon the meaningful watershed educational experience objective.</a:t>
            </a:r>
          </a:p>
          <a:p>
            <a:r>
              <a:rPr lang="en-US" sz="1400" b="1" dirty="0" smtClean="0"/>
              <a:t>Chesapeake 2000: </a:t>
            </a:r>
            <a:r>
              <a:rPr lang="en-US" sz="1400" dirty="0" smtClean="0"/>
              <a:t>5.1.4: Beginning with the class of 2005, provide a meaningful Bay or stream outdoor experience for every student in the watershed before graduation.</a:t>
            </a:r>
          </a:p>
          <a:p>
            <a:pPr marL="914400" lvl="1" indent="-514350">
              <a:buNone/>
              <a:defRPr/>
            </a:pPr>
            <a:endParaRPr lang="en-US" sz="1000" dirty="0" smtClean="0"/>
          </a:p>
          <a:p>
            <a:pPr marL="514350" indent="-514350" eaLnBrk="1" fontAlgn="auto" hangingPunct="1">
              <a:spcAft>
                <a:spcPts val="0"/>
              </a:spcAft>
              <a:buFont typeface="Arial" pitchFamily="34" charset="0"/>
              <a:buNone/>
              <a:defRPr/>
            </a:pPr>
            <a:r>
              <a:rPr lang="en-US" sz="1400" b="1" dirty="0" smtClean="0"/>
              <a:t>Who</a:t>
            </a:r>
          </a:p>
          <a:p>
            <a:r>
              <a:rPr lang="en-US" sz="1400" dirty="0" smtClean="0"/>
              <a:t>Partners:  Federal, regional, state, and/or local representation from natural resource agencies, departments of education, colleges/universities, and non-governmental organizations (including NAAEE affiliates)</a:t>
            </a:r>
          </a:p>
          <a:p>
            <a:pPr marL="341313" indent="-341313">
              <a:defRPr/>
            </a:pPr>
            <a:r>
              <a:rPr lang="en-US" sz="1400" dirty="0" smtClean="0"/>
              <a:t>Stakeholders: Youth, educators, education agencies, natural resource agencies, families, and NGOs. </a:t>
            </a:r>
          </a:p>
          <a:p>
            <a:pPr marL="341313" indent="-341313">
              <a:defRPr/>
            </a:pPr>
            <a:r>
              <a:rPr lang="en-US" sz="1400" dirty="0" smtClean="0"/>
              <a:t>Additional partners needed:  PA Department of Education, WV Department of Education, WV Natural Resource Agency, WV College/University, DC College/University</a:t>
            </a:r>
            <a:endParaRPr lang="en-US" sz="2000" dirty="0" smtClean="0">
              <a:latin typeface="Bell MT"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447800"/>
            <a:ext cx="7772400" cy="1470025"/>
          </a:xfrm>
        </p:spPr>
        <p:txBody>
          <a:bodyPr>
            <a:normAutofit fontScale="90000"/>
          </a:bodyPr>
          <a:lstStyle/>
          <a:p>
            <a:r>
              <a:rPr lang="en-US" dirty="0" smtClean="0"/>
              <a:t>Enhancing Partnering, Leadership, and Management Goal Team (GIT 6)</a:t>
            </a:r>
            <a:endParaRPr lang="en-US" dirty="0"/>
          </a:p>
        </p:txBody>
      </p:sp>
      <p:sp>
        <p:nvSpPr>
          <p:cNvPr id="5" name="Subtitle 4"/>
          <p:cNvSpPr>
            <a:spLocks noGrp="1"/>
          </p:cNvSpPr>
          <p:nvPr>
            <p:ph type="subTitle" idx="1"/>
          </p:nvPr>
        </p:nvSpPr>
        <p:spPr>
          <a:xfrm>
            <a:off x="1219200" y="3124200"/>
            <a:ext cx="6934200" cy="2667000"/>
          </a:xfrm>
        </p:spPr>
        <p:txBody>
          <a:bodyPr>
            <a:normAutofit fontScale="85000" lnSpcReduction="20000"/>
          </a:bodyPr>
          <a:lstStyle/>
          <a:p>
            <a:endParaRPr lang="en-US" dirty="0" smtClean="0"/>
          </a:p>
          <a:p>
            <a:r>
              <a:rPr lang="en-US" dirty="0" smtClean="0"/>
              <a:t>Management Board presentation 9/2/2012</a:t>
            </a:r>
          </a:p>
          <a:p>
            <a:endParaRPr lang="en-US" dirty="0" smtClean="0"/>
          </a:p>
          <a:p>
            <a:r>
              <a:rPr lang="en-US" dirty="0" smtClean="0"/>
              <a:t>Mike Foreman, </a:t>
            </a:r>
            <a:r>
              <a:rPr lang="en-US" dirty="0" smtClean="0"/>
              <a:t>Chair</a:t>
            </a:r>
          </a:p>
          <a:p>
            <a:r>
              <a:rPr lang="en-US" dirty="0" smtClean="0"/>
              <a:t>Carin Bisland, Vice </a:t>
            </a:r>
            <a:r>
              <a:rPr lang="en-US" dirty="0" smtClean="0"/>
              <a:t>Chair</a:t>
            </a:r>
          </a:p>
          <a:p>
            <a:r>
              <a:rPr lang="en-US" dirty="0" smtClean="0"/>
              <a:t>Greg Allen</a:t>
            </a:r>
            <a:r>
              <a:rPr lang="en-US" dirty="0" smtClean="0"/>
              <a:t>, Coordinator</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p:cNvGrpSpPr>
          <p:nvPr/>
        </p:nvGrpSpPr>
        <p:grpSpPr bwMode="auto">
          <a:xfrm>
            <a:off x="0" y="0"/>
            <a:ext cx="9144000" cy="1219200"/>
            <a:chOff x="0" y="0"/>
            <a:chExt cx="9144000" cy="1981200"/>
          </a:xfrm>
        </p:grpSpPr>
        <p:sp>
          <p:nvSpPr>
            <p:cNvPr id="6"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dirty="0">
                <a:solidFill>
                  <a:prstClr val="black"/>
                </a:solidFill>
                <a:latin typeface="Calibri"/>
              </a:endParaRPr>
            </a:p>
          </p:txBody>
        </p:sp>
        <p:sp>
          <p:nvSpPr>
            <p:cNvPr id="7"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dirty="0">
                <a:solidFill>
                  <a:prstClr val="black"/>
                </a:solidFill>
                <a:latin typeface="Calibri"/>
              </a:endParaRPr>
            </a:p>
          </p:txBody>
        </p:sp>
        <p:sp>
          <p:nvSpPr>
            <p:cNvPr id="108552"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dirty="0">
                <a:solidFill>
                  <a:srgbClr val="000000"/>
                </a:solidFill>
                <a:latin typeface="Calibri" pitchFamily="34" charset="0"/>
              </a:endParaRPr>
            </a:p>
          </p:txBody>
        </p:sp>
        <p:sp>
          <p:nvSpPr>
            <p:cNvPr id="108553"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dirty="0"/>
            </a:p>
          </p:txBody>
        </p:sp>
        <p:sp>
          <p:nvSpPr>
            <p:cNvPr id="108554"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dirty="0"/>
            </a:p>
          </p:txBody>
        </p:sp>
      </p:grpSp>
      <p:sp>
        <p:nvSpPr>
          <p:cNvPr id="2" name="Title 1"/>
          <p:cNvSpPr>
            <a:spLocks noGrp="1"/>
          </p:cNvSpPr>
          <p:nvPr>
            <p:ph type="title"/>
          </p:nvPr>
        </p:nvSpPr>
        <p:spPr>
          <a:xfrm>
            <a:off x="-152400" y="-76200"/>
            <a:ext cx="6477000" cy="1295400"/>
          </a:xfrm>
        </p:spPr>
        <p:txBody>
          <a:bodyPr rtlCol="0">
            <a:normAutofit fontScale="90000"/>
          </a:bodyPr>
          <a:lstStyle/>
          <a:p>
            <a:pPr eaLnBrk="1" fontAlgn="auto" hangingPunct="1">
              <a:spcAft>
                <a:spcPts val="0"/>
              </a:spcAft>
              <a:defRP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Enhance Partnering, Leadership and Management </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457200" y="1752600"/>
            <a:ext cx="8305800" cy="3581400"/>
          </a:xfrm>
        </p:spPr>
        <p:txBody>
          <a:bodyPr rtlCol="0">
            <a:noAutofit/>
          </a:bodyPr>
          <a:lstStyle/>
          <a:p>
            <a:pPr marL="514350" indent="-514350" eaLnBrk="1" fontAlgn="auto" hangingPunct="1">
              <a:spcAft>
                <a:spcPts val="0"/>
              </a:spcAft>
              <a:buFont typeface="Arial" pitchFamily="34" charset="0"/>
              <a:buNone/>
              <a:defRPr/>
            </a:pPr>
            <a:r>
              <a:rPr lang="en-US" sz="4000" b="1" dirty="0" smtClean="0">
                <a:solidFill>
                  <a:schemeClr val="tx1">
                    <a:lumMod val="65000"/>
                    <a:lumOff val="35000"/>
                  </a:schemeClr>
                </a:solidFill>
              </a:rPr>
              <a:t>What?</a:t>
            </a:r>
            <a:endParaRPr lang="en-US" sz="4000" b="1" dirty="0" smtClean="0"/>
          </a:p>
          <a:p>
            <a:pPr marL="514350" indent="514350">
              <a:defRPr/>
            </a:pPr>
            <a:r>
              <a:rPr lang="en-US" sz="2800" b="1" dirty="0" smtClean="0"/>
              <a:t>Continuously improve governance and management to ensure Program effectiveness, efficiency, accountability and partner participation: </a:t>
            </a:r>
          </a:p>
          <a:p>
            <a:pPr marL="914400" lvl="1" indent="522288">
              <a:tabLst>
                <a:tab pos="1436688" algn="l"/>
              </a:tabLst>
              <a:defRPr/>
            </a:pPr>
            <a:r>
              <a:rPr lang="en-US" sz="2400" b="1" dirty="0" smtClean="0"/>
              <a:t>Effectively implement adaptive management across               	the program</a:t>
            </a:r>
          </a:p>
          <a:p>
            <a:pPr marL="914400" lvl="1" indent="514350">
              <a:defRPr/>
            </a:pPr>
            <a:r>
              <a:rPr lang="en-US" sz="2400" b="1" dirty="0" smtClean="0"/>
              <a:t>Effective and efficient governance of the Program</a:t>
            </a:r>
          </a:p>
          <a:p>
            <a:pPr marL="914400" lvl="1" indent="-514350">
              <a:buFont typeface="Arial" pitchFamily="34" charset="0"/>
              <a:buChar char="•"/>
              <a:defRPr/>
            </a:pPr>
            <a:endParaRPr lang="en-US" sz="1600" dirty="0" smtClean="0">
              <a:latin typeface="Bell MT" pitchFamily="18" charset="0"/>
              <a:ea typeface="Arial Unicode MS" pitchFamily="34" charset="-128"/>
              <a:cs typeface="Arial Unicode MS" pitchFamily="34" charset="-128"/>
            </a:endParaRPr>
          </a:p>
          <a:p>
            <a:pPr marL="514350" indent="-514350" eaLnBrk="1" fontAlgn="auto" hangingPunct="1">
              <a:spcAft>
                <a:spcPts val="0"/>
              </a:spcAft>
              <a:buNone/>
              <a:defRPr/>
            </a:pPr>
            <a:endParaRPr lang="en-US" sz="2000" dirty="0" smtClean="0">
              <a:latin typeface="Bell MT" pitchFamily="18" charset="0"/>
              <a:ea typeface="Arial Unicode MS" pitchFamily="34" charset="-128"/>
              <a:cs typeface="Arial Unicode MS" pitchFamily="34" charset="-128"/>
            </a:endParaRPr>
          </a:p>
        </p:txBody>
      </p:sp>
      <p:sp>
        <p:nvSpPr>
          <p:cNvPr id="108549" name="Slide Number Placeholder 3"/>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3A906E41-7929-4DD7-AD50-432592064013}" type="slidenum">
              <a:rPr lang="en-US" smtClean="0">
                <a:solidFill>
                  <a:srgbClr val="898989"/>
                </a:solidFill>
              </a:rPr>
              <a:pPr/>
              <a:t>24</a:t>
            </a:fld>
            <a:endParaRPr lang="en-US" dirty="0" smtClean="0">
              <a:solidFill>
                <a:srgbClr val="898989"/>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p:cNvGrpSpPr>
          <p:nvPr/>
        </p:nvGrpSpPr>
        <p:grpSpPr bwMode="auto">
          <a:xfrm>
            <a:off x="0" y="0"/>
            <a:ext cx="9144000" cy="1219200"/>
            <a:chOff x="0" y="0"/>
            <a:chExt cx="9144000" cy="1981200"/>
          </a:xfrm>
        </p:grpSpPr>
        <p:sp>
          <p:nvSpPr>
            <p:cNvPr id="6"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dirty="0">
                <a:solidFill>
                  <a:prstClr val="black"/>
                </a:solidFill>
                <a:latin typeface="Calibri"/>
              </a:endParaRPr>
            </a:p>
          </p:txBody>
        </p:sp>
        <p:sp>
          <p:nvSpPr>
            <p:cNvPr id="7"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dirty="0">
                <a:solidFill>
                  <a:prstClr val="black"/>
                </a:solidFill>
                <a:latin typeface="Calibri"/>
              </a:endParaRPr>
            </a:p>
          </p:txBody>
        </p:sp>
        <p:sp>
          <p:nvSpPr>
            <p:cNvPr id="108552"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dirty="0">
                <a:solidFill>
                  <a:srgbClr val="000000"/>
                </a:solidFill>
                <a:latin typeface="Calibri" pitchFamily="34" charset="0"/>
              </a:endParaRPr>
            </a:p>
          </p:txBody>
        </p:sp>
        <p:sp>
          <p:nvSpPr>
            <p:cNvPr id="108553"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dirty="0"/>
            </a:p>
          </p:txBody>
        </p:sp>
        <p:sp>
          <p:nvSpPr>
            <p:cNvPr id="108554"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dirty="0"/>
            </a:p>
          </p:txBody>
        </p:sp>
      </p:grpSp>
      <p:sp>
        <p:nvSpPr>
          <p:cNvPr id="2" name="Title 1"/>
          <p:cNvSpPr>
            <a:spLocks noGrp="1"/>
          </p:cNvSpPr>
          <p:nvPr>
            <p:ph type="title"/>
          </p:nvPr>
        </p:nvSpPr>
        <p:spPr>
          <a:xfrm>
            <a:off x="-152400" y="381000"/>
            <a:ext cx="6553200" cy="990600"/>
          </a:xfrm>
        </p:spPr>
        <p:txBody>
          <a:bodyPr rtlCol="0">
            <a:normAutofit fontScale="90000"/>
          </a:bodyPr>
          <a:lstStyle/>
          <a:p>
            <a:pPr>
              <a:defRP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Enhance Partnering, Leadership and Management 	</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533400" y="1371600"/>
            <a:ext cx="8305800" cy="4953000"/>
          </a:xfrm>
        </p:spPr>
        <p:txBody>
          <a:bodyPr rtlCol="0">
            <a:noAutofit/>
          </a:bodyPr>
          <a:lstStyle/>
          <a:p>
            <a:pPr marL="514350" indent="-514350" eaLnBrk="1" fontAlgn="auto" hangingPunct="1">
              <a:spcAft>
                <a:spcPts val="0"/>
              </a:spcAft>
              <a:buFont typeface="Arial" pitchFamily="34" charset="0"/>
              <a:buNone/>
              <a:defRPr/>
            </a:pPr>
            <a:r>
              <a:rPr lang="en-US" sz="4000" b="1" dirty="0" smtClean="0">
                <a:solidFill>
                  <a:schemeClr val="tx1">
                    <a:lumMod val="65000"/>
                    <a:lumOff val="35000"/>
                  </a:schemeClr>
                </a:solidFill>
              </a:rPr>
              <a:t>Why?</a:t>
            </a:r>
          </a:p>
          <a:p>
            <a:pPr marL="514350" indent="-514350">
              <a:defRPr/>
            </a:pPr>
            <a:r>
              <a:rPr lang="en-US" sz="2800" b="1" dirty="0" smtClean="0"/>
              <a:t>Assist the Management Board and its members with CBP coordination and operation needs</a:t>
            </a:r>
            <a:endParaRPr lang="en-US" sz="2800" dirty="0" smtClean="0">
              <a:latin typeface="Bell MT" pitchFamily="18" charset="0"/>
            </a:endParaRPr>
          </a:p>
          <a:p>
            <a:pPr marL="514350" indent="-514350" eaLnBrk="1" fontAlgn="auto" hangingPunct="1">
              <a:spcAft>
                <a:spcPts val="0"/>
              </a:spcAft>
              <a:buFont typeface="Arial" pitchFamily="34" charset="0"/>
              <a:buChar char="•"/>
              <a:defRPr/>
            </a:pPr>
            <a:r>
              <a:rPr lang="en-US" sz="2800" b="1" dirty="0" smtClean="0">
                <a:latin typeface="Calibri" pitchFamily="34" charset="0"/>
                <a:cs typeface="Calibri" pitchFamily="34" charset="0"/>
              </a:rPr>
              <a:t>Essential function as determined by external evaluators: GAO and FLC (EO 13508 Strategy; Accountability)</a:t>
            </a:r>
          </a:p>
          <a:p>
            <a:pPr marL="514350" indent="-514350" eaLnBrk="1" fontAlgn="auto" hangingPunct="1">
              <a:spcAft>
                <a:spcPts val="0"/>
              </a:spcAft>
              <a:buFont typeface="Arial" pitchFamily="34" charset="0"/>
              <a:buChar char="•"/>
              <a:defRPr/>
            </a:pPr>
            <a:r>
              <a:rPr lang="en-US" sz="2800" b="1" dirty="0" smtClean="0">
                <a:latin typeface="Calibri" pitchFamily="34" charset="0"/>
                <a:cs typeface="Calibri" pitchFamily="34" charset="0"/>
              </a:rPr>
              <a:t>Provide leadership on key issues: alignment, adaptive management, accountability and progress reports, cross-GIT colaboration, and governance based on fair and open processes</a:t>
            </a:r>
          </a:p>
          <a:p>
            <a:pPr marL="514350" indent="-514350" eaLnBrk="1" fontAlgn="auto" hangingPunct="1">
              <a:spcAft>
                <a:spcPts val="0"/>
              </a:spcAft>
              <a:buFont typeface="Arial" pitchFamily="34" charset="0"/>
              <a:buChar char="•"/>
              <a:defRPr/>
            </a:pPr>
            <a:endParaRPr lang="en-US" sz="2800" b="1" dirty="0" smtClean="0">
              <a:latin typeface="Calibri" pitchFamily="34" charset="0"/>
              <a:cs typeface="Calibri" pitchFamily="34" charset="0"/>
            </a:endParaRPr>
          </a:p>
          <a:p>
            <a:pPr marL="514350" indent="-514350" eaLnBrk="1" fontAlgn="auto" hangingPunct="1">
              <a:spcAft>
                <a:spcPts val="0"/>
              </a:spcAft>
              <a:buFont typeface="Arial" pitchFamily="34" charset="0"/>
              <a:buChar char="•"/>
              <a:defRPr/>
            </a:pPr>
            <a:endParaRPr lang="en-US" sz="2800" b="1" dirty="0" smtClean="0">
              <a:latin typeface="Calibri" pitchFamily="34" charset="0"/>
              <a:cs typeface="Calibri" pitchFamily="34" charset="0"/>
            </a:endParaRPr>
          </a:p>
          <a:p>
            <a:pPr marL="514350" indent="-514350" eaLnBrk="1" fontAlgn="auto" hangingPunct="1">
              <a:spcAft>
                <a:spcPts val="0"/>
              </a:spcAft>
              <a:buFont typeface="Arial" pitchFamily="34" charset="0"/>
              <a:buChar char="•"/>
              <a:defRPr/>
            </a:pPr>
            <a:endParaRPr lang="en-US" sz="2000" dirty="0" smtClean="0">
              <a:latin typeface="Bell MT" pitchFamily="18" charset="0"/>
            </a:endParaRPr>
          </a:p>
          <a:p>
            <a:pPr marL="914400" lvl="1" indent="-514350">
              <a:buNone/>
              <a:defRPr/>
            </a:pPr>
            <a:endParaRPr lang="en-US" sz="1600" dirty="0" smtClean="0">
              <a:latin typeface="Bell MT" pitchFamily="18" charset="0"/>
            </a:endParaRPr>
          </a:p>
          <a:p>
            <a:pPr marL="514350" indent="-514350" eaLnBrk="1" fontAlgn="auto" hangingPunct="1">
              <a:spcAft>
                <a:spcPts val="0"/>
              </a:spcAft>
              <a:buNone/>
              <a:defRPr/>
            </a:pPr>
            <a:endParaRPr lang="en-US" sz="2000" dirty="0" smtClean="0">
              <a:latin typeface="Bell MT" pitchFamily="18" charset="0"/>
            </a:endParaRPr>
          </a:p>
          <a:p>
            <a:pPr marL="514350" indent="-514350" eaLnBrk="1" fontAlgn="auto" hangingPunct="1">
              <a:spcAft>
                <a:spcPts val="0"/>
              </a:spcAft>
              <a:buNone/>
              <a:defRPr/>
            </a:pPr>
            <a:endParaRPr lang="en-US" sz="2000" dirty="0" smtClean="0">
              <a:latin typeface="Bell MT" pitchFamily="18" charset="0"/>
            </a:endParaRPr>
          </a:p>
        </p:txBody>
      </p:sp>
      <p:sp>
        <p:nvSpPr>
          <p:cNvPr id="108549" name="Slide Number Placeholder 3"/>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3A906E41-7929-4DD7-AD50-432592064013}" type="slidenum">
              <a:rPr lang="en-US" smtClean="0">
                <a:solidFill>
                  <a:srgbClr val="898989"/>
                </a:solidFill>
              </a:rPr>
              <a:pPr/>
              <a:t>25</a:t>
            </a:fld>
            <a:endParaRPr lang="en-US" dirty="0" smtClean="0">
              <a:solidFill>
                <a:srgbClr val="898989"/>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p:cNvGrpSpPr>
          <p:nvPr/>
        </p:nvGrpSpPr>
        <p:grpSpPr bwMode="auto">
          <a:xfrm>
            <a:off x="0" y="0"/>
            <a:ext cx="9144000" cy="1219200"/>
            <a:chOff x="0" y="0"/>
            <a:chExt cx="9144000" cy="1981200"/>
          </a:xfrm>
        </p:grpSpPr>
        <p:sp>
          <p:nvSpPr>
            <p:cNvPr id="6"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dirty="0">
                <a:solidFill>
                  <a:prstClr val="black"/>
                </a:solidFill>
                <a:latin typeface="Calibri"/>
              </a:endParaRPr>
            </a:p>
          </p:txBody>
        </p:sp>
        <p:sp>
          <p:nvSpPr>
            <p:cNvPr id="7"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dirty="0">
                <a:solidFill>
                  <a:prstClr val="black"/>
                </a:solidFill>
                <a:latin typeface="Calibri"/>
              </a:endParaRPr>
            </a:p>
          </p:txBody>
        </p:sp>
        <p:sp>
          <p:nvSpPr>
            <p:cNvPr id="108552"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dirty="0">
                <a:solidFill>
                  <a:srgbClr val="000000"/>
                </a:solidFill>
                <a:latin typeface="Calibri" pitchFamily="34" charset="0"/>
              </a:endParaRPr>
            </a:p>
          </p:txBody>
        </p:sp>
        <p:sp>
          <p:nvSpPr>
            <p:cNvPr id="108553"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dirty="0"/>
            </a:p>
          </p:txBody>
        </p:sp>
        <p:sp>
          <p:nvSpPr>
            <p:cNvPr id="108554"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dirty="0"/>
            </a:p>
          </p:txBody>
        </p:sp>
      </p:grpSp>
      <p:sp>
        <p:nvSpPr>
          <p:cNvPr id="2" name="Title 1"/>
          <p:cNvSpPr>
            <a:spLocks noGrp="1"/>
          </p:cNvSpPr>
          <p:nvPr>
            <p:ph type="title"/>
          </p:nvPr>
        </p:nvSpPr>
        <p:spPr>
          <a:xfrm>
            <a:off x="0" y="76200"/>
            <a:ext cx="6096000" cy="1143000"/>
          </a:xfrm>
        </p:spPr>
        <p:txBody>
          <a:bodyPr rtlCol="0"/>
          <a:lstStyle/>
          <a:p>
            <a:pPr eaLnBrk="1" fontAlgn="auto" hangingPunct="1">
              <a:spcAft>
                <a:spcPts val="0"/>
              </a:spcAft>
              <a:defRP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533400" y="1371600"/>
            <a:ext cx="8305800" cy="4953000"/>
          </a:xfrm>
        </p:spPr>
        <p:txBody>
          <a:bodyPr rtlCol="0">
            <a:noAutofit/>
          </a:bodyPr>
          <a:lstStyle/>
          <a:p>
            <a:pPr marL="514350" indent="-514350" eaLnBrk="1" fontAlgn="auto" hangingPunct="1">
              <a:spcAft>
                <a:spcPts val="0"/>
              </a:spcAft>
              <a:buFont typeface="Arial" pitchFamily="34" charset="0"/>
              <a:buNone/>
              <a:defRPr/>
            </a:pPr>
            <a:r>
              <a:rPr lang="en-US" sz="4000" b="1" dirty="0" smtClean="0">
                <a:solidFill>
                  <a:schemeClr val="tx1">
                    <a:lumMod val="65000"/>
                    <a:lumOff val="35000"/>
                  </a:schemeClr>
                </a:solidFill>
              </a:rPr>
              <a:t>Who?</a:t>
            </a:r>
            <a:endParaRPr lang="en-US" sz="4000" b="1" dirty="0" smtClean="0"/>
          </a:p>
          <a:p>
            <a:pPr marL="514350" indent="-514350" eaLnBrk="1" fontAlgn="auto" hangingPunct="1">
              <a:spcAft>
                <a:spcPts val="0"/>
              </a:spcAft>
              <a:buFont typeface="Arial" pitchFamily="34" charset="0"/>
              <a:buChar char="•"/>
              <a:defRPr/>
            </a:pPr>
            <a:r>
              <a:rPr lang="en-US" sz="2800" b="1" dirty="0" smtClean="0">
                <a:latin typeface="Calibri" pitchFamily="34" charset="0"/>
                <a:cs typeface="Calibri" pitchFamily="34" charset="0"/>
              </a:rPr>
              <a:t>Cross-program support role and function necessitates working with many stakeholders represented by the membership of MB and GITs </a:t>
            </a:r>
          </a:p>
          <a:p>
            <a:pPr marL="514350" indent="-514350" eaLnBrk="1" fontAlgn="auto" hangingPunct="1">
              <a:spcAft>
                <a:spcPts val="0"/>
              </a:spcAft>
              <a:buFont typeface="Arial" pitchFamily="34" charset="0"/>
              <a:buChar char="•"/>
              <a:defRPr/>
            </a:pPr>
            <a:r>
              <a:rPr lang="en-US" sz="2800" b="1" dirty="0" smtClean="0">
                <a:latin typeface="Calibri" pitchFamily="34" charset="0"/>
                <a:cs typeface="Calibri" pitchFamily="34" charset="0"/>
              </a:rPr>
              <a:t>GIT representation currently made up of Jurisdictions, EPA, DoD, Advisory Committee Liaisons, and the Bay Commission</a:t>
            </a:r>
          </a:p>
          <a:p>
            <a:pPr marL="514350" indent="-514350">
              <a:defRPr/>
            </a:pPr>
            <a:r>
              <a:rPr lang="en-US" sz="2800" b="1" dirty="0" smtClean="0">
                <a:latin typeface="Calibri" pitchFamily="34" charset="0"/>
                <a:cs typeface="Calibri" pitchFamily="34" charset="0"/>
              </a:rPr>
              <a:t>Close collaboration with STAR supports adaptive management through monitoring data collected</a:t>
            </a:r>
          </a:p>
          <a:p>
            <a:pPr marL="514350" indent="-514350" eaLnBrk="1" fontAlgn="auto" hangingPunct="1">
              <a:spcAft>
                <a:spcPts val="0"/>
              </a:spcAft>
              <a:buFont typeface="Arial" pitchFamily="34" charset="0"/>
              <a:buChar char="•"/>
              <a:defRPr/>
            </a:pPr>
            <a:endParaRPr lang="en-US" sz="2800" b="1" dirty="0" smtClean="0">
              <a:latin typeface="Calibri" pitchFamily="34" charset="0"/>
              <a:cs typeface="Calibri" pitchFamily="34" charset="0"/>
            </a:endParaRPr>
          </a:p>
          <a:p>
            <a:pPr marL="514350" indent="-514350" eaLnBrk="1" fontAlgn="auto" hangingPunct="1">
              <a:spcAft>
                <a:spcPts val="0"/>
              </a:spcAft>
              <a:buFont typeface="Arial" pitchFamily="34" charset="0"/>
              <a:buChar char="•"/>
              <a:defRPr/>
            </a:pPr>
            <a:endParaRPr lang="en-US" sz="2800" b="1" dirty="0" smtClean="0">
              <a:latin typeface="Calibri" pitchFamily="34" charset="0"/>
              <a:cs typeface="Calibri" pitchFamily="34" charset="0"/>
            </a:endParaRPr>
          </a:p>
        </p:txBody>
      </p:sp>
      <p:sp>
        <p:nvSpPr>
          <p:cNvPr id="108549" name="Slide Number Placeholder 3"/>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3A906E41-7929-4DD7-AD50-432592064013}" type="slidenum">
              <a:rPr lang="en-US" smtClean="0">
                <a:solidFill>
                  <a:srgbClr val="898989"/>
                </a:solidFill>
              </a:rPr>
              <a:pPr/>
              <a:t>26</a:t>
            </a:fld>
            <a:endParaRPr lang="en-US" dirty="0" smtClean="0">
              <a:solidFill>
                <a:srgbClr val="898989"/>
              </a:solidFill>
            </a:endParaRPr>
          </a:p>
        </p:txBody>
      </p:sp>
      <p:sp>
        <p:nvSpPr>
          <p:cNvPr id="11" name="Rectangle 10"/>
          <p:cNvSpPr/>
          <p:nvPr/>
        </p:nvSpPr>
        <p:spPr>
          <a:xfrm>
            <a:off x="-76200" y="-76200"/>
            <a:ext cx="6324600" cy="1323439"/>
          </a:xfrm>
          <a:prstGeom prst="rect">
            <a:avLst/>
          </a:prstGeom>
        </p:spPr>
        <p:txBody>
          <a:bodyPr wrap="square">
            <a:spAutoFit/>
          </a:bodyPr>
          <a:lstStyle/>
          <a:p>
            <a:pPr algn="ctr"/>
            <a:r>
              <a:rPr lang="en-US" sz="4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Enhance Partnering, Leadership and Management </a:t>
            </a:r>
            <a:endParaRPr lang="en-US" sz="40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447800"/>
            <a:ext cx="7772400" cy="1470025"/>
          </a:xfrm>
        </p:spPr>
        <p:txBody>
          <a:bodyPr>
            <a:normAutofit fontScale="90000"/>
          </a:bodyPr>
          <a:lstStyle/>
          <a:p>
            <a:r>
              <a:rPr lang="en-US" dirty="0" smtClean="0"/>
              <a:t>Scientific, Technical Assessment and Reporting (STAR) – Roles and Goals.</a:t>
            </a:r>
            <a:endParaRPr lang="en-US" dirty="0"/>
          </a:p>
        </p:txBody>
      </p:sp>
      <p:sp>
        <p:nvSpPr>
          <p:cNvPr id="5" name="Subtitle 4"/>
          <p:cNvSpPr>
            <a:spLocks noGrp="1"/>
          </p:cNvSpPr>
          <p:nvPr>
            <p:ph type="subTitle" idx="1"/>
          </p:nvPr>
        </p:nvSpPr>
        <p:spPr>
          <a:xfrm>
            <a:off x="1219200" y="3124200"/>
            <a:ext cx="6934200" cy="2667000"/>
          </a:xfrm>
        </p:spPr>
        <p:txBody>
          <a:bodyPr>
            <a:normAutofit fontScale="85000" lnSpcReduction="20000"/>
          </a:bodyPr>
          <a:lstStyle/>
          <a:p>
            <a:endParaRPr lang="en-US" dirty="0" smtClean="0"/>
          </a:p>
          <a:p>
            <a:r>
              <a:rPr lang="en-US" dirty="0" smtClean="0"/>
              <a:t>Management Board presentation 9/2/2012</a:t>
            </a:r>
          </a:p>
          <a:p>
            <a:endParaRPr lang="en-US" dirty="0" smtClean="0"/>
          </a:p>
          <a:p>
            <a:r>
              <a:rPr lang="en-US" dirty="0" smtClean="0"/>
              <a:t>Bill Dennison UMCES Chair</a:t>
            </a:r>
          </a:p>
          <a:p>
            <a:r>
              <a:rPr lang="en-US" dirty="0" smtClean="0"/>
              <a:t>Mark Bennett USGS Vice Chair</a:t>
            </a:r>
          </a:p>
          <a:p>
            <a:r>
              <a:rPr lang="en-US" dirty="0" smtClean="0"/>
              <a:t>Peter Tango USGS Coordinator</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p:cNvGrpSpPr>
          <p:nvPr/>
        </p:nvGrpSpPr>
        <p:grpSpPr bwMode="auto">
          <a:xfrm>
            <a:off x="0" y="0"/>
            <a:ext cx="9144000" cy="1219200"/>
            <a:chOff x="0" y="0"/>
            <a:chExt cx="9144000" cy="1981200"/>
          </a:xfrm>
        </p:grpSpPr>
        <p:sp>
          <p:nvSpPr>
            <p:cNvPr id="6"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7"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108552"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a:solidFill>
                  <a:srgbClr val="000000"/>
                </a:solidFill>
                <a:latin typeface="Calibri" pitchFamily="34" charset="0"/>
              </a:endParaRPr>
            </a:p>
          </p:txBody>
        </p:sp>
        <p:sp>
          <p:nvSpPr>
            <p:cNvPr id="108553"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a:p>
          </p:txBody>
        </p:sp>
        <p:sp>
          <p:nvSpPr>
            <p:cNvPr id="108554"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a:p>
          </p:txBody>
        </p:sp>
      </p:grpSp>
      <p:sp>
        <p:nvSpPr>
          <p:cNvPr id="2" name="Title 1"/>
          <p:cNvSpPr>
            <a:spLocks noGrp="1"/>
          </p:cNvSpPr>
          <p:nvPr>
            <p:ph type="title"/>
          </p:nvPr>
        </p:nvSpPr>
        <p:spPr>
          <a:xfrm>
            <a:off x="0" y="76200"/>
            <a:ext cx="6096000" cy="1143000"/>
          </a:xfrm>
        </p:spPr>
        <p:txBody>
          <a:bodyPr rtlCol="0">
            <a:noAutofit/>
          </a:bodyPr>
          <a:lstStyle/>
          <a:p>
            <a:pPr eaLnBrk="1" fontAlgn="auto" hangingPunct="1">
              <a:spcAft>
                <a:spcPts val="0"/>
              </a:spcAft>
              <a:defRPr/>
            </a:pPr>
            <a:r>
              <a:rPr 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Scientific, Technical Assessment and Reporting - STAR Goals</a:t>
            </a:r>
            <a:endParaRPr 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533400" y="1219200"/>
            <a:ext cx="8305800" cy="5486400"/>
          </a:xfrm>
        </p:spPr>
        <p:txBody>
          <a:bodyPr rtlCol="0">
            <a:noAutofit/>
          </a:bodyPr>
          <a:lstStyle/>
          <a:p>
            <a:pPr marL="514350" indent="-514350" eaLnBrk="1" fontAlgn="auto" hangingPunct="1">
              <a:spcAft>
                <a:spcPts val="0"/>
              </a:spcAft>
              <a:buFont typeface="Arial" pitchFamily="34" charset="0"/>
              <a:buNone/>
              <a:defRPr/>
            </a:pPr>
            <a:r>
              <a:rPr lang="en-US" sz="4000" b="1" dirty="0" smtClean="0">
                <a:solidFill>
                  <a:schemeClr val="tx1">
                    <a:lumMod val="65000"/>
                    <a:lumOff val="35000"/>
                  </a:schemeClr>
                </a:solidFill>
              </a:rPr>
              <a:t>What?</a:t>
            </a:r>
            <a:endParaRPr lang="en-US" sz="4000" b="1" dirty="0" smtClean="0"/>
          </a:p>
          <a:p>
            <a:r>
              <a:rPr lang="en-US" sz="2800" dirty="0" smtClean="0"/>
              <a:t>STAR provides coordination among the modeling, monitoring, indicator, and information management activities needed by the GITs </a:t>
            </a:r>
          </a:p>
          <a:p>
            <a:pPr>
              <a:buNone/>
            </a:pPr>
            <a:endParaRPr lang="en-US" sz="2800" dirty="0" smtClean="0"/>
          </a:p>
          <a:p>
            <a:r>
              <a:rPr lang="en-US" sz="2800" dirty="0" smtClean="0"/>
              <a:t>STAR works with CBP science partners to synthesize information for cross-cutting CBP products</a:t>
            </a:r>
          </a:p>
          <a:p>
            <a:pPr>
              <a:buNone/>
            </a:pPr>
            <a:endParaRPr lang="en-US" sz="2800" dirty="0" smtClean="0"/>
          </a:p>
          <a:p>
            <a:r>
              <a:rPr lang="en-US" sz="2800" dirty="0" smtClean="0"/>
              <a:t>STAR Facilitates science partnerships to develop increased capacity to serve the priority science needs of the GITs</a:t>
            </a:r>
          </a:p>
          <a:p>
            <a:pPr marL="514350" indent="-514350" eaLnBrk="1" fontAlgn="auto" hangingPunct="1">
              <a:spcAft>
                <a:spcPts val="0"/>
              </a:spcAft>
              <a:buNone/>
              <a:defRPr/>
            </a:pPr>
            <a:endParaRPr lang="en-US" sz="2800" dirty="0" smtClean="0">
              <a:latin typeface="Bell MT" pitchFamily="18" charset="0"/>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a:grpSpLocks/>
          </p:cNvGrpSpPr>
          <p:nvPr/>
        </p:nvGrpSpPr>
        <p:grpSpPr bwMode="auto">
          <a:xfrm>
            <a:off x="0" y="0"/>
            <a:ext cx="9144000" cy="1219200"/>
            <a:chOff x="0" y="0"/>
            <a:chExt cx="9144000" cy="1981200"/>
          </a:xfrm>
        </p:grpSpPr>
        <p:sp>
          <p:nvSpPr>
            <p:cNvPr id="6"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7"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108552"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a:solidFill>
                  <a:srgbClr val="000000"/>
                </a:solidFill>
                <a:latin typeface="Calibri" pitchFamily="34" charset="0"/>
              </a:endParaRPr>
            </a:p>
          </p:txBody>
        </p:sp>
        <p:sp>
          <p:nvSpPr>
            <p:cNvPr id="108553"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a:p>
          </p:txBody>
        </p:sp>
        <p:sp>
          <p:nvSpPr>
            <p:cNvPr id="108554"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a:p>
          </p:txBody>
        </p:sp>
      </p:grpSp>
      <p:sp>
        <p:nvSpPr>
          <p:cNvPr id="2" name="Title 1"/>
          <p:cNvSpPr>
            <a:spLocks noGrp="1"/>
          </p:cNvSpPr>
          <p:nvPr>
            <p:ph type="title"/>
          </p:nvPr>
        </p:nvSpPr>
        <p:spPr>
          <a:xfrm>
            <a:off x="0" y="0"/>
            <a:ext cx="6096000" cy="1143000"/>
          </a:xfrm>
        </p:spPr>
        <p:txBody>
          <a:bodyPr rtlCol="0">
            <a:noAutofit/>
          </a:bodyPr>
          <a:lstStyle/>
          <a:p>
            <a:pPr eaLnBrk="1" fontAlgn="auto" hangingPunct="1">
              <a:spcAft>
                <a:spcPts val="0"/>
              </a:spcAft>
              <a:defRPr/>
            </a:pPr>
            <a:r>
              <a:rPr 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Scientific, Technical Assessment and Reporting - STAR Goals</a:t>
            </a:r>
            <a:endParaRPr 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pic>
        <p:nvPicPr>
          <p:cNvPr id="1026"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42975" y="1304925"/>
            <a:ext cx="7286625" cy="51720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8" name="Rectangle 7"/>
          <p:cNvSpPr/>
          <p:nvPr/>
        </p:nvSpPr>
        <p:spPr>
          <a:xfrm>
            <a:off x="5791200" y="4343400"/>
            <a:ext cx="1752600" cy="762000"/>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Down Arrow 8"/>
          <p:cNvSpPr/>
          <p:nvPr/>
        </p:nvSpPr>
        <p:spPr>
          <a:xfrm rot="6276830">
            <a:off x="5258065" y="4090915"/>
            <a:ext cx="381000" cy="452438"/>
          </a:xfrm>
          <a:prstGeom prst="down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81000" y="1524000"/>
            <a:ext cx="4508099" cy="3411581"/>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ysClr val="windowText" lastClr="000000"/>
                </a:solidFill>
              </a:rPr>
              <a:t>Scientific, Technical Assessment and Reporting Workgroups and Task Groups</a:t>
            </a:r>
          </a:p>
          <a:p>
            <a:endParaRPr lang="en-US" dirty="0">
              <a:solidFill>
                <a:sysClr val="windowText" lastClr="000000"/>
              </a:solidFill>
            </a:endParaRPr>
          </a:p>
          <a:p>
            <a:pPr marL="285750" indent="-285750">
              <a:buFont typeface="Arial" charset="0"/>
              <a:buChar char="•"/>
            </a:pPr>
            <a:r>
              <a:rPr lang="en-US" dirty="0" smtClean="0">
                <a:solidFill>
                  <a:sysClr val="windowText" lastClr="000000"/>
                </a:solidFill>
              </a:rPr>
              <a:t>Analytical Methods and Quality Workgroup</a:t>
            </a:r>
          </a:p>
          <a:p>
            <a:pPr marL="285750" indent="-285750">
              <a:buFont typeface="Arial" charset="0"/>
              <a:buChar char="•"/>
            </a:pPr>
            <a:r>
              <a:rPr lang="en-US" dirty="0" smtClean="0">
                <a:solidFill>
                  <a:sysClr val="windowText" lastClr="000000"/>
                </a:solidFill>
              </a:rPr>
              <a:t>Indicators Workgroup</a:t>
            </a:r>
          </a:p>
          <a:p>
            <a:pPr marL="285750" indent="-285750">
              <a:buFont typeface="Arial" charset="0"/>
              <a:buChar char="•"/>
            </a:pPr>
            <a:r>
              <a:rPr lang="en-US" dirty="0" smtClean="0">
                <a:solidFill>
                  <a:sysClr val="windowText" lastClr="000000"/>
                </a:solidFill>
              </a:rPr>
              <a:t>Modeling Workgroup</a:t>
            </a:r>
          </a:p>
          <a:p>
            <a:pPr marL="285750" indent="-285750">
              <a:buFont typeface="Arial" charset="0"/>
              <a:buChar char="•"/>
            </a:pPr>
            <a:r>
              <a:rPr lang="en-US" dirty="0" smtClean="0">
                <a:solidFill>
                  <a:sysClr val="windowText" lastClr="000000"/>
                </a:solidFill>
              </a:rPr>
              <a:t>Non-tidal Water Quality Workgroup</a:t>
            </a:r>
          </a:p>
          <a:p>
            <a:pPr marL="285750" indent="-285750">
              <a:buFont typeface="Arial" charset="0"/>
              <a:buChar char="•"/>
            </a:pPr>
            <a:r>
              <a:rPr lang="en-US" dirty="0" smtClean="0">
                <a:solidFill>
                  <a:sysClr val="windowText" lastClr="000000"/>
                </a:solidFill>
              </a:rPr>
              <a:t>Tidal Monitoring and Analysis Workgroup</a:t>
            </a:r>
          </a:p>
          <a:p>
            <a:pPr marL="285750" indent="-285750">
              <a:buFont typeface="Arial" charset="0"/>
              <a:buChar char="•"/>
            </a:pPr>
            <a:r>
              <a:rPr lang="en-US" dirty="0" smtClean="0">
                <a:solidFill>
                  <a:sysClr val="windowText" lastClr="000000"/>
                </a:solidFill>
              </a:rPr>
              <a:t>Toxic Contaminants Action Team </a:t>
            </a:r>
            <a:endParaRPr lang="en-US" dirty="0">
              <a:solidFill>
                <a:sysClr val="windowText" lastClr="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p:cNvGrpSpPr>
          <p:nvPr/>
        </p:nvGrpSpPr>
        <p:grpSpPr bwMode="auto">
          <a:xfrm>
            <a:off x="0" y="0"/>
            <a:ext cx="9144000" cy="1219200"/>
            <a:chOff x="0" y="0"/>
            <a:chExt cx="9144000" cy="1981200"/>
          </a:xfrm>
        </p:grpSpPr>
        <p:sp>
          <p:nvSpPr>
            <p:cNvPr id="6"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7"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108552"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a:solidFill>
                  <a:srgbClr val="000000"/>
                </a:solidFill>
                <a:latin typeface="Calibri" pitchFamily="34" charset="0"/>
              </a:endParaRPr>
            </a:p>
          </p:txBody>
        </p:sp>
        <p:sp>
          <p:nvSpPr>
            <p:cNvPr id="108553"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a:p>
          </p:txBody>
        </p:sp>
        <p:sp>
          <p:nvSpPr>
            <p:cNvPr id="108554"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a:p>
          </p:txBody>
        </p:sp>
      </p:grpSp>
      <p:sp>
        <p:nvSpPr>
          <p:cNvPr id="2" name="Title 1"/>
          <p:cNvSpPr>
            <a:spLocks noGrp="1"/>
          </p:cNvSpPr>
          <p:nvPr>
            <p:ph type="title"/>
          </p:nvPr>
        </p:nvSpPr>
        <p:spPr>
          <a:xfrm>
            <a:off x="0" y="76200"/>
            <a:ext cx="6096000" cy="1143000"/>
          </a:xfrm>
        </p:spPr>
        <p:txBody>
          <a:bodyPr rtlCol="0">
            <a:normAutofit/>
          </a:bodyPr>
          <a:lstStyle/>
          <a:p>
            <a:pPr eaLnBrk="1" fontAlgn="auto" hangingPunct="1">
              <a:spcAft>
                <a:spcPts val="0"/>
              </a:spcAft>
              <a:defRP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Fisheries GIT Goals</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304800" y="1066800"/>
            <a:ext cx="8305800" cy="5486400"/>
          </a:xfrm>
        </p:spPr>
        <p:txBody>
          <a:bodyPr rtlCol="0">
            <a:noAutofit/>
          </a:bodyPr>
          <a:lstStyle/>
          <a:p>
            <a:pPr marL="514350" indent="-514350" eaLnBrk="1" fontAlgn="auto" hangingPunct="1">
              <a:spcAft>
                <a:spcPts val="0"/>
              </a:spcAft>
              <a:buFont typeface="Arial" pitchFamily="34" charset="0"/>
              <a:buNone/>
              <a:defRPr/>
            </a:pPr>
            <a:r>
              <a:rPr lang="en-US" sz="4000" b="1" dirty="0" smtClean="0">
                <a:solidFill>
                  <a:schemeClr val="tx1">
                    <a:lumMod val="65000"/>
                    <a:lumOff val="35000"/>
                  </a:schemeClr>
                </a:solidFill>
              </a:rPr>
              <a:t>Why?</a:t>
            </a:r>
          </a:p>
          <a:p>
            <a:pPr marL="514350" indent="-514350" eaLnBrk="1" fontAlgn="auto" hangingPunct="1">
              <a:spcAft>
                <a:spcPts val="0"/>
              </a:spcAft>
              <a:buFont typeface="Arial" pitchFamily="34" charset="0"/>
              <a:buChar char="•"/>
              <a:defRPr/>
            </a:pPr>
            <a:r>
              <a:rPr lang="en-US" sz="1800" dirty="0" smtClean="0">
                <a:latin typeface="Bell MT" pitchFamily="18" charset="0"/>
              </a:rPr>
              <a:t>The Fisheries GIT believes these goals are of top priority in order to recover and sustain fisheries resources within the Chesapeake Bay.</a:t>
            </a:r>
          </a:p>
          <a:p>
            <a:pPr marL="514350" indent="-514350" eaLnBrk="1" fontAlgn="auto" hangingPunct="1">
              <a:spcAft>
                <a:spcPts val="0"/>
              </a:spcAft>
              <a:buFont typeface="Arial" pitchFamily="34" charset="0"/>
              <a:buChar char="•"/>
              <a:defRPr/>
            </a:pPr>
            <a:r>
              <a:rPr lang="en-US" sz="1800" dirty="0" smtClean="0">
                <a:latin typeface="Bell MT" pitchFamily="18" charset="0"/>
              </a:rPr>
              <a:t>Most goals originated from Executive Order 13508</a:t>
            </a:r>
          </a:p>
          <a:p>
            <a:pPr marL="514350" indent="-514350" eaLnBrk="1" fontAlgn="auto" hangingPunct="1">
              <a:spcAft>
                <a:spcPts val="0"/>
              </a:spcAft>
              <a:buNone/>
              <a:defRPr/>
            </a:pPr>
            <a:endParaRPr lang="en-US" sz="2000" dirty="0" smtClean="0">
              <a:latin typeface="Bell MT" pitchFamily="18" charset="0"/>
            </a:endParaRPr>
          </a:p>
          <a:p>
            <a:pPr marL="514350" indent="-514350" eaLnBrk="1" fontAlgn="auto" hangingPunct="1">
              <a:spcAft>
                <a:spcPts val="0"/>
              </a:spcAft>
              <a:buNone/>
              <a:defRPr/>
            </a:pPr>
            <a:endParaRPr lang="en-US" sz="2000" dirty="0" smtClean="0">
              <a:latin typeface="Bell MT" pitchFamily="18" charset="0"/>
            </a:endParaRPr>
          </a:p>
        </p:txBody>
      </p:sp>
      <p:sp>
        <p:nvSpPr>
          <p:cNvPr id="108549" name="Slide Number Placeholder 3"/>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3A906E41-7929-4DD7-AD50-432592064013}" type="slidenum">
              <a:rPr lang="en-US" smtClean="0">
                <a:solidFill>
                  <a:srgbClr val="898989"/>
                </a:solidFill>
              </a:rPr>
              <a:pPr/>
              <a:t>3</a:t>
            </a:fld>
            <a:endParaRPr lang="en-US" dirty="0" smtClean="0">
              <a:solidFill>
                <a:srgbClr val="898989"/>
              </a:solidFill>
            </a:endParaRPr>
          </a:p>
        </p:txBody>
      </p:sp>
      <p:pic>
        <p:nvPicPr>
          <p:cNvPr id="5122" name="Picture 2" descr="http://images.nationalgeographic.com/wpf/media-live/photos/000/004/cache/blue-crab_472_600x450.jpg"/>
          <p:cNvPicPr>
            <a:picLocks noChangeAspect="1" noChangeArrowheads="1"/>
          </p:cNvPicPr>
          <p:nvPr/>
        </p:nvPicPr>
        <p:blipFill>
          <a:blip r:embed="rId3" cstate="print"/>
          <a:srcRect/>
          <a:stretch>
            <a:fillRect/>
          </a:stretch>
        </p:blipFill>
        <p:spPr bwMode="auto">
          <a:xfrm>
            <a:off x="6477000" y="2133600"/>
            <a:ext cx="2362200" cy="1771650"/>
          </a:xfrm>
          <a:prstGeom prst="rect">
            <a:avLst/>
          </a:prstGeom>
          <a:noFill/>
        </p:spPr>
      </p:pic>
      <p:sp>
        <p:nvSpPr>
          <p:cNvPr id="12" name="TextBox 11"/>
          <p:cNvSpPr txBox="1"/>
          <p:nvPr/>
        </p:nvSpPr>
        <p:spPr>
          <a:xfrm>
            <a:off x="304800" y="2743200"/>
            <a:ext cx="5791200" cy="4185761"/>
          </a:xfrm>
          <a:prstGeom prst="rect">
            <a:avLst/>
          </a:prstGeom>
          <a:noFill/>
        </p:spPr>
        <p:txBody>
          <a:bodyPr wrap="square" rtlCol="0">
            <a:spAutoFit/>
          </a:bodyPr>
          <a:lstStyle/>
          <a:p>
            <a:pPr marL="514350" indent="-514350">
              <a:buFont typeface="Arial" pitchFamily="34" charset="0"/>
              <a:buChar char="•"/>
              <a:defRPr/>
            </a:pPr>
            <a:r>
              <a:rPr lang="en-US" u="sng" dirty="0" smtClean="0">
                <a:latin typeface="Bell MT" pitchFamily="18" charset="0"/>
              </a:rPr>
              <a:t>Overarching Goals</a:t>
            </a:r>
            <a:r>
              <a:rPr lang="en-US" dirty="0" smtClean="0">
                <a:latin typeface="Bell MT" pitchFamily="18" charset="0"/>
              </a:rPr>
              <a:t>:</a:t>
            </a:r>
          </a:p>
          <a:p>
            <a:pPr marL="971550" lvl="1" indent="-514350">
              <a:buFont typeface="Arial" pitchFamily="34" charset="0"/>
              <a:buChar char="•"/>
              <a:defRPr/>
            </a:pPr>
            <a:r>
              <a:rPr lang="en-US" sz="1600" dirty="0" smtClean="0">
                <a:latin typeface="Bell MT" pitchFamily="18" charset="0"/>
              </a:rPr>
              <a:t>More timely science to lead decision making</a:t>
            </a:r>
          </a:p>
          <a:p>
            <a:pPr marL="971550" lvl="1" indent="-514350">
              <a:buFont typeface="Arial" pitchFamily="34" charset="0"/>
              <a:buChar char="•"/>
              <a:defRPr/>
            </a:pPr>
            <a:r>
              <a:rPr lang="en-US" sz="1600" dirty="0" smtClean="0">
                <a:latin typeface="Bell MT" pitchFamily="18" charset="0"/>
              </a:rPr>
              <a:t>Regular discussion on priority fishery issues raises awareness and improves cross-jurisdictional decisions</a:t>
            </a:r>
          </a:p>
          <a:p>
            <a:pPr marL="514350" indent="-514350">
              <a:buFont typeface="Arial" pitchFamily="34" charset="0"/>
              <a:buChar char="•"/>
              <a:defRPr/>
            </a:pPr>
            <a:r>
              <a:rPr lang="en-US" u="sng" dirty="0" smtClean="0">
                <a:latin typeface="Bell MT" pitchFamily="18" charset="0"/>
              </a:rPr>
              <a:t>Blue Crabs</a:t>
            </a:r>
            <a:r>
              <a:rPr lang="en-US" dirty="0" smtClean="0">
                <a:latin typeface="Bell MT" pitchFamily="18" charset="0"/>
              </a:rPr>
              <a:t>:</a:t>
            </a:r>
          </a:p>
          <a:p>
            <a:pPr marL="971550" lvl="1" indent="-514350">
              <a:buFont typeface="Arial" pitchFamily="34" charset="0"/>
              <a:buChar char="•"/>
              <a:defRPr/>
            </a:pPr>
            <a:r>
              <a:rPr lang="en-US" sz="1600" dirty="0" smtClean="0">
                <a:latin typeface="Bell MT" pitchFamily="18" charset="0"/>
              </a:rPr>
              <a:t>Maintaining a sustainable population for commercial and recreational fisheries with ample supply for consumption and perpetuation of the stock</a:t>
            </a:r>
          </a:p>
          <a:p>
            <a:pPr marL="514350" indent="-514350">
              <a:buFont typeface="Arial" pitchFamily="34" charset="0"/>
              <a:buChar char="•"/>
              <a:defRPr/>
            </a:pPr>
            <a:r>
              <a:rPr lang="en-US" u="sng" dirty="0" smtClean="0">
                <a:latin typeface="Bell MT" pitchFamily="18" charset="0"/>
              </a:rPr>
              <a:t>Oysters</a:t>
            </a:r>
            <a:r>
              <a:rPr lang="en-US" dirty="0" smtClean="0">
                <a:latin typeface="Bell MT" pitchFamily="18" charset="0"/>
              </a:rPr>
              <a:t>:</a:t>
            </a:r>
          </a:p>
          <a:p>
            <a:pPr marL="971550" lvl="1" indent="-514350">
              <a:buFont typeface="Arial" pitchFamily="34" charset="0"/>
              <a:buChar char="•"/>
              <a:defRPr/>
            </a:pPr>
            <a:r>
              <a:rPr lang="en-US" sz="1600" dirty="0" smtClean="0">
                <a:latin typeface="Bell MT" pitchFamily="18" charset="0"/>
              </a:rPr>
              <a:t>Shift to large scale, targeted (place based) restoration approaches</a:t>
            </a:r>
          </a:p>
          <a:p>
            <a:pPr marL="971550" lvl="1" indent="-514350">
              <a:buFont typeface="Arial" pitchFamily="34" charset="0"/>
              <a:buChar char="•"/>
              <a:defRPr/>
            </a:pPr>
            <a:r>
              <a:rPr lang="en-US" sz="1600" dirty="0" smtClean="0">
                <a:latin typeface="Bell MT" pitchFamily="18" charset="0"/>
              </a:rPr>
              <a:t>Habitat benefits for other fisheries</a:t>
            </a:r>
          </a:p>
          <a:p>
            <a:pPr marL="514350" indent="-514350">
              <a:buFont typeface="Arial" pitchFamily="34" charset="0"/>
              <a:buChar char="•"/>
              <a:defRPr/>
            </a:pPr>
            <a:r>
              <a:rPr lang="en-US" u="sng" dirty="0" smtClean="0">
                <a:latin typeface="Bell MT" pitchFamily="18" charset="0"/>
              </a:rPr>
              <a:t>Invasive Catfish</a:t>
            </a:r>
            <a:r>
              <a:rPr lang="en-US" dirty="0" smtClean="0">
                <a:latin typeface="Bell MT" pitchFamily="18" charset="0"/>
              </a:rPr>
              <a:t>:</a:t>
            </a:r>
          </a:p>
          <a:p>
            <a:pPr marL="971550" lvl="1" indent="-514350">
              <a:buFont typeface="Arial" pitchFamily="34" charset="0"/>
              <a:buChar char="•"/>
              <a:defRPr/>
            </a:pPr>
            <a:r>
              <a:rPr lang="en-US" sz="1600" dirty="0" smtClean="0">
                <a:latin typeface="Bell MT" pitchFamily="18" charset="0"/>
              </a:rPr>
              <a:t>Invasive species have the potential to harm native species and disrupt ecosystem balance</a:t>
            </a:r>
          </a:p>
          <a:p>
            <a:endParaRPr lang="en-US" dirty="0"/>
          </a:p>
        </p:txBody>
      </p:sp>
      <p:pic>
        <p:nvPicPr>
          <p:cNvPr id="5126" name="Picture 6" descr="http://www.oysterfarm.com/store/uploads/39845f742a5ca138087d2b2f464b7ca8.jpg"/>
          <p:cNvPicPr>
            <a:picLocks noChangeAspect="1" noChangeArrowheads="1"/>
          </p:cNvPicPr>
          <p:nvPr/>
        </p:nvPicPr>
        <p:blipFill>
          <a:blip r:embed="rId4" cstate="print"/>
          <a:srcRect/>
          <a:stretch>
            <a:fillRect/>
          </a:stretch>
        </p:blipFill>
        <p:spPr bwMode="auto">
          <a:xfrm>
            <a:off x="6019800" y="3505200"/>
            <a:ext cx="2207770" cy="1657527"/>
          </a:xfrm>
          <a:prstGeom prst="rect">
            <a:avLst/>
          </a:prstGeom>
          <a:noFill/>
        </p:spPr>
      </p:pic>
      <p:pic>
        <p:nvPicPr>
          <p:cNvPr id="5128" name="Picture 8" descr="virginia world record blue catfish 1"/>
          <p:cNvPicPr>
            <a:picLocks noChangeAspect="1" noChangeArrowheads="1"/>
          </p:cNvPicPr>
          <p:nvPr/>
        </p:nvPicPr>
        <p:blipFill>
          <a:blip r:embed="rId5" cstate="print"/>
          <a:srcRect/>
          <a:stretch>
            <a:fillRect/>
          </a:stretch>
        </p:blipFill>
        <p:spPr bwMode="auto">
          <a:xfrm>
            <a:off x="6324600" y="4876800"/>
            <a:ext cx="2638424" cy="19812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3" end="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
                                            <p:txEl>
                                              <p:pRg st="4" end="4"/>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1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xEl>
                                              <p:pRg st="5" end="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
                                            <p:txEl>
                                              <p:pRg st="6" end="6"/>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2">
                                            <p:txEl>
                                              <p:pRg st="7" end="7"/>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12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2">
                                            <p:txEl>
                                              <p:pRg st="8" end="8"/>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2">
                                            <p:txEl>
                                              <p:pRg st="9" end="9"/>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51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p:cNvGrpSpPr>
          <p:nvPr/>
        </p:nvGrpSpPr>
        <p:grpSpPr bwMode="auto">
          <a:xfrm>
            <a:off x="0" y="0"/>
            <a:ext cx="9144000" cy="1219200"/>
            <a:chOff x="0" y="0"/>
            <a:chExt cx="9144000" cy="1981200"/>
          </a:xfrm>
        </p:grpSpPr>
        <p:sp>
          <p:nvSpPr>
            <p:cNvPr id="6"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7"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108552"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a:solidFill>
                  <a:srgbClr val="000000"/>
                </a:solidFill>
                <a:latin typeface="Calibri" pitchFamily="34" charset="0"/>
              </a:endParaRPr>
            </a:p>
          </p:txBody>
        </p:sp>
        <p:sp>
          <p:nvSpPr>
            <p:cNvPr id="108553"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a:p>
          </p:txBody>
        </p:sp>
        <p:sp>
          <p:nvSpPr>
            <p:cNvPr id="108554"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a:p>
          </p:txBody>
        </p:sp>
      </p:grpSp>
      <p:sp>
        <p:nvSpPr>
          <p:cNvPr id="2" name="Title 1"/>
          <p:cNvSpPr>
            <a:spLocks noGrp="1"/>
          </p:cNvSpPr>
          <p:nvPr>
            <p:ph type="title"/>
          </p:nvPr>
        </p:nvSpPr>
        <p:spPr>
          <a:xfrm>
            <a:off x="0" y="0"/>
            <a:ext cx="6096000" cy="1143000"/>
          </a:xfrm>
        </p:spPr>
        <p:txBody>
          <a:bodyPr rtlCol="0">
            <a:normAutofit/>
          </a:bodyPr>
          <a:lstStyle/>
          <a:p>
            <a:pPr>
              <a:defRPr/>
            </a:pPr>
            <a:r>
              <a:rPr 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Scientific, Technical Assessment and Reporting - STAR Goals</a:t>
            </a:r>
            <a:endParaRPr 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533400" y="1371600"/>
            <a:ext cx="8305800" cy="5486400"/>
          </a:xfrm>
        </p:spPr>
        <p:txBody>
          <a:bodyPr rtlCol="0">
            <a:noAutofit/>
          </a:bodyPr>
          <a:lstStyle/>
          <a:p>
            <a:pPr marL="514350" indent="-514350" eaLnBrk="1" fontAlgn="auto" hangingPunct="1">
              <a:spcAft>
                <a:spcPts val="0"/>
              </a:spcAft>
              <a:buFont typeface="Arial" pitchFamily="34" charset="0"/>
              <a:buNone/>
              <a:defRPr/>
            </a:pPr>
            <a:r>
              <a:rPr lang="en-US" sz="4000" b="1" dirty="0" smtClean="0">
                <a:solidFill>
                  <a:schemeClr val="tx1">
                    <a:lumMod val="65000"/>
                    <a:lumOff val="35000"/>
                  </a:schemeClr>
                </a:solidFill>
              </a:rPr>
              <a:t>Why?</a:t>
            </a:r>
          </a:p>
          <a:p>
            <a:pPr marL="514350" indent="-514350">
              <a:defRPr/>
            </a:pPr>
            <a:r>
              <a:rPr lang="en-US" sz="2400" dirty="0" smtClean="0"/>
              <a:t>Assist GITs in prioritizing the types and locations of management actions</a:t>
            </a:r>
            <a:endParaRPr lang="en-US" sz="2400" dirty="0" smtClean="0">
              <a:latin typeface="Bell MT" pitchFamily="18" charset="0"/>
            </a:endParaRPr>
          </a:p>
          <a:p>
            <a:pPr marL="514350" indent="-514350">
              <a:defRPr/>
            </a:pPr>
            <a:r>
              <a:rPr lang="en-US" sz="2400" dirty="0" smtClean="0"/>
              <a:t>Increase monitoring partnerships</a:t>
            </a:r>
          </a:p>
          <a:p>
            <a:pPr marL="514350" indent="-514350">
              <a:defRPr/>
            </a:pPr>
            <a:r>
              <a:rPr lang="en-US" sz="2400" dirty="0" smtClean="0"/>
              <a:t>Facilitate the explanation of factors affecting ecosystem change and the effect of management practices needed for assessment and adaptive management</a:t>
            </a:r>
          </a:p>
          <a:p>
            <a:pPr marL="514350" indent="-514350">
              <a:defRPr/>
            </a:pPr>
            <a:r>
              <a:rPr lang="en-US" sz="2400" dirty="0" smtClean="0"/>
              <a:t>Provided access, share, and coordination of key data and information</a:t>
            </a:r>
          </a:p>
          <a:p>
            <a:pPr marL="514350" lvl="0" indent="-514350">
              <a:defRPr/>
            </a:pPr>
            <a:r>
              <a:rPr lang="en-US" sz="2400" dirty="0" smtClean="0"/>
              <a:t>Communicating results of key findings (working with the CBP communications office)</a:t>
            </a:r>
          </a:p>
          <a:p>
            <a:pPr marL="914400" lvl="1" indent="-514350">
              <a:buNone/>
              <a:defRPr/>
            </a:pPr>
            <a:endParaRPr lang="en-US" sz="1600" dirty="0" smtClean="0">
              <a:latin typeface="Bell MT" pitchFamily="18" charset="0"/>
            </a:endParaRPr>
          </a:p>
          <a:p>
            <a:pPr marL="514350" indent="-514350" eaLnBrk="1" fontAlgn="auto" hangingPunct="1">
              <a:spcAft>
                <a:spcPts val="0"/>
              </a:spcAft>
              <a:buNone/>
              <a:defRPr/>
            </a:pPr>
            <a:endParaRPr lang="en-US" sz="2000" dirty="0" smtClean="0">
              <a:latin typeface="Bell MT" pitchFamily="18" charset="0"/>
            </a:endParaRPr>
          </a:p>
          <a:p>
            <a:pPr marL="514350" indent="-514350" eaLnBrk="1" fontAlgn="auto" hangingPunct="1">
              <a:spcAft>
                <a:spcPts val="0"/>
              </a:spcAft>
              <a:buNone/>
              <a:defRPr/>
            </a:pPr>
            <a:endParaRPr lang="en-US" sz="2000" dirty="0" smtClean="0">
              <a:latin typeface="Bell MT"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p:cNvGrpSpPr>
          <p:nvPr/>
        </p:nvGrpSpPr>
        <p:grpSpPr bwMode="auto">
          <a:xfrm>
            <a:off x="0" y="0"/>
            <a:ext cx="9144000" cy="1219200"/>
            <a:chOff x="0" y="0"/>
            <a:chExt cx="9144000" cy="1981200"/>
          </a:xfrm>
        </p:grpSpPr>
        <p:sp>
          <p:nvSpPr>
            <p:cNvPr id="6"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7"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108552"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a:solidFill>
                  <a:srgbClr val="000000"/>
                </a:solidFill>
                <a:latin typeface="Calibri" pitchFamily="34" charset="0"/>
              </a:endParaRPr>
            </a:p>
          </p:txBody>
        </p:sp>
        <p:sp>
          <p:nvSpPr>
            <p:cNvPr id="108553"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a:p>
          </p:txBody>
        </p:sp>
        <p:sp>
          <p:nvSpPr>
            <p:cNvPr id="108554"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a:p>
          </p:txBody>
        </p:sp>
      </p:grpSp>
      <p:sp>
        <p:nvSpPr>
          <p:cNvPr id="2" name="Title 1"/>
          <p:cNvSpPr>
            <a:spLocks noGrp="1"/>
          </p:cNvSpPr>
          <p:nvPr>
            <p:ph type="title"/>
          </p:nvPr>
        </p:nvSpPr>
        <p:spPr>
          <a:xfrm>
            <a:off x="0" y="76200"/>
            <a:ext cx="6096000" cy="1143000"/>
          </a:xfrm>
        </p:spPr>
        <p:txBody>
          <a:bodyPr rtlCol="0">
            <a:normAutofit/>
          </a:bodyPr>
          <a:lstStyle/>
          <a:p>
            <a:pPr>
              <a:defRPr/>
            </a:pPr>
            <a:r>
              <a:rPr 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Scientific, Technical Assessment and Reporting - STAR Goals</a:t>
            </a:r>
            <a:endParaRPr 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533400" y="1371600"/>
            <a:ext cx="8305800" cy="5486400"/>
          </a:xfrm>
        </p:spPr>
        <p:txBody>
          <a:bodyPr rtlCol="0">
            <a:noAutofit/>
          </a:bodyPr>
          <a:lstStyle/>
          <a:p>
            <a:pPr marL="514350" indent="-514350" eaLnBrk="1" fontAlgn="auto" hangingPunct="1">
              <a:spcAft>
                <a:spcPts val="0"/>
              </a:spcAft>
              <a:buFont typeface="Arial" pitchFamily="34" charset="0"/>
              <a:buNone/>
              <a:defRPr/>
            </a:pPr>
            <a:r>
              <a:rPr lang="en-US" sz="4000" b="1" dirty="0" smtClean="0">
                <a:solidFill>
                  <a:schemeClr val="tx1">
                    <a:lumMod val="65000"/>
                    <a:lumOff val="35000"/>
                  </a:schemeClr>
                </a:solidFill>
              </a:rPr>
              <a:t>Who?</a:t>
            </a:r>
          </a:p>
          <a:p>
            <a:pPr marL="514350" indent="-514350">
              <a:defRPr/>
            </a:pPr>
            <a:r>
              <a:rPr lang="en-US" sz="2800" dirty="0" smtClean="0"/>
              <a:t>Act as liaison to federal/state/academia/Non-governmental organizations (NGOs) to identify opportunities to address science needs of the GITs. </a:t>
            </a:r>
          </a:p>
          <a:p>
            <a:pPr marL="514350" indent="-514350" eaLnBrk="1" fontAlgn="auto" hangingPunct="1">
              <a:spcAft>
                <a:spcPts val="0"/>
              </a:spcAft>
              <a:buFont typeface="Arial" pitchFamily="34" charset="0"/>
              <a:buChar char="•"/>
              <a:defRPr/>
            </a:pPr>
            <a:endParaRPr lang="en-US" sz="2800" dirty="0" smtClean="0">
              <a:latin typeface="Bell MT" pitchFamily="18" charset="0"/>
            </a:endParaRPr>
          </a:p>
          <a:p>
            <a:pPr marL="514350" indent="-514350">
              <a:defRPr/>
            </a:pPr>
            <a:r>
              <a:rPr lang="en-US" sz="2800" dirty="0" smtClean="0"/>
              <a:t>Evolve the STAR workgroups to address major research needs</a:t>
            </a:r>
          </a:p>
          <a:p>
            <a:pPr marL="514350" indent="-514350">
              <a:defRPr/>
            </a:pPr>
            <a:endParaRPr lang="en-US" sz="2800" dirty="0" smtClean="0"/>
          </a:p>
          <a:p>
            <a:pPr marL="514350" indent="-514350">
              <a:defRPr/>
            </a:pPr>
            <a:r>
              <a:rPr lang="en-US" sz="2800" dirty="0" smtClean="0"/>
              <a:t>Increase interaction with Scientific and Technical Advisory Committee (STAC)</a:t>
            </a:r>
            <a:endParaRPr lang="en-US" sz="2800" dirty="0" smtClean="0">
              <a:latin typeface="Bell MT" pitchFamily="18" charset="0"/>
            </a:endParaRPr>
          </a:p>
          <a:p>
            <a:pPr marL="514350" indent="-514350" eaLnBrk="1" fontAlgn="auto" hangingPunct="1">
              <a:spcAft>
                <a:spcPts val="0"/>
              </a:spcAft>
              <a:buNone/>
              <a:defRPr/>
            </a:pPr>
            <a:endParaRPr lang="en-US" sz="2000" dirty="0" smtClean="0">
              <a:latin typeface="Bell MT"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Thank you.</a:t>
            </a:r>
            <a:endParaRPr lang="en-US" dirty="0"/>
          </a:p>
        </p:txBody>
      </p:sp>
      <p:sp>
        <p:nvSpPr>
          <p:cNvPr id="5" name="Subtitle 4"/>
          <p:cNvSpPr>
            <a:spLocks noGrp="1"/>
          </p:cNvSpPr>
          <p:nvPr>
            <p:ph type="subTitle" idx="1"/>
          </p:nvPr>
        </p:nvSpPr>
        <p:spPr/>
        <p:txBody>
          <a:bodyPr/>
          <a:lstStyle/>
          <a:p>
            <a:r>
              <a:rPr lang="en-US" dirty="0" smtClean="0"/>
              <a:t>Questions?</a:t>
            </a:r>
            <a:endParaRPr lang="en-US" dirty="0"/>
          </a:p>
        </p:txBody>
      </p:sp>
      <p:pic>
        <p:nvPicPr>
          <p:cNvPr id="1027" name="Picture 3" descr="C:\Documents and Settings\PTANGO\Local Settings\Temporary Internet Files\Content.IE5\BFSGKUTP\MC900434411[1].wmf"/>
          <p:cNvPicPr>
            <a:picLocks noChangeAspect="1" noChangeArrowheads="1"/>
          </p:cNvPicPr>
          <p:nvPr/>
        </p:nvPicPr>
        <p:blipFill>
          <a:blip r:embed="rId2" cstate="print"/>
          <a:srcRect/>
          <a:stretch>
            <a:fillRect/>
          </a:stretch>
        </p:blipFill>
        <p:spPr bwMode="auto">
          <a:xfrm>
            <a:off x="5715000" y="3124200"/>
            <a:ext cx="2819400" cy="3171825"/>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p:cNvGrpSpPr>
          <p:nvPr/>
        </p:nvGrpSpPr>
        <p:grpSpPr bwMode="auto">
          <a:xfrm>
            <a:off x="0" y="0"/>
            <a:ext cx="9144000" cy="1219200"/>
            <a:chOff x="0" y="0"/>
            <a:chExt cx="9144000" cy="1981200"/>
          </a:xfrm>
        </p:grpSpPr>
        <p:sp>
          <p:nvSpPr>
            <p:cNvPr id="6"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7"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108552"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a:solidFill>
                  <a:srgbClr val="000000"/>
                </a:solidFill>
                <a:latin typeface="Calibri" pitchFamily="34" charset="0"/>
              </a:endParaRPr>
            </a:p>
          </p:txBody>
        </p:sp>
        <p:sp>
          <p:nvSpPr>
            <p:cNvPr id="108553"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a:p>
          </p:txBody>
        </p:sp>
        <p:sp>
          <p:nvSpPr>
            <p:cNvPr id="108554"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a:p>
          </p:txBody>
        </p:sp>
      </p:grpSp>
      <p:sp>
        <p:nvSpPr>
          <p:cNvPr id="2" name="Title 1"/>
          <p:cNvSpPr>
            <a:spLocks noGrp="1"/>
          </p:cNvSpPr>
          <p:nvPr>
            <p:ph type="title"/>
          </p:nvPr>
        </p:nvSpPr>
        <p:spPr>
          <a:xfrm>
            <a:off x="0" y="76200"/>
            <a:ext cx="6096000" cy="1143000"/>
          </a:xfrm>
        </p:spPr>
        <p:txBody>
          <a:bodyPr rtlCol="0">
            <a:normAutofit/>
          </a:bodyPr>
          <a:lstStyle/>
          <a:p>
            <a:pPr eaLnBrk="1" fontAlgn="auto" hangingPunct="1">
              <a:spcAft>
                <a:spcPts val="0"/>
              </a:spcAft>
              <a:defRP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Fisheries GIT Goals</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304800" y="1066800"/>
            <a:ext cx="6629400" cy="5486400"/>
          </a:xfrm>
        </p:spPr>
        <p:txBody>
          <a:bodyPr rtlCol="0">
            <a:noAutofit/>
          </a:bodyPr>
          <a:lstStyle/>
          <a:p>
            <a:pPr marL="514350" indent="-514350" eaLnBrk="1" fontAlgn="auto" hangingPunct="1">
              <a:spcAft>
                <a:spcPts val="0"/>
              </a:spcAft>
              <a:buFont typeface="Arial" pitchFamily="34" charset="0"/>
              <a:buNone/>
              <a:defRPr/>
            </a:pPr>
            <a:r>
              <a:rPr lang="en-US" sz="4000" b="1" dirty="0" smtClean="0">
                <a:solidFill>
                  <a:schemeClr val="tx1">
                    <a:lumMod val="65000"/>
                    <a:lumOff val="35000"/>
                  </a:schemeClr>
                </a:solidFill>
              </a:rPr>
              <a:t>Who?</a:t>
            </a:r>
          </a:p>
          <a:p>
            <a:pPr marL="514350" indent="-514350" eaLnBrk="1" fontAlgn="auto" hangingPunct="1">
              <a:spcAft>
                <a:spcPts val="0"/>
              </a:spcAft>
              <a:buFont typeface="Arial" pitchFamily="34" charset="0"/>
              <a:buChar char="•"/>
              <a:defRPr/>
            </a:pPr>
            <a:r>
              <a:rPr lang="en-US" sz="2000" dirty="0" smtClean="0">
                <a:latin typeface="Bell MT" pitchFamily="18" charset="0"/>
              </a:rPr>
              <a:t>Who the GIT is working with:</a:t>
            </a:r>
          </a:p>
          <a:p>
            <a:pPr marL="914400" lvl="1" indent="-514350">
              <a:buFont typeface="Arial" pitchFamily="34" charset="0"/>
              <a:buChar char="•"/>
              <a:defRPr/>
            </a:pPr>
            <a:r>
              <a:rPr lang="en-US" sz="1600" dirty="0" smtClean="0">
                <a:latin typeface="Bell MT" pitchFamily="18" charset="0"/>
              </a:rPr>
              <a:t>Chesapeake Bay Stock Assessment Committee (scientists, academics, managers)</a:t>
            </a:r>
          </a:p>
          <a:p>
            <a:pPr marL="914400" lvl="1" indent="-514350">
              <a:buFont typeface="Arial" pitchFamily="34" charset="0"/>
              <a:buChar char="•"/>
              <a:defRPr/>
            </a:pPr>
            <a:r>
              <a:rPr lang="en-US" sz="1600" dirty="0" smtClean="0">
                <a:latin typeface="Bell MT" pitchFamily="18" charset="0"/>
              </a:rPr>
              <a:t>Oyster Metrics Team (scientists, academics, state, federal)</a:t>
            </a:r>
          </a:p>
          <a:p>
            <a:pPr marL="914400" lvl="1" indent="-514350">
              <a:buFont typeface="Arial" pitchFamily="34" charset="0"/>
              <a:buChar char="•"/>
              <a:defRPr/>
            </a:pPr>
            <a:r>
              <a:rPr lang="en-US" sz="1600" dirty="0" smtClean="0">
                <a:latin typeface="Bell MT" pitchFamily="18" charset="0"/>
              </a:rPr>
              <a:t>Oyster MD and VA Interjurisdictional Workgroups (state, federal, NGOs)</a:t>
            </a:r>
          </a:p>
          <a:p>
            <a:pPr marL="914400" lvl="1" indent="-514350">
              <a:buFont typeface="Arial" pitchFamily="34" charset="0"/>
              <a:buChar char="•"/>
              <a:defRPr/>
            </a:pPr>
            <a:r>
              <a:rPr lang="en-US" sz="1600" dirty="0" smtClean="0">
                <a:latin typeface="Bell MT" pitchFamily="18" charset="0"/>
              </a:rPr>
              <a:t>Invasive Catfish Taskforce (scientists, academics, state, federal)</a:t>
            </a:r>
            <a:endParaRPr lang="en-US" sz="900" dirty="0" smtClean="0">
              <a:latin typeface="Bell MT" pitchFamily="18" charset="0"/>
            </a:endParaRPr>
          </a:p>
          <a:p>
            <a:pPr marL="514350" indent="-514350" eaLnBrk="1" fontAlgn="auto" hangingPunct="1">
              <a:spcAft>
                <a:spcPts val="0"/>
              </a:spcAft>
              <a:buFont typeface="Arial" pitchFamily="34" charset="0"/>
              <a:buChar char="•"/>
              <a:defRPr/>
            </a:pPr>
            <a:r>
              <a:rPr lang="en-US" sz="2000" u="sng" dirty="0" smtClean="0">
                <a:latin typeface="Bell MT" pitchFamily="18" charset="0"/>
              </a:rPr>
              <a:t>Key Stakeholders</a:t>
            </a:r>
            <a:r>
              <a:rPr lang="en-US" sz="2000" dirty="0" smtClean="0">
                <a:latin typeface="Bell MT" pitchFamily="18" charset="0"/>
              </a:rPr>
              <a:t>:</a:t>
            </a:r>
          </a:p>
          <a:p>
            <a:pPr marL="914400" lvl="1" indent="-514350">
              <a:buFont typeface="Arial" pitchFamily="34" charset="0"/>
              <a:buChar char="•"/>
              <a:defRPr/>
            </a:pPr>
            <a:r>
              <a:rPr lang="en-US" sz="1600" dirty="0" smtClean="0">
                <a:latin typeface="Bell MT" pitchFamily="18" charset="0"/>
              </a:rPr>
              <a:t>Commercial and Recreational Fishermen</a:t>
            </a:r>
          </a:p>
          <a:p>
            <a:pPr marL="914400" lvl="1" indent="-514350">
              <a:buFont typeface="Arial" pitchFamily="34" charset="0"/>
              <a:buChar char="•"/>
              <a:defRPr/>
            </a:pPr>
            <a:r>
              <a:rPr lang="en-US" sz="1600" dirty="0" smtClean="0">
                <a:latin typeface="Bell MT" pitchFamily="18" charset="0"/>
              </a:rPr>
              <a:t>Jurisdictional Managers (MD DNR, VMRC, PRFC, DC DOE, ASMFC)</a:t>
            </a:r>
          </a:p>
          <a:p>
            <a:pPr marL="914400" lvl="1" indent="-514350">
              <a:buFont typeface="Arial" pitchFamily="34" charset="0"/>
              <a:buChar char="•"/>
              <a:defRPr/>
            </a:pPr>
            <a:r>
              <a:rPr lang="en-US" sz="1600" dirty="0" smtClean="0">
                <a:latin typeface="Bell MT" pitchFamily="18" charset="0"/>
              </a:rPr>
              <a:t>General Public (fisheries resources = the “people’s” resources)</a:t>
            </a:r>
          </a:p>
          <a:p>
            <a:pPr marL="914400" lvl="1" indent="-514350">
              <a:buFont typeface="Arial" pitchFamily="34" charset="0"/>
              <a:buChar char="•"/>
              <a:defRPr/>
            </a:pPr>
            <a:r>
              <a:rPr lang="en-US" sz="1600" dirty="0" smtClean="0">
                <a:latin typeface="Bell MT" pitchFamily="18" charset="0"/>
              </a:rPr>
              <a:t>Restoration &amp; Conservation Interests</a:t>
            </a:r>
            <a:endParaRPr lang="en-US" sz="2000" dirty="0" smtClean="0">
              <a:latin typeface="Bell MT" pitchFamily="18" charset="0"/>
            </a:endParaRPr>
          </a:p>
          <a:p>
            <a:pPr marL="514350" indent="-514350" eaLnBrk="1" fontAlgn="auto" hangingPunct="1">
              <a:spcAft>
                <a:spcPts val="0"/>
              </a:spcAft>
              <a:buFont typeface="Arial" pitchFamily="34" charset="0"/>
              <a:buChar char="•"/>
              <a:defRPr/>
            </a:pPr>
            <a:r>
              <a:rPr lang="en-US" sz="2000" dirty="0" smtClean="0">
                <a:latin typeface="Bell MT" pitchFamily="18" charset="0"/>
              </a:rPr>
              <a:t>Through our membership and workgroups, these stakeholders are involved in the science and decision making processes of the Fisheries GIT.</a:t>
            </a:r>
          </a:p>
        </p:txBody>
      </p:sp>
      <p:sp>
        <p:nvSpPr>
          <p:cNvPr id="108549" name="Slide Number Placeholder 3"/>
          <p:cNvSpPr>
            <a:spLocks noGrp="1"/>
          </p:cNvSpPr>
          <p:nvPr>
            <p:ph type="sldNum" sz="quarter" idx="12"/>
          </p:nvPr>
        </p:nvSpPr>
        <p:spPr bwMode="auto">
          <a:xfrm>
            <a:off x="6705600" y="6492875"/>
            <a:ext cx="2133600" cy="365125"/>
          </a:xfrm>
          <a:noFill/>
          <a:ln>
            <a:miter lim="800000"/>
            <a:headEnd/>
            <a:tailEnd/>
          </a:ln>
        </p:spPr>
        <p:txBody>
          <a:bodyPr wrap="square" numCol="1" anchorCtr="0" compatLnSpc="1">
            <a:prstTxWarp prst="textNoShape">
              <a:avLst/>
            </a:prstTxWarp>
          </a:bodyPr>
          <a:lstStyle/>
          <a:p>
            <a:fld id="{3A906E41-7929-4DD7-AD50-432592064013}" type="slidenum">
              <a:rPr lang="en-US" smtClean="0">
                <a:solidFill>
                  <a:srgbClr val="898989"/>
                </a:solidFill>
              </a:rPr>
              <a:pPr/>
              <a:t>4</a:t>
            </a:fld>
            <a:endParaRPr lang="en-US" smtClean="0">
              <a:solidFill>
                <a:srgbClr val="898989"/>
              </a:solidFill>
            </a:endParaRPr>
          </a:p>
        </p:txBody>
      </p:sp>
      <p:pic>
        <p:nvPicPr>
          <p:cNvPr id="3074" name="Picture 2" descr="http://weblogs.baltimoresun.com/sports/thetoydepartment/stripedbass.jpg"/>
          <p:cNvPicPr>
            <a:picLocks noChangeAspect="1" noChangeArrowheads="1"/>
          </p:cNvPicPr>
          <p:nvPr/>
        </p:nvPicPr>
        <p:blipFill>
          <a:blip r:embed="rId3" cstate="print"/>
          <a:srcRect/>
          <a:stretch>
            <a:fillRect/>
          </a:stretch>
        </p:blipFill>
        <p:spPr bwMode="auto">
          <a:xfrm>
            <a:off x="6477000" y="1219200"/>
            <a:ext cx="2286000" cy="1714500"/>
          </a:xfrm>
          <a:prstGeom prst="rect">
            <a:avLst/>
          </a:prstGeom>
          <a:noFill/>
        </p:spPr>
      </p:pic>
      <p:pic>
        <p:nvPicPr>
          <p:cNvPr id="3076" name="Picture 4" descr="http://www.justseeds.org/blog/menhaden2.jpg"/>
          <p:cNvPicPr>
            <a:picLocks noChangeAspect="1" noChangeArrowheads="1"/>
          </p:cNvPicPr>
          <p:nvPr/>
        </p:nvPicPr>
        <p:blipFill>
          <a:blip r:embed="rId4" cstate="print"/>
          <a:srcRect/>
          <a:stretch>
            <a:fillRect/>
          </a:stretch>
        </p:blipFill>
        <p:spPr bwMode="auto">
          <a:xfrm>
            <a:off x="6553200" y="3276600"/>
            <a:ext cx="2438400" cy="1828800"/>
          </a:xfrm>
          <a:prstGeom prst="rect">
            <a:avLst/>
          </a:prstGeom>
          <a:noFill/>
        </p:spPr>
      </p:pic>
      <p:pic>
        <p:nvPicPr>
          <p:cNvPr id="3078" name="Picture 6" descr="http://www.ncangler.com/images/MFC_Photos/AmericanShad5.jpg"/>
          <p:cNvPicPr>
            <a:picLocks noChangeAspect="1" noChangeArrowheads="1"/>
          </p:cNvPicPr>
          <p:nvPr/>
        </p:nvPicPr>
        <p:blipFill>
          <a:blip r:embed="rId5" cstate="print"/>
          <a:srcRect/>
          <a:stretch>
            <a:fillRect/>
          </a:stretch>
        </p:blipFill>
        <p:spPr bwMode="auto">
          <a:xfrm>
            <a:off x="6324600" y="5257800"/>
            <a:ext cx="2127850" cy="1409701"/>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07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0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447800"/>
            <a:ext cx="7772400" cy="1470025"/>
          </a:xfrm>
        </p:spPr>
        <p:txBody>
          <a:bodyPr>
            <a:normAutofit/>
          </a:bodyPr>
          <a:lstStyle/>
          <a:p>
            <a:r>
              <a:rPr lang="en-US" dirty="0" smtClean="0"/>
              <a:t>Habitat Goal Team (GIT 2)</a:t>
            </a:r>
            <a:endParaRPr lang="en-US" dirty="0"/>
          </a:p>
        </p:txBody>
      </p:sp>
      <p:sp>
        <p:nvSpPr>
          <p:cNvPr id="5" name="Subtitle 4"/>
          <p:cNvSpPr>
            <a:spLocks noGrp="1"/>
          </p:cNvSpPr>
          <p:nvPr>
            <p:ph type="subTitle" idx="1"/>
          </p:nvPr>
        </p:nvSpPr>
        <p:spPr>
          <a:xfrm>
            <a:off x="1219200" y="3124200"/>
            <a:ext cx="6934200" cy="2667000"/>
          </a:xfrm>
        </p:spPr>
        <p:txBody>
          <a:bodyPr>
            <a:normAutofit fontScale="92500" lnSpcReduction="10000"/>
          </a:bodyPr>
          <a:lstStyle/>
          <a:p>
            <a:endParaRPr lang="en-US" dirty="0" smtClean="0"/>
          </a:p>
          <a:p>
            <a:r>
              <a:rPr lang="en-US" dirty="0" smtClean="0"/>
              <a:t>Management Board presentation 9/2/2012</a:t>
            </a:r>
          </a:p>
          <a:p>
            <a:endParaRPr lang="en-US" dirty="0" smtClean="0"/>
          </a:p>
          <a:p>
            <a:r>
              <a:rPr lang="en-US" dirty="0" smtClean="0"/>
              <a:t>Jeff Horan, Chair</a:t>
            </a:r>
          </a:p>
          <a:p>
            <a:r>
              <a:rPr lang="en-US" dirty="0" smtClean="0"/>
              <a:t>Jennifer Greiner, Coordinator</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p:cNvGrpSpPr>
          <p:nvPr/>
        </p:nvGrpSpPr>
        <p:grpSpPr bwMode="auto">
          <a:xfrm>
            <a:off x="0" y="0"/>
            <a:ext cx="9144000" cy="1219200"/>
            <a:chOff x="0" y="0"/>
            <a:chExt cx="9144000" cy="1981200"/>
          </a:xfrm>
        </p:grpSpPr>
        <p:sp>
          <p:nvSpPr>
            <p:cNvPr id="6"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7"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108552"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a:solidFill>
                  <a:srgbClr val="000000"/>
                </a:solidFill>
                <a:latin typeface="Calibri" pitchFamily="34" charset="0"/>
              </a:endParaRPr>
            </a:p>
          </p:txBody>
        </p:sp>
        <p:sp>
          <p:nvSpPr>
            <p:cNvPr id="108553"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a:p>
          </p:txBody>
        </p:sp>
        <p:sp>
          <p:nvSpPr>
            <p:cNvPr id="108554"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a:p>
          </p:txBody>
        </p:sp>
      </p:grpSp>
      <p:sp>
        <p:nvSpPr>
          <p:cNvPr id="2" name="Title 1"/>
          <p:cNvSpPr>
            <a:spLocks noGrp="1"/>
          </p:cNvSpPr>
          <p:nvPr>
            <p:ph type="title"/>
          </p:nvPr>
        </p:nvSpPr>
        <p:spPr>
          <a:xfrm>
            <a:off x="0" y="76200"/>
            <a:ext cx="6096000" cy="1143000"/>
          </a:xfrm>
        </p:spPr>
        <p:txBody>
          <a:bodyPr rtlCol="0">
            <a:normAutofit/>
          </a:bodyPr>
          <a:lstStyle/>
          <a:p>
            <a:pPr algn="l" eaLnBrk="1" fontAlgn="auto" hangingPunct="1">
              <a:spcAft>
                <a:spcPts val="0"/>
              </a:spcAft>
              <a:defRP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Habitat GIT Goals</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152400" y="1219200"/>
            <a:ext cx="8839200" cy="5638800"/>
          </a:xfrm>
        </p:spPr>
        <p:txBody>
          <a:bodyPr rtlCol="0">
            <a:noAutofit/>
          </a:bodyPr>
          <a:lstStyle/>
          <a:p>
            <a:pPr marL="514350" indent="-514350" algn="ctr" eaLnBrk="1" fontAlgn="auto" hangingPunct="1">
              <a:spcAft>
                <a:spcPts val="0"/>
              </a:spcAft>
              <a:buFont typeface="Arial" pitchFamily="34" charset="0"/>
              <a:buNone/>
              <a:defRPr/>
            </a:pPr>
            <a:r>
              <a:rPr lang="en-US" sz="2400" b="1" dirty="0" smtClean="0">
                <a:solidFill>
                  <a:schemeClr val="tx1">
                    <a:lumMod val="65000"/>
                    <a:lumOff val="35000"/>
                  </a:schemeClr>
                </a:solidFill>
              </a:rPr>
              <a:t>Restore a network of land and water habitats to support priority species and to afford other public benefits</a:t>
            </a:r>
            <a:endParaRPr lang="en-US" sz="2400" b="1" dirty="0">
              <a:solidFill>
                <a:schemeClr val="tx1">
                  <a:lumMod val="65000"/>
                  <a:lumOff val="35000"/>
                </a:schemeClr>
              </a:solidFill>
            </a:endParaRPr>
          </a:p>
          <a:p>
            <a:pPr marL="514350" indent="-514350">
              <a:buNone/>
              <a:defRPr/>
            </a:pPr>
            <a:r>
              <a:rPr lang="en-US" sz="2000" b="1" u="sng" dirty="0" smtClean="0">
                <a:solidFill>
                  <a:schemeClr val="tx1">
                    <a:lumMod val="65000"/>
                    <a:lumOff val="35000"/>
                  </a:schemeClr>
                </a:solidFill>
              </a:rPr>
              <a:t>Wetlands</a:t>
            </a:r>
            <a:r>
              <a:rPr lang="en-US" sz="2000" b="1" dirty="0" smtClean="0">
                <a:solidFill>
                  <a:schemeClr val="tx1">
                    <a:lumMod val="65000"/>
                    <a:lumOff val="35000"/>
                  </a:schemeClr>
                </a:solidFill>
              </a:rPr>
              <a:t>: </a:t>
            </a:r>
            <a:r>
              <a:rPr lang="en-US" sz="2000" dirty="0" smtClean="0">
                <a:solidFill>
                  <a:schemeClr val="tx1">
                    <a:lumMod val="65000"/>
                    <a:lumOff val="35000"/>
                  </a:schemeClr>
                </a:solidFill>
              </a:rPr>
              <a:t>Restore </a:t>
            </a:r>
            <a:r>
              <a:rPr lang="en-US" sz="2000" dirty="0">
                <a:solidFill>
                  <a:schemeClr val="tx1">
                    <a:lumMod val="65000"/>
                    <a:lumOff val="35000"/>
                  </a:schemeClr>
                </a:solidFill>
              </a:rPr>
              <a:t>30,000 and enhance 150,000 acres of tidal and non-tidal wetlands by </a:t>
            </a:r>
            <a:r>
              <a:rPr lang="en-US" sz="2000" dirty="0" smtClean="0">
                <a:solidFill>
                  <a:schemeClr val="tx1">
                    <a:lumMod val="65000"/>
                    <a:lumOff val="35000"/>
                  </a:schemeClr>
                </a:solidFill>
              </a:rPr>
              <a:t>2025 (restore 4,000 and enhance 20,000 acres every 2 years)</a:t>
            </a:r>
          </a:p>
          <a:p>
            <a:pPr>
              <a:buFont typeface="Wingdings" pitchFamily="2" charset="2"/>
              <a:buChar char="Ø"/>
              <a:defRPr/>
            </a:pPr>
            <a:r>
              <a:rPr lang="en-US" sz="2000" b="1" dirty="0" smtClean="0">
                <a:solidFill>
                  <a:schemeClr val="tx1">
                    <a:lumMod val="65000"/>
                    <a:lumOff val="35000"/>
                  </a:schemeClr>
                </a:solidFill>
              </a:rPr>
              <a:t>Black Duck </a:t>
            </a:r>
            <a:r>
              <a:rPr lang="en-US" sz="2000" dirty="0" smtClean="0">
                <a:solidFill>
                  <a:schemeClr val="tx1">
                    <a:lumMod val="65000"/>
                    <a:lumOff val="35000"/>
                  </a:schemeClr>
                </a:solidFill>
              </a:rPr>
              <a:t>– wintering population of 100,000 birds by 2025 (“wetland habitat adequate to support”)</a:t>
            </a:r>
            <a:endParaRPr lang="en-US" sz="2000" dirty="0">
              <a:solidFill>
                <a:schemeClr val="tx1">
                  <a:lumMod val="65000"/>
                  <a:lumOff val="35000"/>
                </a:schemeClr>
              </a:solidFill>
            </a:endParaRPr>
          </a:p>
          <a:p>
            <a:pPr marL="514350" indent="-514350">
              <a:buNone/>
              <a:defRPr/>
            </a:pPr>
            <a:r>
              <a:rPr lang="en-US" sz="2000" b="1" u="sng" dirty="0">
                <a:solidFill>
                  <a:schemeClr val="tx1">
                    <a:lumMod val="65000"/>
                    <a:lumOff val="35000"/>
                  </a:schemeClr>
                </a:solidFill>
              </a:rPr>
              <a:t>Fish </a:t>
            </a:r>
            <a:r>
              <a:rPr lang="en-US" sz="2000" b="1" u="sng" dirty="0" smtClean="0">
                <a:solidFill>
                  <a:schemeClr val="tx1">
                    <a:lumMod val="65000"/>
                    <a:lumOff val="35000"/>
                  </a:schemeClr>
                </a:solidFill>
              </a:rPr>
              <a:t>passage</a:t>
            </a:r>
            <a:r>
              <a:rPr lang="en-US" sz="2000" b="1" dirty="0" smtClean="0">
                <a:solidFill>
                  <a:schemeClr val="tx1">
                    <a:lumMod val="65000"/>
                    <a:lumOff val="35000"/>
                  </a:schemeClr>
                </a:solidFill>
              </a:rPr>
              <a:t>: </a:t>
            </a:r>
            <a:r>
              <a:rPr lang="en-US" sz="2000" dirty="0" smtClean="0">
                <a:solidFill>
                  <a:schemeClr val="tx1">
                    <a:lumMod val="65000"/>
                    <a:lumOff val="35000"/>
                  </a:schemeClr>
                </a:solidFill>
              </a:rPr>
              <a:t>Open </a:t>
            </a:r>
            <a:r>
              <a:rPr lang="en-US" sz="2000" dirty="0">
                <a:solidFill>
                  <a:schemeClr val="tx1">
                    <a:lumMod val="65000"/>
                    <a:lumOff val="35000"/>
                  </a:schemeClr>
                </a:solidFill>
              </a:rPr>
              <a:t>1,000 additional steam miles for fish passage by </a:t>
            </a:r>
            <a:r>
              <a:rPr lang="en-US" sz="2000" dirty="0" smtClean="0">
                <a:solidFill>
                  <a:schemeClr val="tx1">
                    <a:lumMod val="65000"/>
                    <a:lumOff val="35000"/>
                  </a:schemeClr>
                </a:solidFill>
              </a:rPr>
              <a:t>2025 (64 mi/</a:t>
            </a:r>
            <a:r>
              <a:rPr lang="en-US" sz="2000" dirty="0" err="1" smtClean="0">
                <a:solidFill>
                  <a:schemeClr val="tx1">
                    <a:lumMod val="65000"/>
                    <a:lumOff val="35000"/>
                  </a:schemeClr>
                </a:solidFill>
              </a:rPr>
              <a:t>yr</a:t>
            </a:r>
            <a:r>
              <a:rPr lang="en-US" sz="2000" dirty="0" smtClean="0">
                <a:solidFill>
                  <a:schemeClr val="tx1">
                    <a:lumMod val="65000"/>
                    <a:lumOff val="35000"/>
                  </a:schemeClr>
                </a:solidFill>
              </a:rPr>
              <a:t>)</a:t>
            </a:r>
          </a:p>
          <a:p>
            <a:pPr>
              <a:buFont typeface="Wingdings" pitchFamily="2" charset="2"/>
              <a:buChar char="Ø"/>
              <a:defRPr/>
            </a:pPr>
            <a:r>
              <a:rPr lang="en-US" sz="2000" b="1" dirty="0" smtClean="0">
                <a:solidFill>
                  <a:schemeClr val="tx1">
                    <a:lumMod val="65000"/>
                    <a:lumOff val="35000"/>
                  </a:schemeClr>
                </a:solidFill>
              </a:rPr>
              <a:t>American shad, river herring, eel </a:t>
            </a:r>
            <a:r>
              <a:rPr lang="en-US" sz="2000" dirty="0" smtClean="0">
                <a:solidFill>
                  <a:schemeClr val="tx1">
                    <a:lumMod val="65000"/>
                    <a:lumOff val="35000"/>
                  </a:schemeClr>
                </a:solidFill>
              </a:rPr>
              <a:t>– Monitor populations at 50% of new projects</a:t>
            </a:r>
            <a:endParaRPr lang="en-US" sz="2000" dirty="0">
              <a:solidFill>
                <a:schemeClr val="tx1">
                  <a:lumMod val="65000"/>
                  <a:lumOff val="35000"/>
                </a:schemeClr>
              </a:solidFill>
            </a:endParaRPr>
          </a:p>
          <a:p>
            <a:pPr marL="514350" indent="-514350">
              <a:buNone/>
              <a:defRPr/>
            </a:pPr>
            <a:r>
              <a:rPr lang="en-US" sz="2000" b="1" u="sng" dirty="0" smtClean="0">
                <a:solidFill>
                  <a:schemeClr val="tx1">
                    <a:lumMod val="65000"/>
                    <a:lumOff val="35000"/>
                  </a:schemeClr>
                </a:solidFill>
              </a:rPr>
              <a:t>Stream Health</a:t>
            </a:r>
            <a:r>
              <a:rPr lang="en-US" sz="2000" b="1" dirty="0" smtClean="0">
                <a:solidFill>
                  <a:schemeClr val="tx1">
                    <a:lumMod val="65000"/>
                    <a:lumOff val="35000"/>
                  </a:schemeClr>
                </a:solidFill>
              </a:rPr>
              <a:t>: </a:t>
            </a:r>
            <a:r>
              <a:rPr lang="en-US" sz="2000" dirty="0">
                <a:solidFill>
                  <a:schemeClr val="tx1">
                    <a:lumMod val="65000"/>
                    <a:lumOff val="35000"/>
                  </a:schemeClr>
                </a:solidFill>
              </a:rPr>
              <a:t>P</a:t>
            </a:r>
            <a:r>
              <a:rPr lang="en-US" sz="2000" dirty="0" smtClean="0">
                <a:solidFill>
                  <a:schemeClr val="tx1">
                    <a:lumMod val="65000"/>
                    <a:lumOff val="35000"/>
                  </a:schemeClr>
                </a:solidFill>
              </a:rPr>
              <a:t>rovide expert guidance </a:t>
            </a:r>
            <a:r>
              <a:rPr lang="en-US" sz="2000" dirty="0">
                <a:solidFill>
                  <a:schemeClr val="tx1">
                    <a:lumMod val="65000"/>
                    <a:lumOff val="35000"/>
                  </a:schemeClr>
                </a:solidFill>
              </a:rPr>
              <a:t>on </a:t>
            </a:r>
            <a:r>
              <a:rPr lang="en-US" sz="2000" dirty="0" smtClean="0">
                <a:solidFill>
                  <a:schemeClr val="tx1">
                    <a:lumMod val="65000"/>
                    <a:lumOff val="35000"/>
                  </a:schemeClr>
                </a:solidFill>
              </a:rPr>
              <a:t>stream restoration </a:t>
            </a:r>
            <a:r>
              <a:rPr lang="en-US" sz="2000" dirty="0">
                <a:solidFill>
                  <a:schemeClr val="tx1">
                    <a:lumMod val="65000"/>
                    <a:lumOff val="35000"/>
                  </a:schemeClr>
                </a:solidFill>
              </a:rPr>
              <a:t>techniques, </a:t>
            </a:r>
            <a:r>
              <a:rPr lang="en-US" sz="2000" dirty="0" smtClean="0">
                <a:solidFill>
                  <a:schemeClr val="tx1">
                    <a:lumMod val="65000"/>
                    <a:lumOff val="35000"/>
                  </a:schemeClr>
                </a:solidFill>
              </a:rPr>
              <a:t>funding, </a:t>
            </a:r>
            <a:r>
              <a:rPr lang="en-US" sz="2000" dirty="0">
                <a:solidFill>
                  <a:schemeClr val="tx1">
                    <a:lumMod val="65000"/>
                    <a:lumOff val="35000"/>
                  </a:schemeClr>
                </a:solidFill>
              </a:rPr>
              <a:t>and </a:t>
            </a:r>
            <a:r>
              <a:rPr lang="en-US" sz="2000" dirty="0" smtClean="0">
                <a:solidFill>
                  <a:schemeClr val="tx1">
                    <a:lumMod val="65000"/>
                    <a:lumOff val="35000"/>
                  </a:schemeClr>
                </a:solidFill>
              </a:rPr>
              <a:t>priority restoration projects that benefit water quality and aquatic habitat</a:t>
            </a:r>
          </a:p>
          <a:p>
            <a:pPr>
              <a:buFont typeface="Wingdings" pitchFamily="2" charset="2"/>
              <a:buChar char="Ø"/>
              <a:defRPr/>
            </a:pPr>
            <a:r>
              <a:rPr lang="en-US" sz="2000" b="1" dirty="0" smtClean="0">
                <a:solidFill>
                  <a:schemeClr val="tx1">
                    <a:lumMod val="65000"/>
                    <a:lumOff val="35000"/>
                  </a:schemeClr>
                </a:solidFill>
              </a:rPr>
              <a:t>Brook Trout </a:t>
            </a:r>
            <a:r>
              <a:rPr lang="en-US" sz="2000" dirty="0" smtClean="0">
                <a:solidFill>
                  <a:schemeClr val="tx1">
                    <a:lumMod val="65000"/>
                    <a:lumOff val="35000"/>
                  </a:schemeClr>
                </a:solidFill>
              </a:rPr>
              <a:t>– Improve 58 sub-watersheds by 2025 </a:t>
            </a:r>
            <a:r>
              <a:rPr lang="en-US" sz="2000" i="1" dirty="0" smtClean="0">
                <a:solidFill>
                  <a:schemeClr val="tx1">
                    <a:lumMod val="65000"/>
                    <a:lumOff val="35000"/>
                  </a:schemeClr>
                </a:solidFill>
              </a:rPr>
              <a:t>(Work with STAR </a:t>
            </a:r>
            <a:r>
              <a:rPr lang="en-US" sz="2000" i="1" dirty="0" err="1" smtClean="0">
                <a:solidFill>
                  <a:schemeClr val="tx1">
                    <a:lumMod val="65000"/>
                    <a:lumOff val="35000"/>
                  </a:schemeClr>
                </a:solidFill>
              </a:rPr>
              <a:t>taskgroup</a:t>
            </a:r>
            <a:r>
              <a:rPr lang="en-US" sz="2000" i="1" dirty="0" smtClean="0">
                <a:solidFill>
                  <a:schemeClr val="tx1">
                    <a:lumMod val="65000"/>
                    <a:lumOff val="35000"/>
                  </a:schemeClr>
                </a:solidFill>
              </a:rPr>
              <a:t> to translate outcome to “catchments” and “patches” to better target restoration)</a:t>
            </a:r>
            <a:endParaRPr lang="en-US" sz="2000" i="1" dirty="0">
              <a:solidFill>
                <a:schemeClr val="tx1">
                  <a:lumMod val="65000"/>
                  <a:lumOff val="35000"/>
                </a:schemeClr>
              </a:solidFill>
            </a:endParaRPr>
          </a:p>
          <a:p>
            <a:pPr marL="514350" indent="-514350">
              <a:buNone/>
              <a:defRPr/>
            </a:pPr>
            <a:r>
              <a:rPr lang="en-US" sz="2000" b="1" u="sng" dirty="0">
                <a:solidFill>
                  <a:schemeClr val="tx1">
                    <a:lumMod val="65000"/>
                    <a:lumOff val="35000"/>
                  </a:schemeClr>
                </a:solidFill>
              </a:rPr>
              <a:t>Submerged Aquatic </a:t>
            </a:r>
            <a:r>
              <a:rPr lang="en-US" sz="2000" b="1" u="sng" dirty="0" smtClean="0">
                <a:solidFill>
                  <a:schemeClr val="tx1">
                    <a:lumMod val="65000"/>
                    <a:lumOff val="35000"/>
                  </a:schemeClr>
                </a:solidFill>
              </a:rPr>
              <a:t>Vegetation</a:t>
            </a:r>
            <a:r>
              <a:rPr lang="en-US" sz="2000" b="1" dirty="0" smtClean="0">
                <a:solidFill>
                  <a:schemeClr val="tx1">
                    <a:lumMod val="65000"/>
                    <a:lumOff val="35000"/>
                  </a:schemeClr>
                </a:solidFill>
              </a:rPr>
              <a:t>: </a:t>
            </a:r>
            <a:r>
              <a:rPr lang="en-US" sz="2000" dirty="0" smtClean="0">
                <a:solidFill>
                  <a:schemeClr val="tx1">
                    <a:lumMod val="65000"/>
                    <a:lumOff val="35000"/>
                  </a:schemeClr>
                </a:solidFill>
              </a:rPr>
              <a:t>Coverage of 185,000 acres for restored Bay</a:t>
            </a:r>
          </a:p>
          <a:p>
            <a:pPr>
              <a:buFont typeface="Wingdings" pitchFamily="2" charset="2"/>
              <a:buChar char="Ø"/>
              <a:defRPr/>
            </a:pPr>
            <a:r>
              <a:rPr lang="en-US" sz="2000" dirty="0" smtClean="0">
                <a:solidFill>
                  <a:schemeClr val="tx1">
                    <a:lumMod val="65000"/>
                    <a:lumOff val="35000"/>
                  </a:schemeClr>
                </a:solidFill>
              </a:rPr>
              <a:t>Meet </a:t>
            </a:r>
            <a:r>
              <a:rPr lang="en-US" sz="2000" dirty="0">
                <a:solidFill>
                  <a:schemeClr val="tx1">
                    <a:lumMod val="65000"/>
                    <a:lumOff val="35000"/>
                  </a:schemeClr>
                </a:solidFill>
              </a:rPr>
              <a:t>water clarity criteria in areas and at depths </a:t>
            </a:r>
            <a:r>
              <a:rPr lang="en-US" sz="2000" dirty="0" smtClean="0">
                <a:solidFill>
                  <a:schemeClr val="tx1">
                    <a:lumMod val="65000"/>
                    <a:lumOff val="35000"/>
                  </a:schemeClr>
                </a:solidFill>
              </a:rPr>
              <a:t>designated for </a:t>
            </a:r>
            <a:r>
              <a:rPr lang="en-US" sz="2000" dirty="0">
                <a:solidFill>
                  <a:schemeClr val="tx1">
                    <a:lumMod val="65000"/>
                    <a:lumOff val="35000"/>
                  </a:schemeClr>
                </a:solidFill>
              </a:rPr>
              <a:t>SAV </a:t>
            </a:r>
            <a:r>
              <a:rPr lang="en-US" sz="2000" dirty="0" smtClean="0">
                <a:solidFill>
                  <a:schemeClr val="tx1">
                    <a:lumMod val="65000"/>
                    <a:lumOff val="35000"/>
                  </a:schemeClr>
                </a:solidFill>
              </a:rPr>
              <a:t>use</a:t>
            </a:r>
          </a:p>
          <a:p>
            <a:pPr>
              <a:buFont typeface="Wingdings" pitchFamily="2" charset="2"/>
              <a:buChar char="Ø"/>
              <a:defRPr/>
            </a:pPr>
            <a:r>
              <a:rPr lang="en-US" sz="2000" dirty="0">
                <a:solidFill>
                  <a:schemeClr val="tx1">
                    <a:lumMod val="65000"/>
                    <a:lumOff val="35000"/>
                  </a:schemeClr>
                </a:solidFill>
              </a:rPr>
              <a:t>Plant or seed 20 acres of SAV each year to enhance understanding of site selection, recruitment, and habitat suitability</a:t>
            </a:r>
          </a:p>
          <a:p>
            <a:pPr marL="514350" indent="-514350" eaLnBrk="1" fontAlgn="auto" hangingPunct="1">
              <a:spcAft>
                <a:spcPts val="0"/>
              </a:spcAft>
              <a:buFont typeface="Arial" pitchFamily="34" charset="0"/>
              <a:buNone/>
              <a:defRPr/>
            </a:pPr>
            <a:endParaRPr lang="en-US" sz="2600" b="1" dirty="0" smtClean="0">
              <a:solidFill>
                <a:schemeClr val="tx1">
                  <a:lumMod val="65000"/>
                  <a:lumOff val="35000"/>
                </a:schemeClr>
              </a:solidFill>
            </a:endParaRPr>
          </a:p>
          <a:p>
            <a:pPr marL="514350" indent="-514350" eaLnBrk="1" fontAlgn="auto" hangingPunct="1">
              <a:spcAft>
                <a:spcPts val="0"/>
              </a:spcAft>
              <a:buFont typeface="Arial" pitchFamily="34" charset="0"/>
              <a:buNone/>
              <a:defRPr/>
            </a:pPr>
            <a:endParaRPr lang="en-US" sz="4000" b="1" dirty="0" smtClean="0"/>
          </a:p>
          <a:p>
            <a:pPr marL="514350" indent="-514350" eaLnBrk="1" fontAlgn="auto" hangingPunct="1">
              <a:spcAft>
                <a:spcPts val="0"/>
              </a:spcAft>
              <a:buNone/>
              <a:defRPr/>
            </a:pPr>
            <a:endParaRPr lang="en-US" sz="2000" dirty="0" smtClean="0">
              <a:latin typeface="Bell MT" pitchFamily="18" charset="0"/>
              <a:ea typeface="Arial Unicode MS" pitchFamily="34" charset="-128"/>
              <a:cs typeface="Arial Unicode MS" pitchFamily="34" charset="-128"/>
            </a:endParaRPr>
          </a:p>
        </p:txBody>
      </p:sp>
      <p:sp>
        <p:nvSpPr>
          <p:cNvPr id="108549" name="Slide Number Placeholder 3"/>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3A906E41-7929-4DD7-AD50-432592064013}" type="slidenum">
              <a:rPr lang="en-US" smtClean="0">
                <a:solidFill>
                  <a:srgbClr val="898989"/>
                </a:solidFill>
              </a:rPr>
              <a:pPr/>
              <a:t>6</a:t>
            </a:fld>
            <a:endParaRPr lang="en-US" smtClean="0">
              <a:solidFill>
                <a:srgbClr val="898989"/>
              </a:solidFill>
            </a:endParaRPr>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p:cNvGrpSpPr>
          <p:nvPr/>
        </p:nvGrpSpPr>
        <p:grpSpPr bwMode="auto">
          <a:xfrm>
            <a:off x="0" y="0"/>
            <a:ext cx="9144000" cy="1219200"/>
            <a:chOff x="0" y="0"/>
            <a:chExt cx="9144000" cy="1981200"/>
          </a:xfrm>
        </p:grpSpPr>
        <p:sp>
          <p:nvSpPr>
            <p:cNvPr id="6"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7"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108552"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a:solidFill>
                  <a:srgbClr val="000000"/>
                </a:solidFill>
                <a:latin typeface="Calibri" pitchFamily="34" charset="0"/>
              </a:endParaRPr>
            </a:p>
          </p:txBody>
        </p:sp>
        <p:sp>
          <p:nvSpPr>
            <p:cNvPr id="108553"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a:p>
          </p:txBody>
        </p:sp>
        <p:sp>
          <p:nvSpPr>
            <p:cNvPr id="108554"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a:p>
          </p:txBody>
        </p:sp>
      </p:grpSp>
      <p:sp>
        <p:nvSpPr>
          <p:cNvPr id="2" name="Title 1"/>
          <p:cNvSpPr>
            <a:spLocks noGrp="1"/>
          </p:cNvSpPr>
          <p:nvPr>
            <p:ph type="title"/>
          </p:nvPr>
        </p:nvSpPr>
        <p:spPr>
          <a:xfrm>
            <a:off x="32084" y="24063"/>
            <a:ext cx="6477000" cy="1371600"/>
          </a:xfrm>
        </p:spPr>
        <p:txBody>
          <a:bodyPr rtlCol="0">
            <a:normAutofit/>
          </a:bodyPr>
          <a:lstStyle/>
          <a:p>
            <a:pPr algn="l" eaLnBrk="1" fontAlgn="auto" hangingPunct="1">
              <a:spcAft>
                <a:spcPts val="0"/>
              </a:spcAft>
              <a:defRP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Habitat GIT Rationale	</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419100" y="1371600"/>
            <a:ext cx="8420100" cy="5334000"/>
          </a:xfrm>
        </p:spPr>
        <p:txBody>
          <a:bodyPr rtlCol="0">
            <a:noAutofit/>
          </a:bodyPr>
          <a:lstStyle/>
          <a:p>
            <a:pPr marL="514350" indent="-514350" eaLnBrk="1" fontAlgn="auto" hangingPunct="1">
              <a:spcAft>
                <a:spcPts val="0"/>
              </a:spcAft>
              <a:buFont typeface="Arial" pitchFamily="34" charset="0"/>
              <a:buNone/>
              <a:defRPr/>
            </a:pPr>
            <a:r>
              <a:rPr lang="en-US" sz="2800" b="1" dirty="0">
                <a:solidFill>
                  <a:schemeClr val="tx1">
                    <a:lumMod val="65000"/>
                    <a:lumOff val="35000"/>
                  </a:schemeClr>
                </a:solidFill>
              </a:rPr>
              <a:t>T</a:t>
            </a:r>
            <a:r>
              <a:rPr lang="en-US" sz="2800" b="1" dirty="0" smtClean="0">
                <a:solidFill>
                  <a:schemeClr val="tx1">
                    <a:lumMod val="65000"/>
                    <a:lumOff val="35000"/>
                  </a:schemeClr>
                </a:solidFill>
              </a:rPr>
              <a:t>hese are important because…</a:t>
            </a:r>
            <a:endParaRPr lang="en-US" sz="2800" b="1" dirty="0" smtClean="0"/>
          </a:p>
          <a:p>
            <a:pPr marL="514350" indent="-514350">
              <a:defRPr/>
            </a:pPr>
            <a:r>
              <a:rPr lang="en-US" sz="2000" dirty="0" smtClean="0">
                <a:cs typeface="Arial" pitchFamily="34" charset="0"/>
              </a:rPr>
              <a:t>Wetlands provide wintering habitat for waterfowl, nursery habitat for fish and shellfish,</a:t>
            </a:r>
            <a:r>
              <a:rPr lang="en-US" sz="2000" dirty="0">
                <a:cs typeface="Arial" pitchFamily="34" charset="0"/>
              </a:rPr>
              <a:t> </a:t>
            </a:r>
            <a:r>
              <a:rPr lang="en-US" sz="2000" dirty="0" smtClean="0">
                <a:cs typeface="Arial" pitchFamily="34" charset="0"/>
              </a:rPr>
              <a:t>remove nutrients/sediment from overland flow, absorb flood waters, and buffer shoreline communities from tidal storm surge</a:t>
            </a:r>
          </a:p>
          <a:p>
            <a:pPr marL="514350" indent="-514350">
              <a:defRPr/>
            </a:pPr>
            <a:r>
              <a:rPr lang="en-US" sz="2000" dirty="0" smtClean="0">
                <a:cs typeface="Arial" pitchFamily="34" charset="0"/>
              </a:rPr>
              <a:t>Fish </a:t>
            </a:r>
            <a:r>
              <a:rPr lang="en-US" sz="2000" dirty="0">
                <a:cs typeface="Arial" pitchFamily="34" charset="0"/>
              </a:rPr>
              <a:t>p</a:t>
            </a:r>
            <a:r>
              <a:rPr lang="en-US" sz="2000" dirty="0" smtClean="0">
                <a:cs typeface="Arial" pitchFamily="34" charset="0"/>
              </a:rPr>
              <a:t>assage structures allow commercially and recreationally valuable fish to migrate to their historic spawning grounds, facilitating their recovery </a:t>
            </a:r>
          </a:p>
          <a:p>
            <a:pPr marL="514350" indent="-514350">
              <a:defRPr/>
            </a:pPr>
            <a:r>
              <a:rPr lang="en-US" sz="2000" dirty="0" smtClean="0">
                <a:cs typeface="Arial" pitchFamily="34" charset="0"/>
              </a:rPr>
              <a:t>Healthy streams provide habitat for recreationally important species such as </a:t>
            </a:r>
            <a:r>
              <a:rPr lang="en-US" sz="2000" dirty="0">
                <a:cs typeface="Arial" pitchFamily="34" charset="0"/>
              </a:rPr>
              <a:t>b</a:t>
            </a:r>
            <a:r>
              <a:rPr lang="en-US" sz="2000" dirty="0" smtClean="0">
                <a:cs typeface="Arial" pitchFamily="34" charset="0"/>
              </a:rPr>
              <a:t>rook trout, and have stable banks that are less likely to erode</a:t>
            </a:r>
          </a:p>
          <a:p>
            <a:pPr marL="514350" indent="-514350">
              <a:defRPr/>
            </a:pPr>
            <a:r>
              <a:rPr lang="en-US" sz="2000" dirty="0" smtClean="0">
                <a:cs typeface="Arial" pitchFamily="34" charset="0"/>
              </a:rPr>
              <a:t>SAV is nursery area for crabs and oysters and oxygenates the Bay’s water</a:t>
            </a:r>
          </a:p>
          <a:p>
            <a:pPr marL="0" indent="0" eaLnBrk="1" fontAlgn="auto" hangingPunct="1">
              <a:spcAft>
                <a:spcPts val="0"/>
              </a:spcAft>
              <a:buNone/>
              <a:defRPr/>
            </a:pPr>
            <a:r>
              <a:rPr lang="en-US" sz="2800" b="1" dirty="0" smtClean="0">
                <a:cs typeface="Arial" pitchFamily="34" charset="0"/>
              </a:rPr>
              <a:t>Where is the goal derived?</a:t>
            </a:r>
          </a:p>
          <a:p>
            <a:pPr marL="914400" lvl="1" indent="-514350">
              <a:buFont typeface="Arial" pitchFamily="34" charset="0"/>
              <a:buChar char="•"/>
              <a:defRPr/>
            </a:pPr>
            <a:r>
              <a:rPr lang="en-US" sz="2000" dirty="0" smtClean="0">
                <a:cs typeface="Arial" pitchFamily="34" charset="0"/>
              </a:rPr>
              <a:t>Goal and top 3 outcomes derived from </a:t>
            </a:r>
            <a:r>
              <a:rPr lang="en-US" sz="2000" i="1" dirty="0" smtClean="0">
                <a:cs typeface="Arial" pitchFamily="34" charset="0"/>
              </a:rPr>
              <a:t>Strategy for Conserving and Restoring the Chesapeake Bay Watershed </a:t>
            </a:r>
            <a:r>
              <a:rPr lang="en-US" sz="2000" dirty="0" smtClean="0">
                <a:cs typeface="Arial" pitchFamily="34" charset="0"/>
              </a:rPr>
              <a:t>(Executive Order 13508)</a:t>
            </a:r>
            <a:endParaRPr lang="en-US" sz="2000" dirty="0">
              <a:cs typeface="Arial" pitchFamily="34" charset="0"/>
            </a:endParaRPr>
          </a:p>
          <a:p>
            <a:pPr marL="914400" lvl="1" indent="-514350">
              <a:buFont typeface="Arial" pitchFamily="34" charset="0"/>
              <a:buChar char="•"/>
              <a:defRPr/>
            </a:pPr>
            <a:r>
              <a:rPr lang="en-US" sz="2000" dirty="0" smtClean="0">
                <a:cs typeface="Arial" pitchFamily="34" charset="0"/>
              </a:rPr>
              <a:t>SAV target is from SAV Strategy and based on historic acreage</a:t>
            </a:r>
          </a:p>
          <a:p>
            <a:pPr marL="914400" lvl="1" indent="-514350">
              <a:buFont typeface="Arial" pitchFamily="34" charset="0"/>
              <a:buChar char="•"/>
              <a:defRPr/>
            </a:pPr>
            <a:r>
              <a:rPr lang="en-US" sz="2000" dirty="0" smtClean="0">
                <a:cs typeface="Arial" pitchFamily="34" charset="0"/>
              </a:rPr>
              <a:t>Brook trout and black duck outcomes based on Joint Venture science</a:t>
            </a:r>
          </a:p>
          <a:p>
            <a:pPr marL="914400" lvl="1" indent="-514350">
              <a:buFont typeface="Arial" pitchFamily="34" charset="0"/>
              <a:buChar char="•"/>
              <a:defRPr/>
            </a:pPr>
            <a:endParaRPr lang="en-US" sz="1600" dirty="0" smtClean="0"/>
          </a:p>
          <a:p>
            <a:pPr marL="514350" indent="-514350" eaLnBrk="1" fontAlgn="auto" hangingPunct="1">
              <a:spcAft>
                <a:spcPts val="0"/>
              </a:spcAft>
              <a:buNone/>
              <a:defRPr/>
            </a:pPr>
            <a:endParaRPr lang="en-US" sz="2000" dirty="0" smtClean="0">
              <a:latin typeface="Bell MT" pitchFamily="18" charset="0"/>
            </a:endParaRPr>
          </a:p>
          <a:p>
            <a:pPr marL="514350" indent="-514350" eaLnBrk="1" fontAlgn="auto" hangingPunct="1">
              <a:spcAft>
                <a:spcPts val="0"/>
              </a:spcAft>
              <a:buNone/>
              <a:defRPr/>
            </a:pPr>
            <a:endParaRPr lang="en-US" sz="2000" dirty="0" smtClean="0">
              <a:latin typeface="Bell MT" pitchFamily="18" charset="0"/>
            </a:endParaRPr>
          </a:p>
        </p:txBody>
      </p:sp>
      <p:sp>
        <p:nvSpPr>
          <p:cNvPr id="108549" name="Slide Number Placeholder 3"/>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3A906E41-7929-4DD7-AD50-432592064013}" type="slidenum">
              <a:rPr lang="en-US" smtClean="0">
                <a:solidFill>
                  <a:srgbClr val="898989"/>
                </a:solidFill>
              </a:rPr>
              <a:pPr/>
              <a:t>7</a:t>
            </a:fld>
            <a:endParaRPr lang="en-US" dirty="0" smtClean="0">
              <a:solidFill>
                <a:srgbClr val="898989"/>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p:cNvGrpSpPr>
          <p:nvPr/>
        </p:nvGrpSpPr>
        <p:grpSpPr bwMode="auto">
          <a:xfrm>
            <a:off x="-8021" y="0"/>
            <a:ext cx="9144000" cy="1219200"/>
            <a:chOff x="0" y="0"/>
            <a:chExt cx="9144000" cy="1981200"/>
          </a:xfrm>
        </p:grpSpPr>
        <p:sp>
          <p:nvSpPr>
            <p:cNvPr id="6" name="Rectangle 7"/>
            <p:cNvSpPr>
              <a:spLocks noChangeArrowheads="1"/>
            </p:cNvSpPr>
            <p:nvPr/>
          </p:nvSpPr>
          <p:spPr bwMode="auto">
            <a:xfrm>
              <a:off x="0" y="0"/>
              <a:ext cx="6172200" cy="19812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7" name="Rectangle 8"/>
            <p:cNvSpPr>
              <a:spLocks noChangeArrowheads="1"/>
            </p:cNvSpPr>
            <p:nvPr/>
          </p:nvSpPr>
          <p:spPr bwMode="auto">
            <a:xfrm>
              <a:off x="7696200" y="0"/>
              <a:ext cx="1447800" cy="1950244"/>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5400000" scaled="1"/>
              <a:tileRect/>
            </a:gradFill>
            <a:ln w="38100">
              <a:solidFill>
                <a:schemeClr val="bg1"/>
              </a:solidFill>
              <a:miter lim="800000"/>
              <a:headEnd/>
              <a:tailEnd/>
            </a:ln>
          </p:spPr>
          <p:txBody>
            <a:bodyPr wrap="none" anchor="ctr"/>
            <a:lstStyle/>
            <a:p>
              <a:pPr eaLnBrk="1" fontAlgn="auto" hangingPunct="1">
                <a:spcBef>
                  <a:spcPts val="0"/>
                </a:spcBef>
                <a:spcAft>
                  <a:spcPts val="0"/>
                </a:spcAft>
                <a:defRPr/>
              </a:pPr>
              <a:endParaRPr lang="en-US">
                <a:solidFill>
                  <a:prstClr val="black"/>
                </a:solidFill>
                <a:latin typeface="Calibri"/>
              </a:endParaRPr>
            </a:p>
          </p:txBody>
        </p:sp>
        <p:sp>
          <p:nvSpPr>
            <p:cNvPr id="108552" name="Rectangle 12"/>
            <p:cNvSpPr>
              <a:spLocks noChangeArrowheads="1"/>
            </p:cNvSpPr>
            <p:nvPr/>
          </p:nvSpPr>
          <p:spPr bwMode="auto">
            <a:xfrm>
              <a:off x="6172200" y="0"/>
              <a:ext cx="1524000" cy="1951038"/>
            </a:xfrm>
            <a:prstGeom prst="rect">
              <a:avLst/>
            </a:prstGeom>
            <a:gradFill rotWithShape="1">
              <a:gsLst>
                <a:gs pos="0">
                  <a:srgbClr val="529A52"/>
                </a:gs>
                <a:gs pos="50000">
                  <a:srgbClr val="79DD79"/>
                </a:gs>
                <a:gs pos="100000">
                  <a:srgbClr val="91FF91"/>
                </a:gs>
              </a:gsLst>
              <a:lin ang="5400000" scaled="1"/>
            </a:gradFill>
            <a:ln w="38100">
              <a:solidFill>
                <a:schemeClr val="bg1"/>
              </a:solidFill>
              <a:miter lim="800000"/>
              <a:headEnd/>
              <a:tailEnd/>
            </a:ln>
          </p:spPr>
          <p:txBody>
            <a:bodyPr wrap="none" anchor="ctr"/>
            <a:lstStyle/>
            <a:p>
              <a:pPr eaLnBrk="1" hangingPunct="1"/>
              <a:endParaRPr lang="en-US">
                <a:solidFill>
                  <a:srgbClr val="000000"/>
                </a:solidFill>
                <a:latin typeface="Calibri" pitchFamily="34" charset="0"/>
              </a:endParaRPr>
            </a:p>
          </p:txBody>
        </p:sp>
        <p:sp>
          <p:nvSpPr>
            <p:cNvPr id="108553" name="Line 27"/>
            <p:cNvSpPr>
              <a:spLocks noChangeShapeType="1"/>
            </p:cNvSpPr>
            <p:nvPr/>
          </p:nvSpPr>
          <p:spPr bwMode="auto">
            <a:xfrm>
              <a:off x="0" y="1981200"/>
              <a:ext cx="9144000" cy="0"/>
            </a:xfrm>
            <a:prstGeom prst="line">
              <a:avLst/>
            </a:prstGeom>
            <a:noFill/>
            <a:ln w="76200">
              <a:solidFill>
                <a:schemeClr val="bg1"/>
              </a:solidFill>
              <a:round/>
              <a:headEnd/>
              <a:tailEnd/>
            </a:ln>
          </p:spPr>
          <p:txBody>
            <a:bodyPr/>
            <a:lstStyle/>
            <a:p>
              <a:endParaRPr lang="en-US"/>
            </a:p>
          </p:txBody>
        </p:sp>
        <p:sp>
          <p:nvSpPr>
            <p:cNvPr id="108554" name="Line 28"/>
            <p:cNvSpPr>
              <a:spLocks noChangeShapeType="1"/>
            </p:cNvSpPr>
            <p:nvPr/>
          </p:nvSpPr>
          <p:spPr bwMode="auto">
            <a:xfrm>
              <a:off x="6172200" y="0"/>
              <a:ext cx="0" cy="1981200"/>
            </a:xfrm>
            <a:prstGeom prst="line">
              <a:avLst/>
            </a:prstGeom>
            <a:noFill/>
            <a:ln w="57150">
              <a:solidFill>
                <a:schemeClr val="bg1"/>
              </a:solidFill>
              <a:round/>
              <a:headEnd/>
              <a:tailEnd/>
            </a:ln>
          </p:spPr>
          <p:txBody>
            <a:bodyPr/>
            <a:lstStyle/>
            <a:p>
              <a:endParaRPr lang="en-US"/>
            </a:p>
          </p:txBody>
        </p:sp>
      </p:grpSp>
      <p:sp>
        <p:nvSpPr>
          <p:cNvPr id="2" name="Title 1"/>
          <p:cNvSpPr>
            <a:spLocks noGrp="1"/>
          </p:cNvSpPr>
          <p:nvPr>
            <p:ph type="title"/>
          </p:nvPr>
        </p:nvSpPr>
        <p:spPr>
          <a:xfrm>
            <a:off x="72189" y="152400"/>
            <a:ext cx="6011779" cy="1143000"/>
          </a:xfrm>
        </p:spPr>
        <p:txBody>
          <a:bodyPr rtlCol="0"/>
          <a:lstStyle/>
          <a:p>
            <a:pPr algn="l" eaLnBrk="1" fontAlgn="auto" hangingPunct="1">
              <a:spcAft>
                <a:spcPts val="0"/>
              </a:spcAft>
              <a:defRP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Habitat GIT	Collaborators</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0" name="Text Placeholder 9"/>
          <p:cNvSpPr>
            <a:spLocks noGrp="1"/>
          </p:cNvSpPr>
          <p:nvPr>
            <p:ph type="body" idx="1"/>
          </p:nvPr>
        </p:nvSpPr>
        <p:spPr>
          <a:xfrm>
            <a:off x="457200" y="1354793"/>
            <a:ext cx="4040188" cy="639762"/>
          </a:xfrm>
        </p:spPr>
        <p:txBody>
          <a:bodyPr/>
          <a:lstStyle/>
          <a:p>
            <a:r>
              <a:rPr lang="en-US" dirty="0" smtClean="0"/>
              <a:t>Member Organizations:</a:t>
            </a:r>
            <a:endParaRPr lang="en-US" dirty="0"/>
          </a:p>
        </p:txBody>
      </p:sp>
      <p:sp>
        <p:nvSpPr>
          <p:cNvPr id="3" name="Content Placeholder 2"/>
          <p:cNvSpPr>
            <a:spLocks noGrp="1"/>
          </p:cNvSpPr>
          <p:nvPr>
            <p:ph sz="half" idx="2"/>
          </p:nvPr>
        </p:nvSpPr>
        <p:spPr>
          <a:xfrm>
            <a:off x="457200" y="2057400"/>
            <a:ext cx="3581400" cy="4114800"/>
          </a:xfrm>
        </p:spPr>
        <p:txBody>
          <a:bodyPr rtlCol="0">
            <a:noAutofit/>
          </a:bodyPr>
          <a:lstStyle/>
          <a:p>
            <a:pPr marL="0" indent="0">
              <a:buNone/>
              <a:defRPr/>
            </a:pPr>
            <a:r>
              <a:rPr lang="en-US" sz="1800" dirty="0" smtClean="0">
                <a:latin typeface="Calibri" pitchFamily="34" charset="0"/>
                <a:cs typeface="Calibri" pitchFamily="34" charset="0"/>
              </a:rPr>
              <a:t>Pennsylvania FBC	</a:t>
            </a:r>
            <a:endParaRPr lang="en-US" sz="1800" dirty="0">
              <a:latin typeface="Calibri" pitchFamily="34" charset="0"/>
              <a:cs typeface="Calibri" pitchFamily="34" charset="0"/>
            </a:endParaRPr>
          </a:p>
          <a:p>
            <a:pPr marL="0" indent="0">
              <a:buNone/>
              <a:defRPr/>
            </a:pPr>
            <a:r>
              <a:rPr lang="en-US" sz="1800" dirty="0" smtClean="0">
                <a:latin typeface="Calibri" pitchFamily="34" charset="0"/>
                <a:cs typeface="Calibri" pitchFamily="34" charset="0"/>
              </a:rPr>
              <a:t>Virginia </a:t>
            </a:r>
            <a:r>
              <a:rPr lang="en-US" sz="1800" dirty="0">
                <a:latin typeface="Calibri" pitchFamily="34" charset="0"/>
                <a:cs typeface="Calibri" pitchFamily="34" charset="0"/>
              </a:rPr>
              <a:t>DGIF</a:t>
            </a:r>
          </a:p>
          <a:p>
            <a:pPr marL="0" indent="0">
              <a:buNone/>
              <a:defRPr/>
            </a:pPr>
            <a:r>
              <a:rPr lang="en-US" sz="1800" dirty="0" smtClean="0">
                <a:latin typeface="Calibri" pitchFamily="34" charset="0"/>
                <a:cs typeface="Calibri" pitchFamily="34" charset="0"/>
              </a:rPr>
              <a:t>Maryland DNR and MDE</a:t>
            </a:r>
            <a:endParaRPr lang="en-US" sz="1800" dirty="0">
              <a:latin typeface="Calibri" pitchFamily="34" charset="0"/>
              <a:cs typeface="Calibri" pitchFamily="34" charset="0"/>
            </a:endParaRPr>
          </a:p>
          <a:p>
            <a:pPr marL="0" indent="0">
              <a:buNone/>
              <a:defRPr/>
            </a:pPr>
            <a:r>
              <a:rPr lang="en-US" sz="1800" dirty="0" smtClean="0">
                <a:latin typeface="Calibri" pitchFamily="34" charset="0"/>
                <a:cs typeface="Calibri" pitchFamily="34" charset="0"/>
              </a:rPr>
              <a:t>Delaware </a:t>
            </a:r>
            <a:r>
              <a:rPr lang="en-US" sz="1800" dirty="0">
                <a:latin typeface="Calibri" pitchFamily="34" charset="0"/>
                <a:cs typeface="Calibri" pitchFamily="34" charset="0"/>
              </a:rPr>
              <a:t>DNREC</a:t>
            </a:r>
          </a:p>
          <a:p>
            <a:pPr marL="0" indent="0">
              <a:buNone/>
              <a:defRPr/>
            </a:pPr>
            <a:r>
              <a:rPr lang="en-US" sz="1800" dirty="0" smtClean="0">
                <a:latin typeface="Calibri" pitchFamily="34" charset="0"/>
                <a:cs typeface="Calibri" pitchFamily="34" charset="0"/>
              </a:rPr>
              <a:t>West Virginia DNR</a:t>
            </a:r>
            <a:endParaRPr lang="en-US" sz="1800" dirty="0">
              <a:latin typeface="Calibri" pitchFamily="34" charset="0"/>
              <a:cs typeface="Calibri" pitchFamily="34" charset="0"/>
            </a:endParaRPr>
          </a:p>
          <a:p>
            <a:pPr marL="0" indent="0">
              <a:buNone/>
              <a:defRPr/>
            </a:pPr>
            <a:r>
              <a:rPr lang="en-US" sz="1800" dirty="0" smtClean="0">
                <a:latin typeface="Calibri" pitchFamily="34" charset="0"/>
                <a:cs typeface="Calibri" pitchFamily="34" charset="0"/>
              </a:rPr>
              <a:t>New York </a:t>
            </a:r>
            <a:r>
              <a:rPr lang="en-US" sz="1800" dirty="0">
                <a:latin typeface="Calibri" pitchFamily="34" charset="0"/>
                <a:cs typeface="Calibri" pitchFamily="34" charset="0"/>
              </a:rPr>
              <a:t>DEP</a:t>
            </a:r>
          </a:p>
          <a:p>
            <a:pPr marL="0" indent="0">
              <a:buNone/>
              <a:defRPr/>
            </a:pPr>
            <a:r>
              <a:rPr lang="en-US" sz="1800" dirty="0" smtClean="0">
                <a:latin typeface="Calibri" pitchFamily="34" charset="0"/>
                <a:cs typeface="Calibri" pitchFamily="34" charset="0"/>
              </a:rPr>
              <a:t>University of MD</a:t>
            </a:r>
          </a:p>
          <a:p>
            <a:pPr marL="0" indent="0">
              <a:buNone/>
              <a:defRPr/>
            </a:pPr>
            <a:r>
              <a:rPr lang="en-US" sz="1800" dirty="0">
                <a:latin typeface="Calibri" pitchFamily="34" charset="0"/>
                <a:cs typeface="Calibri" pitchFamily="34" charset="0"/>
              </a:rPr>
              <a:t>Ducks Unlimited</a:t>
            </a:r>
          </a:p>
          <a:p>
            <a:pPr marL="0" indent="0">
              <a:buNone/>
              <a:defRPr/>
            </a:pPr>
            <a:r>
              <a:rPr lang="en-US" sz="1800" dirty="0" smtClean="0">
                <a:latin typeface="Calibri" pitchFamily="34" charset="0"/>
                <a:cs typeface="Calibri" pitchFamily="34" charset="0"/>
              </a:rPr>
              <a:t>Eastern Brook Trout Joint Venture</a:t>
            </a:r>
            <a:endParaRPr lang="en-US" sz="1800" dirty="0">
              <a:latin typeface="Calibri" pitchFamily="34" charset="0"/>
              <a:cs typeface="Calibri" pitchFamily="34" charset="0"/>
            </a:endParaRPr>
          </a:p>
          <a:p>
            <a:pPr marL="0" indent="0">
              <a:buNone/>
              <a:defRPr/>
            </a:pPr>
            <a:r>
              <a:rPr lang="en-US" sz="1800" dirty="0" smtClean="0">
                <a:latin typeface="Calibri" pitchFamily="34" charset="0"/>
                <a:cs typeface="Calibri" pitchFamily="34" charset="0"/>
              </a:rPr>
              <a:t>Atlantic Coast Joint Venture</a:t>
            </a:r>
          </a:p>
          <a:p>
            <a:pPr marL="0" indent="0">
              <a:buNone/>
              <a:defRPr/>
            </a:pPr>
            <a:r>
              <a:rPr lang="en-US" sz="1800" dirty="0" smtClean="0">
                <a:latin typeface="Calibri" pitchFamily="34" charset="0"/>
                <a:cs typeface="Calibri" pitchFamily="34" charset="0"/>
              </a:rPr>
              <a:t>Upper Susquehanna Coalition</a:t>
            </a:r>
          </a:p>
          <a:p>
            <a:pPr marL="0" indent="0">
              <a:buNone/>
              <a:defRPr/>
            </a:pPr>
            <a:r>
              <a:rPr lang="en-US" sz="1800" dirty="0" smtClean="0">
                <a:latin typeface="Calibri" pitchFamily="34" charset="0"/>
                <a:cs typeface="Calibri" pitchFamily="34" charset="0"/>
              </a:rPr>
              <a:t>Chesapeake </a:t>
            </a:r>
            <a:r>
              <a:rPr lang="en-US" sz="1800" dirty="0">
                <a:latin typeface="Calibri" pitchFamily="34" charset="0"/>
                <a:cs typeface="Calibri" pitchFamily="34" charset="0"/>
              </a:rPr>
              <a:t>Bay </a:t>
            </a:r>
            <a:r>
              <a:rPr lang="en-US" sz="1800" dirty="0" smtClean="0">
                <a:latin typeface="Calibri" pitchFamily="34" charset="0"/>
                <a:cs typeface="Calibri" pitchFamily="34" charset="0"/>
              </a:rPr>
              <a:t>Trust</a:t>
            </a:r>
          </a:p>
          <a:p>
            <a:pPr marL="0" indent="0">
              <a:buNone/>
              <a:defRPr/>
            </a:pPr>
            <a:r>
              <a:rPr lang="en-US" sz="1800" dirty="0" smtClean="0">
                <a:latin typeface="Calibri" pitchFamily="34" charset="0"/>
                <a:cs typeface="Calibri" pitchFamily="34" charset="0"/>
              </a:rPr>
              <a:t>National Fish &amp; Wildlife Foundation</a:t>
            </a:r>
          </a:p>
          <a:p>
            <a:pPr marL="0" indent="0">
              <a:buNone/>
              <a:defRPr/>
            </a:pPr>
            <a:endParaRPr lang="en-US" sz="1800" dirty="0">
              <a:latin typeface="Calibri" pitchFamily="34" charset="0"/>
              <a:cs typeface="Calibri" pitchFamily="34" charset="0"/>
            </a:endParaRPr>
          </a:p>
          <a:p>
            <a:pPr marL="0" indent="0">
              <a:buNone/>
              <a:defRPr/>
            </a:pPr>
            <a:endParaRPr lang="en-US" sz="1800" dirty="0">
              <a:latin typeface="Calibri" pitchFamily="34" charset="0"/>
              <a:cs typeface="Calibri" pitchFamily="34" charset="0"/>
            </a:endParaRPr>
          </a:p>
          <a:p>
            <a:pPr marL="0" indent="0" eaLnBrk="1" fontAlgn="auto" hangingPunct="1">
              <a:spcAft>
                <a:spcPts val="0"/>
              </a:spcAft>
              <a:buNone/>
              <a:defRPr/>
            </a:pPr>
            <a:endParaRPr lang="en-US" sz="2400" dirty="0" smtClean="0">
              <a:latin typeface="Calibri" pitchFamily="34" charset="0"/>
              <a:cs typeface="Calibri" pitchFamily="34" charset="0"/>
            </a:endParaRPr>
          </a:p>
        </p:txBody>
      </p:sp>
      <p:sp>
        <p:nvSpPr>
          <p:cNvPr id="11" name="Text Placeholder 10"/>
          <p:cNvSpPr>
            <a:spLocks noGrp="1"/>
          </p:cNvSpPr>
          <p:nvPr>
            <p:ph type="body" sz="quarter" idx="3"/>
          </p:nvPr>
        </p:nvSpPr>
        <p:spPr>
          <a:xfrm>
            <a:off x="4724400" y="4191000"/>
            <a:ext cx="4041775" cy="2011362"/>
          </a:xfrm>
        </p:spPr>
        <p:txBody>
          <a:bodyPr>
            <a:noAutofit/>
          </a:bodyPr>
          <a:lstStyle/>
          <a:p>
            <a:r>
              <a:rPr lang="en-US" dirty="0" smtClean="0"/>
              <a:t>Need </a:t>
            </a:r>
            <a:r>
              <a:rPr lang="en-US" dirty="0"/>
              <a:t>involvement from</a:t>
            </a:r>
            <a:r>
              <a:rPr lang="en-US" dirty="0" smtClean="0"/>
              <a:t>:</a:t>
            </a:r>
          </a:p>
          <a:p>
            <a:pPr marL="342900" indent="-342900">
              <a:buFont typeface="Arial" pitchFamily="34" charset="0"/>
              <a:buChar char="•"/>
            </a:pPr>
            <a:r>
              <a:rPr lang="en-US" b="0" dirty="0" smtClean="0"/>
              <a:t>Agricultural </a:t>
            </a:r>
            <a:r>
              <a:rPr lang="en-US" b="0" dirty="0"/>
              <a:t>landowners</a:t>
            </a:r>
          </a:p>
          <a:p>
            <a:pPr marL="342900" indent="-342900">
              <a:buFont typeface="Arial" pitchFamily="34" charset="0"/>
              <a:buChar char="•"/>
            </a:pPr>
            <a:r>
              <a:rPr lang="en-US" b="0" dirty="0"/>
              <a:t>Local governments</a:t>
            </a:r>
          </a:p>
          <a:p>
            <a:pPr marL="342900" indent="-342900">
              <a:buFont typeface="Arial" pitchFamily="34" charset="0"/>
              <a:buChar char="•"/>
            </a:pPr>
            <a:r>
              <a:rPr lang="en-US" b="0" dirty="0"/>
              <a:t>District of </a:t>
            </a:r>
            <a:r>
              <a:rPr lang="en-US" b="0" dirty="0" smtClean="0"/>
              <a:t>Columbia</a:t>
            </a:r>
          </a:p>
        </p:txBody>
      </p:sp>
      <p:sp>
        <p:nvSpPr>
          <p:cNvPr id="108549" name="Slide Number Placeholder 3"/>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3A906E41-7929-4DD7-AD50-432592064013}" type="slidenum">
              <a:rPr lang="en-US" smtClean="0">
                <a:solidFill>
                  <a:srgbClr val="898989"/>
                </a:solidFill>
              </a:rPr>
              <a:pPr/>
              <a:t>8</a:t>
            </a:fld>
            <a:endParaRPr lang="en-US" smtClean="0">
              <a:solidFill>
                <a:srgbClr val="898989"/>
              </a:solidFill>
            </a:endParaRPr>
          </a:p>
        </p:txBody>
      </p:sp>
      <p:sp>
        <p:nvSpPr>
          <p:cNvPr id="13" name="Content Placeholder 2"/>
          <p:cNvSpPr txBox="1">
            <a:spLocks/>
          </p:cNvSpPr>
          <p:nvPr/>
        </p:nvSpPr>
        <p:spPr>
          <a:xfrm>
            <a:off x="4343400" y="4495800"/>
            <a:ext cx="3962400" cy="239027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Font typeface="Arial" pitchFamily="34" charset="0"/>
              <a:buNone/>
              <a:defRPr/>
            </a:pPr>
            <a:endParaRPr lang="en-US" sz="2400" dirty="0" smtClean="0">
              <a:latin typeface="Calibri" pitchFamily="34" charset="0"/>
              <a:cs typeface="Calibri" pitchFamily="34" charset="0"/>
            </a:endParaRPr>
          </a:p>
        </p:txBody>
      </p:sp>
      <p:sp>
        <p:nvSpPr>
          <p:cNvPr id="15" name="Rectangle 14"/>
          <p:cNvSpPr/>
          <p:nvPr/>
        </p:nvSpPr>
        <p:spPr>
          <a:xfrm>
            <a:off x="3148263" y="2298032"/>
            <a:ext cx="1195137" cy="2308324"/>
          </a:xfrm>
          <a:prstGeom prst="rect">
            <a:avLst/>
          </a:prstGeom>
        </p:spPr>
        <p:txBody>
          <a:bodyPr wrap="square">
            <a:spAutoFit/>
          </a:bodyPr>
          <a:lstStyle/>
          <a:p>
            <a:r>
              <a:rPr lang="en-US" dirty="0" smtClean="0"/>
              <a:t>FWS</a:t>
            </a:r>
          </a:p>
          <a:p>
            <a:r>
              <a:rPr lang="en-US" dirty="0" smtClean="0"/>
              <a:t>USGS</a:t>
            </a:r>
          </a:p>
          <a:p>
            <a:r>
              <a:rPr lang="en-US" dirty="0" smtClean="0"/>
              <a:t>NRCS</a:t>
            </a:r>
          </a:p>
          <a:p>
            <a:r>
              <a:rPr lang="en-US" dirty="0" smtClean="0"/>
              <a:t>USACE</a:t>
            </a:r>
          </a:p>
          <a:p>
            <a:r>
              <a:rPr lang="en-US" dirty="0" smtClean="0"/>
              <a:t>NOAA</a:t>
            </a:r>
          </a:p>
          <a:p>
            <a:r>
              <a:rPr lang="en-US" dirty="0" smtClean="0"/>
              <a:t>EPA</a:t>
            </a:r>
          </a:p>
          <a:p>
            <a:r>
              <a:rPr lang="en-US" dirty="0" smtClean="0"/>
              <a:t>USFS</a:t>
            </a:r>
          </a:p>
          <a:p>
            <a:r>
              <a:rPr lang="en-US" dirty="0" smtClean="0"/>
              <a:t>NPS</a:t>
            </a:r>
            <a:endParaRPr lang="en-US" dirty="0"/>
          </a:p>
        </p:txBody>
      </p:sp>
      <p:sp>
        <p:nvSpPr>
          <p:cNvPr id="18" name="Rounded Rectangle 17"/>
          <p:cNvSpPr/>
          <p:nvPr/>
        </p:nvSpPr>
        <p:spPr>
          <a:xfrm>
            <a:off x="4563979" y="1371600"/>
            <a:ext cx="4191000" cy="2438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Close Collaboration With:</a:t>
            </a:r>
          </a:p>
          <a:p>
            <a:pPr algn="ctr"/>
            <a:r>
              <a:rPr lang="en-US" sz="2400" dirty="0" smtClean="0"/>
              <a:t>STAC, STAR </a:t>
            </a:r>
          </a:p>
          <a:p>
            <a:pPr algn="ctr"/>
            <a:r>
              <a:rPr lang="en-US" sz="2400" dirty="0" smtClean="0"/>
              <a:t>Fisheries GIT</a:t>
            </a:r>
          </a:p>
          <a:p>
            <a:pPr algn="ctr"/>
            <a:r>
              <a:rPr lang="en-US" sz="2400" dirty="0" smtClean="0"/>
              <a:t>Watersheds GIT</a:t>
            </a:r>
          </a:p>
          <a:p>
            <a:pPr algn="ctr"/>
            <a:r>
              <a:rPr lang="en-US" sz="2400" dirty="0" smtClean="0"/>
              <a:t>Water Quality GIT</a:t>
            </a:r>
          </a:p>
          <a:p>
            <a:pPr algn="ctr"/>
            <a:r>
              <a:rPr lang="en-US" sz="2400" dirty="0" err="1"/>
              <a:t>Comm</a:t>
            </a:r>
            <a:r>
              <a:rPr lang="en-US" sz="2400" dirty="0"/>
              <a:t> Team</a:t>
            </a:r>
          </a:p>
          <a:p>
            <a:pPr algn="ct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447800"/>
            <a:ext cx="7772400" cy="1470025"/>
          </a:xfrm>
        </p:spPr>
        <p:txBody>
          <a:bodyPr>
            <a:normAutofit/>
          </a:bodyPr>
          <a:lstStyle/>
          <a:p>
            <a:r>
              <a:rPr lang="en-US" dirty="0" smtClean="0"/>
              <a:t>Water Quality Goal Team (GIT 3)</a:t>
            </a:r>
            <a:endParaRPr lang="en-US" dirty="0"/>
          </a:p>
        </p:txBody>
      </p:sp>
      <p:sp>
        <p:nvSpPr>
          <p:cNvPr id="5" name="Subtitle 4"/>
          <p:cNvSpPr>
            <a:spLocks noGrp="1"/>
          </p:cNvSpPr>
          <p:nvPr>
            <p:ph type="subTitle" idx="1"/>
          </p:nvPr>
        </p:nvSpPr>
        <p:spPr>
          <a:xfrm>
            <a:off x="1219200" y="3124200"/>
            <a:ext cx="6934200" cy="2667000"/>
          </a:xfrm>
        </p:spPr>
        <p:txBody>
          <a:bodyPr>
            <a:normAutofit fontScale="85000" lnSpcReduction="20000"/>
          </a:bodyPr>
          <a:lstStyle/>
          <a:p>
            <a:endParaRPr lang="en-US" dirty="0" smtClean="0"/>
          </a:p>
          <a:p>
            <a:r>
              <a:rPr lang="en-US" dirty="0" smtClean="0"/>
              <a:t>Management Board presentation 9/2/2012</a:t>
            </a:r>
          </a:p>
          <a:p>
            <a:endParaRPr lang="en-US" dirty="0" smtClean="0"/>
          </a:p>
          <a:p>
            <a:r>
              <a:rPr lang="en-US" dirty="0" smtClean="0"/>
              <a:t>Larry Merrill, </a:t>
            </a:r>
            <a:r>
              <a:rPr lang="en-US" dirty="0" smtClean="0"/>
              <a:t>Chair</a:t>
            </a:r>
          </a:p>
          <a:p>
            <a:r>
              <a:rPr lang="en-US" dirty="0" smtClean="0"/>
              <a:t>Russ Baxter, Vice </a:t>
            </a:r>
            <a:r>
              <a:rPr lang="en-US" dirty="0" smtClean="0"/>
              <a:t>Chair</a:t>
            </a:r>
          </a:p>
          <a:p>
            <a:r>
              <a:rPr lang="en-US" dirty="0" smtClean="0"/>
              <a:t>Katherine Antos, Coordinator</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2591</Words>
  <Application>Microsoft Office PowerPoint</Application>
  <PresentationFormat>On-screen Show (4:3)</PresentationFormat>
  <Paragraphs>370</Paragraphs>
  <Slides>32</Slides>
  <Notes>24</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Fisheries Goal Team (GIT 1)</vt:lpstr>
      <vt:lpstr>Fisheries GIT Goals</vt:lpstr>
      <vt:lpstr>Fisheries GIT Goals</vt:lpstr>
      <vt:lpstr>Fisheries GIT Goals</vt:lpstr>
      <vt:lpstr>Habitat Goal Team (GIT 2)</vt:lpstr>
      <vt:lpstr>Habitat GIT Goals</vt:lpstr>
      <vt:lpstr>Habitat GIT Rationale </vt:lpstr>
      <vt:lpstr>Habitat GIT Collaborators</vt:lpstr>
      <vt:lpstr>Water Quality Goal Team (GIT 3)</vt:lpstr>
      <vt:lpstr>Water Quality GIT Goals </vt:lpstr>
      <vt:lpstr>WQGIT Goal Basis and Support </vt:lpstr>
      <vt:lpstr>WQGIT Partner Engagement</vt:lpstr>
      <vt:lpstr>Healthy Watersheds Goal Team (GIT 4)</vt:lpstr>
      <vt:lpstr>Healthy Watersheds GIT </vt:lpstr>
      <vt:lpstr>Healthy Watersheds GIT </vt:lpstr>
      <vt:lpstr>Healthy Watersheds GIT </vt:lpstr>
      <vt:lpstr>Stewardship Goal Team (GIT 5)</vt:lpstr>
      <vt:lpstr>    Stewardship GIT </vt:lpstr>
      <vt:lpstr>    Stewardship GIT </vt:lpstr>
      <vt:lpstr>    Stewardship GIT </vt:lpstr>
      <vt:lpstr>    Stewardship GIT </vt:lpstr>
      <vt:lpstr>    Stewardship GIT </vt:lpstr>
      <vt:lpstr>Enhancing Partnering, Leadership, and Management Goal Team (GIT 6)</vt:lpstr>
      <vt:lpstr>Enhance Partnering, Leadership and Management </vt:lpstr>
      <vt:lpstr>Enhance Partnering, Leadership and Management  </vt:lpstr>
      <vt:lpstr> </vt:lpstr>
      <vt:lpstr>Scientific, Technical Assessment and Reporting (STAR) – Roles and Goals.</vt:lpstr>
      <vt:lpstr>Scientific, Technical Assessment and Reporting - STAR Goals</vt:lpstr>
      <vt:lpstr>Scientific, Technical Assessment and Reporting - STAR Goals</vt:lpstr>
      <vt:lpstr>Scientific, Technical Assessment and Reporting - STAR Goals</vt:lpstr>
      <vt:lpstr>Scientific, Technical Assessment and Reporting - STAR Goals</vt:lpstr>
      <vt:lpstr>Thank you.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Fisheries GIT Goals</dc:title>
  <dc:creator/>
  <cp:lastModifiedBy>twilke</cp:lastModifiedBy>
  <cp:revision>47</cp:revision>
  <dcterms:created xsi:type="dcterms:W3CDTF">2006-08-16T00:00:00Z</dcterms:created>
  <dcterms:modified xsi:type="dcterms:W3CDTF">2012-07-31T20:16:37Z</dcterms:modified>
</cp:coreProperties>
</file>