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0"/>
  </p:notesMasterIdLst>
  <p:handoutMasterIdLst>
    <p:handoutMasterId r:id="rId31"/>
  </p:handoutMasterIdLst>
  <p:sldIdLst>
    <p:sldId id="271" r:id="rId2"/>
    <p:sldId id="305" r:id="rId3"/>
    <p:sldId id="294" r:id="rId4"/>
    <p:sldId id="331" r:id="rId5"/>
    <p:sldId id="330" r:id="rId6"/>
    <p:sldId id="296" r:id="rId7"/>
    <p:sldId id="325" r:id="rId8"/>
    <p:sldId id="286" r:id="rId9"/>
    <p:sldId id="308" r:id="rId10"/>
    <p:sldId id="334" r:id="rId11"/>
    <p:sldId id="335" r:id="rId12"/>
    <p:sldId id="318" r:id="rId13"/>
    <p:sldId id="337" r:id="rId14"/>
    <p:sldId id="301" r:id="rId15"/>
    <p:sldId id="326" r:id="rId16"/>
    <p:sldId id="332" r:id="rId17"/>
    <p:sldId id="336" r:id="rId18"/>
    <p:sldId id="312" r:id="rId19"/>
    <p:sldId id="327" r:id="rId20"/>
    <p:sldId id="329" r:id="rId21"/>
    <p:sldId id="313" r:id="rId22"/>
    <p:sldId id="302" r:id="rId23"/>
    <p:sldId id="316" r:id="rId24"/>
    <p:sldId id="311" r:id="rId25"/>
    <p:sldId id="314" r:id="rId26"/>
    <p:sldId id="322" r:id="rId27"/>
    <p:sldId id="319" r:id="rId28"/>
    <p:sldId id="324" r:id="rId2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00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4" autoAdjust="0"/>
    <p:restoredTop sz="94785" autoAdjust="0"/>
  </p:normalViewPr>
  <p:slideViewPr>
    <p:cSldViewPr>
      <p:cViewPr>
        <p:scale>
          <a:sx n="60" d="100"/>
          <a:sy n="60" d="100"/>
        </p:scale>
        <p:origin x="-762" y="-876"/>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9E25D5FD-387B-4B86-B286-C0F6D88DBBF9}" type="datetimeFigureOut">
              <a:rPr lang="en-US" smtClean="0"/>
              <a:pPr/>
              <a:t>4/8/2013</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C5D9A113-9851-4B6C-B413-8C55AD5B3C6C}" type="slidenum">
              <a:rPr lang="en-US" smtClean="0"/>
              <a:pPr/>
              <a:t>‹#›</a:t>
            </a:fld>
            <a:endParaRPr lang="en-US"/>
          </a:p>
        </p:txBody>
      </p:sp>
    </p:spTree>
    <p:extLst>
      <p:ext uri="{BB962C8B-B14F-4D97-AF65-F5344CB8AC3E}">
        <p14:creationId xmlns:p14="http://schemas.microsoft.com/office/powerpoint/2010/main" xmlns="" val="22933781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379FFB5-17D7-4ED0-AFF2-85B6CD42F5DE}" type="datetimeFigureOut">
              <a:rPr lang="en-US" smtClean="0"/>
              <a:pPr/>
              <a:t>4/8/2013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683507E-D510-47F6-8388-E90170AF5A15}" type="slidenum">
              <a:rPr lang="en-US" smtClean="0"/>
              <a:pPr/>
              <a:t>‹#›</a:t>
            </a:fld>
            <a:endParaRPr lang="en-US"/>
          </a:p>
        </p:txBody>
      </p:sp>
    </p:spTree>
    <p:extLst>
      <p:ext uri="{BB962C8B-B14F-4D97-AF65-F5344CB8AC3E}">
        <p14:creationId xmlns:p14="http://schemas.microsoft.com/office/powerpoint/2010/main" xmlns="" val="107091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83507E-D510-47F6-8388-E90170AF5A15}"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Char char="-"/>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pPr>
              <a:buFontTx/>
              <a:buChar char="-"/>
            </a:pPr>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12</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Char char="-"/>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14</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15</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16</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17</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18</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19</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pPr lvl="1"/>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3</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21</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22</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23</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24</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25</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26</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27</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pPr>
              <a:buFontTx/>
              <a:buChar char="-"/>
            </a:pPr>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28</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pPr marL="685800" lvl="1" indent="-228600">
              <a:buNone/>
            </a:pPr>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4</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pPr lvl="1"/>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5</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pPr lvl="1"/>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6</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pPr lvl="1"/>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7</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8</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Char char="-"/>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Char char="-"/>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A21DACE-D487-4F40-B7AE-3E778065746D}" type="datetime1">
              <a:rPr lang="en-US" smtClean="0"/>
              <a:pPr/>
              <a:t>4/8/2013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0DB496-5FFC-4FEC-95A1-7D7F59DF9D90}" type="datetime1">
              <a:rPr lang="en-US" smtClean="0"/>
              <a:pPr/>
              <a:t>4/8/2013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DF7942-8EBA-4A2A-AE2E-88DAB275ACD4}" type="datetime1">
              <a:rPr lang="en-US" smtClean="0"/>
              <a:pPr/>
              <a:t>4/8/2013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D66B36-49BB-44F8-88A6-F383FC23B174}" type="datetime1">
              <a:rPr lang="en-US" smtClean="0"/>
              <a:pPr/>
              <a:t>4/8/2013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66F1DC5-709F-48E8-A8A4-3FC00D1A25FF}" type="datetime1">
              <a:rPr lang="en-US" smtClean="0"/>
              <a:pPr/>
              <a:t>4/8/2013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5218F97-2340-4377-ADE7-9DF089FEF3BD}" type="datetime1">
              <a:rPr lang="en-US" smtClean="0"/>
              <a:pPr/>
              <a:t>4/8/2013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5D100A8-7824-47AE-95D4-E21CA922770F}" type="datetime1">
              <a:rPr lang="en-US" smtClean="0"/>
              <a:pPr/>
              <a:t>4/8/2013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9C16466-2B81-4327-AFB9-ADBA8CF0C16A}" type="datetime1">
              <a:rPr lang="en-US" smtClean="0"/>
              <a:pPr/>
              <a:t>4/8/2013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C781F7-64BD-4BBA-9C60-0565E8D766DC}" type="datetime1">
              <a:rPr lang="en-US" smtClean="0"/>
              <a:pPr/>
              <a:t>4/8/2013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C5CCE8-F0AE-42F0-9232-D97404494EE4}" type="datetime1">
              <a:rPr lang="en-US" smtClean="0"/>
              <a:pPr/>
              <a:t>4/8/2013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CD3A1F-0035-4850-9516-517DDDEEBB6D}" type="datetime1">
              <a:rPr lang="en-US" smtClean="0"/>
              <a:pPr/>
              <a:t>4/8/2013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CEF440-0970-490A-B6B4-8EFC17F1ECC5}" type="datetime1">
              <a:rPr lang="en-US" smtClean="0"/>
              <a:pPr/>
              <a:t>4/8/2013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84C054-3DD7-4A3D-881C-EF6751D801C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505200"/>
            <a:ext cx="8229600" cy="2392363"/>
          </a:xfrm>
        </p:spPr>
        <p:txBody>
          <a:bodyPr>
            <a:normAutofit fontScale="70000" lnSpcReduction="20000"/>
          </a:bodyPr>
          <a:lstStyle/>
          <a:p>
            <a:pPr algn="ctr">
              <a:buNone/>
            </a:pPr>
            <a:r>
              <a:rPr lang="en-US" sz="3800" b="1" dirty="0" smtClean="0">
                <a:solidFill>
                  <a:srgbClr val="0033CC"/>
                </a:solidFill>
              </a:rPr>
              <a:t>CBP Agreement and EC Membership</a:t>
            </a:r>
          </a:p>
          <a:p>
            <a:pPr algn="ctr">
              <a:buNone/>
            </a:pPr>
            <a:r>
              <a:rPr lang="en-US" sz="3800" b="1" dirty="0" smtClean="0">
                <a:solidFill>
                  <a:srgbClr val="0033CC"/>
                </a:solidFill>
              </a:rPr>
              <a:t>Options for  </a:t>
            </a:r>
            <a:endParaRPr lang="en-US" sz="3800" dirty="0">
              <a:solidFill>
                <a:srgbClr val="0033CC"/>
              </a:solidFill>
            </a:endParaRPr>
          </a:p>
          <a:p>
            <a:pPr algn="ctr">
              <a:buNone/>
            </a:pPr>
            <a:r>
              <a:rPr lang="en-US" sz="3800" b="1" dirty="0">
                <a:solidFill>
                  <a:srgbClr val="0033CC"/>
                </a:solidFill>
              </a:rPr>
              <a:t>Principals’ Staff Committee </a:t>
            </a:r>
            <a:r>
              <a:rPr lang="en-US" sz="3800" b="1" dirty="0" smtClean="0">
                <a:solidFill>
                  <a:srgbClr val="0033CC"/>
                </a:solidFill>
              </a:rPr>
              <a:t>Consideration</a:t>
            </a:r>
            <a:endParaRPr lang="en-US" b="1" dirty="0" smtClean="0">
              <a:solidFill>
                <a:srgbClr val="0033CC"/>
              </a:solidFill>
            </a:endParaRPr>
          </a:p>
          <a:p>
            <a:pPr algn="ctr">
              <a:buNone/>
            </a:pPr>
            <a:endParaRPr lang="en-US" sz="1900" b="1" dirty="0" smtClean="0">
              <a:solidFill>
                <a:srgbClr val="0033CC"/>
              </a:solidFill>
            </a:endParaRPr>
          </a:p>
          <a:p>
            <a:pPr algn="ctr">
              <a:buNone/>
            </a:pPr>
            <a:r>
              <a:rPr lang="en-US" sz="2800" b="1" dirty="0" smtClean="0">
                <a:solidFill>
                  <a:srgbClr val="0033CC"/>
                </a:solidFill>
              </a:rPr>
              <a:t>April 17, 2013</a:t>
            </a:r>
          </a:p>
          <a:p>
            <a:pPr algn="ctr">
              <a:buNone/>
            </a:pPr>
            <a:endParaRPr lang="en-US" sz="2800" b="1" dirty="0" smtClean="0">
              <a:solidFill>
                <a:srgbClr val="0033CC"/>
              </a:solidFill>
            </a:endParaRPr>
          </a:p>
          <a:p>
            <a:pPr algn="ctr">
              <a:buNone/>
            </a:pPr>
            <a:r>
              <a:rPr lang="en-US" sz="2800" b="1" dirty="0" smtClean="0">
                <a:solidFill>
                  <a:srgbClr val="C00000"/>
                </a:solidFill>
              </a:rPr>
              <a:t>Draft 4/5/13 for MB Review</a:t>
            </a:r>
          </a:p>
          <a:p>
            <a:pPr algn="ctr">
              <a:buNone/>
            </a:pPr>
            <a:endParaRPr lang="en-US" sz="2800" dirty="0">
              <a:solidFill>
                <a:srgbClr val="0033CC"/>
              </a:solidFill>
            </a:endParaRPr>
          </a:p>
          <a:p>
            <a:endParaRPr lang="en-US" dirty="0"/>
          </a:p>
        </p:txBody>
      </p:sp>
      <p:pic>
        <p:nvPicPr>
          <p:cNvPr id="1026" name="Picture 2" descr="C:\Users\gbarranc\AppData\Local\Microsoft\Windows\Temporary Internet Files\Content.Outlook\RRNOX6V4\Final 30 yr CBP Logo LR.jpg"/>
          <p:cNvPicPr>
            <a:picLocks noChangeAspect="1" noChangeArrowheads="1"/>
          </p:cNvPicPr>
          <p:nvPr/>
        </p:nvPicPr>
        <p:blipFill>
          <a:blip r:embed="rId2" cstate="print"/>
          <a:srcRect/>
          <a:stretch>
            <a:fillRect/>
          </a:stretch>
        </p:blipFill>
        <p:spPr bwMode="auto">
          <a:xfrm>
            <a:off x="3270379" y="457200"/>
            <a:ext cx="2597021" cy="2286000"/>
          </a:xfrm>
          <a:prstGeom prst="rect">
            <a:avLst/>
          </a:prstGeom>
          <a:noFill/>
        </p:spPr>
      </p:pic>
      <p:cxnSp>
        <p:nvCxnSpPr>
          <p:cNvPr id="6" name="Straight Connector 5"/>
          <p:cNvCxnSpPr/>
          <p:nvPr/>
        </p:nvCxnSpPr>
        <p:spPr>
          <a:xfrm>
            <a:off x="2133600" y="3200400"/>
            <a:ext cx="5181600"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2"/>
          </p:nvPr>
        </p:nvSpPr>
        <p:spPr/>
        <p:txBody>
          <a:bodyPr/>
          <a:lstStyle/>
          <a:p>
            <a:fld id="{9F84C054-3DD7-4A3D-881C-EF6751D801C9}"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19200"/>
            <a:ext cx="8153400" cy="5181600"/>
          </a:xfrm>
        </p:spPr>
        <p:txBody>
          <a:bodyPr>
            <a:normAutofit fontScale="92500" lnSpcReduction="10000"/>
          </a:bodyPr>
          <a:lstStyle/>
          <a:p>
            <a:pPr>
              <a:buNone/>
            </a:pPr>
            <a:r>
              <a:rPr lang="en-US" b="1" i="1" dirty="0" smtClean="0">
                <a:solidFill>
                  <a:schemeClr val="accent1">
                    <a:lumMod val="75000"/>
                  </a:schemeClr>
                </a:solidFill>
              </a:rPr>
              <a:t>Potential Parts of a New Agreement Discussed:</a:t>
            </a:r>
            <a:endParaRPr lang="en-US" b="1" i="1" dirty="0">
              <a:solidFill>
                <a:schemeClr val="accent1">
                  <a:lumMod val="75000"/>
                </a:schemeClr>
              </a:solidFill>
            </a:endParaRPr>
          </a:p>
          <a:p>
            <a:r>
              <a:rPr lang="en-US" sz="2800" dirty="0" smtClean="0"/>
              <a:t>Declaration of Commitment (a.k.a. Participatory Agreement)</a:t>
            </a:r>
          </a:p>
          <a:p>
            <a:endParaRPr lang="en-US" sz="2800" dirty="0" smtClean="0"/>
          </a:p>
          <a:p>
            <a:r>
              <a:rPr lang="en-US" sz="2800" dirty="0" smtClean="0"/>
              <a:t>Overarching Goals</a:t>
            </a:r>
          </a:p>
          <a:p>
            <a:endParaRPr lang="en-US" sz="2800" dirty="0" smtClean="0"/>
          </a:p>
          <a:p>
            <a:r>
              <a:rPr lang="en-US" sz="2800" dirty="0" smtClean="0"/>
              <a:t>Measurable and time-bound outcomes</a:t>
            </a:r>
          </a:p>
          <a:p>
            <a:endParaRPr lang="en-US" sz="2800" dirty="0" smtClean="0"/>
          </a:p>
          <a:p>
            <a:r>
              <a:rPr lang="en-US" sz="2800" dirty="0" smtClean="0"/>
              <a:t>Call for Governance Document to be developed</a:t>
            </a:r>
          </a:p>
          <a:p>
            <a:endParaRPr lang="en-US" sz="2800" dirty="0" smtClean="0"/>
          </a:p>
          <a:p>
            <a:r>
              <a:rPr lang="en-US" sz="2800" dirty="0" smtClean="0"/>
              <a:t>Call for Management Strategies for outcomes</a:t>
            </a:r>
          </a:p>
          <a:p>
            <a:endParaRPr lang="en-US" sz="2800" dirty="0" smtClean="0"/>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Confirm General Sense of the Group</a:t>
            </a:r>
            <a:endParaRPr lang="en-US" sz="3200" b="1" dirty="0">
              <a:solidFill>
                <a:schemeClr val="bg1"/>
              </a:solidFill>
              <a:latin typeface="Calibri" pitchFamily="34" charset="0"/>
              <a:cs typeface="Calibri" pitchFamily="34" charset="0"/>
            </a:endParaRPr>
          </a:p>
        </p:txBody>
      </p:sp>
      <p:sp>
        <p:nvSpPr>
          <p:cNvPr id="8" name="5-Point Star 7"/>
          <p:cNvSpPr/>
          <p:nvPr/>
        </p:nvSpPr>
        <p:spPr>
          <a:xfrm>
            <a:off x="381000" y="1676400"/>
            <a:ext cx="533400" cy="457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a:off x="457200" y="3810000"/>
            <a:ext cx="533400" cy="4572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a:off x="457200" y="5562600"/>
            <a:ext cx="533400" cy="4572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5-Point Star 12"/>
          <p:cNvSpPr/>
          <p:nvPr/>
        </p:nvSpPr>
        <p:spPr>
          <a:xfrm>
            <a:off x="381000" y="2895600"/>
            <a:ext cx="533400" cy="457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5-Point Star 13"/>
          <p:cNvSpPr/>
          <p:nvPr/>
        </p:nvSpPr>
        <p:spPr>
          <a:xfrm>
            <a:off x="381000" y="4648200"/>
            <a:ext cx="533400" cy="457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Slide Number Placeholder 14"/>
          <p:cNvSpPr>
            <a:spLocks noGrp="1"/>
          </p:cNvSpPr>
          <p:nvPr>
            <p:ph type="sldNum" sz="quarter" idx="12"/>
          </p:nvPr>
        </p:nvSpPr>
        <p:spPr/>
        <p:txBody>
          <a:bodyPr/>
          <a:lstStyle/>
          <a:p>
            <a:fld id="{9F84C054-3DD7-4A3D-881C-EF6751D801C9}" type="slidenum">
              <a:rPr lang="en-US" smtClean="0"/>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fill="hold"/>
                                        <p:tgtEl>
                                          <p:spTgt spid="13"/>
                                        </p:tgtEl>
                                        <p:attrNameLst>
                                          <p:attrName>ppt_x</p:attrName>
                                        </p:attrNameLst>
                                      </p:cBhvr>
                                      <p:tavLst>
                                        <p:tav tm="0">
                                          <p:val>
                                            <p:strVal val="#ppt_x"/>
                                          </p:val>
                                        </p:tav>
                                        <p:tav tm="100000">
                                          <p:val>
                                            <p:strVal val="#ppt_x"/>
                                          </p:val>
                                        </p:tav>
                                      </p:tavLst>
                                    </p:anim>
                                    <p:anim calcmode="lin" valueType="num">
                                      <p:cBhvr additive="base">
                                        <p:cTn id="1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additive="base">
                                        <p:cTn id="17" dur="500" fill="hold"/>
                                        <p:tgtEl>
                                          <p:spTgt spid="14"/>
                                        </p:tgtEl>
                                        <p:attrNameLst>
                                          <p:attrName>ppt_x</p:attrName>
                                        </p:attrNameLst>
                                      </p:cBhvr>
                                      <p:tavLst>
                                        <p:tav tm="0">
                                          <p:val>
                                            <p:strVal val="#ppt_x"/>
                                          </p:val>
                                        </p:tav>
                                        <p:tav tm="100000">
                                          <p:val>
                                            <p:strVal val="#ppt_x"/>
                                          </p:val>
                                        </p:tav>
                                      </p:tavLst>
                                    </p:anim>
                                    <p:anim calcmode="lin" valueType="num">
                                      <p:cBhvr additive="base">
                                        <p:cTn id="1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 calcmode="lin" valueType="num">
                                      <p:cBhvr additive="base">
                                        <p:cTn id="23" dur="500" fill="hold"/>
                                        <p:tgtEl>
                                          <p:spTgt spid="11"/>
                                        </p:tgtEl>
                                        <p:attrNameLst>
                                          <p:attrName>ppt_x</p:attrName>
                                        </p:attrNameLst>
                                      </p:cBhvr>
                                      <p:tavLst>
                                        <p:tav tm="0">
                                          <p:val>
                                            <p:strVal val="#ppt_x"/>
                                          </p:val>
                                        </p:tav>
                                        <p:tav tm="100000">
                                          <p:val>
                                            <p:strVal val="#ppt_x"/>
                                          </p:val>
                                        </p:tav>
                                      </p:tavLst>
                                    </p:anim>
                                    <p:anim calcmode="lin" valueType="num">
                                      <p:cBhvr additive="base">
                                        <p:cTn id="24" dur="500" fill="hold"/>
                                        <p:tgtEl>
                                          <p:spTgt spid="11"/>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additive="base">
                                        <p:cTn id="27" dur="500" fill="hold"/>
                                        <p:tgtEl>
                                          <p:spTgt spid="12"/>
                                        </p:tgtEl>
                                        <p:attrNameLst>
                                          <p:attrName>ppt_x</p:attrName>
                                        </p:attrNameLst>
                                      </p:cBhvr>
                                      <p:tavLst>
                                        <p:tav tm="0">
                                          <p:val>
                                            <p:strVal val="#ppt_x"/>
                                          </p:val>
                                        </p:tav>
                                        <p:tav tm="100000">
                                          <p:val>
                                            <p:strVal val="#ppt_x"/>
                                          </p:val>
                                        </p:tav>
                                      </p:tavLst>
                                    </p:anim>
                                    <p:anim calcmode="lin" valueType="num">
                                      <p:cBhvr additive="base">
                                        <p:cTn id="2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12" grpId="0" animBg="1"/>
      <p:bldP spid="13" grpId="0" animBg="1"/>
      <p:bldP spid="1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752600"/>
            <a:ext cx="7543800" cy="3733800"/>
          </a:xfrm>
        </p:spPr>
        <p:txBody>
          <a:bodyPr>
            <a:normAutofit/>
          </a:bodyPr>
          <a:lstStyle/>
          <a:p>
            <a:pPr>
              <a:buNone/>
            </a:pPr>
            <a:r>
              <a:rPr lang="en-US" b="1" i="1" dirty="0" smtClean="0">
                <a:solidFill>
                  <a:schemeClr val="accent1">
                    <a:lumMod val="75000"/>
                  </a:schemeClr>
                </a:solidFill>
              </a:rPr>
              <a:t>Federal Agency Conference Calls:</a:t>
            </a:r>
            <a:endParaRPr lang="en-US" b="1" i="1" dirty="0">
              <a:solidFill>
                <a:schemeClr val="accent1">
                  <a:lumMod val="75000"/>
                </a:schemeClr>
              </a:solidFill>
            </a:endParaRPr>
          </a:p>
          <a:p>
            <a:endParaRPr lang="en-US" sz="2800" dirty="0" smtClean="0">
              <a:solidFill>
                <a:schemeClr val="accent1">
                  <a:lumMod val="75000"/>
                </a:schemeClr>
              </a:solidFill>
            </a:endParaRPr>
          </a:p>
          <a:p>
            <a:r>
              <a:rPr lang="en-US" sz="2800" dirty="0" smtClean="0"/>
              <a:t>General sense that EPA would continue to represent the Federal Government AND the Federal Leadership Committee on the EC.</a:t>
            </a:r>
          </a:p>
          <a:p>
            <a:endParaRPr lang="en-US" sz="2800" dirty="0" smtClean="0"/>
          </a:p>
          <a:p>
            <a:r>
              <a:rPr lang="en-US" sz="2800" dirty="0" smtClean="0"/>
              <a:t>USDA??</a:t>
            </a: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Confirm General Sense of the Group</a:t>
            </a:r>
            <a:endParaRPr lang="en-US" sz="3200" b="1" dirty="0">
              <a:solidFill>
                <a:schemeClr val="bg1"/>
              </a:solidFill>
              <a:latin typeface="Calibri" pitchFamily="34" charset="0"/>
              <a:cs typeface="Calibri" pitchFamily="34" charset="0"/>
            </a:endParaRPr>
          </a:p>
        </p:txBody>
      </p:sp>
      <p:sp>
        <p:nvSpPr>
          <p:cNvPr id="8" name="Slide Number Placeholder 7"/>
          <p:cNvSpPr>
            <a:spLocks noGrp="1"/>
          </p:cNvSpPr>
          <p:nvPr>
            <p:ph type="sldNum" sz="quarter" idx="12"/>
          </p:nvPr>
        </p:nvSpPr>
        <p:spPr/>
        <p:txBody>
          <a:bodyPr/>
          <a:lstStyle/>
          <a:p>
            <a:fld id="{9F84C054-3DD7-4A3D-881C-EF6751D801C9}"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Confirm General Sense of the Group</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457200" y="914400"/>
            <a:ext cx="8305800" cy="5463034"/>
          </a:xfrm>
          <a:prstGeom prst="rect">
            <a:avLst/>
          </a:prstGeom>
        </p:spPr>
        <p:txBody>
          <a:bodyPr wrap="square">
            <a:spAutoFit/>
          </a:bodyPr>
          <a:lstStyle/>
          <a:p>
            <a:endParaRPr lang="en-US" sz="800" dirty="0" smtClean="0"/>
          </a:p>
          <a:p>
            <a:r>
              <a:rPr lang="en-US" sz="2400" b="1" dirty="0" smtClean="0"/>
              <a:t>TMDL Governance</a:t>
            </a:r>
            <a:endParaRPr lang="en-US" sz="1400" dirty="0" smtClean="0"/>
          </a:p>
          <a:p>
            <a:r>
              <a:rPr lang="en-US" sz="1200" b="1" dirty="0" smtClean="0"/>
              <a:t> </a:t>
            </a:r>
            <a:endParaRPr lang="en-US" sz="1200" dirty="0" smtClean="0"/>
          </a:p>
          <a:p>
            <a:r>
              <a:rPr lang="en-US" sz="2200" b="1" dirty="0" smtClean="0">
                <a:solidFill>
                  <a:srgbClr val="C00000"/>
                </a:solidFill>
              </a:rPr>
              <a:t>Decision:  Treatment of TMDL issues in the Partnership</a:t>
            </a:r>
            <a:endParaRPr lang="en-US" sz="900" dirty="0" smtClean="0">
              <a:solidFill>
                <a:srgbClr val="C00000"/>
              </a:solidFill>
            </a:endParaRPr>
          </a:p>
          <a:p>
            <a:r>
              <a:rPr lang="en-US" sz="900" b="1" dirty="0" smtClean="0">
                <a:solidFill>
                  <a:srgbClr val="C00000"/>
                </a:solidFill>
              </a:rPr>
              <a:t> </a:t>
            </a:r>
            <a:endParaRPr lang="en-US" sz="900" dirty="0" smtClean="0">
              <a:solidFill>
                <a:srgbClr val="C00000"/>
              </a:solidFill>
            </a:endParaRPr>
          </a:p>
          <a:p>
            <a:r>
              <a:rPr lang="en-US" sz="2200" b="1" dirty="0" smtClean="0">
                <a:solidFill>
                  <a:srgbClr val="C00000"/>
                </a:solidFill>
              </a:rPr>
              <a:t>Option 1:  </a:t>
            </a:r>
            <a:r>
              <a:rPr lang="en-US" sz="2200" dirty="0" smtClean="0">
                <a:solidFill>
                  <a:srgbClr val="C00000"/>
                </a:solidFill>
              </a:rPr>
              <a:t>Non-TMDL option – Retain the current governing body structure and membership of CBP, but take TMDL out of the “partnership” elements of the program; other water quality issues would be retained by CBP Partnership (monitoring, model, etc.)</a:t>
            </a:r>
          </a:p>
          <a:p>
            <a:r>
              <a:rPr lang="en-US" sz="1200" dirty="0" smtClean="0">
                <a:solidFill>
                  <a:srgbClr val="C00000"/>
                </a:solidFill>
              </a:rPr>
              <a:t> </a:t>
            </a:r>
          </a:p>
          <a:p>
            <a:r>
              <a:rPr lang="en-US" sz="2200" b="1" dirty="0" smtClean="0">
                <a:solidFill>
                  <a:srgbClr val="C00000"/>
                </a:solidFill>
              </a:rPr>
              <a:t>Option 2:  </a:t>
            </a:r>
            <a:r>
              <a:rPr lang="en-US" sz="2200" dirty="0" smtClean="0">
                <a:solidFill>
                  <a:srgbClr val="C00000"/>
                </a:solidFill>
              </a:rPr>
              <a:t>Separate Regulatory Aspects of TMDL</a:t>
            </a:r>
            <a:r>
              <a:rPr lang="en-US" sz="2200" b="1" dirty="0" smtClean="0">
                <a:solidFill>
                  <a:srgbClr val="C00000"/>
                </a:solidFill>
              </a:rPr>
              <a:t> </a:t>
            </a:r>
            <a:r>
              <a:rPr lang="en-US" sz="2200" dirty="0" smtClean="0">
                <a:solidFill>
                  <a:srgbClr val="C00000"/>
                </a:solidFill>
              </a:rPr>
              <a:t>Distinguish the nature of TMDLs as a regulatory requirement of section 303(d) of the Clean Water Act, distinct and apart from section 117 of the CWA and have separate EPA/co-regulator discussions with bay jurisdictions as needed..  Ensure that the TMDL aspects of the program are addressed as one of the tools to achieve clean water goals under the Water Quality Goal Implementation Team.</a:t>
            </a:r>
          </a:p>
          <a:p>
            <a:endParaRPr lang="en-US" sz="2000" dirty="0" smtClean="0"/>
          </a:p>
        </p:txBody>
      </p:sp>
      <p:sp>
        <p:nvSpPr>
          <p:cNvPr id="8" name="Multiply 7"/>
          <p:cNvSpPr/>
          <p:nvPr/>
        </p:nvSpPr>
        <p:spPr>
          <a:xfrm>
            <a:off x="3581400" y="2286000"/>
            <a:ext cx="1524000" cy="1219200"/>
          </a:xfrm>
          <a:prstGeom prst="mathMultiply">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9F84C054-3DD7-4A3D-881C-EF6751D801C9}" type="slidenum">
              <a:rPr lang="en-US" smtClean="0"/>
              <a:pPr/>
              <a:t>12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752600"/>
            <a:ext cx="7543800" cy="3733800"/>
          </a:xfrm>
        </p:spPr>
        <p:txBody>
          <a:bodyPr>
            <a:normAutofit fontScale="92500" lnSpcReduction="10000"/>
          </a:bodyPr>
          <a:lstStyle/>
          <a:p>
            <a:pPr>
              <a:buNone/>
            </a:pPr>
            <a:r>
              <a:rPr lang="en-US" b="1" i="1" dirty="0" smtClean="0">
                <a:solidFill>
                  <a:schemeClr val="accent1">
                    <a:lumMod val="75000"/>
                  </a:schemeClr>
                </a:solidFill>
              </a:rPr>
              <a:t>Options for Consideration on Agreement Style</a:t>
            </a:r>
            <a:endParaRPr lang="en-US" b="1" i="1" dirty="0">
              <a:solidFill>
                <a:schemeClr val="accent1">
                  <a:lumMod val="75000"/>
                </a:schemeClr>
              </a:solidFill>
            </a:endParaRPr>
          </a:p>
          <a:p>
            <a:endParaRPr lang="en-US" sz="2800" dirty="0" smtClean="0">
              <a:solidFill>
                <a:schemeClr val="accent1">
                  <a:lumMod val="75000"/>
                </a:schemeClr>
              </a:solidFill>
            </a:endParaRPr>
          </a:p>
          <a:p>
            <a:r>
              <a:rPr lang="en-US" sz="2800" b="1" dirty="0" smtClean="0">
                <a:solidFill>
                  <a:schemeClr val="tx1">
                    <a:lumMod val="65000"/>
                    <a:lumOff val="35000"/>
                  </a:schemeClr>
                </a:solidFill>
              </a:rPr>
              <a:t>Option 1 </a:t>
            </a:r>
            <a:r>
              <a:rPr lang="en-US" sz="2800" dirty="0" smtClean="0">
                <a:solidFill>
                  <a:schemeClr val="tx1">
                    <a:lumMod val="65000"/>
                    <a:lumOff val="35000"/>
                  </a:schemeClr>
                </a:solidFill>
              </a:rPr>
              <a:t>– Bifurcated Agreement </a:t>
            </a:r>
          </a:p>
          <a:p>
            <a:pPr marL="971550" lvl="1" indent="-514350">
              <a:lnSpc>
                <a:spcPct val="150000"/>
              </a:lnSpc>
              <a:buAutoNum type="alphaUcPeriod"/>
              <a:defRPr/>
            </a:pPr>
            <a:r>
              <a:rPr lang="en-US" dirty="0" smtClean="0"/>
              <a:t>Declaration of Commitment </a:t>
            </a:r>
          </a:p>
          <a:p>
            <a:pPr marL="971550" lvl="1" indent="-514350">
              <a:lnSpc>
                <a:spcPct val="150000"/>
              </a:lnSpc>
              <a:buAutoNum type="alphaUcPeriod"/>
              <a:defRPr/>
            </a:pPr>
            <a:r>
              <a:rPr lang="en-US" dirty="0" smtClean="0"/>
              <a:t>CBP Statement of Outcomes</a:t>
            </a:r>
          </a:p>
          <a:p>
            <a:endParaRPr lang="en-US" sz="2800" b="1" dirty="0" smtClean="0">
              <a:solidFill>
                <a:schemeClr val="tx1">
                  <a:lumMod val="65000"/>
                  <a:lumOff val="35000"/>
                </a:schemeClr>
              </a:solidFill>
            </a:endParaRPr>
          </a:p>
          <a:p>
            <a:r>
              <a:rPr lang="en-US" sz="2800" b="1" dirty="0" smtClean="0">
                <a:solidFill>
                  <a:schemeClr val="tx1">
                    <a:lumMod val="65000"/>
                    <a:lumOff val="35000"/>
                  </a:schemeClr>
                </a:solidFill>
              </a:rPr>
              <a:t>Option 2 </a:t>
            </a:r>
            <a:r>
              <a:rPr lang="en-US" sz="2800" dirty="0" smtClean="0">
                <a:solidFill>
                  <a:schemeClr val="tx1">
                    <a:lumMod val="65000"/>
                    <a:lumOff val="35000"/>
                  </a:schemeClr>
                </a:solidFill>
              </a:rPr>
              <a:t>– Comprehensive Agreement</a:t>
            </a: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Chesapeake Bay Agreement </a:t>
            </a:r>
            <a:endParaRPr lang="en-US" sz="3200" b="1" dirty="0">
              <a:solidFill>
                <a:schemeClr val="bg1"/>
              </a:solidFill>
              <a:latin typeface="Calibri" pitchFamily="34" charset="0"/>
              <a:cs typeface="Calibri" pitchFamily="34" charset="0"/>
            </a:endParaRPr>
          </a:p>
        </p:txBody>
      </p:sp>
      <p:sp>
        <p:nvSpPr>
          <p:cNvPr id="8" name="Slide Number Placeholder 7"/>
          <p:cNvSpPr>
            <a:spLocks noGrp="1"/>
          </p:cNvSpPr>
          <p:nvPr>
            <p:ph type="sldNum" sz="quarter" idx="12"/>
          </p:nvPr>
        </p:nvSpPr>
        <p:spPr/>
        <p:txBody>
          <a:bodyPr/>
          <a:lstStyle/>
          <a:p>
            <a:fld id="{9F84C054-3DD7-4A3D-881C-EF6751D801C9}"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331"/>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2013 Chesapeake Bay Agreement - Option 1</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1371600" y="1600200"/>
            <a:ext cx="6553200" cy="4339650"/>
          </a:xfrm>
          <a:prstGeom prst="rect">
            <a:avLst/>
          </a:prstGeom>
        </p:spPr>
        <p:txBody>
          <a:bodyPr wrap="square">
            <a:spAutoFit/>
          </a:bodyPr>
          <a:lstStyle/>
          <a:p>
            <a:endParaRPr lang="en-US" sz="700" dirty="0" smtClean="0"/>
          </a:p>
          <a:p>
            <a:r>
              <a:rPr lang="en-US" sz="2400" b="1" dirty="0" smtClean="0">
                <a:solidFill>
                  <a:schemeClr val="tx1">
                    <a:lumMod val="50000"/>
                    <a:lumOff val="50000"/>
                  </a:schemeClr>
                </a:solidFill>
              </a:rPr>
              <a:t>Section 1: Preamble</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2: Vision </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3: Mission </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4: Goals</a:t>
            </a:r>
            <a:endParaRPr lang="en-US" sz="1100" b="1" dirty="0" smtClean="0">
              <a:solidFill>
                <a:schemeClr val="tx1">
                  <a:lumMod val="50000"/>
                  <a:lumOff val="50000"/>
                </a:schemeClr>
              </a:solidFill>
            </a:endParaRP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5: Membership </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6: Principles </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7: Effective Date</a:t>
            </a:r>
            <a:endParaRPr lang="en-US" sz="2000" dirty="0" smtClean="0">
              <a:solidFill>
                <a:schemeClr val="tx1">
                  <a:lumMod val="50000"/>
                  <a:lumOff val="50000"/>
                </a:schemeClr>
              </a:solidFill>
            </a:endParaRPr>
          </a:p>
          <a:p>
            <a:endParaRPr lang="en-US" sz="1100" dirty="0" smtClean="0">
              <a:solidFill>
                <a:schemeClr val="tx1">
                  <a:lumMod val="50000"/>
                  <a:lumOff val="50000"/>
                </a:schemeClr>
              </a:solidFill>
            </a:endParaRPr>
          </a:p>
          <a:p>
            <a:r>
              <a:rPr lang="en-US" sz="2400" b="1" dirty="0" smtClean="0">
                <a:solidFill>
                  <a:schemeClr val="tx1">
                    <a:lumMod val="50000"/>
                    <a:lumOff val="50000"/>
                  </a:schemeClr>
                </a:solidFill>
              </a:rPr>
              <a:t>Section 8: Affirmation and Signatures</a:t>
            </a:r>
          </a:p>
        </p:txBody>
      </p:sp>
      <p:sp>
        <p:nvSpPr>
          <p:cNvPr id="8" name="TextBox 7"/>
          <p:cNvSpPr txBox="1"/>
          <p:nvPr/>
        </p:nvSpPr>
        <p:spPr>
          <a:xfrm>
            <a:off x="1447800" y="6096000"/>
            <a:ext cx="3505200" cy="461665"/>
          </a:xfrm>
          <a:prstGeom prst="rect">
            <a:avLst/>
          </a:prstGeom>
          <a:noFill/>
        </p:spPr>
        <p:txBody>
          <a:bodyPr wrap="square" rtlCol="0">
            <a:spAutoFit/>
          </a:bodyPr>
          <a:lstStyle/>
          <a:p>
            <a:r>
              <a:rPr lang="en-US" sz="2400" b="1" u="sng" dirty="0" smtClean="0"/>
              <a:t>Part B: </a:t>
            </a:r>
            <a:r>
              <a:rPr lang="en-US" sz="2400" b="1" dirty="0" smtClean="0"/>
              <a:t> CBP Statement on </a:t>
            </a:r>
            <a:endParaRPr lang="en-US" sz="2400" b="1" u="sng" dirty="0"/>
          </a:p>
        </p:txBody>
      </p:sp>
      <p:sp>
        <p:nvSpPr>
          <p:cNvPr id="9" name="TextBox 8"/>
          <p:cNvSpPr txBox="1"/>
          <p:nvPr/>
        </p:nvSpPr>
        <p:spPr>
          <a:xfrm>
            <a:off x="4800600" y="6096000"/>
            <a:ext cx="3276600" cy="461665"/>
          </a:xfrm>
          <a:prstGeom prst="rect">
            <a:avLst/>
          </a:prstGeom>
          <a:noFill/>
        </p:spPr>
        <p:txBody>
          <a:bodyPr wrap="square" rtlCol="0">
            <a:spAutoFit/>
          </a:bodyPr>
          <a:lstStyle/>
          <a:p>
            <a:r>
              <a:rPr lang="en-US" sz="2400" b="1" dirty="0" smtClean="0"/>
              <a:t>Outcomes</a:t>
            </a:r>
            <a:endParaRPr lang="en-US" sz="2400" b="1" dirty="0"/>
          </a:p>
        </p:txBody>
      </p:sp>
      <p:sp>
        <p:nvSpPr>
          <p:cNvPr id="10" name="TextBox 9"/>
          <p:cNvSpPr txBox="1"/>
          <p:nvPr/>
        </p:nvSpPr>
        <p:spPr>
          <a:xfrm>
            <a:off x="1371600" y="990600"/>
            <a:ext cx="6553200" cy="738664"/>
          </a:xfrm>
          <a:prstGeom prst="rect">
            <a:avLst/>
          </a:prstGeom>
          <a:noFill/>
        </p:spPr>
        <p:txBody>
          <a:bodyPr wrap="square" rtlCol="0">
            <a:spAutoFit/>
          </a:bodyPr>
          <a:lstStyle/>
          <a:p>
            <a:r>
              <a:rPr lang="en-US" sz="2400" b="1" u="sng" dirty="0" smtClean="0"/>
              <a:t>Part A:</a:t>
            </a:r>
            <a:r>
              <a:rPr lang="en-US" sz="2400" b="1" dirty="0" smtClean="0"/>
              <a:t>  Declaration of Commitment </a:t>
            </a:r>
            <a:endParaRPr lang="en-US" sz="2400" dirty="0" smtClean="0"/>
          </a:p>
          <a:p>
            <a:endParaRPr lang="en-US" dirty="0"/>
          </a:p>
        </p:txBody>
      </p:sp>
      <p:sp>
        <p:nvSpPr>
          <p:cNvPr id="11" name="Slide Number Placeholder 10"/>
          <p:cNvSpPr>
            <a:spLocks noGrp="1"/>
          </p:cNvSpPr>
          <p:nvPr>
            <p:ph type="sldNum" sz="quarter" idx="12"/>
          </p:nvPr>
        </p:nvSpPr>
        <p:spPr/>
        <p:txBody>
          <a:bodyPr/>
          <a:lstStyle/>
          <a:p>
            <a:fld id="{9F84C054-3DD7-4A3D-881C-EF6751D801C9}"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2013 Chesapeake Bay Agreement - Option </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1371600" y="1600200"/>
            <a:ext cx="6553200" cy="4339650"/>
          </a:xfrm>
          <a:prstGeom prst="rect">
            <a:avLst/>
          </a:prstGeom>
        </p:spPr>
        <p:txBody>
          <a:bodyPr wrap="square">
            <a:spAutoFit/>
          </a:bodyPr>
          <a:lstStyle/>
          <a:p>
            <a:endParaRPr lang="en-US" sz="700" dirty="0" smtClean="0"/>
          </a:p>
          <a:p>
            <a:r>
              <a:rPr lang="en-US" sz="2400" b="1" dirty="0" smtClean="0">
                <a:solidFill>
                  <a:schemeClr val="tx1">
                    <a:lumMod val="50000"/>
                    <a:lumOff val="50000"/>
                  </a:schemeClr>
                </a:solidFill>
              </a:rPr>
              <a:t>Section 1: Preamble</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2: Vision </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3: Mission </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4: Goals</a:t>
            </a:r>
            <a:endParaRPr lang="en-US" sz="1100" b="1" dirty="0" smtClean="0">
              <a:solidFill>
                <a:schemeClr val="tx1">
                  <a:lumMod val="50000"/>
                  <a:lumOff val="50000"/>
                </a:schemeClr>
              </a:solidFill>
            </a:endParaRP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5: Membership </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6: Principles </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7: Effective Date</a:t>
            </a:r>
            <a:endParaRPr lang="en-US" sz="2000" dirty="0" smtClean="0">
              <a:solidFill>
                <a:schemeClr val="tx1">
                  <a:lumMod val="50000"/>
                  <a:lumOff val="50000"/>
                </a:schemeClr>
              </a:solidFill>
            </a:endParaRPr>
          </a:p>
          <a:p>
            <a:endParaRPr lang="en-US" sz="1100" dirty="0" smtClean="0">
              <a:solidFill>
                <a:schemeClr val="tx1">
                  <a:lumMod val="50000"/>
                  <a:lumOff val="50000"/>
                </a:schemeClr>
              </a:solidFill>
            </a:endParaRPr>
          </a:p>
          <a:p>
            <a:r>
              <a:rPr lang="en-US" sz="2400" b="1" dirty="0" smtClean="0">
                <a:solidFill>
                  <a:schemeClr val="tx1">
                    <a:lumMod val="50000"/>
                    <a:lumOff val="50000"/>
                  </a:schemeClr>
                </a:solidFill>
              </a:rPr>
              <a:t>Section 8: Affirmation and Signatures</a:t>
            </a:r>
          </a:p>
        </p:txBody>
      </p:sp>
      <p:sp>
        <p:nvSpPr>
          <p:cNvPr id="8" name="TextBox 7"/>
          <p:cNvSpPr txBox="1"/>
          <p:nvPr/>
        </p:nvSpPr>
        <p:spPr>
          <a:xfrm>
            <a:off x="1447800" y="6096000"/>
            <a:ext cx="3505200" cy="461665"/>
          </a:xfrm>
          <a:prstGeom prst="rect">
            <a:avLst/>
          </a:prstGeom>
          <a:noFill/>
        </p:spPr>
        <p:txBody>
          <a:bodyPr wrap="square" rtlCol="0">
            <a:spAutoFit/>
          </a:bodyPr>
          <a:lstStyle/>
          <a:p>
            <a:r>
              <a:rPr lang="en-US" sz="2400" b="1" u="sng" dirty="0" smtClean="0"/>
              <a:t>Part B: </a:t>
            </a:r>
            <a:r>
              <a:rPr lang="en-US" sz="2400" b="1" dirty="0" smtClean="0"/>
              <a:t> CBP Statement on </a:t>
            </a:r>
            <a:endParaRPr lang="en-US" sz="2400" b="1" u="sng" dirty="0"/>
          </a:p>
        </p:txBody>
      </p:sp>
      <p:sp>
        <p:nvSpPr>
          <p:cNvPr id="9" name="TextBox 8"/>
          <p:cNvSpPr txBox="1"/>
          <p:nvPr/>
        </p:nvSpPr>
        <p:spPr>
          <a:xfrm>
            <a:off x="4800600" y="6096000"/>
            <a:ext cx="3276600" cy="461665"/>
          </a:xfrm>
          <a:prstGeom prst="rect">
            <a:avLst/>
          </a:prstGeom>
          <a:noFill/>
        </p:spPr>
        <p:txBody>
          <a:bodyPr wrap="square" rtlCol="0">
            <a:spAutoFit/>
          </a:bodyPr>
          <a:lstStyle/>
          <a:p>
            <a:r>
              <a:rPr lang="en-US" sz="2400" b="1" dirty="0" smtClean="0"/>
              <a:t>Outcomes</a:t>
            </a:r>
            <a:endParaRPr lang="en-US" sz="2400" b="1" dirty="0"/>
          </a:p>
        </p:txBody>
      </p:sp>
      <p:sp>
        <p:nvSpPr>
          <p:cNvPr id="10" name="TextBox 9"/>
          <p:cNvSpPr txBox="1"/>
          <p:nvPr/>
        </p:nvSpPr>
        <p:spPr>
          <a:xfrm>
            <a:off x="1371600" y="990600"/>
            <a:ext cx="6553200" cy="738664"/>
          </a:xfrm>
          <a:prstGeom prst="rect">
            <a:avLst/>
          </a:prstGeom>
          <a:noFill/>
        </p:spPr>
        <p:txBody>
          <a:bodyPr wrap="square" rtlCol="0">
            <a:spAutoFit/>
          </a:bodyPr>
          <a:lstStyle/>
          <a:p>
            <a:r>
              <a:rPr lang="en-US" sz="2400" b="1" u="sng" dirty="0" smtClean="0"/>
              <a:t>Part A:</a:t>
            </a:r>
            <a:r>
              <a:rPr lang="en-US" sz="2400" b="1" dirty="0" smtClean="0"/>
              <a:t>  Declaration of Commitment </a:t>
            </a:r>
            <a:endParaRPr lang="en-US" sz="2400" dirty="0" smtClean="0"/>
          </a:p>
          <a:p>
            <a:endParaRPr lang="en-US" dirty="0"/>
          </a:p>
        </p:txBody>
      </p:sp>
      <p:sp>
        <p:nvSpPr>
          <p:cNvPr id="11" name="TextBox 10"/>
          <p:cNvSpPr txBox="1"/>
          <p:nvPr/>
        </p:nvSpPr>
        <p:spPr>
          <a:xfrm>
            <a:off x="8534400" y="152400"/>
            <a:ext cx="609600" cy="646331"/>
          </a:xfrm>
          <a:prstGeom prst="rect">
            <a:avLst/>
          </a:prstGeom>
          <a:noFill/>
        </p:spPr>
        <p:txBody>
          <a:bodyPr wrap="square" rtlCol="0">
            <a:spAutoFit/>
          </a:bodyPr>
          <a:lstStyle/>
          <a:p>
            <a:r>
              <a:rPr lang="en-US" sz="3600" b="1" dirty="0" smtClean="0">
                <a:solidFill>
                  <a:schemeClr val="bg1"/>
                </a:solidFill>
              </a:rPr>
              <a:t>2</a:t>
            </a:r>
            <a:endParaRPr lang="en-US" sz="3600" b="1" dirty="0">
              <a:solidFill>
                <a:schemeClr val="bg1"/>
              </a:solidFill>
            </a:endParaRPr>
          </a:p>
        </p:txBody>
      </p:sp>
      <p:sp>
        <p:nvSpPr>
          <p:cNvPr id="12" name="Slide Number Placeholder 11"/>
          <p:cNvSpPr>
            <a:spLocks noGrp="1"/>
          </p:cNvSpPr>
          <p:nvPr>
            <p:ph type="sldNum" sz="quarter" idx="12"/>
          </p:nvPr>
        </p:nvSpPr>
        <p:spPr/>
        <p:txBody>
          <a:bodyPr/>
          <a:lstStyle/>
          <a:p>
            <a:fld id="{9F84C054-3DD7-4A3D-881C-EF6751D801C9}" type="slidenum">
              <a:rPr lang="en-US" smtClean="0"/>
              <a:pPr/>
              <a:t>15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0" nodeType="clickEffect">
                                  <p:stCondLst>
                                    <p:cond delay="0"/>
                                  </p:stCondLst>
                                  <p:childTnLst>
                                    <p:anim calcmode="lin" valueType="num">
                                      <p:cBhvr additive="base">
                                        <p:cTn id="12" dur="500"/>
                                        <p:tgtEl>
                                          <p:spTgt spid="10"/>
                                        </p:tgtEl>
                                        <p:attrNameLst>
                                          <p:attrName>ppt_x</p:attrName>
                                        </p:attrNameLst>
                                      </p:cBhvr>
                                      <p:tavLst>
                                        <p:tav tm="0">
                                          <p:val>
                                            <p:strVal val="ppt_x"/>
                                          </p:val>
                                        </p:tav>
                                        <p:tav tm="100000">
                                          <p:val>
                                            <p:strVal val="ppt_x"/>
                                          </p:val>
                                        </p:tav>
                                      </p:tavLst>
                                    </p:anim>
                                    <p:anim calcmode="lin" valueType="num">
                                      <p:cBhvr additive="base">
                                        <p:cTn id="13" dur="500"/>
                                        <p:tgtEl>
                                          <p:spTgt spid="10"/>
                                        </p:tgtEl>
                                        <p:attrNameLst>
                                          <p:attrName>ppt_y</p:attrName>
                                        </p:attrNameLst>
                                      </p:cBhvr>
                                      <p:tavLst>
                                        <p:tav tm="0">
                                          <p:val>
                                            <p:strVal val="ppt_y"/>
                                          </p:val>
                                        </p:tav>
                                        <p:tav tm="100000">
                                          <p:val>
                                            <p:strVal val="1+ppt_h/2"/>
                                          </p:val>
                                        </p:tav>
                                      </p:tavLst>
                                    </p:anim>
                                    <p:set>
                                      <p:cBhvr>
                                        <p:cTn id="14" dur="1" fill="hold">
                                          <p:stCondLst>
                                            <p:cond delay="499"/>
                                          </p:stCondLst>
                                        </p:cTn>
                                        <p:tgtEl>
                                          <p:spTgt spid="10"/>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0" nodeType="clickEffect">
                                  <p:stCondLst>
                                    <p:cond delay="0"/>
                                  </p:stCondLst>
                                  <p:childTnLst>
                                    <p:anim calcmode="lin" valueType="num">
                                      <p:cBhvr additive="base">
                                        <p:cTn id="18" dur="500"/>
                                        <p:tgtEl>
                                          <p:spTgt spid="8"/>
                                        </p:tgtEl>
                                        <p:attrNameLst>
                                          <p:attrName>ppt_x</p:attrName>
                                        </p:attrNameLst>
                                      </p:cBhvr>
                                      <p:tavLst>
                                        <p:tav tm="0">
                                          <p:val>
                                            <p:strVal val="ppt_x"/>
                                          </p:val>
                                        </p:tav>
                                        <p:tav tm="100000">
                                          <p:val>
                                            <p:strVal val="ppt_x"/>
                                          </p:val>
                                        </p:tav>
                                      </p:tavLst>
                                    </p:anim>
                                    <p:anim calcmode="lin" valueType="num">
                                      <p:cBhvr additive="base">
                                        <p:cTn id="19" dur="500"/>
                                        <p:tgtEl>
                                          <p:spTgt spid="8"/>
                                        </p:tgtEl>
                                        <p:attrNameLst>
                                          <p:attrName>ppt_y</p:attrName>
                                        </p:attrNameLst>
                                      </p:cBhvr>
                                      <p:tavLst>
                                        <p:tav tm="0">
                                          <p:val>
                                            <p:strVal val="ppt_y"/>
                                          </p:val>
                                        </p:tav>
                                        <p:tav tm="100000">
                                          <p:val>
                                            <p:strVal val="1+ppt_h/2"/>
                                          </p:val>
                                        </p:tav>
                                      </p:tavLst>
                                    </p:anim>
                                    <p:set>
                                      <p:cBhvr>
                                        <p:cTn id="20" dur="1" fill="hold">
                                          <p:stCondLst>
                                            <p:cond delay="499"/>
                                          </p:stCondLst>
                                        </p:cTn>
                                        <p:tgtEl>
                                          <p:spTgt spid="8"/>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64" presetClass="path" presetSubtype="0" accel="50000" decel="50000" fill="hold" grpId="0" nodeType="clickEffect">
                                  <p:stCondLst>
                                    <p:cond delay="0"/>
                                  </p:stCondLst>
                                  <p:childTnLst>
                                    <p:animMotion origin="layout" path="M 0.075 -0.01111 L -0.14584 -0.41134 " pathEditMode="relative" rAng="0" ptsTypes="AA">
                                      <p:cBhvr>
                                        <p:cTn id="24" dur="2000" fill="hold"/>
                                        <p:tgtEl>
                                          <p:spTgt spid="9"/>
                                        </p:tgtEl>
                                        <p:attrNameLst>
                                          <p:attrName>ppt_x</p:attrName>
                                          <p:attrName>ppt_y</p:attrName>
                                        </p:attrNameLst>
                                      </p:cBhvr>
                                      <p:rCtr x="-110" y="-2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2013 Chesapeake Bay Agreement - Option </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1371600" y="1600200"/>
            <a:ext cx="6553200" cy="4339650"/>
          </a:xfrm>
          <a:prstGeom prst="rect">
            <a:avLst/>
          </a:prstGeom>
        </p:spPr>
        <p:txBody>
          <a:bodyPr wrap="square">
            <a:spAutoFit/>
          </a:bodyPr>
          <a:lstStyle/>
          <a:p>
            <a:endParaRPr lang="en-US" sz="700" dirty="0" smtClean="0"/>
          </a:p>
          <a:p>
            <a:r>
              <a:rPr lang="en-US" sz="2400" b="1" dirty="0" smtClean="0">
                <a:solidFill>
                  <a:schemeClr val="tx1">
                    <a:lumMod val="50000"/>
                    <a:lumOff val="50000"/>
                  </a:schemeClr>
                </a:solidFill>
              </a:rPr>
              <a:t>Section 1: Preamble</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2: Vision </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3: Mission </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4: Goals &amp; Outcomes</a:t>
            </a:r>
            <a:endParaRPr lang="en-US" sz="1100" b="1" dirty="0" smtClean="0">
              <a:solidFill>
                <a:schemeClr val="tx1">
                  <a:lumMod val="50000"/>
                  <a:lumOff val="50000"/>
                </a:schemeClr>
              </a:solidFill>
            </a:endParaRP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5: Membership </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6: Principles </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7: Effective Date</a:t>
            </a:r>
            <a:endParaRPr lang="en-US" sz="2000" dirty="0" smtClean="0">
              <a:solidFill>
                <a:schemeClr val="tx1">
                  <a:lumMod val="50000"/>
                  <a:lumOff val="50000"/>
                </a:schemeClr>
              </a:solidFill>
            </a:endParaRPr>
          </a:p>
          <a:p>
            <a:endParaRPr lang="en-US" sz="1100" dirty="0" smtClean="0">
              <a:solidFill>
                <a:schemeClr val="tx1">
                  <a:lumMod val="50000"/>
                  <a:lumOff val="50000"/>
                </a:schemeClr>
              </a:solidFill>
            </a:endParaRPr>
          </a:p>
          <a:p>
            <a:r>
              <a:rPr lang="en-US" sz="2400" b="1" dirty="0" smtClean="0">
                <a:solidFill>
                  <a:schemeClr val="tx1">
                    <a:lumMod val="50000"/>
                    <a:lumOff val="50000"/>
                  </a:schemeClr>
                </a:solidFill>
              </a:rPr>
              <a:t>Section 8: Affirmation and Signatures</a:t>
            </a:r>
          </a:p>
        </p:txBody>
      </p:sp>
      <p:sp>
        <p:nvSpPr>
          <p:cNvPr id="11" name="TextBox 10"/>
          <p:cNvSpPr txBox="1"/>
          <p:nvPr/>
        </p:nvSpPr>
        <p:spPr>
          <a:xfrm>
            <a:off x="8534400" y="152400"/>
            <a:ext cx="609600" cy="646331"/>
          </a:xfrm>
          <a:prstGeom prst="rect">
            <a:avLst/>
          </a:prstGeom>
          <a:noFill/>
        </p:spPr>
        <p:txBody>
          <a:bodyPr wrap="square" rtlCol="0">
            <a:spAutoFit/>
          </a:bodyPr>
          <a:lstStyle/>
          <a:p>
            <a:r>
              <a:rPr lang="en-US" sz="3600" b="1" dirty="0" smtClean="0">
                <a:solidFill>
                  <a:schemeClr val="bg1"/>
                </a:solidFill>
              </a:rPr>
              <a:t>2</a:t>
            </a:r>
            <a:endParaRPr lang="en-US" sz="3600" b="1" dirty="0">
              <a:solidFill>
                <a:schemeClr val="bg1"/>
              </a:solidFill>
            </a:endParaRPr>
          </a:p>
        </p:txBody>
      </p:sp>
      <p:sp>
        <p:nvSpPr>
          <p:cNvPr id="8" name="Slide Number Placeholder 7"/>
          <p:cNvSpPr>
            <a:spLocks noGrp="1"/>
          </p:cNvSpPr>
          <p:nvPr>
            <p:ph type="sldNum" sz="quarter" idx="12"/>
          </p:nvPr>
        </p:nvSpPr>
        <p:spPr/>
        <p:txBody>
          <a:bodyPr/>
          <a:lstStyle/>
          <a:p>
            <a:fld id="{9F84C054-3DD7-4A3D-881C-EF6751D801C9}"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Overview of Options</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457200" y="990600"/>
            <a:ext cx="8229600" cy="5740033"/>
          </a:xfrm>
          <a:prstGeom prst="rect">
            <a:avLst/>
          </a:prstGeom>
        </p:spPr>
        <p:txBody>
          <a:bodyPr wrap="square">
            <a:spAutoFit/>
          </a:bodyPr>
          <a:lstStyle/>
          <a:p>
            <a:pPr marL="342900" indent="-342900">
              <a:lnSpc>
                <a:spcPct val="150000"/>
              </a:lnSpc>
              <a:defRPr/>
            </a:pPr>
            <a:r>
              <a:rPr lang="en-US" sz="2400" b="1" dirty="0" smtClean="0"/>
              <a:t>Goals and Outcomes (Option 1, Part B; Option 2, Section 4)</a:t>
            </a:r>
          </a:p>
          <a:p>
            <a:endParaRPr lang="en-US" sz="600" b="1" dirty="0" smtClean="0"/>
          </a:p>
          <a:p>
            <a:r>
              <a:rPr lang="en-US" b="1" dirty="0" smtClean="0">
                <a:solidFill>
                  <a:schemeClr val="tx1">
                    <a:lumMod val="50000"/>
                    <a:lumOff val="50000"/>
                  </a:schemeClr>
                </a:solidFill>
              </a:rPr>
              <a:t>Sustainable Fisheries Goal</a:t>
            </a:r>
            <a:r>
              <a:rPr lang="en-US" dirty="0" smtClean="0">
                <a:solidFill>
                  <a:schemeClr val="tx1">
                    <a:lumMod val="50000"/>
                    <a:lumOff val="50000"/>
                  </a:schemeClr>
                </a:solidFill>
              </a:rPr>
              <a:t>	</a:t>
            </a:r>
            <a:r>
              <a:rPr lang="en-US" sz="1600" b="1" i="1" dirty="0" smtClean="0">
                <a:solidFill>
                  <a:schemeClr val="tx1">
                    <a:lumMod val="50000"/>
                    <a:lumOff val="50000"/>
                  </a:schemeClr>
                </a:solidFill>
              </a:rPr>
              <a:t>Blue Crab Outcome</a:t>
            </a:r>
            <a:endParaRPr lang="en-US" sz="1600" dirty="0" smtClean="0">
              <a:solidFill>
                <a:schemeClr val="tx1">
                  <a:lumMod val="50000"/>
                  <a:lumOff val="50000"/>
                </a:schemeClr>
              </a:solidFill>
            </a:endParaRPr>
          </a:p>
          <a:p>
            <a:pPr lvl="1"/>
            <a:r>
              <a:rPr lang="en-US" sz="1600" b="1" i="1" dirty="0" smtClean="0">
                <a:solidFill>
                  <a:schemeClr val="tx1">
                    <a:lumMod val="50000"/>
                    <a:lumOff val="50000"/>
                  </a:schemeClr>
                </a:solidFill>
              </a:rPr>
              <a:t>			Oyster Outcome</a:t>
            </a:r>
            <a:endParaRPr lang="en-US" sz="1600" dirty="0" smtClean="0">
              <a:solidFill>
                <a:schemeClr val="tx1">
                  <a:lumMod val="50000"/>
                  <a:lumOff val="50000"/>
                </a:schemeClr>
              </a:solidFill>
            </a:endParaRPr>
          </a:p>
          <a:p>
            <a:pPr lvl="1"/>
            <a:r>
              <a:rPr lang="en-US" sz="1600" b="1" i="1" dirty="0" smtClean="0">
                <a:solidFill>
                  <a:schemeClr val="tx1">
                    <a:lumMod val="50000"/>
                    <a:lumOff val="50000"/>
                  </a:schemeClr>
                </a:solidFill>
              </a:rPr>
              <a:t>			Fisheries Outcome </a:t>
            </a:r>
            <a:endParaRPr lang="en-US" sz="1600" dirty="0" smtClean="0">
              <a:solidFill>
                <a:schemeClr val="tx1">
                  <a:lumMod val="50000"/>
                  <a:lumOff val="50000"/>
                </a:schemeClr>
              </a:solidFill>
            </a:endParaRPr>
          </a:p>
          <a:p>
            <a:endParaRPr lang="en-US" sz="700" b="1" dirty="0" smtClean="0">
              <a:solidFill>
                <a:schemeClr val="tx1">
                  <a:lumMod val="50000"/>
                  <a:lumOff val="50000"/>
                </a:schemeClr>
              </a:solidFill>
            </a:endParaRPr>
          </a:p>
          <a:p>
            <a:r>
              <a:rPr lang="en-US" b="1" dirty="0" smtClean="0">
                <a:solidFill>
                  <a:schemeClr val="tx1">
                    <a:lumMod val="50000"/>
                    <a:lumOff val="50000"/>
                  </a:schemeClr>
                </a:solidFill>
              </a:rPr>
              <a:t>Vital Habitats Goal</a:t>
            </a:r>
            <a:r>
              <a:rPr lang="en-US" dirty="0" smtClean="0">
                <a:solidFill>
                  <a:schemeClr val="tx1">
                    <a:lumMod val="50000"/>
                    <a:lumOff val="50000"/>
                  </a:schemeClr>
                </a:solidFill>
              </a:rPr>
              <a:t>		</a:t>
            </a:r>
            <a:r>
              <a:rPr lang="en-US" sz="1600" b="1" i="1" dirty="0" smtClean="0">
                <a:solidFill>
                  <a:schemeClr val="tx1">
                    <a:lumMod val="50000"/>
                    <a:lumOff val="50000"/>
                  </a:schemeClr>
                </a:solidFill>
              </a:rPr>
              <a:t>Wetlands Outcome</a:t>
            </a:r>
          </a:p>
          <a:p>
            <a:pPr lvl="1"/>
            <a:r>
              <a:rPr lang="en-US" sz="1600" b="1" i="1" dirty="0" smtClean="0">
                <a:solidFill>
                  <a:schemeClr val="tx1">
                    <a:lumMod val="50000"/>
                    <a:lumOff val="50000"/>
                  </a:schemeClr>
                </a:solidFill>
              </a:rPr>
              <a:t>			Stream Restoration Outcome</a:t>
            </a:r>
          </a:p>
          <a:p>
            <a:pPr lvl="1"/>
            <a:r>
              <a:rPr lang="en-US" sz="1600" b="1" i="1" dirty="0" smtClean="0">
                <a:solidFill>
                  <a:schemeClr val="tx1">
                    <a:lumMod val="50000"/>
                    <a:lumOff val="50000"/>
                  </a:schemeClr>
                </a:solidFill>
              </a:rPr>
              <a:t>			Fish Passage Outcome</a:t>
            </a:r>
          </a:p>
          <a:p>
            <a:pPr lvl="1"/>
            <a:r>
              <a:rPr lang="en-US" sz="1600" b="1" i="1" dirty="0" smtClean="0">
                <a:solidFill>
                  <a:schemeClr val="tx1">
                    <a:lumMod val="50000"/>
                    <a:lumOff val="50000"/>
                  </a:schemeClr>
                </a:solidFill>
              </a:rPr>
              <a:t>			Submerged Aquatic Vegetation Outcome</a:t>
            </a:r>
          </a:p>
          <a:p>
            <a:pPr lvl="1"/>
            <a:r>
              <a:rPr lang="en-US" sz="1600" b="1" i="1" dirty="0" smtClean="0">
                <a:solidFill>
                  <a:schemeClr val="tx1">
                    <a:lumMod val="50000"/>
                    <a:lumOff val="50000"/>
                  </a:schemeClr>
                </a:solidFill>
              </a:rPr>
              <a:t>			Forests Outcome </a:t>
            </a:r>
          </a:p>
          <a:p>
            <a:r>
              <a:rPr lang="en-US" b="1" dirty="0" smtClean="0">
                <a:solidFill>
                  <a:schemeClr val="tx1">
                    <a:lumMod val="50000"/>
                    <a:lumOff val="50000"/>
                  </a:schemeClr>
                </a:solidFill>
              </a:rPr>
              <a:t>Water Quality Goal</a:t>
            </a:r>
            <a:r>
              <a:rPr lang="en-US" dirty="0" smtClean="0">
                <a:solidFill>
                  <a:schemeClr val="tx1">
                    <a:lumMod val="50000"/>
                    <a:lumOff val="50000"/>
                  </a:schemeClr>
                </a:solidFill>
              </a:rPr>
              <a:t> </a:t>
            </a:r>
          </a:p>
          <a:p>
            <a:pPr lvl="1"/>
            <a:r>
              <a:rPr lang="en-US" sz="1600" b="1" i="1" dirty="0" smtClean="0">
                <a:solidFill>
                  <a:schemeClr val="tx1">
                    <a:lumMod val="50000"/>
                    <a:lumOff val="50000"/>
                  </a:schemeClr>
                </a:solidFill>
              </a:rPr>
              <a:t>			2025 WIP Outcome </a:t>
            </a:r>
          </a:p>
          <a:p>
            <a:pPr lvl="1"/>
            <a:r>
              <a:rPr lang="en-US" sz="1600" b="1" i="1" dirty="0" smtClean="0">
                <a:solidFill>
                  <a:schemeClr val="tx1">
                    <a:lumMod val="50000"/>
                    <a:lumOff val="50000"/>
                  </a:schemeClr>
                </a:solidFill>
              </a:rPr>
              <a:t>			2017 WIP Outcome </a:t>
            </a:r>
          </a:p>
          <a:p>
            <a:r>
              <a:rPr lang="en-US" b="1" dirty="0" smtClean="0">
                <a:solidFill>
                  <a:schemeClr val="tx1">
                    <a:lumMod val="50000"/>
                    <a:lumOff val="50000"/>
                  </a:schemeClr>
                </a:solidFill>
              </a:rPr>
              <a:t>Healthy Watersheds Goal</a:t>
            </a:r>
            <a:r>
              <a:rPr lang="en-US" dirty="0" smtClean="0">
                <a:solidFill>
                  <a:schemeClr val="tx1">
                    <a:lumMod val="50000"/>
                    <a:lumOff val="50000"/>
                  </a:schemeClr>
                </a:solidFill>
              </a:rPr>
              <a:t> </a:t>
            </a:r>
          </a:p>
          <a:p>
            <a:pPr lvl="1"/>
            <a:r>
              <a:rPr lang="en-US" sz="1600" b="1" i="1" dirty="0" smtClean="0">
                <a:solidFill>
                  <a:schemeClr val="tx1">
                    <a:lumMod val="50000"/>
                    <a:lumOff val="50000"/>
                  </a:schemeClr>
                </a:solidFill>
              </a:rPr>
              <a:t>			Healthy Waters Outcome</a:t>
            </a:r>
          </a:p>
          <a:p>
            <a:r>
              <a:rPr lang="en-US" b="1" dirty="0" smtClean="0">
                <a:solidFill>
                  <a:schemeClr val="tx1">
                    <a:lumMod val="50000"/>
                    <a:lumOff val="50000"/>
                  </a:schemeClr>
                </a:solidFill>
              </a:rPr>
              <a:t>Land Conservation Goal</a:t>
            </a:r>
            <a:r>
              <a:rPr lang="en-US" dirty="0" smtClean="0">
                <a:solidFill>
                  <a:schemeClr val="tx1">
                    <a:lumMod val="50000"/>
                    <a:lumOff val="50000"/>
                  </a:schemeClr>
                </a:solidFill>
              </a:rPr>
              <a:t> </a:t>
            </a:r>
          </a:p>
          <a:p>
            <a:pPr lvl="1"/>
            <a:r>
              <a:rPr lang="en-US" sz="1600" b="1" i="1" dirty="0" smtClean="0">
                <a:solidFill>
                  <a:schemeClr val="tx1">
                    <a:lumMod val="50000"/>
                    <a:lumOff val="50000"/>
                  </a:schemeClr>
                </a:solidFill>
              </a:rPr>
              <a:t>			Protected Lands Outcome</a:t>
            </a:r>
          </a:p>
          <a:p>
            <a:r>
              <a:rPr lang="en-US" b="1" dirty="0" smtClean="0">
                <a:solidFill>
                  <a:schemeClr val="tx1">
                    <a:lumMod val="50000"/>
                    <a:lumOff val="50000"/>
                  </a:schemeClr>
                </a:solidFill>
              </a:rPr>
              <a:t>Public Access Goal</a:t>
            </a:r>
            <a:r>
              <a:rPr lang="en-US" dirty="0" smtClean="0">
                <a:solidFill>
                  <a:schemeClr val="tx1">
                    <a:lumMod val="50000"/>
                    <a:lumOff val="50000"/>
                  </a:schemeClr>
                </a:solidFill>
              </a:rPr>
              <a:t> </a:t>
            </a:r>
          </a:p>
          <a:p>
            <a:pPr lvl="1"/>
            <a:r>
              <a:rPr lang="en-US" sz="1600" b="1" i="1" dirty="0" smtClean="0">
                <a:solidFill>
                  <a:schemeClr val="tx1">
                    <a:lumMod val="50000"/>
                    <a:lumOff val="50000"/>
                  </a:schemeClr>
                </a:solidFill>
              </a:rPr>
              <a:t>			Public Access Site Development Outcome </a:t>
            </a:r>
          </a:p>
          <a:p>
            <a:r>
              <a:rPr lang="en-US" b="1" dirty="0" smtClean="0">
                <a:solidFill>
                  <a:schemeClr val="tx1">
                    <a:lumMod val="50000"/>
                    <a:lumOff val="50000"/>
                  </a:schemeClr>
                </a:solidFill>
              </a:rPr>
              <a:t>Environmental Literacy Goal</a:t>
            </a:r>
            <a:r>
              <a:rPr lang="en-US" dirty="0" smtClean="0">
                <a:solidFill>
                  <a:schemeClr val="tx1">
                    <a:lumMod val="50000"/>
                    <a:lumOff val="50000"/>
                  </a:schemeClr>
                </a:solidFill>
              </a:rPr>
              <a:t> </a:t>
            </a:r>
          </a:p>
          <a:p>
            <a:pPr lvl="1"/>
            <a:r>
              <a:rPr lang="en-US" sz="1600" b="1" i="1" dirty="0" smtClean="0">
                <a:solidFill>
                  <a:schemeClr val="tx1">
                    <a:lumMod val="50000"/>
                    <a:lumOff val="50000"/>
                  </a:schemeClr>
                </a:solidFill>
              </a:rPr>
              <a:t>			Education Outcome: TBD </a:t>
            </a:r>
          </a:p>
        </p:txBody>
      </p:sp>
      <p:sp>
        <p:nvSpPr>
          <p:cNvPr id="8" name="Slide Number Placeholder 7"/>
          <p:cNvSpPr>
            <a:spLocks noGrp="1"/>
          </p:cNvSpPr>
          <p:nvPr>
            <p:ph type="sldNum" sz="quarter" idx="12"/>
          </p:nvPr>
        </p:nvSpPr>
        <p:spPr/>
        <p:txBody>
          <a:bodyPr/>
          <a:lstStyle/>
          <a:p>
            <a:fld id="{9F84C054-3DD7-4A3D-881C-EF6751D801C9}"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Overview of Options</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457200" y="990600"/>
            <a:ext cx="8229600" cy="5539978"/>
          </a:xfrm>
          <a:prstGeom prst="rect">
            <a:avLst/>
          </a:prstGeom>
        </p:spPr>
        <p:txBody>
          <a:bodyPr wrap="square">
            <a:spAutoFit/>
          </a:bodyPr>
          <a:lstStyle/>
          <a:p>
            <a:pPr marL="342900" indent="-342900">
              <a:lnSpc>
                <a:spcPct val="150000"/>
              </a:lnSpc>
              <a:defRPr/>
            </a:pPr>
            <a:r>
              <a:rPr lang="en-US" sz="2400" b="1" dirty="0" smtClean="0"/>
              <a:t>Example Goals and Outcomes (Option 1, Part B; Option 2, Section 4)</a:t>
            </a:r>
          </a:p>
          <a:p>
            <a:r>
              <a:rPr lang="en-US" sz="2400" b="1" dirty="0" smtClean="0">
                <a:solidFill>
                  <a:schemeClr val="bg1">
                    <a:lumMod val="50000"/>
                  </a:schemeClr>
                </a:solidFill>
              </a:rPr>
              <a:t>Sustainable Fisheries Goal</a:t>
            </a:r>
            <a:r>
              <a:rPr lang="en-US" sz="2400" dirty="0" smtClean="0">
                <a:solidFill>
                  <a:schemeClr val="bg1">
                    <a:lumMod val="50000"/>
                  </a:schemeClr>
                </a:solidFill>
              </a:rPr>
              <a:t>:  Restore, enhance, and protect the finfish, shellfish and other living resources, their habitats and ecological relationships to sustain all fisheries and provide for a balanced ecosystem in the watershed and bay.</a:t>
            </a:r>
          </a:p>
          <a:p>
            <a:pPr lvl="1"/>
            <a:endParaRPr lang="en-US" sz="2400" b="1" i="1" dirty="0" smtClean="0">
              <a:solidFill>
                <a:schemeClr val="bg1">
                  <a:lumMod val="50000"/>
                </a:schemeClr>
              </a:solidFill>
            </a:endParaRPr>
          </a:p>
          <a:p>
            <a:pPr lvl="1"/>
            <a:r>
              <a:rPr lang="en-US" sz="2400" b="1" i="1" dirty="0" smtClean="0">
                <a:solidFill>
                  <a:schemeClr val="bg1">
                    <a:lumMod val="50000"/>
                  </a:schemeClr>
                </a:solidFill>
              </a:rPr>
              <a:t>Blue Crab Outcome</a:t>
            </a:r>
            <a:r>
              <a:rPr lang="en-US" sz="2400" dirty="0" smtClean="0">
                <a:solidFill>
                  <a:schemeClr val="bg1">
                    <a:lumMod val="50000"/>
                  </a:schemeClr>
                </a:solidFill>
              </a:rPr>
              <a:t>: Maintain sustainable blue crab population based on the current 2012 target of 215 million adult females (1+ years old) and continue to refine population targets between 2013 through 2025 based on best available science.</a:t>
            </a:r>
          </a:p>
          <a:p>
            <a:pPr marL="342900" indent="-342900">
              <a:lnSpc>
                <a:spcPct val="150000"/>
              </a:lnSpc>
              <a:defRPr/>
            </a:pPr>
            <a:endParaRPr lang="en-US" sz="2400" dirty="0" smtClean="0">
              <a:solidFill>
                <a:schemeClr val="bg1">
                  <a:lumMod val="50000"/>
                </a:schemeClr>
              </a:solidFill>
            </a:endParaRPr>
          </a:p>
          <a:p>
            <a:endParaRPr lang="en-US" sz="600" b="1" dirty="0" smtClean="0"/>
          </a:p>
        </p:txBody>
      </p:sp>
      <p:sp>
        <p:nvSpPr>
          <p:cNvPr id="8" name="Slide Number Placeholder 7"/>
          <p:cNvSpPr>
            <a:spLocks noGrp="1"/>
          </p:cNvSpPr>
          <p:nvPr>
            <p:ph type="sldNum" sz="quarter" idx="12"/>
          </p:nvPr>
        </p:nvSpPr>
        <p:spPr/>
        <p:txBody>
          <a:bodyPr/>
          <a:lstStyle/>
          <a:p>
            <a:fld id="{9F84C054-3DD7-4A3D-881C-EF6751D801C9}"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Supporting Documents</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457200" y="914400"/>
            <a:ext cx="8229600" cy="2862322"/>
          </a:xfrm>
          <a:prstGeom prst="rect">
            <a:avLst/>
          </a:prstGeom>
        </p:spPr>
        <p:txBody>
          <a:bodyPr wrap="square">
            <a:spAutoFit/>
          </a:bodyPr>
          <a:lstStyle/>
          <a:p>
            <a:pPr marL="342900" indent="-342900">
              <a:lnSpc>
                <a:spcPct val="150000"/>
              </a:lnSpc>
              <a:defRPr/>
            </a:pPr>
            <a:r>
              <a:rPr lang="en-US" sz="2400" b="1" dirty="0" smtClean="0"/>
              <a:t>Governance Document</a:t>
            </a:r>
          </a:p>
          <a:p>
            <a:pPr marL="342900" indent="-342900">
              <a:lnSpc>
                <a:spcPct val="150000"/>
              </a:lnSpc>
              <a:buFont typeface="Arial" pitchFamily="34" charset="0"/>
              <a:buChar char="•"/>
              <a:defRPr/>
            </a:pPr>
            <a:r>
              <a:rPr lang="en-US" sz="2400" dirty="0" smtClean="0">
                <a:solidFill>
                  <a:schemeClr val="tx1">
                    <a:lumMod val="50000"/>
                    <a:lumOff val="50000"/>
                  </a:schemeClr>
                </a:solidFill>
              </a:rPr>
              <a:t>General Organizational Governance</a:t>
            </a:r>
          </a:p>
          <a:p>
            <a:pPr marL="342900" indent="-342900">
              <a:lnSpc>
                <a:spcPct val="150000"/>
              </a:lnSpc>
              <a:buFont typeface="Arial" pitchFamily="34" charset="0"/>
              <a:buChar char="•"/>
              <a:defRPr/>
            </a:pPr>
            <a:r>
              <a:rPr lang="en-US" sz="2400" dirty="0" smtClean="0">
                <a:solidFill>
                  <a:schemeClr val="tx1">
                    <a:lumMod val="50000"/>
                    <a:lumOff val="50000"/>
                  </a:schemeClr>
                </a:solidFill>
              </a:rPr>
              <a:t>Federal Leadership Committee Roles and Responsibilities</a:t>
            </a:r>
          </a:p>
          <a:p>
            <a:pPr marL="342900" indent="-342900">
              <a:lnSpc>
                <a:spcPct val="150000"/>
              </a:lnSpc>
              <a:buFont typeface="Arial" pitchFamily="34" charset="0"/>
              <a:buChar char="•"/>
              <a:defRPr/>
            </a:pPr>
            <a:r>
              <a:rPr lang="en-US" sz="2400" dirty="0" smtClean="0">
                <a:solidFill>
                  <a:schemeClr val="tx1">
                    <a:lumMod val="50000"/>
                    <a:lumOff val="50000"/>
                  </a:schemeClr>
                </a:solidFill>
              </a:rPr>
              <a:t>Differentiating the role of EPA in oversight of the WIP implementation vs. partnership decisions</a:t>
            </a:r>
            <a:endParaRPr lang="en-US" sz="1600" dirty="0" smtClean="0">
              <a:solidFill>
                <a:schemeClr val="tx1">
                  <a:lumMod val="50000"/>
                  <a:lumOff val="50000"/>
                </a:schemeClr>
              </a:solidFill>
            </a:endParaRPr>
          </a:p>
        </p:txBody>
      </p:sp>
      <p:sp>
        <p:nvSpPr>
          <p:cNvPr id="8" name="Rectangle 7"/>
          <p:cNvSpPr/>
          <p:nvPr/>
        </p:nvSpPr>
        <p:spPr>
          <a:xfrm>
            <a:off x="533400" y="3733800"/>
            <a:ext cx="8229600" cy="2308324"/>
          </a:xfrm>
          <a:prstGeom prst="rect">
            <a:avLst/>
          </a:prstGeom>
        </p:spPr>
        <p:txBody>
          <a:bodyPr wrap="square">
            <a:spAutoFit/>
          </a:bodyPr>
          <a:lstStyle/>
          <a:p>
            <a:pPr marL="342900" indent="-342900">
              <a:lnSpc>
                <a:spcPct val="150000"/>
              </a:lnSpc>
              <a:defRPr/>
            </a:pPr>
            <a:r>
              <a:rPr lang="en-US" sz="2400" b="1" dirty="0" smtClean="0"/>
              <a:t>Management Strategies</a:t>
            </a:r>
          </a:p>
          <a:p>
            <a:pPr marL="342900" indent="-342900">
              <a:lnSpc>
                <a:spcPct val="150000"/>
              </a:lnSpc>
              <a:buFont typeface="Arial" pitchFamily="34" charset="0"/>
              <a:buChar char="•"/>
              <a:defRPr/>
            </a:pPr>
            <a:r>
              <a:rPr lang="en-US" sz="2400" dirty="0" smtClean="0">
                <a:solidFill>
                  <a:schemeClr val="tx1">
                    <a:lumMod val="50000"/>
                    <a:lumOff val="50000"/>
                  </a:schemeClr>
                </a:solidFill>
              </a:rPr>
              <a:t>Outcome to be achieved/shorter term targets</a:t>
            </a:r>
          </a:p>
          <a:p>
            <a:pPr marL="342900" indent="-342900">
              <a:lnSpc>
                <a:spcPct val="150000"/>
              </a:lnSpc>
              <a:buFont typeface="Arial" pitchFamily="34" charset="0"/>
              <a:buChar char="•"/>
              <a:defRPr/>
            </a:pPr>
            <a:r>
              <a:rPr lang="en-US" sz="2400" dirty="0" smtClean="0">
                <a:solidFill>
                  <a:schemeClr val="tx1">
                    <a:lumMod val="50000"/>
                    <a:lumOff val="50000"/>
                  </a:schemeClr>
                </a:solidFill>
              </a:rPr>
              <a:t>Agencies/jurisdictions responsible for achieving the outcomes</a:t>
            </a:r>
          </a:p>
          <a:p>
            <a:pPr marL="342900" indent="-342900">
              <a:lnSpc>
                <a:spcPct val="150000"/>
              </a:lnSpc>
              <a:buFont typeface="Arial" pitchFamily="34" charset="0"/>
              <a:buChar char="•"/>
              <a:defRPr/>
            </a:pPr>
            <a:r>
              <a:rPr lang="en-US" sz="2400" dirty="0" smtClean="0">
                <a:solidFill>
                  <a:schemeClr val="tx1">
                    <a:lumMod val="50000"/>
                    <a:lumOff val="50000"/>
                  </a:schemeClr>
                </a:solidFill>
              </a:rPr>
              <a:t>Tracking/accountability system used to measure progress</a:t>
            </a:r>
            <a:endParaRPr lang="en-US" sz="1600" dirty="0" smtClean="0">
              <a:solidFill>
                <a:schemeClr val="tx1">
                  <a:lumMod val="50000"/>
                  <a:lumOff val="50000"/>
                </a:schemeClr>
              </a:solidFill>
            </a:endParaRPr>
          </a:p>
        </p:txBody>
      </p:sp>
      <p:sp>
        <p:nvSpPr>
          <p:cNvPr id="9" name="Slide Number Placeholder 8"/>
          <p:cNvSpPr>
            <a:spLocks noGrp="1"/>
          </p:cNvSpPr>
          <p:nvPr>
            <p:ph type="sldNum" sz="quarter" idx="12"/>
          </p:nvPr>
        </p:nvSpPr>
        <p:spPr/>
        <p:txBody>
          <a:bodyPr/>
          <a:lstStyle/>
          <a:p>
            <a:fld id="{9F84C054-3DD7-4A3D-881C-EF6751D801C9}"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638800"/>
          </a:xfrm>
        </p:spPr>
        <p:txBody>
          <a:bodyPr>
            <a:normAutofit lnSpcReduction="10000"/>
          </a:bodyPr>
          <a:lstStyle/>
          <a:p>
            <a:pPr lvl="0"/>
            <a:r>
              <a:rPr lang="en-US" sz="2200" dirty="0" smtClean="0"/>
              <a:t>Sec. 117 Implementation grants can only be given to Executive Council </a:t>
            </a:r>
            <a:r>
              <a:rPr lang="en-US" sz="2200" u="sng" dirty="0" smtClean="0"/>
              <a:t>Members </a:t>
            </a:r>
          </a:p>
          <a:p>
            <a:pPr lvl="1"/>
            <a:r>
              <a:rPr lang="en-US" sz="1900" dirty="0" smtClean="0"/>
              <a:t>i.e. those that signed on to all or substantially all of the agreement</a:t>
            </a:r>
          </a:p>
          <a:p>
            <a:pPr lvl="1"/>
            <a:r>
              <a:rPr lang="en-US" sz="1900" dirty="0" smtClean="0"/>
              <a:t>All funding must address a goal as stated in the CB Agreement</a:t>
            </a:r>
          </a:p>
          <a:p>
            <a:pPr lvl="1"/>
            <a:r>
              <a:rPr lang="en-US" sz="1900" dirty="0" smtClean="0"/>
              <a:t>Implementation grants only go to signatories to the Agreement, all others must compete for funding</a:t>
            </a:r>
          </a:p>
          <a:p>
            <a:pPr lvl="1"/>
            <a:endParaRPr lang="en-US" sz="1200" dirty="0" smtClean="0"/>
          </a:p>
          <a:p>
            <a:r>
              <a:rPr lang="en-US" sz="2200" dirty="0" smtClean="0"/>
              <a:t>But….Chesapeake 2000 was the last comprehensive agreement  </a:t>
            </a:r>
          </a:p>
          <a:p>
            <a:pPr lvl="1"/>
            <a:r>
              <a:rPr lang="en-US" sz="1900" dirty="0" smtClean="0"/>
              <a:t>Commitments are largely outdated (any specific dates associated with the agreement are for 2012 or earlier…..e.g. WQ commitment)</a:t>
            </a:r>
          </a:p>
          <a:p>
            <a:pPr lvl="1"/>
            <a:endParaRPr lang="en-US" sz="1200" dirty="0" smtClean="0"/>
          </a:p>
          <a:p>
            <a:r>
              <a:rPr lang="en-US" sz="2200" dirty="0" smtClean="0"/>
              <a:t>And, the EC requested that the CBP look at ways to coordinate and align the Partnership’s goals with the goals and outcomes of the EO.</a:t>
            </a:r>
          </a:p>
          <a:p>
            <a:pPr lvl="1">
              <a:buNone/>
            </a:pPr>
            <a:endParaRPr lang="en-US" sz="1200" dirty="0" smtClean="0"/>
          </a:p>
          <a:p>
            <a:r>
              <a:rPr lang="en-US" sz="2200" dirty="0" smtClean="0"/>
              <a:t>So…..</a:t>
            </a:r>
            <a:r>
              <a:rPr lang="en-US" sz="2600" dirty="0" smtClean="0"/>
              <a:t> </a:t>
            </a:r>
            <a:r>
              <a:rPr lang="en-US" sz="2200" dirty="0" smtClean="0"/>
              <a:t>Any new goals/outcomes that were not a part of Chesapeake 2000 would  have to be included in a new agreement to be funded using Section 117 funds.</a:t>
            </a:r>
          </a:p>
          <a:p>
            <a:pPr>
              <a:buNone/>
            </a:pPr>
            <a:endParaRPr lang="en-US" sz="1500" b="1" dirty="0" smtClean="0">
              <a:solidFill>
                <a:srgbClr val="C00000"/>
              </a:solidFill>
            </a:endParaRPr>
          </a:p>
          <a:p>
            <a:pPr lvl="0"/>
            <a:endParaRPr lang="en-US" sz="2100" dirty="0" smtClean="0"/>
          </a:p>
          <a:p>
            <a:pPr lvl="0"/>
            <a:endParaRPr lang="en-US" sz="1700" dirty="0" smtClean="0"/>
          </a:p>
          <a:p>
            <a:pPr lvl="0"/>
            <a:endParaRPr lang="en-US" sz="2100" dirty="0" smtClean="0"/>
          </a:p>
          <a:p>
            <a:pPr lvl="0"/>
            <a:endParaRPr lang="en-US" dirty="0" smtClean="0"/>
          </a:p>
          <a:p>
            <a:endParaRPr lang="en-US" dirty="0"/>
          </a:p>
        </p:txBody>
      </p:sp>
      <p:grpSp>
        <p:nvGrpSpPr>
          <p:cNvPr id="4" name="Group 8"/>
          <p:cNvGrpSpPr>
            <a:grpSpLocks/>
          </p:cNvGrpSpPr>
          <p:nvPr/>
        </p:nvGrpSpPr>
        <p:grpSpPr bwMode="auto">
          <a:xfrm>
            <a:off x="0" y="0"/>
            <a:ext cx="9144000" cy="914400"/>
            <a:chOff x="0" y="0"/>
            <a:chExt cx="9144000" cy="914400"/>
          </a:xfrm>
          <a:solidFill>
            <a:schemeClr val="accent1">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Why we need a new Agreement </a:t>
            </a:r>
            <a:endParaRPr lang="en-US" sz="3200" b="1" dirty="0">
              <a:solidFill>
                <a:schemeClr val="bg1"/>
              </a:solidFill>
              <a:latin typeface="Calibri" pitchFamily="34" charset="0"/>
              <a:cs typeface="Calibri" pitchFamily="34" charset="0"/>
            </a:endParaRPr>
          </a:p>
        </p:txBody>
      </p:sp>
      <p:sp>
        <p:nvSpPr>
          <p:cNvPr id="8" name="Slide Number Placeholder 7"/>
          <p:cNvSpPr>
            <a:spLocks noGrp="1"/>
          </p:cNvSpPr>
          <p:nvPr>
            <p:ph type="sldNum" sz="quarter" idx="12"/>
          </p:nvPr>
        </p:nvSpPr>
        <p:spPr/>
        <p:txBody>
          <a:bodyPr/>
          <a:lstStyle/>
          <a:p>
            <a:fld id="{9F84C054-3DD7-4A3D-881C-EF6751D801C9}"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1828800"/>
            <a:ext cx="6172200" cy="3733800"/>
          </a:xfrm>
        </p:spPr>
        <p:txBody>
          <a:bodyPr>
            <a:normAutofit/>
          </a:bodyPr>
          <a:lstStyle/>
          <a:p>
            <a:endParaRPr lang="en-US" sz="2800" dirty="0" smtClean="0">
              <a:solidFill>
                <a:schemeClr val="accent1">
                  <a:lumMod val="75000"/>
                </a:schemeClr>
              </a:solidFill>
            </a:endParaRPr>
          </a:p>
          <a:p>
            <a:r>
              <a:rPr lang="en-US" sz="2800" b="1" dirty="0" smtClean="0">
                <a:solidFill>
                  <a:schemeClr val="tx1">
                    <a:lumMod val="65000"/>
                    <a:lumOff val="35000"/>
                  </a:schemeClr>
                </a:solidFill>
              </a:rPr>
              <a:t>Option 1 </a:t>
            </a:r>
            <a:r>
              <a:rPr lang="en-US" sz="2800" dirty="0" smtClean="0">
                <a:solidFill>
                  <a:schemeClr val="tx1">
                    <a:lumMod val="65000"/>
                    <a:lumOff val="35000"/>
                  </a:schemeClr>
                </a:solidFill>
              </a:rPr>
              <a:t>– Bifurcated Agreement </a:t>
            </a:r>
          </a:p>
          <a:p>
            <a:pPr marL="971550" lvl="1" indent="-514350">
              <a:lnSpc>
                <a:spcPct val="150000"/>
              </a:lnSpc>
              <a:buAutoNum type="alphaUcPeriod"/>
              <a:defRPr/>
            </a:pPr>
            <a:r>
              <a:rPr lang="en-US" dirty="0" smtClean="0"/>
              <a:t>Declaration of Commitment </a:t>
            </a:r>
          </a:p>
          <a:p>
            <a:pPr marL="971550" lvl="1" indent="-514350">
              <a:lnSpc>
                <a:spcPct val="150000"/>
              </a:lnSpc>
              <a:buAutoNum type="alphaUcPeriod"/>
              <a:defRPr/>
            </a:pPr>
            <a:r>
              <a:rPr lang="en-US" dirty="0" smtClean="0"/>
              <a:t>CBP Statement of Outcomes</a:t>
            </a:r>
          </a:p>
          <a:p>
            <a:pPr algn="ctr">
              <a:buNone/>
            </a:pPr>
            <a:r>
              <a:rPr lang="en-US" b="1" dirty="0" smtClean="0">
                <a:solidFill>
                  <a:srgbClr val="FF0000"/>
                </a:solidFill>
              </a:rPr>
              <a:t>OR</a:t>
            </a:r>
          </a:p>
          <a:p>
            <a:r>
              <a:rPr lang="en-US" sz="2800" b="1" dirty="0" smtClean="0">
                <a:solidFill>
                  <a:schemeClr val="tx1">
                    <a:lumMod val="65000"/>
                    <a:lumOff val="35000"/>
                  </a:schemeClr>
                </a:solidFill>
              </a:rPr>
              <a:t>Option 2 </a:t>
            </a:r>
            <a:r>
              <a:rPr lang="en-US" sz="2800" dirty="0" smtClean="0">
                <a:solidFill>
                  <a:schemeClr val="tx1">
                    <a:lumMod val="65000"/>
                    <a:lumOff val="35000"/>
                  </a:schemeClr>
                </a:solidFill>
              </a:rPr>
              <a:t>– Comprehensive Agreement</a:t>
            </a: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84775"/>
          </a:xfrm>
          <a:prstGeom prst="rect">
            <a:avLst/>
          </a:prstGeom>
          <a:noFill/>
          <a:ln w="9525">
            <a:noFill/>
            <a:miter lim="800000"/>
            <a:headEnd/>
            <a:tailEnd/>
          </a:ln>
        </p:spPr>
        <p:txBody>
          <a:bodyPr>
            <a:spAutoFit/>
          </a:bodyPr>
          <a:lstStyle/>
          <a:p>
            <a:pPr algn="ctr"/>
            <a:r>
              <a:rPr lang="en-US" sz="3200" b="1" dirty="0" smtClean="0">
                <a:solidFill>
                  <a:schemeClr val="bg1"/>
                </a:solidFill>
                <a:latin typeface="Calibri" pitchFamily="34" charset="0"/>
                <a:cs typeface="Calibri" pitchFamily="34" charset="0"/>
              </a:rPr>
              <a:t>Decision Request</a:t>
            </a:r>
            <a:endParaRPr lang="en-US" sz="3200" b="1" dirty="0">
              <a:solidFill>
                <a:schemeClr val="bg1"/>
              </a:solidFill>
              <a:latin typeface="Calibri" pitchFamily="34" charset="0"/>
              <a:cs typeface="Calibri" pitchFamily="34" charset="0"/>
            </a:endParaRPr>
          </a:p>
        </p:txBody>
      </p:sp>
      <p:sp>
        <p:nvSpPr>
          <p:cNvPr id="8" name="TextBox 7"/>
          <p:cNvSpPr txBox="1"/>
          <p:nvPr/>
        </p:nvSpPr>
        <p:spPr>
          <a:xfrm>
            <a:off x="2743200" y="1066800"/>
            <a:ext cx="3200400" cy="1200329"/>
          </a:xfrm>
          <a:prstGeom prst="rect">
            <a:avLst/>
          </a:prstGeom>
          <a:noFill/>
        </p:spPr>
        <p:txBody>
          <a:bodyPr wrap="square" rtlCol="0">
            <a:spAutoFit/>
          </a:bodyPr>
          <a:lstStyle/>
          <a:p>
            <a:pPr algn="ctr"/>
            <a:r>
              <a:rPr lang="en-US" sz="7200" b="1" dirty="0" smtClean="0">
                <a:solidFill>
                  <a:srgbClr val="FF0000"/>
                </a:solidFill>
              </a:rPr>
              <a:t>?</a:t>
            </a:r>
            <a:endParaRPr lang="en-US" sz="7200" b="1" dirty="0">
              <a:solidFill>
                <a:srgbClr val="FF0000"/>
              </a:solidFill>
            </a:endParaRPr>
          </a:p>
        </p:txBody>
      </p:sp>
      <p:sp>
        <p:nvSpPr>
          <p:cNvPr id="9" name="Slide Number Placeholder 8"/>
          <p:cNvSpPr>
            <a:spLocks noGrp="1"/>
          </p:cNvSpPr>
          <p:nvPr>
            <p:ph type="sldNum" sz="quarter" idx="12"/>
          </p:nvPr>
        </p:nvSpPr>
        <p:spPr/>
        <p:txBody>
          <a:bodyPr/>
          <a:lstStyle/>
          <a:p>
            <a:fld id="{9F84C054-3DD7-4A3D-881C-EF6751D801C9}"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2">
              <a:lumMod val="50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Other Decisions Needed</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685800" y="1285741"/>
            <a:ext cx="7924800" cy="4562788"/>
          </a:xfrm>
          <a:prstGeom prst="rect">
            <a:avLst/>
          </a:prstGeom>
        </p:spPr>
        <p:txBody>
          <a:bodyPr wrap="square">
            <a:spAutoFit/>
          </a:bodyPr>
          <a:lstStyle/>
          <a:p>
            <a:endParaRPr lang="en-US" sz="2000" dirty="0" smtClean="0"/>
          </a:p>
          <a:p>
            <a:r>
              <a:rPr lang="en-US" sz="2400" b="1" dirty="0" smtClean="0">
                <a:solidFill>
                  <a:srgbClr val="C00000"/>
                </a:solidFill>
              </a:rPr>
              <a:t>Decision: </a:t>
            </a:r>
            <a:r>
              <a:rPr lang="en-US" sz="2400" dirty="0" smtClean="0">
                <a:solidFill>
                  <a:srgbClr val="C00000"/>
                </a:solidFill>
              </a:rPr>
              <a:t> </a:t>
            </a:r>
            <a:r>
              <a:rPr lang="en-US" sz="2400" b="1" dirty="0" smtClean="0">
                <a:solidFill>
                  <a:srgbClr val="C00000"/>
                </a:solidFill>
              </a:rPr>
              <a:t>Signing on to Outcomes (pg. 9)</a:t>
            </a:r>
          </a:p>
          <a:p>
            <a:endParaRPr lang="en-US" sz="2400" dirty="0" smtClean="0">
              <a:solidFill>
                <a:srgbClr val="C00000"/>
              </a:solidFill>
            </a:endParaRPr>
          </a:p>
          <a:p>
            <a:pPr marL="457200" lvl="0" indent="-457200">
              <a:buFont typeface="+mj-lt"/>
              <a:buAutoNum type="arabicPeriod"/>
            </a:pPr>
            <a:r>
              <a:rPr lang="en-US" sz="2400" dirty="0" smtClean="0">
                <a:solidFill>
                  <a:srgbClr val="C00000"/>
                </a:solidFill>
              </a:rPr>
              <a:t>Should the overarching goals and original outcomes be signed by the EC but any necessary revisions to the outcomes be delegated to the PSC with an annual update to the EC?</a:t>
            </a:r>
          </a:p>
          <a:p>
            <a:pPr marL="457200" lvl="0" indent="-457200">
              <a:buFont typeface="+mj-lt"/>
              <a:buAutoNum type="arabicPeriod"/>
            </a:pPr>
            <a:r>
              <a:rPr lang="en-US" sz="2400" dirty="0" smtClean="0">
                <a:solidFill>
                  <a:srgbClr val="C00000"/>
                </a:solidFill>
              </a:rPr>
              <a:t>Should partners identify in the Agreement those outcomes they commit to working toward? </a:t>
            </a:r>
          </a:p>
          <a:p>
            <a:pPr marL="457200" lvl="0" indent="-457200">
              <a:buFont typeface="+mj-lt"/>
              <a:buAutoNum type="arabicPeriod"/>
            </a:pPr>
            <a:r>
              <a:rPr lang="en-US" sz="2400" dirty="0" smtClean="0">
                <a:solidFill>
                  <a:srgbClr val="C00000"/>
                </a:solidFill>
              </a:rPr>
              <a:t>Can partners sign on/commit only to working towards water quality goals and outcomes?</a:t>
            </a:r>
          </a:p>
          <a:p>
            <a:endParaRPr lang="en-US" sz="2000" dirty="0" smtClean="0"/>
          </a:p>
          <a:p>
            <a:endParaRPr lang="en-US" sz="1050" dirty="0" smtClean="0"/>
          </a:p>
        </p:txBody>
      </p:sp>
      <p:sp>
        <p:nvSpPr>
          <p:cNvPr id="8" name="Slide Number Placeholder 7"/>
          <p:cNvSpPr>
            <a:spLocks noGrp="1"/>
          </p:cNvSpPr>
          <p:nvPr>
            <p:ph type="sldNum" sz="quarter" idx="12"/>
          </p:nvPr>
        </p:nvSpPr>
        <p:spPr/>
        <p:txBody>
          <a:bodyPr/>
          <a:lstStyle/>
          <a:p>
            <a:fld id="{9F84C054-3DD7-4A3D-881C-EF6751D801C9}"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2">
              <a:lumMod val="50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Decisions Needed for Option 1</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685800" y="1041023"/>
            <a:ext cx="7924800" cy="3970318"/>
          </a:xfrm>
          <a:prstGeom prst="rect">
            <a:avLst/>
          </a:prstGeom>
        </p:spPr>
        <p:txBody>
          <a:bodyPr wrap="square">
            <a:spAutoFit/>
          </a:bodyPr>
          <a:lstStyle/>
          <a:p>
            <a:pPr indent="-342900">
              <a:lnSpc>
                <a:spcPct val="150000"/>
              </a:lnSpc>
              <a:defRPr/>
            </a:pPr>
            <a:r>
              <a:rPr lang="en-US" sz="2400" b="1" u="sng" dirty="0" smtClean="0"/>
              <a:t>Part B</a:t>
            </a:r>
            <a:r>
              <a:rPr lang="en-US" sz="2400" b="1" dirty="0" smtClean="0"/>
              <a:t>:  CBP Statement of Outcomes</a:t>
            </a:r>
          </a:p>
          <a:p>
            <a:endParaRPr lang="en-US" sz="2000" dirty="0" smtClean="0"/>
          </a:p>
          <a:p>
            <a:r>
              <a:rPr lang="en-US" sz="2400" b="1" dirty="0" smtClean="0">
                <a:solidFill>
                  <a:srgbClr val="C00000"/>
                </a:solidFill>
              </a:rPr>
              <a:t>Decisions:  Agreement and Outcomes (pg 8)</a:t>
            </a:r>
            <a:endParaRPr lang="en-US" sz="2400" dirty="0" smtClean="0">
              <a:solidFill>
                <a:srgbClr val="C00000"/>
              </a:solidFill>
            </a:endParaRPr>
          </a:p>
          <a:p>
            <a:endParaRPr lang="en-US" sz="2400" dirty="0" smtClean="0">
              <a:solidFill>
                <a:srgbClr val="C00000"/>
              </a:solidFill>
            </a:endParaRPr>
          </a:p>
          <a:p>
            <a:pPr marL="346075" indent="-346075">
              <a:buFont typeface="+mj-lt"/>
              <a:buAutoNum type="arabicPeriod"/>
            </a:pPr>
            <a:r>
              <a:rPr lang="en-US" sz="2400" dirty="0" smtClean="0">
                <a:solidFill>
                  <a:srgbClr val="C00000"/>
                </a:solidFill>
              </a:rPr>
              <a:t>Should the Outcomes document be signed by the EC or PSC?</a:t>
            </a:r>
          </a:p>
          <a:p>
            <a:pPr marL="346075" lvl="0" indent="-346075">
              <a:buFont typeface="+mj-lt"/>
              <a:buAutoNum type="arabicPeriod"/>
            </a:pPr>
            <a:endParaRPr lang="en-US" sz="1400" dirty="0" smtClean="0">
              <a:solidFill>
                <a:srgbClr val="C00000"/>
              </a:solidFill>
            </a:endParaRPr>
          </a:p>
          <a:p>
            <a:pPr marL="346075" lvl="0" indent="-346075">
              <a:buFont typeface="+mj-lt"/>
              <a:buAutoNum type="arabicPeriod"/>
            </a:pPr>
            <a:r>
              <a:rPr lang="en-US" sz="2400" dirty="0" smtClean="0">
                <a:solidFill>
                  <a:srgbClr val="C00000"/>
                </a:solidFill>
              </a:rPr>
              <a:t>Should both Part A and Part B be developed and adopted at the same time or could the CBP Outcomes document be developed at a later time?</a:t>
            </a:r>
          </a:p>
          <a:p>
            <a:pPr marL="346075" lvl="0" indent="-346075">
              <a:buFont typeface="+mj-lt"/>
              <a:buAutoNum type="arabicPeriod"/>
            </a:pPr>
            <a:endParaRPr lang="en-US" sz="1400" dirty="0" smtClean="0">
              <a:solidFill>
                <a:srgbClr val="C00000"/>
              </a:solidFill>
            </a:endParaRPr>
          </a:p>
        </p:txBody>
      </p:sp>
      <p:sp>
        <p:nvSpPr>
          <p:cNvPr id="8" name="Slide Number Placeholder 7"/>
          <p:cNvSpPr>
            <a:spLocks noGrp="1"/>
          </p:cNvSpPr>
          <p:nvPr>
            <p:ph type="sldNum" sz="quarter" idx="12"/>
          </p:nvPr>
        </p:nvSpPr>
        <p:spPr/>
        <p:txBody>
          <a:bodyPr/>
          <a:lstStyle/>
          <a:p>
            <a:fld id="{9F84C054-3DD7-4A3D-881C-EF6751D801C9}"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2">
              <a:lumMod val="50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Decisions Needed for Option 2</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914400" y="1143001"/>
            <a:ext cx="7162800" cy="5847755"/>
          </a:xfrm>
          <a:prstGeom prst="rect">
            <a:avLst/>
          </a:prstGeom>
        </p:spPr>
        <p:txBody>
          <a:bodyPr wrap="square">
            <a:spAutoFit/>
          </a:bodyPr>
          <a:lstStyle/>
          <a:p>
            <a:pPr indent="-342900">
              <a:lnSpc>
                <a:spcPct val="150000"/>
              </a:lnSpc>
              <a:defRPr/>
            </a:pPr>
            <a:r>
              <a:rPr lang="en-US" sz="2800" b="1" u="sng" dirty="0" smtClean="0"/>
              <a:t>Option 2</a:t>
            </a:r>
            <a:r>
              <a:rPr lang="en-US" sz="2800" b="1" dirty="0" smtClean="0"/>
              <a:t>: Comprehensive Agreement</a:t>
            </a:r>
          </a:p>
          <a:p>
            <a:endParaRPr lang="en-US" sz="800" dirty="0" smtClean="0"/>
          </a:p>
          <a:p>
            <a:endParaRPr lang="en-US" sz="800" dirty="0" smtClean="0"/>
          </a:p>
          <a:p>
            <a:endParaRPr lang="en-US" sz="800" dirty="0" smtClean="0"/>
          </a:p>
          <a:p>
            <a:endParaRPr lang="en-US" sz="800" dirty="0" smtClean="0"/>
          </a:p>
          <a:p>
            <a:r>
              <a:rPr lang="en-US" sz="2400" b="1" dirty="0" smtClean="0">
                <a:solidFill>
                  <a:srgbClr val="C00000"/>
                </a:solidFill>
              </a:rPr>
              <a:t>Decision</a:t>
            </a:r>
            <a:r>
              <a:rPr lang="en-US" sz="2400" dirty="0" smtClean="0">
                <a:solidFill>
                  <a:srgbClr val="C00000"/>
                </a:solidFill>
              </a:rPr>
              <a:t>:  </a:t>
            </a:r>
            <a:r>
              <a:rPr lang="en-US" sz="2400" b="1" dirty="0" smtClean="0">
                <a:solidFill>
                  <a:srgbClr val="C00000"/>
                </a:solidFill>
              </a:rPr>
              <a:t>Frequency of Agreement/Goals Renewal</a:t>
            </a:r>
            <a:r>
              <a:rPr lang="en-US" sz="2400" dirty="0" smtClean="0">
                <a:solidFill>
                  <a:srgbClr val="C00000"/>
                </a:solidFill>
              </a:rPr>
              <a:t> </a:t>
            </a:r>
          </a:p>
          <a:p>
            <a:endParaRPr lang="en-US" sz="2400" dirty="0" smtClean="0">
              <a:solidFill>
                <a:srgbClr val="C00000"/>
              </a:solidFill>
            </a:endParaRPr>
          </a:p>
          <a:p>
            <a:pPr marL="457200" indent="-457200">
              <a:buFont typeface="Arial" pitchFamily="34" charset="0"/>
              <a:buChar char="•"/>
            </a:pPr>
            <a:r>
              <a:rPr lang="en-US" sz="2400" dirty="0" smtClean="0">
                <a:solidFill>
                  <a:srgbClr val="C00000"/>
                </a:solidFill>
              </a:rPr>
              <a:t>How would this agreement type be updated so that goals and outcomes remain current without needing to re-sign the full agreement?</a:t>
            </a:r>
          </a:p>
          <a:p>
            <a:pPr marL="457200" indent="-457200">
              <a:buFont typeface="Arial" pitchFamily="34" charset="0"/>
              <a:buChar char="•"/>
            </a:pPr>
            <a:endParaRPr lang="en-US" sz="2400" dirty="0" smtClean="0">
              <a:solidFill>
                <a:srgbClr val="C00000"/>
              </a:solidFill>
            </a:endParaRPr>
          </a:p>
          <a:p>
            <a:pPr marL="914400" lvl="1" indent="-457200">
              <a:buFont typeface="Arial" pitchFamily="34" charset="0"/>
              <a:buChar char="•"/>
            </a:pPr>
            <a:r>
              <a:rPr lang="en-US" sz="2400" dirty="0" smtClean="0">
                <a:solidFill>
                  <a:srgbClr val="C00000"/>
                </a:solidFill>
              </a:rPr>
              <a:t>E.g. When it is necessary to renew/update the outcomes should the EC or PSC adopt renewed outcomes? </a:t>
            </a:r>
          </a:p>
          <a:p>
            <a:endParaRPr lang="en-US" sz="2400" b="1" dirty="0" smtClean="0">
              <a:solidFill>
                <a:srgbClr val="C00000"/>
              </a:solidFill>
            </a:endParaRPr>
          </a:p>
          <a:p>
            <a:endParaRPr lang="en-US" sz="2400" dirty="0" smtClean="0"/>
          </a:p>
          <a:p>
            <a:pPr lvl="1"/>
            <a:endParaRPr lang="en-US" sz="2400" dirty="0" smtClean="0"/>
          </a:p>
          <a:p>
            <a:pPr lvl="1"/>
            <a:endParaRPr lang="en-US" sz="1200" dirty="0" smtClean="0"/>
          </a:p>
        </p:txBody>
      </p:sp>
      <p:sp>
        <p:nvSpPr>
          <p:cNvPr id="8" name="Slide Number Placeholder 7"/>
          <p:cNvSpPr>
            <a:spLocks noGrp="1"/>
          </p:cNvSpPr>
          <p:nvPr>
            <p:ph type="sldNum" sz="quarter" idx="12"/>
          </p:nvPr>
        </p:nvSpPr>
        <p:spPr/>
        <p:txBody>
          <a:bodyPr/>
          <a:lstStyle/>
          <a:p>
            <a:fld id="{9F84C054-3DD7-4A3D-881C-EF6751D801C9}"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rgbClr val="FFC000"/>
          </a:solidFill>
        </p:grpSpPr>
        <p:sp>
          <p:nvSpPr>
            <p:cNvPr id="11272" name="Rectangle 9"/>
            <p:cNvSpPr>
              <a:spLocks noChangeArrowheads="1"/>
            </p:cNvSpPr>
            <p:nvPr/>
          </p:nvSpPr>
          <p:spPr bwMode="auto">
            <a:xfrm>
              <a:off x="0" y="0"/>
              <a:ext cx="9144000" cy="914400"/>
            </a:xfrm>
            <a:prstGeom prst="rect">
              <a:avLst/>
            </a:prstGeom>
            <a:solidFill>
              <a:schemeClr val="accent2">
                <a:lumMod val="50000"/>
              </a:schemeClr>
            </a:solid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Options for Consideration on EC Membership</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609600" y="1066800"/>
            <a:ext cx="8001000" cy="4909036"/>
          </a:xfrm>
          <a:prstGeom prst="rect">
            <a:avLst/>
          </a:prstGeom>
        </p:spPr>
        <p:txBody>
          <a:bodyPr wrap="square">
            <a:spAutoFit/>
          </a:bodyPr>
          <a:lstStyle/>
          <a:p>
            <a:endParaRPr lang="en-US" sz="900" b="1" dirty="0" smtClean="0">
              <a:solidFill>
                <a:srgbClr val="FF0000"/>
              </a:solidFill>
            </a:endParaRPr>
          </a:p>
          <a:p>
            <a:r>
              <a:rPr lang="en-US" sz="2400" b="1" dirty="0" smtClean="0">
                <a:solidFill>
                  <a:srgbClr val="C00000"/>
                </a:solidFill>
              </a:rPr>
              <a:t>Decisions: EC Membership/Signatories (pg. 7)</a:t>
            </a:r>
            <a:endParaRPr lang="en-US" sz="2400" dirty="0" smtClean="0">
              <a:solidFill>
                <a:srgbClr val="C00000"/>
              </a:solidFill>
            </a:endParaRPr>
          </a:p>
          <a:p>
            <a:pPr marL="284163" lvl="0" indent="-284163">
              <a:buFont typeface="+mj-lt"/>
              <a:buAutoNum type="arabicPeriod"/>
            </a:pPr>
            <a:r>
              <a:rPr lang="en-US" sz="2000" u="sng" dirty="0" smtClean="0">
                <a:solidFill>
                  <a:srgbClr val="C00000"/>
                </a:solidFill>
              </a:rPr>
              <a:t>Full/Partial Membership </a:t>
            </a:r>
            <a:r>
              <a:rPr lang="en-US" sz="2000" dirty="0" smtClean="0">
                <a:solidFill>
                  <a:srgbClr val="C00000"/>
                </a:solidFill>
              </a:rPr>
              <a:t>– Are there alternatives to full membership? </a:t>
            </a:r>
          </a:p>
          <a:p>
            <a:pPr lvl="1"/>
            <a:r>
              <a:rPr lang="en-US" sz="2000" dirty="0" smtClean="0">
                <a:solidFill>
                  <a:srgbClr val="C00000"/>
                </a:solidFill>
              </a:rPr>
              <a:t>- For example can Partners sign on to only portions of the Agreement (i.e. commit to work only towards certain goals such as water quality, vital habitats or public access)?</a:t>
            </a:r>
          </a:p>
          <a:p>
            <a:pPr lvl="2"/>
            <a:r>
              <a:rPr lang="en-US" sz="2000" dirty="0" smtClean="0">
                <a:solidFill>
                  <a:srgbClr val="C00000"/>
                </a:solidFill>
              </a:rPr>
              <a:t>- If they choose this menu style approach would they be full members of the EC? Would they be full members of the PSC?</a:t>
            </a:r>
          </a:p>
          <a:p>
            <a:pPr lvl="2">
              <a:buFontTx/>
              <a:buChar char="-"/>
            </a:pPr>
            <a:r>
              <a:rPr lang="en-US" sz="2000" dirty="0" smtClean="0">
                <a:solidFill>
                  <a:srgbClr val="C00000"/>
                </a:solidFill>
              </a:rPr>
              <a:t>Must they abstain from discussion/voting on issues to which they have not agreed to work?</a:t>
            </a:r>
          </a:p>
          <a:p>
            <a:pPr lvl="2"/>
            <a:endParaRPr lang="en-US" sz="2000" dirty="0" smtClean="0">
              <a:solidFill>
                <a:srgbClr val="C00000"/>
              </a:solidFill>
            </a:endParaRPr>
          </a:p>
          <a:p>
            <a:pPr marL="457200" lvl="0" indent="-457200">
              <a:buFont typeface="+mj-lt"/>
              <a:buAutoNum type="arabicPeriod"/>
            </a:pPr>
            <a:r>
              <a:rPr lang="en-US" sz="2000" u="sng" dirty="0" smtClean="0">
                <a:solidFill>
                  <a:srgbClr val="C00000"/>
                </a:solidFill>
              </a:rPr>
              <a:t>Additional future partners</a:t>
            </a:r>
            <a:r>
              <a:rPr lang="en-US" sz="2000" dirty="0" smtClean="0">
                <a:solidFill>
                  <a:srgbClr val="C00000"/>
                </a:solidFill>
              </a:rPr>
              <a:t> if at a future time the FLC or a headwater state desires a place at the EC table, should there be a mechanism for a “late signor” to the agreement to allow for additional members? </a:t>
            </a:r>
          </a:p>
          <a:p>
            <a:pPr lvl="0"/>
            <a:endParaRPr lang="en-US" sz="2000" dirty="0" smtClean="0">
              <a:solidFill>
                <a:srgbClr val="C00000"/>
              </a:solidFill>
            </a:endParaRPr>
          </a:p>
          <a:p>
            <a:pPr marL="457200" lvl="0" indent="-457200"/>
            <a:r>
              <a:rPr lang="en-US" sz="2000" dirty="0" smtClean="0">
                <a:solidFill>
                  <a:srgbClr val="C00000"/>
                </a:solidFill>
              </a:rPr>
              <a:t>3.     Will current headwater states choose to join as full members?</a:t>
            </a:r>
          </a:p>
        </p:txBody>
      </p:sp>
      <p:sp>
        <p:nvSpPr>
          <p:cNvPr id="8" name="Slide Number Placeholder 7"/>
          <p:cNvSpPr>
            <a:spLocks noGrp="1"/>
          </p:cNvSpPr>
          <p:nvPr>
            <p:ph type="sldNum" sz="quarter" idx="12"/>
          </p:nvPr>
        </p:nvSpPr>
        <p:spPr/>
        <p:txBody>
          <a:bodyPr/>
          <a:lstStyle/>
          <a:p>
            <a:fld id="{9F84C054-3DD7-4A3D-881C-EF6751D801C9}"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2">
              <a:lumMod val="50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Other Decisions Needed</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685800" y="1285741"/>
            <a:ext cx="7924800" cy="5486117"/>
          </a:xfrm>
          <a:prstGeom prst="rect">
            <a:avLst/>
          </a:prstGeom>
        </p:spPr>
        <p:txBody>
          <a:bodyPr wrap="square">
            <a:spAutoFit/>
          </a:bodyPr>
          <a:lstStyle/>
          <a:p>
            <a:pPr indent="-342900">
              <a:lnSpc>
                <a:spcPct val="150000"/>
              </a:lnSpc>
              <a:defRPr/>
            </a:pPr>
            <a:r>
              <a:rPr lang="en-US" sz="2400" b="1" u="sng" dirty="0" smtClean="0"/>
              <a:t>Supporting Document</a:t>
            </a:r>
            <a:r>
              <a:rPr lang="en-US" sz="2400" b="1" dirty="0" smtClean="0"/>
              <a:t>:  Governance Guidelines</a:t>
            </a:r>
          </a:p>
          <a:p>
            <a:endParaRPr lang="en-US" sz="2000" dirty="0" smtClean="0"/>
          </a:p>
          <a:p>
            <a:r>
              <a:rPr lang="en-US" sz="2400" b="1" dirty="0" smtClean="0">
                <a:solidFill>
                  <a:srgbClr val="C00000"/>
                </a:solidFill>
              </a:rPr>
              <a:t>Decisions: Governance Guidelines (pg 10)</a:t>
            </a:r>
          </a:p>
          <a:p>
            <a:pPr marL="457200" lvl="0" indent="-457200">
              <a:buFont typeface="+mj-lt"/>
              <a:buAutoNum type="arabicPeriod"/>
            </a:pPr>
            <a:r>
              <a:rPr lang="en-US" sz="2400" dirty="0" smtClean="0">
                <a:solidFill>
                  <a:srgbClr val="C00000"/>
                </a:solidFill>
              </a:rPr>
              <a:t>Should the Governance Guidelines be a completely separate, stand-alone document or should it be linked to the Declaration or part of the “Chesapeake Bay Agreement” package? </a:t>
            </a:r>
          </a:p>
          <a:p>
            <a:pPr marL="457200" lvl="0" indent="-457200">
              <a:buFont typeface="+mj-lt"/>
              <a:buAutoNum type="arabicPeriod"/>
            </a:pPr>
            <a:endParaRPr lang="en-US" sz="2400" dirty="0" smtClean="0">
              <a:solidFill>
                <a:srgbClr val="C00000"/>
              </a:solidFill>
            </a:endParaRPr>
          </a:p>
          <a:p>
            <a:pPr marL="457200" lvl="0" indent="-457200">
              <a:buFont typeface="+mj-lt"/>
              <a:buAutoNum type="arabicPeriod"/>
            </a:pPr>
            <a:r>
              <a:rPr lang="en-US" sz="2400" dirty="0" smtClean="0">
                <a:solidFill>
                  <a:srgbClr val="C00000"/>
                </a:solidFill>
              </a:rPr>
              <a:t>What part of the organization should sign off on the document, the PSC or Management Board? </a:t>
            </a:r>
          </a:p>
          <a:p>
            <a:pPr marL="457200" lvl="0" indent="-457200">
              <a:buFont typeface="+mj-lt"/>
              <a:buAutoNum type="arabicPeriod"/>
            </a:pPr>
            <a:endParaRPr lang="en-US" sz="2400" dirty="0" smtClean="0">
              <a:solidFill>
                <a:srgbClr val="C00000"/>
              </a:solidFill>
            </a:endParaRPr>
          </a:p>
          <a:p>
            <a:pPr marL="457200" lvl="0" indent="-457200">
              <a:buFont typeface="+mj-lt"/>
              <a:buAutoNum type="arabicPeriod"/>
            </a:pPr>
            <a:r>
              <a:rPr lang="en-US" sz="2400" dirty="0" smtClean="0">
                <a:solidFill>
                  <a:srgbClr val="C00000"/>
                </a:solidFill>
              </a:rPr>
              <a:t>How often should the CBP Governance document be renewed/updated? </a:t>
            </a:r>
          </a:p>
          <a:p>
            <a:endParaRPr lang="en-US" sz="2000" dirty="0" smtClean="0"/>
          </a:p>
          <a:p>
            <a:endParaRPr lang="en-US" sz="1050" dirty="0" smtClean="0"/>
          </a:p>
        </p:txBody>
      </p:sp>
      <p:sp>
        <p:nvSpPr>
          <p:cNvPr id="8" name="Slide Number Placeholder 7"/>
          <p:cNvSpPr>
            <a:spLocks noGrp="1"/>
          </p:cNvSpPr>
          <p:nvPr>
            <p:ph type="sldNum" sz="quarter" idx="12"/>
          </p:nvPr>
        </p:nvSpPr>
        <p:spPr/>
        <p:txBody>
          <a:bodyPr/>
          <a:lstStyle/>
          <a:p>
            <a:fld id="{9F84C054-3DD7-4A3D-881C-EF6751D801C9}"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2">
              <a:lumMod val="50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Other Decisions Needed</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685800" y="1285741"/>
            <a:ext cx="7924800" cy="4378122"/>
          </a:xfrm>
          <a:prstGeom prst="rect">
            <a:avLst/>
          </a:prstGeom>
        </p:spPr>
        <p:txBody>
          <a:bodyPr wrap="square">
            <a:spAutoFit/>
          </a:bodyPr>
          <a:lstStyle/>
          <a:p>
            <a:pPr indent="-342900">
              <a:lnSpc>
                <a:spcPct val="150000"/>
              </a:lnSpc>
              <a:defRPr/>
            </a:pPr>
            <a:r>
              <a:rPr lang="en-US" sz="2400" b="1" u="sng" dirty="0" smtClean="0"/>
              <a:t>Supporting Document</a:t>
            </a:r>
            <a:r>
              <a:rPr lang="en-US" sz="2400" b="1" dirty="0" smtClean="0"/>
              <a:t>:  Management Strategies</a:t>
            </a:r>
          </a:p>
          <a:p>
            <a:endParaRPr lang="en-US" sz="2000" dirty="0" smtClean="0"/>
          </a:p>
          <a:p>
            <a:r>
              <a:rPr lang="en-US" sz="2400" b="1" dirty="0" smtClean="0">
                <a:solidFill>
                  <a:srgbClr val="C00000"/>
                </a:solidFill>
              </a:rPr>
              <a:t>Decisions: Management Strategies (pg 11)</a:t>
            </a:r>
          </a:p>
          <a:p>
            <a:pPr marL="457200" lvl="0" indent="-457200">
              <a:buFont typeface="+mj-lt"/>
              <a:buAutoNum type="arabicPeriod"/>
            </a:pPr>
            <a:r>
              <a:rPr lang="en-US" sz="2400" dirty="0" smtClean="0">
                <a:solidFill>
                  <a:srgbClr val="C00000"/>
                </a:solidFill>
              </a:rPr>
              <a:t>Should the Partnership develop management strategies to implement actions to achieve outcomes identified in Part B of the Bifurcated Agreement (Option 1) or in the Agreement itself (Option 2)?</a:t>
            </a:r>
          </a:p>
          <a:p>
            <a:pPr marL="457200" lvl="0" indent="-457200">
              <a:buFont typeface="+mj-lt"/>
              <a:buAutoNum type="arabicPeriod"/>
            </a:pPr>
            <a:endParaRPr lang="en-US" sz="2400" dirty="0" smtClean="0">
              <a:solidFill>
                <a:srgbClr val="C00000"/>
              </a:solidFill>
            </a:endParaRPr>
          </a:p>
          <a:p>
            <a:pPr marL="457200" lvl="0" indent="-457200">
              <a:buFont typeface="+mj-lt"/>
              <a:buAutoNum type="arabicPeriod"/>
            </a:pPr>
            <a:r>
              <a:rPr lang="en-US" sz="2400" dirty="0" smtClean="0">
                <a:solidFill>
                  <a:srgbClr val="C00000"/>
                </a:solidFill>
              </a:rPr>
              <a:t>What part of the organization should sign off on the document, the PSC or Management Board? </a:t>
            </a:r>
          </a:p>
          <a:p>
            <a:endParaRPr lang="en-US" sz="2000" dirty="0" smtClean="0"/>
          </a:p>
          <a:p>
            <a:endParaRPr lang="en-US" sz="1050" dirty="0" smtClean="0"/>
          </a:p>
        </p:txBody>
      </p:sp>
      <p:sp>
        <p:nvSpPr>
          <p:cNvPr id="8" name="Slide Number Placeholder 7"/>
          <p:cNvSpPr>
            <a:spLocks noGrp="1"/>
          </p:cNvSpPr>
          <p:nvPr>
            <p:ph type="sldNum" sz="quarter" idx="12"/>
          </p:nvPr>
        </p:nvSpPr>
        <p:spPr/>
        <p:txBody>
          <a:bodyPr/>
          <a:lstStyle/>
          <a:p>
            <a:fld id="{9F84C054-3DD7-4A3D-881C-EF6751D801C9}"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bg2">
              <a:lumMod val="2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Remaining Decisions</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457200" y="914400"/>
            <a:ext cx="8305800" cy="5262979"/>
          </a:xfrm>
          <a:prstGeom prst="rect">
            <a:avLst/>
          </a:prstGeom>
        </p:spPr>
        <p:txBody>
          <a:bodyPr wrap="square">
            <a:spAutoFit/>
          </a:bodyPr>
          <a:lstStyle/>
          <a:p>
            <a:pPr indent="-342900">
              <a:lnSpc>
                <a:spcPct val="150000"/>
              </a:lnSpc>
              <a:defRPr/>
            </a:pPr>
            <a:endParaRPr lang="en-US" sz="1200" dirty="0" smtClean="0"/>
          </a:p>
          <a:p>
            <a:r>
              <a:rPr lang="en-US" sz="2400" b="1" dirty="0" smtClean="0">
                <a:solidFill>
                  <a:srgbClr val="C00000"/>
                </a:solidFill>
              </a:rPr>
              <a:t>Decision:  PSC Participation and Voting Eligibility (page 12)</a:t>
            </a:r>
            <a:endParaRPr lang="en-US" sz="1400" dirty="0" smtClean="0">
              <a:solidFill>
                <a:srgbClr val="C00000"/>
              </a:solidFill>
            </a:endParaRPr>
          </a:p>
          <a:p>
            <a:r>
              <a:rPr lang="en-US" sz="1400" b="1" dirty="0" smtClean="0"/>
              <a:t> </a:t>
            </a:r>
            <a:endParaRPr lang="en-US" sz="2400" dirty="0" smtClean="0"/>
          </a:p>
          <a:p>
            <a:r>
              <a:rPr lang="en-US" sz="2000" b="1" dirty="0" smtClean="0">
                <a:solidFill>
                  <a:srgbClr val="C00000"/>
                </a:solidFill>
              </a:rPr>
              <a:t>Option 1:  </a:t>
            </a:r>
            <a:r>
              <a:rPr lang="en-US" sz="2000" dirty="0" smtClean="0">
                <a:solidFill>
                  <a:srgbClr val="C00000"/>
                </a:solidFill>
              </a:rPr>
              <a:t>Status quo – EC designees (member/participating partner; level of state secretaries, DDOE Director, CBC E.D., federal agencies).  Multiple members from same delegations at the table, but only one vote allowed per delegation (e.g. EPA votes for all feds who are represented by either FLCD member or Regional Director).  STAC, CAC and LGAC chairs invited, but may not vote.</a:t>
            </a:r>
          </a:p>
          <a:p>
            <a:r>
              <a:rPr lang="en-US" sz="2000" b="1" dirty="0" smtClean="0">
                <a:solidFill>
                  <a:srgbClr val="C00000"/>
                </a:solidFill>
              </a:rPr>
              <a:t> </a:t>
            </a:r>
            <a:endParaRPr lang="en-US" sz="2000" dirty="0" smtClean="0">
              <a:solidFill>
                <a:srgbClr val="C00000"/>
              </a:solidFill>
            </a:endParaRPr>
          </a:p>
          <a:p>
            <a:r>
              <a:rPr lang="en-US" sz="2000" b="1" dirty="0" smtClean="0">
                <a:solidFill>
                  <a:srgbClr val="C00000"/>
                </a:solidFill>
              </a:rPr>
              <a:t>Option 2:  </a:t>
            </a:r>
            <a:r>
              <a:rPr lang="en-US" sz="2000" dirty="0" smtClean="0">
                <a:solidFill>
                  <a:srgbClr val="C00000"/>
                </a:solidFill>
              </a:rPr>
              <a:t>Retain current membership, however, members may only vote on issues according to what they have signed onto (i.e. if only signed on to water quality, they may only vote on water quality issues).</a:t>
            </a:r>
          </a:p>
          <a:p>
            <a:r>
              <a:rPr lang="en-US" sz="2000" b="1" dirty="0" smtClean="0">
                <a:solidFill>
                  <a:srgbClr val="C00000"/>
                </a:solidFill>
              </a:rPr>
              <a:t> </a:t>
            </a:r>
            <a:endParaRPr lang="en-US" sz="2000" dirty="0" smtClean="0">
              <a:solidFill>
                <a:srgbClr val="C00000"/>
              </a:solidFill>
            </a:endParaRPr>
          </a:p>
          <a:p>
            <a:r>
              <a:rPr lang="en-US" sz="2000" b="1" dirty="0" smtClean="0">
                <a:solidFill>
                  <a:srgbClr val="C00000"/>
                </a:solidFill>
              </a:rPr>
              <a:t>Option 3:  </a:t>
            </a:r>
            <a:r>
              <a:rPr lang="en-US" sz="2000" dirty="0" smtClean="0">
                <a:solidFill>
                  <a:srgbClr val="C00000"/>
                </a:solidFill>
              </a:rPr>
              <a:t>Only signatories “at the table”/eligible to vote; other partners serve in an advisory capacity.</a:t>
            </a:r>
            <a:r>
              <a:rPr lang="en-US" sz="2000" b="1" dirty="0" smtClean="0">
                <a:solidFill>
                  <a:srgbClr val="C00000"/>
                </a:solidFill>
              </a:rPr>
              <a:t>  </a:t>
            </a:r>
            <a:endParaRPr lang="en-US" sz="2000" dirty="0" smtClean="0">
              <a:solidFill>
                <a:srgbClr val="C00000"/>
              </a:solidFill>
            </a:endParaRPr>
          </a:p>
          <a:p>
            <a:endParaRPr lang="en-US" sz="2000" dirty="0" smtClean="0">
              <a:solidFill>
                <a:srgbClr val="C00000"/>
              </a:solidFill>
            </a:endParaRPr>
          </a:p>
        </p:txBody>
      </p:sp>
      <p:sp>
        <p:nvSpPr>
          <p:cNvPr id="8" name="Slide Number Placeholder 7"/>
          <p:cNvSpPr>
            <a:spLocks noGrp="1"/>
          </p:cNvSpPr>
          <p:nvPr>
            <p:ph type="sldNum" sz="quarter" idx="12"/>
          </p:nvPr>
        </p:nvSpPr>
        <p:spPr/>
        <p:txBody>
          <a:bodyPr/>
          <a:lstStyle/>
          <a:p>
            <a:fld id="{9F84C054-3DD7-4A3D-881C-EF6751D801C9}"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6">
              <a:lumMod val="50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Executive Council Meeting</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685800" y="950178"/>
            <a:ext cx="8001000" cy="6278642"/>
          </a:xfrm>
          <a:prstGeom prst="rect">
            <a:avLst/>
          </a:prstGeom>
        </p:spPr>
        <p:txBody>
          <a:bodyPr wrap="square">
            <a:spAutoFit/>
          </a:bodyPr>
          <a:lstStyle/>
          <a:p>
            <a:pPr indent="-342900">
              <a:lnSpc>
                <a:spcPct val="150000"/>
              </a:lnSpc>
              <a:defRPr/>
            </a:pPr>
            <a:r>
              <a:rPr lang="en-US" sz="2800" b="1" dirty="0" smtClean="0"/>
              <a:t>Decision Points:</a:t>
            </a:r>
          </a:p>
          <a:p>
            <a:pPr indent="-342900">
              <a:lnSpc>
                <a:spcPct val="150000"/>
              </a:lnSpc>
              <a:defRPr/>
            </a:pPr>
            <a:r>
              <a:rPr lang="en-US" sz="2800" b="1" dirty="0" smtClean="0">
                <a:solidFill>
                  <a:srgbClr val="C00000"/>
                </a:solidFill>
              </a:rPr>
              <a:t>Focus Areas?</a:t>
            </a:r>
          </a:p>
          <a:p>
            <a:pPr indent="-342900">
              <a:lnSpc>
                <a:spcPct val="150000"/>
              </a:lnSpc>
              <a:buFont typeface="Arial" pitchFamily="34" charset="0"/>
              <a:buChar char="•"/>
              <a:defRPr/>
            </a:pPr>
            <a:r>
              <a:rPr lang="en-US" sz="2800" dirty="0" smtClean="0">
                <a:solidFill>
                  <a:srgbClr val="C00000"/>
                </a:solidFill>
              </a:rPr>
              <a:t>30</a:t>
            </a:r>
            <a:r>
              <a:rPr lang="en-US" sz="2800" baseline="30000" dirty="0" smtClean="0">
                <a:solidFill>
                  <a:srgbClr val="C00000"/>
                </a:solidFill>
              </a:rPr>
              <a:t>th</a:t>
            </a:r>
            <a:r>
              <a:rPr lang="en-US" sz="2800" dirty="0" smtClean="0">
                <a:solidFill>
                  <a:srgbClr val="C00000"/>
                </a:solidFill>
              </a:rPr>
              <a:t> Anniversary of the Chesapeake Bay Program</a:t>
            </a:r>
          </a:p>
          <a:p>
            <a:pPr indent="-342900">
              <a:lnSpc>
                <a:spcPct val="150000"/>
              </a:lnSpc>
              <a:buFont typeface="Arial" pitchFamily="34" charset="0"/>
              <a:buChar char="•"/>
              <a:defRPr/>
            </a:pPr>
            <a:r>
              <a:rPr lang="en-US" sz="2800" dirty="0" smtClean="0">
                <a:solidFill>
                  <a:srgbClr val="C00000"/>
                </a:solidFill>
              </a:rPr>
              <a:t>Signing of the New Agreement</a:t>
            </a:r>
          </a:p>
          <a:p>
            <a:pPr indent="-342900">
              <a:lnSpc>
                <a:spcPct val="150000"/>
              </a:lnSpc>
              <a:buFont typeface="Arial" pitchFamily="34" charset="0"/>
              <a:buChar char="•"/>
              <a:defRPr/>
            </a:pPr>
            <a:endParaRPr lang="en-US" sz="2800" dirty="0" smtClean="0">
              <a:solidFill>
                <a:srgbClr val="C00000"/>
              </a:solidFill>
            </a:endParaRPr>
          </a:p>
          <a:p>
            <a:pPr indent="-342900">
              <a:lnSpc>
                <a:spcPct val="150000"/>
              </a:lnSpc>
              <a:defRPr/>
            </a:pPr>
            <a:r>
              <a:rPr lang="en-US" sz="2800" b="1" dirty="0" smtClean="0">
                <a:solidFill>
                  <a:srgbClr val="C00000"/>
                </a:solidFill>
              </a:rPr>
              <a:t>Timing</a:t>
            </a:r>
          </a:p>
          <a:p>
            <a:pPr indent="-342900">
              <a:lnSpc>
                <a:spcPct val="150000"/>
              </a:lnSpc>
              <a:buFont typeface="Arial" pitchFamily="34" charset="0"/>
              <a:buChar char="•"/>
              <a:defRPr/>
            </a:pPr>
            <a:r>
              <a:rPr lang="en-US" sz="2800" dirty="0" smtClean="0">
                <a:solidFill>
                  <a:srgbClr val="C00000"/>
                </a:solidFill>
              </a:rPr>
              <a:t>Should we move the timing of the EC meeting to late September/early October?</a:t>
            </a:r>
          </a:p>
          <a:p>
            <a:pPr indent="-342900">
              <a:lnSpc>
                <a:spcPct val="150000"/>
              </a:lnSpc>
              <a:defRPr/>
            </a:pPr>
            <a:endParaRPr lang="en-US" sz="2800" b="1" dirty="0" smtClean="0">
              <a:solidFill>
                <a:srgbClr val="C00000"/>
              </a:solidFill>
            </a:endParaRPr>
          </a:p>
          <a:p>
            <a:pPr lvl="1"/>
            <a:endParaRPr lang="en-US" sz="2400" b="1" dirty="0" smtClean="0">
              <a:solidFill>
                <a:srgbClr val="C00000"/>
              </a:solidFill>
            </a:endParaRPr>
          </a:p>
        </p:txBody>
      </p:sp>
      <p:sp>
        <p:nvSpPr>
          <p:cNvPr id="8" name="Slide Number Placeholder 7"/>
          <p:cNvSpPr>
            <a:spLocks noGrp="1"/>
          </p:cNvSpPr>
          <p:nvPr>
            <p:ph type="sldNum" sz="quarter" idx="12"/>
          </p:nvPr>
        </p:nvSpPr>
        <p:spPr/>
        <p:txBody>
          <a:bodyPr/>
          <a:lstStyle/>
          <a:p>
            <a:fld id="{9F84C054-3DD7-4A3D-881C-EF6751D801C9}" type="slidenum">
              <a:rPr lang="en-US" smtClean="0"/>
              <a:pPr/>
              <a:t>28</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dirty="0">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New Agreement Parameters</a:t>
            </a:r>
            <a:endParaRPr lang="en-US" sz="3600" b="1" dirty="0">
              <a:solidFill>
                <a:schemeClr val="bg1"/>
              </a:solidFill>
              <a:latin typeface="Calibri" pitchFamily="34" charset="0"/>
              <a:cs typeface="Calibri" pitchFamily="34" charset="0"/>
            </a:endParaRPr>
          </a:p>
        </p:txBody>
      </p:sp>
      <p:sp>
        <p:nvSpPr>
          <p:cNvPr id="13316" name="Rectangle 9"/>
          <p:cNvSpPr>
            <a:spLocks noChangeArrowheads="1"/>
          </p:cNvSpPr>
          <p:nvPr/>
        </p:nvSpPr>
        <p:spPr bwMode="auto">
          <a:xfrm>
            <a:off x="457200" y="1219200"/>
            <a:ext cx="8229600" cy="4876800"/>
          </a:xfrm>
          <a:prstGeom prst="rect">
            <a:avLst/>
          </a:prstGeom>
          <a:noFill/>
          <a:ln w="9525">
            <a:noFill/>
            <a:miter lim="800000"/>
            <a:headEnd/>
            <a:tailEnd/>
          </a:ln>
        </p:spPr>
        <p:txBody>
          <a:bodyPr/>
          <a:lstStyle/>
          <a:p>
            <a:pPr>
              <a:defRPr/>
            </a:pPr>
            <a:r>
              <a:rPr lang="en-US" sz="2400" b="1" dirty="0" smtClean="0"/>
              <a:t>Agreement should:</a:t>
            </a:r>
          </a:p>
          <a:p>
            <a:pPr marL="457200" indent="-457200">
              <a:buFont typeface="+mj-lt"/>
              <a:buAutoNum type="arabicPeriod"/>
              <a:defRPr/>
            </a:pPr>
            <a:r>
              <a:rPr lang="en-US" sz="2400" dirty="0" smtClean="0"/>
              <a:t>Be simple but substantive </a:t>
            </a:r>
          </a:p>
          <a:p>
            <a:pPr marL="457200" indent="-457200">
              <a:buFont typeface="+mj-lt"/>
              <a:buAutoNum type="arabicPeriod"/>
              <a:defRPr/>
            </a:pPr>
            <a:endParaRPr lang="en-US" sz="2400" dirty="0" smtClean="0"/>
          </a:p>
          <a:p>
            <a:pPr marL="457200" indent="-457200">
              <a:buFont typeface="+mj-lt"/>
              <a:buAutoNum type="arabicPeriod"/>
              <a:defRPr/>
            </a:pPr>
            <a:r>
              <a:rPr lang="en-US" sz="2400" dirty="0" smtClean="0"/>
              <a:t>Include overarching goals and specific time-bound outcomes</a:t>
            </a:r>
          </a:p>
          <a:p>
            <a:pPr marL="457200" indent="-457200">
              <a:buFont typeface="+mj-lt"/>
              <a:buAutoNum type="arabicPeriod"/>
              <a:defRPr/>
            </a:pPr>
            <a:endParaRPr lang="en-US" sz="2400" dirty="0" smtClean="0"/>
          </a:p>
          <a:p>
            <a:pPr marL="457200" indent="-457200">
              <a:buFont typeface="+mj-lt"/>
              <a:buAutoNum type="arabicPeriod"/>
              <a:defRPr/>
            </a:pPr>
            <a:r>
              <a:rPr lang="en-US" sz="2400" dirty="0" smtClean="0"/>
              <a:t>Coordinate federal EO goals and outcomes with those of the Partnership</a:t>
            </a:r>
          </a:p>
          <a:p>
            <a:pPr marL="457200" indent="-457200">
              <a:buFont typeface="+mj-lt"/>
              <a:buAutoNum type="arabicPeriod"/>
              <a:defRPr/>
            </a:pPr>
            <a:endParaRPr lang="en-US" sz="2400" dirty="0" smtClean="0"/>
          </a:p>
          <a:p>
            <a:pPr marL="457200" indent="-457200">
              <a:buFont typeface="+mj-lt"/>
              <a:buAutoNum type="arabicPeriod"/>
              <a:defRPr/>
            </a:pPr>
            <a:r>
              <a:rPr lang="en-US" sz="2400" dirty="0" smtClean="0"/>
              <a:t>Allow for different levels of participation on various goals/outcomes</a:t>
            </a:r>
          </a:p>
          <a:p>
            <a:pPr marL="457200" indent="-457200">
              <a:buFont typeface="+mj-lt"/>
              <a:buAutoNum type="arabicPeriod"/>
              <a:defRPr/>
            </a:pPr>
            <a:endParaRPr lang="en-US" sz="2400" dirty="0" smtClean="0"/>
          </a:p>
          <a:p>
            <a:pPr marL="457200" indent="-457200">
              <a:buFont typeface="+mj-lt"/>
              <a:buAutoNum type="arabicPeriod"/>
              <a:defRPr/>
            </a:pPr>
            <a:r>
              <a:rPr lang="en-US" sz="2400" dirty="0" smtClean="0"/>
              <a:t>Allow for flexibility to periodically revise outcomes and/or goals as determined through adaptive management principles</a:t>
            </a:r>
          </a:p>
          <a:p>
            <a:pPr lvl="1"/>
            <a:endParaRPr lang="en-US" sz="2000" dirty="0" smtClean="0"/>
          </a:p>
          <a:p>
            <a:r>
              <a:rPr lang="en-US" dirty="0" smtClean="0"/>
              <a:t> </a:t>
            </a:r>
          </a:p>
          <a:p>
            <a:pPr lvl="1"/>
            <a:endParaRPr lang="en-US" dirty="0"/>
          </a:p>
          <a:p>
            <a:pPr lvl="1"/>
            <a:endParaRPr lang="en-US" dirty="0"/>
          </a:p>
        </p:txBody>
      </p:sp>
      <p:sp>
        <p:nvSpPr>
          <p:cNvPr id="7" name="Slide Number Placeholder 6"/>
          <p:cNvSpPr>
            <a:spLocks noGrp="1"/>
          </p:cNvSpPr>
          <p:nvPr>
            <p:ph type="sldNum" sz="quarter" idx="12"/>
          </p:nvPr>
        </p:nvSpPr>
        <p:spPr/>
        <p:txBody>
          <a:bodyPr/>
          <a:lstStyle/>
          <a:p>
            <a:fld id="{9F84C054-3DD7-4A3D-881C-EF6751D801C9}"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New Agreement Parameters</a:t>
            </a:r>
            <a:endParaRPr lang="en-US" sz="3600" b="1" dirty="0">
              <a:solidFill>
                <a:schemeClr val="bg1"/>
              </a:solidFill>
              <a:latin typeface="Calibri" pitchFamily="34" charset="0"/>
              <a:cs typeface="Calibri" pitchFamily="34" charset="0"/>
            </a:endParaRPr>
          </a:p>
        </p:txBody>
      </p:sp>
      <p:sp>
        <p:nvSpPr>
          <p:cNvPr id="13316" name="Rectangle 9"/>
          <p:cNvSpPr>
            <a:spLocks noChangeArrowheads="1"/>
          </p:cNvSpPr>
          <p:nvPr/>
        </p:nvSpPr>
        <p:spPr bwMode="auto">
          <a:xfrm>
            <a:off x="457200" y="1219200"/>
            <a:ext cx="8229600" cy="4876800"/>
          </a:xfrm>
          <a:prstGeom prst="rect">
            <a:avLst/>
          </a:prstGeom>
          <a:noFill/>
          <a:ln w="9525">
            <a:noFill/>
            <a:miter lim="800000"/>
            <a:headEnd/>
            <a:tailEnd/>
          </a:ln>
        </p:spPr>
        <p:txBody>
          <a:bodyPr/>
          <a:lstStyle/>
          <a:p>
            <a:pPr>
              <a:defRPr/>
            </a:pPr>
            <a:r>
              <a:rPr lang="en-US" sz="2400" b="1" dirty="0" smtClean="0"/>
              <a:t>Agreement should:</a:t>
            </a:r>
          </a:p>
          <a:p>
            <a:pPr marL="457200" indent="-457200">
              <a:buFont typeface="+mj-lt"/>
              <a:buAutoNum type="arabicPeriod" startAt="6"/>
              <a:defRPr/>
            </a:pPr>
            <a:r>
              <a:rPr lang="en-US" sz="2400" dirty="0" smtClean="0"/>
              <a:t>Ensure that the membership on the EC adequately represents the fuller partnership without unduly shifting the balance of federal and state representation.</a:t>
            </a:r>
          </a:p>
          <a:p>
            <a:pPr marL="457200" indent="-457200">
              <a:buFont typeface="+mj-lt"/>
              <a:buAutoNum type="arabicPeriod" startAt="6"/>
              <a:defRPr/>
            </a:pPr>
            <a:endParaRPr lang="en-US" sz="2400" dirty="0" smtClean="0"/>
          </a:p>
          <a:p>
            <a:pPr marL="457200" indent="-457200">
              <a:buFont typeface="+mj-lt"/>
              <a:buAutoNum type="arabicPeriod" startAt="6"/>
              <a:defRPr/>
            </a:pPr>
            <a:r>
              <a:rPr lang="en-US" sz="2400" dirty="0" smtClean="0"/>
              <a:t>Outline key principles on how the partnership agrees to work together</a:t>
            </a:r>
          </a:p>
          <a:p>
            <a:pPr marL="457200" indent="-457200">
              <a:buFont typeface="+mj-lt"/>
              <a:buAutoNum type="arabicPeriod" startAt="6"/>
              <a:defRPr/>
            </a:pPr>
            <a:endParaRPr lang="en-US" sz="2400" dirty="0" smtClean="0"/>
          </a:p>
          <a:p>
            <a:pPr marL="457200" indent="-457200">
              <a:buFont typeface="+mj-lt"/>
              <a:buAutoNum type="arabicPeriod" startAt="6"/>
              <a:defRPr/>
            </a:pPr>
            <a:r>
              <a:rPr lang="en-US" sz="2400" dirty="0" smtClean="0"/>
              <a:t>Ensure transparency and continuing partnership accountability</a:t>
            </a:r>
          </a:p>
          <a:p>
            <a:pPr marL="457200" indent="-457200">
              <a:buFont typeface="+mj-lt"/>
              <a:buAutoNum type="arabicPeriod" startAt="6"/>
              <a:defRPr/>
            </a:pPr>
            <a:endParaRPr lang="en-US" sz="2400" dirty="0" smtClean="0"/>
          </a:p>
          <a:p>
            <a:pPr marL="457200" indent="-457200">
              <a:buFont typeface="+mj-lt"/>
              <a:buAutoNum type="arabicPeriod" startAt="6"/>
              <a:defRPr/>
            </a:pPr>
            <a:r>
              <a:rPr lang="en-US" sz="2400" dirty="0" smtClean="0"/>
              <a:t>Call for the development and implementation of a governance document and management strategies.</a:t>
            </a:r>
          </a:p>
          <a:p>
            <a:pPr lvl="1"/>
            <a:endParaRPr lang="en-US" sz="2000" dirty="0" smtClean="0"/>
          </a:p>
          <a:p>
            <a:r>
              <a:rPr lang="en-US" dirty="0" smtClean="0"/>
              <a:t> </a:t>
            </a:r>
          </a:p>
          <a:p>
            <a:pPr lvl="1"/>
            <a:endParaRPr lang="en-US" dirty="0"/>
          </a:p>
          <a:p>
            <a:pPr lvl="1"/>
            <a:endParaRPr lang="en-US" dirty="0"/>
          </a:p>
        </p:txBody>
      </p:sp>
      <p:sp>
        <p:nvSpPr>
          <p:cNvPr id="7" name="Slide Number Placeholder 6"/>
          <p:cNvSpPr>
            <a:spLocks noGrp="1"/>
          </p:cNvSpPr>
          <p:nvPr>
            <p:ph type="sldNum" sz="quarter" idx="12"/>
          </p:nvPr>
        </p:nvSpPr>
        <p:spPr/>
        <p:txBody>
          <a:bodyPr/>
          <a:lstStyle/>
          <a:p>
            <a:fld id="{9F84C054-3DD7-4A3D-881C-EF6751D801C9}"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Section 117, CWA</a:t>
            </a:r>
            <a:endParaRPr lang="en-US" sz="3600" b="1" dirty="0">
              <a:solidFill>
                <a:schemeClr val="bg1"/>
              </a:solidFill>
              <a:latin typeface="Calibri" pitchFamily="34" charset="0"/>
              <a:cs typeface="Calibri" pitchFamily="34" charset="0"/>
            </a:endParaRPr>
          </a:p>
        </p:txBody>
      </p:sp>
      <p:sp>
        <p:nvSpPr>
          <p:cNvPr id="13316" name="Rectangle 9"/>
          <p:cNvSpPr>
            <a:spLocks noChangeArrowheads="1"/>
          </p:cNvSpPr>
          <p:nvPr/>
        </p:nvSpPr>
        <p:spPr bwMode="auto">
          <a:xfrm>
            <a:off x="457200" y="1219200"/>
            <a:ext cx="8229600" cy="5181600"/>
          </a:xfrm>
          <a:prstGeom prst="rect">
            <a:avLst/>
          </a:prstGeom>
          <a:noFill/>
          <a:ln w="9525">
            <a:noFill/>
            <a:miter lim="800000"/>
            <a:headEnd/>
            <a:tailEnd/>
          </a:ln>
        </p:spPr>
        <p:txBody>
          <a:bodyPr/>
          <a:lstStyle/>
          <a:p>
            <a:pPr>
              <a:defRPr/>
            </a:pPr>
            <a:r>
              <a:rPr lang="en-US" sz="3200" b="1" dirty="0" smtClean="0">
                <a:solidFill>
                  <a:schemeClr val="tx2">
                    <a:lumMod val="60000"/>
                    <a:lumOff val="40000"/>
                  </a:schemeClr>
                </a:solidFill>
              </a:rPr>
              <a:t>Key Definitions </a:t>
            </a:r>
            <a:endParaRPr lang="en-US" sz="2400" dirty="0" smtClean="0"/>
          </a:p>
          <a:p>
            <a:pPr lvl="1"/>
            <a:endParaRPr lang="en-US" sz="1600" dirty="0" smtClean="0"/>
          </a:p>
          <a:p>
            <a:pPr lvl="1"/>
            <a:r>
              <a:rPr lang="en-US" sz="2400" b="1" dirty="0" smtClean="0"/>
              <a:t>Chesapeake Bay Agreement – </a:t>
            </a:r>
            <a:r>
              <a:rPr lang="en-US" sz="2400" dirty="0" smtClean="0"/>
              <a:t>(a)(2) “the formal, voluntary agreements executed to achieve the goal of restoring and protecting the Chesapeake Bay </a:t>
            </a:r>
            <a:r>
              <a:rPr lang="en-US" sz="2400" u="sng" dirty="0" smtClean="0"/>
              <a:t>ecosystem</a:t>
            </a:r>
            <a:r>
              <a:rPr lang="en-US" sz="2400" i="1" dirty="0" smtClean="0"/>
              <a:t> </a:t>
            </a:r>
            <a:r>
              <a:rPr lang="en-US" sz="2400" dirty="0" smtClean="0"/>
              <a:t>and the living resources of the Chesapeake Bay ecosystem and </a:t>
            </a:r>
            <a:r>
              <a:rPr lang="en-US" sz="2400" u="sng" dirty="0" smtClean="0"/>
              <a:t>signed by the Chesapeake Executive Council. “</a:t>
            </a:r>
            <a:endParaRPr lang="en-US" sz="2400" dirty="0" smtClean="0"/>
          </a:p>
          <a:p>
            <a:r>
              <a:rPr lang="en-US" sz="2400" dirty="0" smtClean="0"/>
              <a:t> </a:t>
            </a:r>
          </a:p>
          <a:p>
            <a:pPr lvl="1"/>
            <a:r>
              <a:rPr lang="en-US" sz="2400" b="1" dirty="0" smtClean="0"/>
              <a:t>Members of the Chesapeake Executive Council – </a:t>
            </a:r>
            <a:r>
              <a:rPr lang="en-US" sz="2400" dirty="0" smtClean="0"/>
              <a:t>(a)(5) “the signatories to the Chesapeake Bay Agreement.”</a:t>
            </a:r>
          </a:p>
          <a:p>
            <a:pPr lvl="1"/>
            <a:endParaRPr lang="en-US" sz="2400" dirty="0" smtClean="0"/>
          </a:p>
          <a:p>
            <a:pPr lvl="1"/>
            <a:r>
              <a:rPr lang="en-US" sz="2400" b="1" dirty="0" smtClean="0"/>
              <a:t>Chesapeake Bay Program – </a:t>
            </a:r>
            <a:r>
              <a:rPr lang="en-US" sz="2400" dirty="0" smtClean="0"/>
              <a:t>(a)(4) “the program directed by the Chesapeake Executive Council in accordance with the Chesapeake Bay Agreement”</a:t>
            </a:r>
            <a:endParaRPr lang="en-US" sz="2400" b="1" dirty="0" smtClean="0"/>
          </a:p>
          <a:p>
            <a:pPr lvl="1"/>
            <a:endParaRPr lang="en-US" sz="2000" dirty="0" smtClean="0"/>
          </a:p>
          <a:p>
            <a:r>
              <a:rPr lang="en-US" dirty="0" smtClean="0"/>
              <a:t> </a:t>
            </a:r>
          </a:p>
          <a:p>
            <a:pPr lvl="1"/>
            <a:endParaRPr lang="en-US" dirty="0"/>
          </a:p>
          <a:p>
            <a:pPr lvl="1"/>
            <a:endParaRPr lang="en-US" dirty="0"/>
          </a:p>
        </p:txBody>
      </p:sp>
      <p:sp>
        <p:nvSpPr>
          <p:cNvPr id="7" name="Slide Number Placeholder 6"/>
          <p:cNvSpPr>
            <a:spLocks noGrp="1"/>
          </p:cNvSpPr>
          <p:nvPr>
            <p:ph type="sldNum" sz="quarter" idx="12"/>
          </p:nvPr>
        </p:nvSpPr>
        <p:spPr/>
        <p:txBody>
          <a:bodyPr/>
          <a:lstStyle/>
          <a:p>
            <a:fld id="{9F84C054-3DD7-4A3D-881C-EF6751D801C9}"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Section 117, CWA</a:t>
            </a:r>
            <a:endParaRPr lang="en-US" sz="3600" b="1" dirty="0">
              <a:solidFill>
                <a:schemeClr val="bg1"/>
              </a:solidFill>
              <a:latin typeface="Calibri" pitchFamily="34" charset="0"/>
              <a:cs typeface="Calibri" pitchFamily="34" charset="0"/>
            </a:endParaRPr>
          </a:p>
        </p:txBody>
      </p:sp>
      <p:sp>
        <p:nvSpPr>
          <p:cNvPr id="13316" name="Rectangle 9"/>
          <p:cNvSpPr>
            <a:spLocks noChangeArrowheads="1"/>
          </p:cNvSpPr>
          <p:nvPr/>
        </p:nvSpPr>
        <p:spPr bwMode="auto">
          <a:xfrm>
            <a:off x="457200" y="1219200"/>
            <a:ext cx="8229600" cy="4876800"/>
          </a:xfrm>
          <a:prstGeom prst="rect">
            <a:avLst/>
          </a:prstGeom>
          <a:noFill/>
          <a:ln w="9525">
            <a:noFill/>
            <a:miter lim="800000"/>
            <a:headEnd/>
            <a:tailEnd/>
          </a:ln>
        </p:spPr>
        <p:txBody>
          <a:bodyPr/>
          <a:lstStyle/>
          <a:p>
            <a:pPr>
              <a:defRPr/>
            </a:pPr>
            <a:r>
              <a:rPr lang="en-US" sz="3200" b="1" dirty="0" smtClean="0">
                <a:solidFill>
                  <a:schemeClr val="tx2">
                    <a:lumMod val="60000"/>
                    <a:lumOff val="40000"/>
                  </a:schemeClr>
                </a:solidFill>
              </a:rPr>
              <a:t>Key Requirements </a:t>
            </a:r>
            <a:endParaRPr lang="en-US" sz="3200" dirty="0" smtClean="0"/>
          </a:p>
          <a:p>
            <a:r>
              <a:rPr lang="en-US" dirty="0" smtClean="0"/>
              <a:t> </a:t>
            </a:r>
          </a:p>
          <a:p>
            <a:pPr lvl="1"/>
            <a:r>
              <a:rPr lang="en-US" sz="2400" b="1" dirty="0" smtClean="0"/>
              <a:t>Granting Funds – </a:t>
            </a:r>
            <a:r>
              <a:rPr lang="en-US" sz="2400" dirty="0" smtClean="0"/>
              <a:t>(e)(1) </a:t>
            </a:r>
            <a:r>
              <a:rPr lang="en-US" sz="2400" b="1" dirty="0" smtClean="0"/>
              <a:t>“</a:t>
            </a:r>
            <a:r>
              <a:rPr lang="en-US" sz="2400" i="1" u="sng" dirty="0" smtClean="0"/>
              <a:t>If a signatory jurisdiction has approved and committed to implement all or substantially all aspects of the Chesapeake Bay Agreement</a:t>
            </a:r>
            <a:r>
              <a:rPr lang="en-US" sz="2400" dirty="0" smtClean="0"/>
              <a:t>… the Administrator— (A) shall make a grant to the jurisdiction for the purpose of implementing the management mechanisms established and conditions as the Administrator considers appropriate; and (B) may make a grant to a signatory jurisdiction for the purpose of monitoring the Chesapeake Bay ecosystem.</a:t>
            </a:r>
          </a:p>
          <a:p>
            <a:pPr lvl="1"/>
            <a:endParaRPr lang="en-US" sz="2400" dirty="0" smtClean="0"/>
          </a:p>
          <a:p>
            <a:pPr lvl="1"/>
            <a:r>
              <a:rPr lang="en-US" sz="2400" dirty="0" smtClean="0"/>
              <a:t>(e)(2)(A) “ to implement management mechanisms established under the Chesapeake Bay Agreement”</a:t>
            </a:r>
          </a:p>
          <a:p>
            <a:pPr lvl="1"/>
            <a:endParaRPr lang="en-US" dirty="0"/>
          </a:p>
        </p:txBody>
      </p:sp>
      <p:sp>
        <p:nvSpPr>
          <p:cNvPr id="7" name="Slide Number Placeholder 6"/>
          <p:cNvSpPr>
            <a:spLocks noGrp="1"/>
          </p:cNvSpPr>
          <p:nvPr>
            <p:ph type="sldNum" sz="quarter" idx="12"/>
          </p:nvPr>
        </p:nvSpPr>
        <p:spPr/>
        <p:txBody>
          <a:bodyPr/>
          <a:lstStyle/>
          <a:p>
            <a:fld id="{9F84C054-3DD7-4A3D-881C-EF6751D801C9}"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Section 117, CWA</a:t>
            </a:r>
            <a:endParaRPr lang="en-US" sz="3600" b="1" dirty="0">
              <a:solidFill>
                <a:schemeClr val="bg1"/>
              </a:solidFill>
              <a:latin typeface="Calibri" pitchFamily="34" charset="0"/>
              <a:cs typeface="Calibri" pitchFamily="34" charset="0"/>
            </a:endParaRPr>
          </a:p>
        </p:txBody>
      </p:sp>
      <p:sp>
        <p:nvSpPr>
          <p:cNvPr id="13316" name="Rectangle 9"/>
          <p:cNvSpPr>
            <a:spLocks noChangeArrowheads="1"/>
          </p:cNvSpPr>
          <p:nvPr/>
        </p:nvSpPr>
        <p:spPr bwMode="auto">
          <a:xfrm>
            <a:off x="457200" y="1219200"/>
            <a:ext cx="8229600" cy="4876800"/>
          </a:xfrm>
          <a:prstGeom prst="rect">
            <a:avLst/>
          </a:prstGeom>
          <a:noFill/>
          <a:ln w="9525">
            <a:noFill/>
            <a:miter lim="800000"/>
            <a:headEnd/>
            <a:tailEnd/>
          </a:ln>
        </p:spPr>
        <p:txBody>
          <a:bodyPr/>
          <a:lstStyle/>
          <a:p>
            <a:pPr>
              <a:defRPr/>
            </a:pPr>
            <a:r>
              <a:rPr lang="en-US" sz="3200" b="1" dirty="0" smtClean="0">
                <a:solidFill>
                  <a:schemeClr val="tx2">
                    <a:lumMod val="60000"/>
                    <a:lumOff val="40000"/>
                  </a:schemeClr>
                </a:solidFill>
              </a:rPr>
              <a:t>Key Requirements </a:t>
            </a:r>
            <a:endParaRPr lang="en-US" sz="3200" dirty="0" smtClean="0"/>
          </a:p>
          <a:p>
            <a:r>
              <a:rPr lang="en-US" dirty="0" smtClean="0"/>
              <a:t> </a:t>
            </a:r>
          </a:p>
          <a:p>
            <a:pPr lvl="1"/>
            <a:r>
              <a:rPr lang="en-US" sz="2400" b="1" dirty="0" smtClean="0"/>
              <a:t>Management Strategies </a:t>
            </a:r>
            <a:r>
              <a:rPr lang="en-US" sz="2400" dirty="0" smtClean="0"/>
              <a:t>– (g)(1)“The Administrator, in coordination with other members of the Chesapeake Executive Council, shall ensure that management plans are developed and implementation is begun by signatories to the Chesapeake Bay Agreement to achieve and maintain . . .”</a:t>
            </a:r>
          </a:p>
        </p:txBody>
      </p:sp>
      <p:sp>
        <p:nvSpPr>
          <p:cNvPr id="7" name="Slide Number Placeholder 6"/>
          <p:cNvSpPr>
            <a:spLocks noGrp="1"/>
          </p:cNvSpPr>
          <p:nvPr>
            <p:ph type="sldNum" sz="quarter" idx="12"/>
          </p:nvPr>
        </p:nvSpPr>
        <p:spPr/>
        <p:txBody>
          <a:bodyPr/>
          <a:lstStyle/>
          <a:p>
            <a:fld id="{9F84C054-3DD7-4A3D-881C-EF6751D801C9}"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Discussion Process</a:t>
            </a:r>
            <a:endParaRPr lang="en-US" sz="3600" b="1" dirty="0">
              <a:solidFill>
                <a:schemeClr val="bg1"/>
              </a:solidFill>
              <a:latin typeface="Calibri" pitchFamily="34" charset="0"/>
              <a:cs typeface="Calibri" pitchFamily="34" charset="0"/>
            </a:endParaRPr>
          </a:p>
        </p:txBody>
      </p:sp>
      <p:sp>
        <p:nvSpPr>
          <p:cNvPr id="13316" name="Rectangle 9"/>
          <p:cNvSpPr>
            <a:spLocks noChangeArrowheads="1"/>
          </p:cNvSpPr>
          <p:nvPr/>
        </p:nvSpPr>
        <p:spPr bwMode="auto">
          <a:xfrm>
            <a:off x="1905000" y="1219200"/>
            <a:ext cx="6172200" cy="5410200"/>
          </a:xfrm>
          <a:prstGeom prst="rect">
            <a:avLst/>
          </a:prstGeom>
          <a:noFill/>
          <a:ln w="9525">
            <a:noFill/>
            <a:miter lim="800000"/>
            <a:headEnd/>
            <a:tailEnd/>
          </a:ln>
        </p:spPr>
        <p:txBody>
          <a:bodyPr/>
          <a:lstStyle/>
          <a:p>
            <a:pPr marL="457200" indent="-457200">
              <a:buFont typeface="+mj-lt"/>
              <a:buAutoNum type="arabicPeriod"/>
            </a:pPr>
            <a:r>
              <a:rPr lang="en-US" sz="3200" b="1" dirty="0" smtClean="0"/>
              <a:t>Confirm General Sense of the Group</a:t>
            </a:r>
          </a:p>
          <a:p>
            <a:pPr marL="457200" indent="-457200">
              <a:buFont typeface="+mj-lt"/>
              <a:buAutoNum type="arabicPeriod"/>
            </a:pPr>
            <a:r>
              <a:rPr lang="en-US" sz="3200" b="1" dirty="0" smtClean="0"/>
              <a:t>Listen </a:t>
            </a:r>
            <a:r>
              <a:rPr lang="en-US" sz="3200" b="1" dirty="0"/>
              <a:t>to the </a:t>
            </a:r>
            <a:r>
              <a:rPr lang="en-US" sz="3200" b="1" dirty="0" smtClean="0"/>
              <a:t>Options</a:t>
            </a:r>
          </a:p>
          <a:p>
            <a:pPr marL="457200" indent="-457200">
              <a:buFont typeface="+mj-lt"/>
              <a:buAutoNum type="arabicPeriod"/>
            </a:pPr>
            <a:r>
              <a:rPr lang="en-US" sz="3200" b="1" dirty="0" smtClean="0"/>
              <a:t>Discuss and Debate Options</a:t>
            </a:r>
          </a:p>
          <a:p>
            <a:pPr marL="457200" indent="-457200">
              <a:buFont typeface="+mj-lt"/>
              <a:buAutoNum type="arabicPeriod"/>
            </a:pPr>
            <a:r>
              <a:rPr lang="en-US" sz="3200" b="1" dirty="0" smtClean="0"/>
              <a:t>Make a Final Decision</a:t>
            </a:r>
          </a:p>
          <a:p>
            <a:pPr marL="914400" lvl="1" indent="-457200">
              <a:buFontTx/>
              <a:buChar char="-"/>
            </a:pPr>
            <a:r>
              <a:rPr lang="en-US" sz="3200" b="1" dirty="0" smtClean="0"/>
              <a:t>Style of Agreement</a:t>
            </a:r>
          </a:p>
          <a:p>
            <a:pPr marL="914400" lvl="1" indent="-457200">
              <a:buFontTx/>
              <a:buChar char="-"/>
            </a:pPr>
            <a:r>
              <a:rPr lang="en-US" sz="3200" b="1" dirty="0" smtClean="0"/>
              <a:t>EC Members</a:t>
            </a:r>
          </a:p>
          <a:p>
            <a:pPr marL="457200" indent="-457200">
              <a:buFont typeface="+mj-lt"/>
              <a:buAutoNum type="arabicPeriod"/>
            </a:pPr>
            <a:r>
              <a:rPr lang="en-US" sz="3200" b="1" dirty="0" smtClean="0"/>
              <a:t>Provide Direction</a:t>
            </a:r>
          </a:p>
          <a:p>
            <a:pPr marL="457200" indent="-457200">
              <a:buFont typeface="+mj-lt"/>
              <a:buAutoNum type="arabicPeriod"/>
            </a:pPr>
            <a:r>
              <a:rPr lang="en-US" sz="3200" b="1" dirty="0" smtClean="0"/>
              <a:t>Timing of EC Meeting</a:t>
            </a:r>
          </a:p>
        </p:txBody>
      </p:sp>
      <p:sp>
        <p:nvSpPr>
          <p:cNvPr id="7" name="Slide Number Placeholder 6"/>
          <p:cNvSpPr>
            <a:spLocks noGrp="1"/>
          </p:cNvSpPr>
          <p:nvPr>
            <p:ph type="sldNum" sz="quarter" idx="12"/>
          </p:nvPr>
        </p:nvSpPr>
        <p:spPr/>
        <p:txBody>
          <a:bodyPr/>
          <a:lstStyle/>
          <a:p>
            <a:fld id="{9F84C054-3DD7-4A3D-881C-EF6751D801C9}" type="slidenum">
              <a:rPr lang="en-US" smtClean="0"/>
              <a:pPr/>
              <a:t>8</a:t>
            </a:fld>
            <a:endParaRPr lang="en-US"/>
          </a:p>
        </p:txBody>
      </p:sp>
    </p:spTree>
    <p:extLst>
      <p:ext uri="{BB962C8B-B14F-4D97-AF65-F5344CB8AC3E}">
        <p14:creationId xmlns:p14="http://schemas.microsoft.com/office/powerpoint/2010/main" xmlns="" val="2590707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752600"/>
            <a:ext cx="7543800" cy="4419600"/>
          </a:xfrm>
        </p:spPr>
        <p:txBody>
          <a:bodyPr>
            <a:normAutofit/>
          </a:bodyPr>
          <a:lstStyle/>
          <a:p>
            <a:pPr>
              <a:buNone/>
            </a:pPr>
            <a:r>
              <a:rPr lang="en-US" b="1" i="1" dirty="0" smtClean="0">
                <a:solidFill>
                  <a:schemeClr val="accent1">
                    <a:lumMod val="75000"/>
                  </a:schemeClr>
                </a:solidFill>
              </a:rPr>
              <a:t>From March 7, 2013 PSC meeting and Follow-up Phone Conversations:</a:t>
            </a:r>
            <a:endParaRPr lang="en-US" b="1" i="1" dirty="0">
              <a:solidFill>
                <a:schemeClr val="accent1">
                  <a:lumMod val="75000"/>
                </a:schemeClr>
              </a:solidFill>
            </a:endParaRPr>
          </a:p>
          <a:p>
            <a:endParaRPr lang="en-US" sz="2800" dirty="0" smtClean="0">
              <a:solidFill>
                <a:schemeClr val="accent1">
                  <a:lumMod val="75000"/>
                </a:schemeClr>
              </a:solidFill>
            </a:endParaRPr>
          </a:p>
          <a:p>
            <a:r>
              <a:rPr lang="en-US" sz="2800" b="1" dirty="0" smtClean="0">
                <a:solidFill>
                  <a:schemeClr val="tx1">
                    <a:lumMod val="65000"/>
                    <a:lumOff val="35000"/>
                  </a:schemeClr>
                </a:solidFill>
              </a:rPr>
              <a:t>General agreement to pursue development of a new Chesapeake Bay Agreement to be signed in 2013</a:t>
            </a:r>
          </a:p>
          <a:p>
            <a:r>
              <a:rPr lang="en-US" sz="2800" b="1" dirty="0" smtClean="0">
                <a:solidFill>
                  <a:schemeClr val="tx1">
                    <a:lumMod val="65000"/>
                    <a:lumOff val="35000"/>
                  </a:schemeClr>
                </a:solidFill>
              </a:rPr>
              <a:t>General consensus to move the EC meeting to Fall, celebrate 30 year anniversary, and sign new Agreement</a:t>
            </a: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Confirm General Sense of the Group</a:t>
            </a:r>
            <a:endParaRPr lang="en-US" sz="3200" b="1" dirty="0">
              <a:solidFill>
                <a:schemeClr val="bg1"/>
              </a:solidFill>
              <a:latin typeface="Calibri" pitchFamily="34" charset="0"/>
              <a:cs typeface="Calibri" pitchFamily="34" charset="0"/>
            </a:endParaRPr>
          </a:p>
        </p:txBody>
      </p:sp>
      <p:sp>
        <p:nvSpPr>
          <p:cNvPr id="8" name="Slide Number Placeholder 7"/>
          <p:cNvSpPr>
            <a:spLocks noGrp="1"/>
          </p:cNvSpPr>
          <p:nvPr>
            <p:ph type="sldNum" sz="quarter" idx="12"/>
          </p:nvPr>
        </p:nvSpPr>
        <p:spPr/>
        <p:txBody>
          <a:bodyPr/>
          <a:lstStyle/>
          <a:p>
            <a:fld id="{9F84C054-3DD7-4A3D-881C-EF6751D801C9}"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5103</TotalTime>
  <Words>1480</Words>
  <Application>Microsoft Office PowerPoint</Application>
  <PresentationFormat>On-screen Show (4:3)</PresentationFormat>
  <Paragraphs>346</Paragraphs>
  <Slides>28</Slides>
  <Notes>27</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vector>
  </TitlesOfParts>
  <Company>US-EPA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gbarranc</dc:creator>
  <cp:lastModifiedBy>Lauren Taneyhill</cp:lastModifiedBy>
  <cp:revision>330</cp:revision>
  <dcterms:created xsi:type="dcterms:W3CDTF">2013-03-01T03:27:31Z</dcterms:created>
  <dcterms:modified xsi:type="dcterms:W3CDTF">2013-04-08T14:50:36Z</dcterms:modified>
</cp:coreProperties>
</file>