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7" r:id="rId3"/>
    <p:sldId id="257" r:id="rId4"/>
    <p:sldId id="279" r:id="rId5"/>
    <p:sldId id="267" r:id="rId6"/>
    <p:sldId id="284" r:id="rId7"/>
    <p:sldId id="276" r:id="rId8"/>
    <p:sldId id="280" r:id="rId9"/>
    <p:sldId id="285" r:id="rId10"/>
    <p:sldId id="286" r:id="rId11"/>
    <p:sldId id="282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ntos" initials="KWA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47" autoAdjust="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C7862-B44C-4D40-994A-7DB95179965E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BC1E0-79F0-4A5B-A7DB-ACDA13F7CC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C0DEF-D9D4-47B8-A795-71CCA5EA3EBC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BAF8F-810F-4D89-A046-D2875F13B9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BAF8F-810F-4D89-A046-D2875F13B99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779123B-BA68-47B3-878E-C78192E95092}" type="datetimeFigureOut">
              <a:rPr lang="en-US" smtClean="0"/>
              <a:pPr/>
              <a:t>5/8/2012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9A1A14-4843-401A-A006-A59D46CE82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ower.lucinda@epa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mpaoliss@umd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352800"/>
            <a:ext cx="8686800" cy="1752600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</a:rPr>
              <a:t>Chesapeake Bay Program Partnership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Management Board Meeting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May 9, 2012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Annapolis, MD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458200" cy="18288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Social Science Action Team: </a:t>
            </a:r>
            <a:r>
              <a:rPr lang="en-US" sz="3200" b="1" dirty="0" smtClean="0"/>
              <a:t>Incorporating Social Science into the Chesapeake Bay Program Partnership</a:t>
            </a:r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Proposed Actions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high profile case studies that demonstrate value of social science</a:t>
            </a:r>
          </a:p>
          <a:p>
            <a:pPr lvl="1"/>
            <a:r>
              <a:rPr lang="en-US" dirty="0" smtClean="0"/>
              <a:t>Particularly, applied research in Chesapeake Bay that could assist with </a:t>
            </a:r>
            <a:r>
              <a:rPr lang="en-US" dirty="0" smtClean="0"/>
              <a:t>water quality improvements, habitat restoration, fisheries management, etc. </a:t>
            </a:r>
            <a:endParaRPr lang="en-US" dirty="0" smtClean="0"/>
          </a:p>
          <a:p>
            <a:r>
              <a:rPr lang="en-US" dirty="0" smtClean="0"/>
              <a:t>Facilitate social science speaker series</a:t>
            </a:r>
          </a:p>
          <a:p>
            <a:pPr lvl="1"/>
            <a:r>
              <a:rPr lang="en-US" dirty="0" smtClean="0"/>
              <a:t>Connects research with Bay Program </a:t>
            </a:r>
            <a:r>
              <a:rPr lang="en-US" dirty="0" smtClean="0"/>
              <a:t>priorities</a:t>
            </a:r>
          </a:p>
          <a:p>
            <a:r>
              <a:rPr lang="en-US" dirty="0" smtClean="0"/>
              <a:t>Explore opportunities to access/acquire additional funding for implementing social science recommendations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Longer Term Actions (Post-Year One)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915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Synthesize existing and ongoing social science research and how it could be applied to Bay Program</a:t>
            </a:r>
          </a:p>
          <a:p>
            <a:pPr lvl="1"/>
            <a:r>
              <a:rPr lang="en-US" dirty="0" smtClean="0"/>
              <a:t>Effectively utilizing social science methods and principles</a:t>
            </a:r>
          </a:p>
          <a:p>
            <a:r>
              <a:rPr lang="en-US" dirty="0" smtClean="0"/>
              <a:t>Initiate social science research effort in priority </a:t>
            </a:r>
            <a:r>
              <a:rPr lang="en-US" dirty="0" smtClean="0"/>
              <a:t>watersheds</a:t>
            </a:r>
            <a:endParaRPr lang="en-US" dirty="0" smtClean="0"/>
          </a:p>
          <a:p>
            <a:r>
              <a:rPr lang="en-US" dirty="0" smtClean="0"/>
              <a:t>Develop social science online resource directory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4400"/>
            <a:ext cx="1436687" cy="1857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981575"/>
            <a:ext cx="1452563" cy="187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4800600"/>
            <a:ext cx="1414463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86200" y="4981575"/>
            <a:ext cx="1447800" cy="187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724400"/>
            <a:ext cx="1443037" cy="1873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7000" y="4983162"/>
            <a:ext cx="1447800" cy="1874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91437" y="4800600"/>
            <a:ext cx="1452563" cy="18748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57200" y="2895600"/>
            <a:ext cx="8305800" cy="3276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Questions?</a:t>
            </a:r>
          </a:p>
          <a:p>
            <a:endParaRPr lang="en-US" sz="2500" dirty="0" smtClean="0"/>
          </a:p>
          <a:p>
            <a:r>
              <a:rPr lang="en-US" sz="2500" dirty="0" smtClean="0"/>
              <a:t>Lucinda Power</a:t>
            </a:r>
          </a:p>
          <a:p>
            <a:r>
              <a:rPr lang="en-US" sz="1900" dirty="0" smtClean="0"/>
              <a:t>410-267-5722; </a:t>
            </a:r>
            <a:r>
              <a:rPr lang="en-US" sz="1900" dirty="0" smtClean="0">
                <a:hlinkClick r:id="rId3"/>
              </a:rPr>
              <a:t>power.lucinda@epa.gov</a:t>
            </a:r>
            <a:endParaRPr lang="en-US" sz="1900" dirty="0" smtClean="0"/>
          </a:p>
          <a:p>
            <a:endParaRPr lang="en-US" sz="2500" dirty="0" smtClean="0"/>
          </a:p>
          <a:p>
            <a:r>
              <a:rPr lang="en-US" sz="2500" dirty="0" smtClean="0"/>
              <a:t>Dr. Michael Paolisso</a:t>
            </a:r>
          </a:p>
          <a:p>
            <a:r>
              <a:rPr lang="en-US" sz="2000" dirty="0" smtClean="0"/>
              <a:t>301-405-1433; </a:t>
            </a:r>
            <a:r>
              <a:rPr lang="en-US" sz="2000" dirty="0" smtClean="0">
                <a:hlinkClick r:id="rId4"/>
              </a:rPr>
              <a:t>mpaoliss@umd.edu</a:t>
            </a:r>
            <a:r>
              <a:rPr lang="en-US" sz="2000" dirty="0" smtClean="0"/>
              <a:t> </a:t>
            </a:r>
          </a:p>
          <a:p>
            <a:endParaRPr lang="en-US" sz="2500" dirty="0" smtClean="0"/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752600"/>
          </a:xfrm>
        </p:spPr>
        <p:txBody>
          <a:bodyPr/>
          <a:lstStyle/>
          <a:p>
            <a:r>
              <a:rPr lang="en-US" b="1" dirty="0" smtClean="0"/>
              <a:t>Thank you!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Main Discussion Points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Overview of Purpose &amp; Scope, including Mission Statement and Membership</a:t>
            </a:r>
          </a:p>
          <a:p>
            <a:pPr>
              <a:buNone/>
            </a:pPr>
            <a:endParaRPr lang="en-US" sz="3500" dirty="0" smtClean="0"/>
          </a:p>
          <a:p>
            <a:r>
              <a:rPr lang="en-US" sz="3500" dirty="0" smtClean="0"/>
              <a:t>Proposed Short- and Long-Term Actions</a:t>
            </a:r>
          </a:p>
          <a:p>
            <a:pPr>
              <a:buNone/>
            </a:pPr>
            <a:endParaRPr lang="en-US" sz="3500" dirty="0" smtClean="0"/>
          </a:p>
          <a:p>
            <a:r>
              <a:rPr lang="en-US" sz="3500" dirty="0" smtClean="0"/>
              <a:t>Approval to create Social Science Action Team</a:t>
            </a:r>
            <a:endParaRPr lang="en-US" sz="3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Purpose of Action Team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b="1" dirty="0" smtClean="0"/>
          </a:p>
          <a:p>
            <a:r>
              <a:rPr lang="en-US" b="1" dirty="0" smtClean="0"/>
              <a:t>Increase awareness </a:t>
            </a:r>
            <a:r>
              <a:rPr lang="en-US" dirty="0" smtClean="0"/>
              <a:t>of the social science disciplines</a:t>
            </a:r>
          </a:p>
          <a:p>
            <a:r>
              <a:rPr lang="en-US" b="1" dirty="0" smtClean="0"/>
              <a:t>Demonstrate value of social science </a:t>
            </a:r>
            <a:r>
              <a:rPr lang="en-US" dirty="0" smtClean="0"/>
              <a:t>to Bay Program Partnership</a:t>
            </a:r>
          </a:p>
          <a:p>
            <a:r>
              <a:rPr lang="en-US" b="1" dirty="0" smtClean="0"/>
              <a:t>Build off previous social  science analyses  </a:t>
            </a:r>
            <a:r>
              <a:rPr lang="en-US" dirty="0" smtClean="0"/>
              <a:t>- there’s already a lot happening in the watershed!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6659" y="1371600"/>
            <a:ext cx="3566481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Purpose of Action Team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b="1" dirty="0" smtClean="0"/>
          </a:p>
          <a:p>
            <a:r>
              <a:rPr lang="en-US" b="1" dirty="0" smtClean="0"/>
              <a:t>Bridge the gap</a:t>
            </a:r>
            <a:r>
              <a:rPr lang="en-US" dirty="0" smtClean="0"/>
              <a:t> between natural and social sciences</a:t>
            </a:r>
          </a:p>
          <a:p>
            <a:r>
              <a:rPr lang="en-US" b="1" dirty="0" smtClean="0"/>
              <a:t>Integrate social science methods and research </a:t>
            </a:r>
            <a:r>
              <a:rPr lang="en-US" dirty="0" smtClean="0"/>
              <a:t>into the Bay Program’s priorities and decision making framework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6659" y="1371600"/>
            <a:ext cx="3566481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Proposed Mission Statement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610600" cy="4343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900" b="1" dirty="0" smtClean="0"/>
              <a:t>To identify, evaluate, and develop opportunities for applying social science methods and research findings into the Chesapeake Bay Program Partnership.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8" descr="C:\Documents and Settings\lpower\Local Settings\Temporary Internet Files\Content.IE5\ZQE58E7O\MP900289919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6531" y="4419600"/>
            <a:ext cx="3773477" cy="2438400"/>
          </a:xfrm>
          <a:prstGeom prst="rect">
            <a:avLst/>
          </a:prstGeom>
          <a:noFill/>
        </p:spPr>
      </p:pic>
      <p:pic>
        <p:nvPicPr>
          <p:cNvPr id="8" name="Picture 49" descr="C:\Documents and Settings\lpower\Local Settings\Temporary Internet Files\Content.IE5\VF75I2IL\MP900448642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419600"/>
            <a:ext cx="2113280" cy="2438400"/>
          </a:xfrm>
          <a:prstGeom prst="rect">
            <a:avLst/>
          </a:prstGeom>
          <a:noFill/>
        </p:spPr>
      </p:pic>
      <p:pic>
        <p:nvPicPr>
          <p:cNvPr id="9" name="Picture 35" descr="C:\Documents and Settings\lpower\Local Settings\Temporary Internet Files\Content.IE5\L7UE11L0\MP900178453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4419600"/>
            <a:ext cx="36576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    Scope &amp; Duration of Action Team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915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8-10 Social Scientists representing the:</a:t>
            </a:r>
          </a:p>
          <a:p>
            <a:pPr lvl="1"/>
            <a:r>
              <a:rPr lang="en-US" dirty="0" smtClean="0"/>
              <a:t>Bay Jurisdictions</a:t>
            </a:r>
          </a:p>
          <a:p>
            <a:pPr lvl="1"/>
            <a:r>
              <a:rPr lang="en-US" dirty="0" smtClean="0"/>
              <a:t>Chesapeake Bay Program Office</a:t>
            </a:r>
          </a:p>
          <a:p>
            <a:r>
              <a:rPr lang="en-US" dirty="0" smtClean="0"/>
              <a:t>One year term</a:t>
            </a:r>
          </a:p>
          <a:p>
            <a:pPr lvl="1"/>
            <a:r>
              <a:rPr lang="en-US" dirty="0" smtClean="0"/>
              <a:t>Utilizing an Adaptive Management Approach</a:t>
            </a:r>
          </a:p>
          <a:p>
            <a:pPr lvl="2"/>
            <a:r>
              <a:rPr lang="en-US" dirty="0" smtClean="0"/>
              <a:t>Action Team to conduct self study throughout this period to identify key successes and areas for improvement</a:t>
            </a:r>
          </a:p>
          <a:p>
            <a:pPr lvl="2"/>
            <a:r>
              <a:rPr lang="en-US" dirty="0" smtClean="0"/>
              <a:t>Based on self study, reevaluate key objectives and determine next steps at end of one-year period</a:t>
            </a:r>
          </a:p>
          <a:p>
            <a:pPr lvl="2"/>
            <a:r>
              <a:rPr lang="en-US" dirty="0" smtClean="0"/>
              <a:t>Report back to Management Board on findings and recommendations for possible transition to more permanent inclusion in Bay Program structure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Across the Watershed: Research Needs*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9154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Behavior-change research</a:t>
            </a:r>
          </a:p>
          <a:p>
            <a:pPr lvl="1"/>
            <a:r>
              <a:rPr lang="en-US" dirty="0" smtClean="0"/>
              <a:t>What drives decision-making; enhancing community engagement; understand local values and knowledge</a:t>
            </a:r>
          </a:p>
          <a:p>
            <a:r>
              <a:rPr lang="en-US" dirty="0" smtClean="0"/>
              <a:t>Economic research</a:t>
            </a:r>
          </a:p>
          <a:p>
            <a:pPr lvl="1"/>
            <a:r>
              <a:rPr lang="en-US" dirty="0" smtClean="0"/>
              <a:t>Cost-benefits and cost-effectiveness estimates</a:t>
            </a:r>
          </a:p>
          <a:p>
            <a:r>
              <a:rPr lang="en-US" dirty="0" smtClean="0"/>
              <a:t>Research on the cultural landscape</a:t>
            </a:r>
          </a:p>
          <a:p>
            <a:pPr lvl="1"/>
            <a:r>
              <a:rPr lang="en-US" dirty="0" smtClean="0"/>
              <a:t>Measuring  (conflicting) expectations; social dynamics influencing community values</a:t>
            </a:r>
          </a:p>
          <a:p>
            <a:r>
              <a:rPr lang="en-US" dirty="0" smtClean="0"/>
              <a:t>Research to address communication barriers</a:t>
            </a:r>
          </a:p>
          <a:p>
            <a:pPr lvl="1"/>
            <a:r>
              <a:rPr lang="en-US" dirty="0" smtClean="0"/>
              <a:t>Develop indicators to measure “success”; multiple definitions of “success”</a:t>
            </a:r>
          </a:p>
          <a:p>
            <a:r>
              <a:rPr lang="en-US" dirty="0" smtClean="0"/>
              <a:t>Research to understand institutional change</a:t>
            </a:r>
          </a:p>
          <a:p>
            <a:pPr lvl="1"/>
            <a:r>
              <a:rPr lang="en-US" dirty="0" smtClean="0"/>
              <a:t>Dynamics of political environment and its impact on community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410848"/>
            <a:ext cx="8763000" cy="365760"/>
          </a:xfrm>
        </p:spPr>
        <p:txBody>
          <a:bodyPr/>
          <a:lstStyle/>
          <a:p>
            <a:r>
              <a:rPr lang="en-US" dirty="0" smtClean="0"/>
              <a:t>*From STAC’s November 2011 Workshop Report entitled, “Integrating the Social Sciences into Chesapeake Bay Restoration”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  Constraints to Integrating Social Science*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915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Lack of access to tools and research</a:t>
            </a:r>
          </a:p>
          <a:p>
            <a:pPr lvl="1"/>
            <a:r>
              <a:rPr lang="en-US" dirty="0" smtClean="0"/>
              <a:t>Lack of self-promotion and knowledge of how to use social science tools and access experts</a:t>
            </a:r>
          </a:p>
          <a:p>
            <a:r>
              <a:rPr lang="en-US" dirty="0" smtClean="0"/>
              <a:t>Institutional constraints</a:t>
            </a:r>
          </a:p>
          <a:p>
            <a:pPr lvl="1"/>
            <a:r>
              <a:rPr lang="en-US" dirty="0" smtClean="0"/>
              <a:t>Current thinking too traditional; first programs to be cut</a:t>
            </a:r>
          </a:p>
          <a:p>
            <a:r>
              <a:rPr lang="en-US" dirty="0" smtClean="0"/>
              <a:t>Barriers of scale</a:t>
            </a:r>
          </a:p>
          <a:p>
            <a:pPr lvl="1"/>
            <a:r>
              <a:rPr lang="en-US" dirty="0" smtClean="0"/>
              <a:t>How to allow for bottom-up community involvement in restoration</a:t>
            </a:r>
          </a:p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Competing language by managers and social scientists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410848"/>
            <a:ext cx="8839200" cy="365760"/>
          </a:xfrm>
        </p:spPr>
        <p:txBody>
          <a:bodyPr/>
          <a:lstStyle/>
          <a:p>
            <a:r>
              <a:rPr lang="en-US" dirty="0" smtClean="0"/>
              <a:t>*From STAC’s November 2011 Workshop Report entitled, “Integrating the Social Sciences in to Chesapeake Bay Restoration”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Proposed Actions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 Workplan</a:t>
            </a:r>
          </a:p>
          <a:p>
            <a:pPr lvl="1"/>
            <a:r>
              <a:rPr lang="en-US" dirty="0" smtClean="0"/>
              <a:t>Articulate priorities, actions, desired outcomes </a:t>
            </a:r>
          </a:p>
          <a:p>
            <a:pPr lvl="1"/>
            <a:r>
              <a:rPr lang="en-US" dirty="0" smtClean="0"/>
              <a:t>Identify overarching social science themes</a:t>
            </a:r>
          </a:p>
          <a:p>
            <a:r>
              <a:rPr lang="en-US" dirty="0" smtClean="0"/>
              <a:t>Assess social science needs in GITs</a:t>
            </a:r>
          </a:p>
          <a:p>
            <a:pPr lvl="1"/>
            <a:r>
              <a:rPr lang="en-US" dirty="0" smtClean="0"/>
              <a:t>Opportunities that benefit from tech assistance, and link with social science expertise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14400" cy="130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303d_county_plain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 l="7353" t="6818" r="7516" b="6187"/>
          <a:stretch>
            <a:fillRect/>
          </a:stretch>
        </p:blipFill>
        <p:spPr bwMode="auto">
          <a:xfrm>
            <a:off x="4724401" y="1371600"/>
            <a:ext cx="412841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1394</TotalTime>
  <Words>567</Words>
  <Application>Microsoft Office PowerPoint</Application>
  <PresentationFormat>On-screen Show (4:3)</PresentationFormat>
  <Paragraphs>114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Social Science Action Team: Incorporating Social Science into the Chesapeake Bay Program Partnership</vt:lpstr>
      <vt:lpstr>Main Discussion Points for Today</vt:lpstr>
      <vt:lpstr>Purpose of Action Team</vt:lpstr>
      <vt:lpstr>Purpose of Action Team</vt:lpstr>
      <vt:lpstr>Proposed Mission Statement </vt:lpstr>
      <vt:lpstr>    Scope &amp; Duration of Action Team</vt:lpstr>
      <vt:lpstr>Across the Watershed: Research Needs*</vt:lpstr>
      <vt:lpstr>  Constraints to Integrating Social Science*</vt:lpstr>
      <vt:lpstr>Proposed Actions</vt:lpstr>
      <vt:lpstr>Proposed Actions</vt:lpstr>
      <vt:lpstr>Longer Term Actions (Post-Year One)</vt:lpstr>
      <vt:lpstr>Thank you!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EPA Watershed Implementation Plan and 2012-2013 Milestone Reviews</dc:title>
  <dc:creator>vkilbert</dc:creator>
  <cp:lastModifiedBy>lpower</cp:lastModifiedBy>
  <cp:revision>213</cp:revision>
  <dcterms:created xsi:type="dcterms:W3CDTF">2012-02-23T12:32:40Z</dcterms:created>
  <dcterms:modified xsi:type="dcterms:W3CDTF">2012-05-08T15:29:09Z</dcterms:modified>
</cp:coreProperties>
</file>