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57" r:id="rId3"/>
    <p:sldId id="266" r:id="rId4"/>
    <p:sldId id="265" r:id="rId5"/>
    <p:sldId id="280" r:id="rId6"/>
    <p:sldId id="281" r:id="rId7"/>
    <p:sldId id="282" r:id="rId8"/>
    <p:sldId id="283" r:id="rId9"/>
    <p:sldId id="284" r:id="rId10"/>
    <p:sldId id="285" r:id="rId11"/>
    <p:sldId id="286" r:id="rId12"/>
    <p:sldId id="287" r:id="rId13"/>
    <p:sldId id="276" r:id="rId14"/>
    <p:sldId id="269" r:id="rId15"/>
    <p:sldId id="267" r:id="rId16"/>
    <p:sldId id="260" r:id="rId17"/>
    <p:sldId id="277" r:id="rId18"/>
    <p:sldId id="288" r:id="rId19"/>
    <p:sldId id="289" r:id="rId20"/>
    <p:sldId id="290" r:id="rId21"/>
    <p:sldId id="278" r:id="rId22"/>
    <p:sldId id="262" r:id="rId23"/>
    <p:sldId id="263" r:id="rId2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D6AA1"/>
    <a:srgbClr val="4F81BD"/>
    <a:srgbClr val="CC3300"/>
    <a:srgbClr val="008000"/>
    <a:srgbClr val="66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70" autoAdjust="0"/>
    <p:restoredTop sz="94637" autoAdjust="0"/>
  </p:normalViewPr>
  <p:slideViewPr>
    <p:cSldViewPr>
      <p:cViewPr varScale="1">
        <p:scale>
          <a:sx n="70" d="100"/>
          <a:sy n="70" d="100"/>
        </p:scale>
        <p:origin x="-516"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897EC8E2-03DE-4C8E-AD87-118719DAE1F9}" type="datetimeFigureOut">
              <a:rPr lang="en-US" smtClean="0"/>
              <a:pPr/>
              <a:t>3/21/2012</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DBDD7FAD-F64D-4926-8B64-121C9041A5BB}"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1B436B3D-1F3F-4EA9-8274-0F7BF32B5A48}" type="datetimeFigureOut">
              <a:rPr lang="en-US" smtClean="0"/>
              <a:pPr/>
              <a:t>3/21/2012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A837353C-8F96-470A-91DB-8BAFE0AD4214}"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21" descr="states"/>
          <p:cNvPicPr>
            <a:picLocks noChangeAspect="1" noChangeArrowheads="1"/>
          </p:cNvPicPr>
          <p:nvPr userDrawn="1"/>
        </p:nvPicPr>
        <p:blipFill>
          <a:blip r:embed="rId2" cstate="print">
            <a:lum bright="78000" contrast="-66000"/>
          </a:blip>
          <a:srcRect l="3273" t="4234" r="51996" b="18469"/>
          <a:stretch>
            <a:fillRect/>
          </a:stretch>
        </p:blipFill>
        <p:spPr bwMode="auto">
          <a:xfrm>
            <a:off x="4572000" y="762000"/>
            <a:ext cx="4572000" cy="6096000"/>
          </a:xfrm>
          <a:prstGeom prst="rect">
            <a:avLst/>
          </a:prstGeom>
          <a:noFill/>
          <a:ln w="9525">
            <a:noFill/>
            <a:miter lim="800000"/>
            <a:headEnd/>
            <a:tailEnd/>
          </a:ln>
        </p:spPr>
      </p:pic>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96F6708-EBC5-40F0-96DF-AF7CD540E2AE}" type="datetime1">
              <a:rPr lang="en-US" smtClean="0"/>
              <a:pPr/>
              <a:t>3/21/2012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0A47AC-6ADC-433A-A2E6-76D2798E0ED6}"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469050-8C24-4E5C-8E72-B7B15216D571}" type="datetime1">
              <a:rPr lang="en-US" smtClean="0"/>
              <a:pPr/>
              <a:t>3/21/2012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0A47AC-6ADC-433A-A2E6-76D2798E0ED6}"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6FACF1-88C2-4EC8-9C67-4E245714CB52}" type="datetime1">
              <a:rPr lang="en-US" smtClean="0"/>
              <a:pPr/>
              <a:t>3/21/2012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0A47AC-6ADC-433A-A2E6-76D2798E0ED6}"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80F3F4F-E76A-4EC6-9FC7-831C8A28292A}" type="datetime1">
              <a:rPr lang="en-US" smtClean="0"/>
              <a:pPr/>
              <a:t>3/21/2012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0A47AC-6ADC-433A-A2E6-76D2798E0ED6}"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67F611-5581-4A52-80AF-F0E921950984}" type="datetime1">
              <a:rPr lang="en-US" smtClean="0"/>
              <a:pPr/>
              <a:t>3/21/2012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10A47AC-6ADC-433A-A2E6-76D2798E0ED6}"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F1E1C9-B52A-436D-B33B-56303BB2D585}" type="datetime1">
              <a:rPr lang="en-US" smtClean="0"/>
              <a:pPr/>
              <a:t>3/21/2012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10A47AC-6ADC-433A-A2E6-76D2798E0ED6}"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2F7420-F6AD-4309-B1ED-FE7750E68476}" type="datetime1">
              <a:rPr lang="en-US" smtClean="0"/>
              <a:pPr/>
              <a:t>3/21/2012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10A47AC-6ADC-433A-A2E6-76D2798E0ED6}"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21" descr="states"/>
          <p:cNvPicPr>
            <a:picLocks noChangeAspect="1" noChangeArrowheads="1"/>
          </p:cNvPicPr>
          <p:nvPr userDrawn="1"/>
        </p:nvPicPr>
        <p:blipFill>
          <a:blip r:embed="rId9" cstate="print">
            <a:lum bright="78000" contrast="-66000"/>
          </a:blip>
          <a:srcRect l="3273" t="4234" r="51996" b="18469"/>
          <a:stretch>
            <a:fillRect/>
          </a:stretch>
        </p:blipFill>
        <p:spPr bwMode="auto">
          <a:xfrm>
            <a:off x="4572000" y="762000"/>
            <a:ext cx="4572000" cy="6096000"/>
          </a:xfrm>
          <a:prstGeom prst="rect">
            <a:avLst/>
          </a:prstGeom>
          <a:noFill/>
          <a:ln w="9525">
            <a:noFill/>
            <a:miter lim="800000"/>
            <a:headEnd/>
            <a:tailEnd/>
          </a:ln>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098B28-9E23-4461-9EAB-14BDCA368E00}" type="datetime1">
              <a:rPr lang="en-US" smtClean="0"/>
              <a:pPr/>
              <a:t>3/21/2012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0A47AC-6ADC-433A-A2E6-76D2798E0ED6}"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chemeClr val="tx2">
              <a:lumMod val="20000"/>
              <a:lumOff val="80000"/>
              <a:alpha val="2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2057400"/>
            <a:ext cx="7848600" cy="1752600"/>
          </a:xfrm>
        </p:spPr>
        <p:txBody>
          <a:bodyPr>
            <a:noAutofit/>
          </a:bodyPr>
          <a:lstStyle/>
          <a:p>
            <a:pPr algn="l"/>
            <a:r>
              <a:rPr lang="en-US" sz="4800" b="1" dirty="0" smtClean="0">
                <a:solidFill>
                  <a:schemeClr val="accent1">
                    <a:lumMod val="75000"/>
                  </a:schemeClr>
                </a:solidFill>
              </a:rPr>
              <a:t>Chesapeake Bay Partner’s </a:t>
            </a:r>
            <a:br>
              <a:rPr lang="en-US" sz="4800" b="1" dirty="0" smtClean="0">
                <a:solidFill>
                  <a:schemeClr val="accent1">
                    <a:lumMod val="75000"/>
                  </a:schemeClr>
                </a:solidFill>
              </a:rPr>
            </a:br>
            <a:r>
              <a:rPr lang="en-US" sz="4800" b="1" dirty="0" smtClean="0">
                <a:solidFill>
                  <a:schemeClr val="accent1">
                    <a:lumMod val="75000"/>
                  </a:schemeClr>
                </a:solidFill>
              </a:rPr>
              <a:t>Response to the </a:t>
            </a:r>
            <a:br>
              <a:rPr lang="en-US" sz="4800" b="1" dirty="0" smtClean="0">
                <a:solidFill>
                  <a:schemeClr val="accent1">
                    <a:lumMod val="75000"/>
                  </a:schemeClr>
                </a:solidFill>
              </a:rPr>
            </a:br>
            <a:r>
              <a:rPr lang="en-US" sz="4800" b="1" dirty="0" smtClean="0">
                <a:solidFill>
                  <a:schemeClr val="accent1">
                    <a:lumMod val="75000"/>
                  </a:schemeClr>
                </a:solidFill>
              </a:rPr>
              <a:t>National Research Council’s </a:t>
            </a:r>
            <a:br>
              <a:rPr lang="en-US" sz="4800" b="1" dirty="0" smtClean="0">
                <a:solidFill>
                  <a:schemeClr val="accent1">
                    <a:lumMod val="75000"/>
                  </a:schemeClr>
                </a:solidFill>
              </a:rPr>
            </a:br>
            <a:r>
              <a:rPr lang="en-US" sz="4800" b="1" dirty="0" smtClean="0">
                <a:solidFill>
                  <a:schemeClr val="accent1">
                    <a:lumMod val="75000"/>
                  </a:schemeClr>
                </a:solidFill>
              </a:rPr>
              <a:t>Report</a:t>
            </a:r>
            <a:endParaRPr lang="en-US" sz="4800" b="1" dirty="0">
              <a:solidFill>
                <a:schemeClr val="accent1">
                  <a:lumMod val="75000"/>
                </a:schemeClr>
              </a:solidFill>
            </a:endParaRPr>
          </a:p>
        </p:txBody>
      </p:sp>
      <p:sp>
        <p:nvSpPr>
          <p:cNvPr id="3" name="Subtitle 2"/>
          <p:cNvSpPr>
            <a:spLocks noGrp="1"/>
          </p:cNvSpPr>
          <p:nvPr>
            <p:ph type="subTitle" idx="1"/>
          </p:nvPr>
        </p:nvSpPr>
        <p:spPr>
          <a:xfrm>
            <a:off x="5715000" y="5410200"/>
            <a:ext cx="3124200" cy="990600"/>
          </a:xfrm>
        </p:spPr>
        <p:txBody>
          <a:bodyPr>
            <a:noAutofit/>
          </a:bodyPr>
          <a:lstStyle/>
          <a:p>
            <a:pPr algn="l"/>
            <a:r>
              <a:rPr lang="en-US" sz="1800" b="1" i="1" dirty="0" smtClean="0"/>
              <a:t>Chesapeake Bay Program Principals’ Staff Committee </a:t>
            </a:r>
          </a:p>
          <a:p>
            <a:pPr algn="l"/>
            <a:r>
              <a:rPr lang="en-US" sz="1800" b="1" i="1" dirty="0" smtClean="0"/>
              <a:t>February 16, 2012</a:t>
            </a:r>
          </a:p>
        </p:txBody>
      </p:sp>
      <p:sp>
        <p:nvSpPr>
          <p:cNvPr id="4" name="Slide Number Placeholder 3"/>
          <p:cNvSpPr>
            <a:spLocks noGrp="1"/>
          </p:cNvSpPr>
          <p:nvPr>
            <p:ph type="sldNum" sz="quarter" idx="12"/>
          </p:nvPr>
        </p:nvSpPr>
        <p:spPr/>
        <p:txBody>
          <a:bodyPr/>
          <a:lstStyle/>
          <a:p>
            <a:fld id="{510A47AC-6ADC-433A-A2E6-76D2798E0ED6}" type="slidenum">
              <a:rPr lang="en-US" smtClean="0"/>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304800" y="1295400"/>
            <a:ext cx="3733800" cy="923330"/>
          </a:xfrm>
          <a:prstGeom prst="rect">
            <a:avLst/>
          </a:prstGeom>
          <a:noFill/>
        </p:spPr>
        <p:txBody>
          <a:bodyPr wrap="square" rtlCol="0">
            <a:spAutoFit/>
          </a:bodyPr>
          <a:lstStyle/>
          <a:p>
            <a:r>
              <a:rPr lang="en-US" dirty="0" smtClean="0">
                <a:latin typeface="Arial" pitchFamily="34" charset="0"/>
                <a:cs typeface="Arial" pitchFamily="34" charset="0"/>
              </a:rPr>
              <a:t>WQGIT review/modification/ of preliminary draft BMP verification principles, and protocols </a:t>
            </a:r>
            <a:endParaRPr lang="en-US" dirty="0">
              <a:latin typeface="Arial" pitchFamily="34" charset="0"/>
              <a:cs typeface="Arial" pitchFamily="34" charset="0"/>
            </a:endParaRPr>
          </a:p>
        </p:txBody>
      </p:sp>
      <p:sp>
        <p:nvSpPr>
          <p:cNvPr id="11" name="TextBox 10"/>
          <p:cNvSpPr txBox="1"/>
          <p:nvPr/>
        </p:nvSpPr>
        <p:spPr>
          <a:xfrm>
            <a:off x="1676400" y="2743200"/>
            <a:ext cx="5715000" cy="646331"/>
          </a:xfrm>
          <a:prstGeom prst="rect">
            <a:avLst/>
          </a:prstGeom>
          <a:noFill/>
        </p:spPr>
        <p:txBody>
          <a:bodyPr wrap="square" rtlCol="0">
            <a:spAutoFit/>
          </a:bodyPr>
          <a:lstStyle/>
          <a:p>
            <a:r>
              <a:rPr lang="en-US" dirty="0" smtClean="0">
                <a:latin typeface="Arial" pitchFamily="34" charset="0"/>
                <a:cs typeface="Arial" pitchFamily="34" charset="0"/>
              </a:rPr>
              <a:t>MB review/modification/approval to present proposed BMP verification principles, protocols to PSC</a:t>
            </a:r>
            <a:endParaRPr lang="en-US" dirty="0">
              <a:latin typeface="Arial" pitchFamily="34" charset="0"/>
              <a:cs typeface="Arial" pitchFamily="34" charset="0"/>
            </a:endParaRPr>
          </a:p>
        </p:txBody>
      </p:sp>
      <p:sp>
        <p:nvSpPr>
          <p:cNvPr id="10" name="Rectangle 9"/>
          <p:cNvSpPr/>
          <p:nvPr/>
        </p:nvSpPr>
        <p:spPr>
          <a:xfrm>
            <a:off x="228600" y="152400"/>
            <a:ext cx="4572000" cy="68580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p:cNvSpPr txBox="1"/>
          <p:nvPr/>
        </p:nvSpPr>
        <p:spPr>
          <a:xfrm>
            <a:off x="228600" y="152400"/>
            <a:ext cx="4572000" cy="646331"/>
          </a:xfrm>
          <a:prstGeom prst="rect">
            <a:avLst/>
          </a:prstGeom>
          <a:noFill/>
        </p:spPr>
        <p:txBody>
          <a:bodyPr wrap="square" rtlCol="0">
            <a:spAutoFit/>
          </a:bodyPr>
          <a:lstStyle/>
          <a:p>
            <a:pPr algn="ctr"/>
            <a:r>
              <a:rPr lang="en-US" dirty="0" smtClean="0">
                <a:latin typeface="Arial" pitchFamily="34" charset="0"/>
                <a:cs typeface="Arial" pitchFamily="34" charset="0"/>
              </a:rPr>
              <a:t>Preliminary draft BMP verification principles and protocols</a:t>
            </a:r>
            <a:endParaRPr lang="en-US" dirty="0">
              <a:latin typeface="Arial" pitchFamily="34" charset="0"/>
              <a:cs typeface="Arial" pitchFamily="34" charset="0"/>
            </a:endParaRPr>
          </a:p>
        </p:txBody>
      </p:sp>
      <p:sp>
        <p:nvSpPr>
          <p:cNvPr id="13" name="TextBox 12"/>
          <p:cNvSpPr txBox="1"/>
          <p:nvPr/>
        </p:nvSpPr>
        <p:spPr>
          <a:xfrm>
            <a:off x="2590800" y="3962400"/>
            <a:ext cx="5562600" cy="646331"/>
          </a:xfrm>
          <a:prstGeom prst="rect">
            <a:avLst/>
          </a:prstGeom>
          <a:noFill/>
        </p:spPr>
        <p:txBody>
          <a:bodyPr wrap="square" rtlCol="0">
            <a:spAutoFit/>
          </a:bodyPr>
          <a:lstStyle/>
          <a:p>
            <a:r>
              <a:rPr lang="en-US" dirty="0" smtClean="0">
                <a:latin typeface="Arial" pitchFamily="34" charset="0"/>
                <a:cs typeface="Arial" pitchFamily="34" charset="0"/>
              </a:rPr>
              <a:t>PSC review/modification/adoption of BMP verification principles, protocols for the Partnership </a:t>
            </a:r>
            <a:endParaRPr lang="en-US" dirty="0">
              <a:latin typeface="Arial" pitchFamily="34" charset="0"/>
              <a:cs typeface="Arial" pitchFamily="34" charset="0"/>
            </a:endParaRPr>
          </a:p>
        </p:txBody>
      </p:sp>
      <p:sp>
        <p:nvSpPr>
          <p:cNvPr id="14" name="TextBox 13"/>
          <p:cNvSpPr txBox="1"/>
          <p:nvPr/>
        </p:nvSpPr>
        <p:spPr>
          <a:xfrm>
            <a:off x="3352800" y="5029200"/>
            <a:ext cx="5334000" cy="923330"/>
          </a:xfrm>
          <a:prstGeom prst="rect">
            <a:avLst/>
          </a:prstGeom>
          <a:noFill/>
        </p:spPr>
        <p:txBody>
          <a:bodyPr wrap="square" rtlCol="0">
            <a:spAutoFit/>
          </a:bodyPr>
          <a:lstStyle/>
          <a:p>
            <a:r>
              <a:rPr lang="en-US" dirty="0" smtClean="0">
                <a:latin typeface="Arial" pitchFamily="34" charset="0"/>
                <a:cs typeface="Arial" pitchFamily="34" charset="0"/>
              </a:rPr>
              <a:t>PSC communication of the Partnership’s BMP Verification Program to partners/stakeholders through some formal agreement mechanism </a:t>
            </a:r>
            <a:endParaRPr lang="en-US" dirty="0">
              <a:latin typeface="Arial" pitchFamily="34" charset="0"/>
              <a:cs typeface="Arial" pitchFamily="34" charset="0"/>
            </a:endParaRPr>
          </a:p>
        </p:txBody>
      </p:sp>
      <p:sp>
        <p:nvSpPr>
          <p:cNvPr id="19" name="Rectangle 18"/>
          <p:cNvSpPr/>
          <p:nvPr/>
        </p:nvSpPr>
        <p:spPr>
          <a:xfrm>
            <a:off x="4495800" y="1219200"/>
            <a:ext cx="4114800" cy="1066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19"/>
          <p:cNvSpPr/>
          <p:nvPr/>
        </p:nvSpPr>
        <p:spPr>
          <a:xfrm>
            <a:off x="1676400" y="2667000"/>
            <a:ext cx="5638800" cy="762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p:cNvSpPr/>
          <p:nvPr/>
        </p:nvSpPr>
        <p:spPr>
          <a:xfrm>
            <a:off x="2590800" y="3886200"/>
            <a:ext cx="5334000" cy="762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p:cNvSpPr/>
          <p:nvPr/>
        </p:nvSpPr>
        <p:spPr>
          <a:xfrm>
            <a:off x="3352800" y="5029200"/>
            <a:ext cx="5257800" cy="914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extBox 27"/>
          <p:cNvSpPr txBox="1"/>
          <p:nvPr/>
        </p:nvSpPr>
        <p:spPr>
          <a:xfrm>
            <a:off x="4800600" y="2"/>
            <a:ext cx="4343400" cy="707886"/>
          </a:xfrm>
          <a:prstGeom prst="rect">
            <a:avLst/>
          </a:prstGeom>
          <a:noFill/>
        </p:spPr>
        <p:txBody>
          <a:bodyPr wrap="square" rtlCol="0">
            <a:spAutoFit/>
          </a:bodyPr>
          <a:lstStyle/>
          <a:p>
            <a:pPr algn="ctr"/>
            <a:r>
              <a:rPr lang="en-US" sz="2000" b="1" dirty="0" smtClean="0">
                <a:solidFill>
                  <a:schemeClr val="tx2">
                    <a:lumMod val="75000"/>
                  </a:schemeClr>
                </a:solidFill>
                <a:latin typeface="Arial" pitchFamily="34" charset="0"/>
                <a:cs typeface="Arial" pitchFamily="34" charset="0"/>
              </a:rPr>
              <a:t>PROPOSED PARTNERSHIP APPROACH (Con’t)</a:t>
            </a:r>
            <a:endParaRPr lang="en-US" sz="2000" b="1" dirty="0">
              <a:solidFill>
                <a:schemeClr val="tx2">
                  <a:lumMod val="75000"/>
                </a:schemeClr>
              </a:solidFill>
              <a:latin typeface="Arial" pitchFamily="34" charset="0"/>
              <a:cs typeface="Arial" pitchFamily="34" charset="0"/>
            </a:endParaRPr>
          </a:p>
        </p:txBody>
      </p:sp>
      <p:sp>
        <p:nvSpPr>
          <p:cNvPr id="23" name="Rectangle 22"/>
          <p:cNvSpPr/>
          <p:nvPr/>
        </p:nvSpPr>
        <p:spPr>
          <a:xfrm>
            <a:off x="228600" y="1219200"/>
            <a:ext cx="3810000" cy="1066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extBox 23"/>
          <p:cNvSpPr txBox="1"/>
          <p:nvPr/>
        </p:nvSpPr>
        <p:spPr>
          <a:xfrm>
            <a:off x="4495800" y="1295400"/>
            <a:ext cx="4191000" cy="923330"/>
          </a:xfrm>
          <a:prstGeom prst="rect">
            <a:avLst/>
          </a:prstGeom>
          <a:noFill/>
        </p:spPr>
        <p:txBody>
          <a:bodyPr wrap="square" rtlCol="0">
            <a:spAutoFit/>
          </a:bodyPr>
          <a:lstStyle/>
          <a:p>
            <a:r>
              <a:rPr lang="en-US" dirty="0" smtClean="0">
                <a:latin typeface="Arial" pitchFamily="34" charset="0"/>
                <a:cs typeface="Arial" pitchFamily="34" charset="0"/>
              </a:rPr>
              <a:t>Briefings for CAC, STAC, and LGAC*; review of draft BMP verification principles, protocols by the other GITs**  </a:t>
            </a:r>
            <a:endParaRPr lang="en-US" dirty="0">
              <a:latin typeface="Arial" pitchFamily="34" charset="0"/>
              <a:cs typeface="Arial" pitchFamily="34" charset="0"/>
            </a:endParaRPr>
          </a:p>
        </p:txBody>
      </p:sp>
      <p:sp>
        <p:nvSpPr>
          <p:cNvPr id="26" name="Down Arrow 25"/>
          <p:cNvSpPr/>
          <p:nvPr/>
        </p:nvSpPr>
        <p:spPr>
          <a:xfrm rot="2700000">
            <a:off x="5739057" y="2319655"/>
            <a:ext cx="256688" cy="3898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Down Arrow 26"/>
          <p:cNvSpPr/>
          <p:nvPr/>
        </p:nvSpPr>
        <p:spPr>
          <a:xfrm rot="-2700000">
            <a:off x="3376857" y="2319655"/>
            <a:ext cx="256688" cy="3898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Down Arrow 29"/>
          <p:cNvSpPr/>
          <p:nvPr/>
        </p:nvSpPr>
        <p:spPr>
          <a:xfrm rot="-2700000">
            <a:off x="2157656" y="871855"/>
            <a:ext cx="256688" cy="3898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Down Arrow 30"/>
          <p:cNvSpPr/>
          <p:nvPr/>
        </p:nvSpPr>
        <p:spPr>
          <a:xfrm rot="-2700000">
            <a:off x="4672256" y="3462654"/>
            <a:ext cx="256688" cy="3898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Down Arrow 31"/>
          <p:cNvSpPr/>
          <p:nvPr/>
        </p:nvSpPr>
        <p:spPr>
          <a:xfrm rot="-2700000">
            <a:off x="5586656" y="4681854"/>
            <a:ext cx="256688" cy="3898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Down Arrow 32"/>
          <p:cNvSpPr/>
          <p:nvPr/>
        </p:nvSpPr>
        <p:spPr>
          <a:xfrm rot="-2700000">
            <a:off x="6501056" y="5977255"/>
            <a:ext cx="256688" cy="3898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extBox 33"/>
          <p:cNvSpPr txBox="1"/>
          <p:nvPr/>
        </p:nvSpPr>
        <p:spPr>
          <a:xfrm>
            <a:off x="4191000" y="6324600"/>
            <a:ext cx="4572000" cy="584775"/>
          </a:xfrm>
          <a:prstGeom prst="rect">
            <a:avLst/>
          </a:prstGeom>
          <a:noFill/>
        </p:spPr>
        <p:txBody>
          <a:bodyPr wrap="square" rtlCol="0">
            <a:spAutoFit/>
          </a:bodyPr>
          <a:lstStyle/>
          <a:p>
            <a:r>
              <a:rPr lang="en-US" sz="1600" dirty="0" smtClean="0">
                <a:latin typeface="Arial" pitchFamily="34" charset="0"/>
                <a:cs typeface="Arial" pitchFamily="34" charset="0"/>
              </a:rPr>
              <a:t>BMP Verification Panel Reviews States’ Proposed Verification Programs </a:t>
            </a:r>
            <a:endParaRPr lang="en-US" sz="1600" dirty="0">
              <a:latin typeface="Arial" pitchFamily="34" charset="0"/>
              <a:cs typeface="Arial" pitchFamily="34" charset="0"/>
            </a:endParaRPr>
          </a:p>
        </p:txBody>
      </p:sp>
      <p:sp>
        <p:nvSpPr>
          <p:cNvPr id="36" name="Rectangle 35"/>
          <p:cNvSpPr/>
          <p:nvPr/>
        </p:nvSpPr>
        <p:spPr>
          <a:xfrm>
            <a:off x="4267200" y="6324600"/>
            <a:ext cx="4495800" cy="533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Down Arrow 36"/>
          <p:cNvSpPr/>
          <p:nvPr/>
        </p:nvSpPr>
        <p:spPr>
          <a:xfrm rot="-2700000">
            <a:off x="4824656" y="871855"/>
            <a:ext cx="256688" cy="38989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extBox 24"/>
          <p:cNvSpPr txBox="1"/>
          <p:nvPr/>
        </p:nvSpPr>
        <p:spPr>
          <a:xfrm>
            <a:off x="6248400" y="838200"/>
            <a:ext cx="2743200" cy="369332"/>
          </a:xfrm>
          <a:prstGeom prst="rect">
            <a:avLst/>
          </a:prstGeom>
          <a:noFill/>
        </p:spPr>
        <p:txBody>
          <a:bodyPr wrap="square" rtlCol="0">
            <a:spAutoFit/>
          </a:bodyPr>
          <a:lstStyle/>
          <a:p>
            <a:pPr algn="ctr"/>
            <a:r>
              <a:rPr lang="en-US" b="1" dirty="0" smtClean="0">
                <a:solidFill>
                  <a:srgbClr val="0000FF"/>
                </a:solidFill>
              </a:rPr>
              <a:t>March*/April** 2012</a:t>
            </a:r>
            <a:endParaRPr lang="en-US" b="1" dirty="0">
              <a:solidFill>
                <a:srgbClr val="0000FF"/>
              </a:solidFill>
            </a:endParaRPr>
          </a:p>
        </p:txBody>
      </p:sp>
      <p:sp>
        <p:nvSpPr>
          <p:cNvPr id="35" name="TextBox 34"/>
          <p:cNvSpPr txBox="1"/>
          <p:nvPr/>
        </p:nvSpPr>
        <p:spPr>
          <a:xfrm>
            <a:off x="152400" y="2667000"/>
            <a:ext cx="1447800" cy="646331"/>
          </a:xfrm>
          <a:prstGeom prst="rect">
            <a:avLst/>
          </a:prstGeom>
          <a:noFill/>
        </p:spPr>
        <p:txBody>
          <a:bodyPr wrap="square" rtlCol="0">
            <a:spAutoFit/>
          </a:bodyPr>
          <a:lstStyle/>
          <a:p>
            <a:pPr algn="ctr"/>
            <a:r>
              <a:rPr lang="en-US" b="1" dirty="0" smtClean="0">
                <a:solidFill>
                  <a:srgbClr val="0000FF"/>
                </a:solidFill>
              </a:rPr>
              <a:t>May/June 2012</a:t>
            </a:r>
            <a:endParaRPr lang="en-US" b="1" dirty="0">
              <a:solidFill>
                <a:srgbClr val="0000FF"/>
              </a:solidFill>
            </a:endParaRPr>
          </a:p>
        </p:txBody>
      </p:sp>
      <p:sp>
        <p:nvSpPr>
          <p:cNvPr id="38" name="TextBox 37"/>
          <p:cNvSpPr txBox="1"/>
          <p:nvPr/>
        </p:nvSpPr>
        <p:spPr>
          <a:xfrm>
            <a:off x="1066800" y="3886200"/>
            <a:ext cx="1447800" cy="646331"/>
          </a:xfrm>
          <a:prstGeom prst="rect">
            <a:avLst/>
          </a:prstGeom>
          <a:noFill/>
        </p:spPr>
        <p:txBody>
          <a:bodyPr wrap="square" rtlCol="0">
            <a:spAutoFit/>
          </a:bodyPr>
          <a:lstStyle/>
          <a:p>
            <a:pPr algn="ctr"/>
            <a:r>
              <a:rPr lang="en-US" b="1" dirty="0" smtClean="0">
                <a:solidFill>
                  <a:srgbClr val="0000FF"/>
                </a:solidFill>
              </a:rPr>
              <a:t>Summer 2012</a:t>
            </a:r>
            <a:endParaRPr lang="en-US" b="1" dirty="0">
              <a:solidFill>
                <a:srgbClr val="0000FF"/>
              </a:solidFill>
            </a:endParaRPr>
          </a:p>
        </p:txBody>
      </p:sp>
      <p:sp>
        <p:nvSpPr>
          <p:cNvPr id="39" name="TextBox 38"/>
          <p:cNvSpPr txBox="1"/>
          <p:nvPr/>
        </p:nvSpPr>
        <p:spPr>
          <a:xfrm>
            <a:off x="1828800" y="5181600"/>
            <a:ext cx="1447800" cy="369332"/>
          </a:xfrm>
          <a:prstGeom prst="rect">
            <a:avLst/>
          </a:prstGeom>
          <a:noFill/>
        </p:spPr>
        <p:txBody>
          <a:bodyPr wrap="square" rtlCol="0">
            <a:spAutoFit/>
          </a:bodyPr>
          <a:lstStyle/>
          <a:p>
            <a:pPr algn="ctr"/>
            <a:r>
              <a:rPr lang="en-US" b="1" dirty="0" smtClean="0">
                <a:solidFill>
                  <a:srgbClr val="0000FF"/>
                </a:solidFill>
              </a:rPr>
              <a:t>Fall 2012</a:t>
            </a:r>
            <a:endParaRPr lang="en-US" b="1" dirty="0">
              <a:solidFill>
                <a:srgbClr val="0000FF"/>
              </a:solidFill>
            </a:endParaRPr>
          </a:p>
        </p:txBody>
      </p:sp>
      <p:sp>
        <p:nvSpPr>
          <p:cNvPr id="40" name="TextBox 39"/>
          <p:cNvSpPr txBox="1"/>
          <p:nvPr/>
        </p:nvSpPr>
        <p:spPr>
          <a:xfrm>
            <a:off x="2667000" y="6211669"/>
            <a:ext cx="1447800" cy="646331"/>
          </a:xfrm>
          <a:prstGeom prst="rect">
            <a:avLst/>
          </a:prstGeom>
          <a:noFill/>
        </p:spPr>
        <p:txBody>
          <a:bodyPr wrap="square" rtlCol="0">
            <a:spAutoFit/>
          </a:bodyPr>
          <a:lstStyle/>
          <a:p>
            <a:pPr algn="ctr"/>
            <a:r>
              <a:rPr lang="en-US" b="1" dirty="0" smtClean="0">
                <a:solidFill>
                  <a:srgbClr val="0000FF"/>
                </a:solidFill>
              </a:rPr>
              <a:t>Starting Fall 2012</a:t>
            </a:r>
            <a:endParaRPr lang="en-US" b="1" dirty="0">
              <a:solidFill>
                <a:srgbClr val="0000FF"/>
              </a:solidFill>
            </a:endParaRPr>
          </a:p>
        </p:txBody>
      </p:sp>
      <p:sp>
        <p:nvSpPr>
          <p:cNvPr id="29" name="TextBox 28"/>
          <p:cNvSpPr txBox="1"/>
          <p:nvPr/>
        </p:nvSpPr>
        <p:spPr>
          <a:xfrm>
            <a:off x="228600" y="838200"/>
            <a:ext cx="1524000" cy="369332"/>
          </a:xfrm>
          <a:prstGeom prst="rect">
            <a:avLst/>
          </a:prstGeom>
          <a:noFill/>
        </p:spPr>
        <p:txBody>
          <a:bodyPr wrap="square" rtlCol="0">
            <a:spAutoFit/>
          </a:bodyPr>
          <a:lstStyle/>
          <a:p>
            <a:pPr algn="ctr"/>
            <a:r>
              <a:rPr lang="en-US" b="1" dirty="0" smtClean="0">
                <a:solidFill>
                  <a:srgbClr val="0000FF"/>
                </a:solidFill>
              </a:rPr>
              <a:t>April 2012</a:t>
            </a:r>
            <a:endParaRPr lang="en-US" b="1" dirty="0">
              <a:solidFill>
                <a:srgbClr val="0000FF"/>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7"/>
          <p:cNvSpPr>
            <a:spLocks noChangeArrowheads="1"/>
          </p:cNvSpPr>
          <p:nvPr/>
        </p:nvSpPr>
        <p:spPr bwMode="auto">
          <a:xfrm>
            <a:off x="0" y="0"/>
            <a:ext cx="9144000" cy="838200"/>
          </a:xfrm>
          <a:prstGeom prst="rect">
            <a:avLst/>
          </a:prstGeom>
          <a:solidFill>
            <a:schemeClr val="tx2">
              <a:lumMod val="60000"/>
              <a:lumOff val="40000"/>
            </a:schemeClr>
          </a:solidFill>
          <a:ln w="9525">
            <a:noFill/>
            <a:miter lim="800000"/>
            <a:headEnd/>
            <a:tailEnd/>
          </a:ln>
        </p:spPr>
        <p:txBody>
          <a:bodyPr wrap="none" anchor="ctr"/>
          <a:lstStyle/>
          <a:p>
            <a:pPr algn="ctr"/>
            <a:endParaRPr lang="en-US" sz="1600"/>
          </a:p>
        </p:txBody>
      </p:sp>
      <p:sp>
        <p:nvSpPr>
          <p:cNvPr id="2" name="Title 1"/>
          <p:cNvSpPr>
            <a:spLocks noGrp="1"/>
          </p:cNvSpPr>
          <p:nvPr>
            <p:ph type="title"/>
          </p:nvPr>
        </p:nvSpPr>
        <p:spPr>
          <a:xfrm>
            <a:off x="457200" y="0"/>
            <a:ext cx="8229600" cy="914400"/>
          </a:xfrm>
        </p:spPr>
        <p:txBody>
          <a:bodyPr>
            <a:normAutofit/>
          </a:bodyPr>
          <a:lstStyle/>
          <a:p>
            <a:r>
              <a:rPr lang="en-US" sz="4000" b="1" dirty="0" smtClean="0">
                <a:latin typeface="Arial" pitchFamily="34" charset="0"/>
                <a:cs typeface="Arial" pitchFamily="34" charset="0"/>
              </a:rPr>
              <a:t>Proposed Schedule</a:t>
            </a:r>
            <a:endParaRPr lang="en-US" sz="4000" b="1" dirty="0">
              <a:latin typeface="Arial" pitchFamily="34" charset="0"/>
              <a:cs typeface="Arial" pitchFamily="34" charset="0"/>
            </a:endParaRPr>
          </a:p>
        </p:txBody>
      </p:sp>
      <p:sp>
        <p:nvSpPr>
          <p:cNvPr id="3" name="Content Placeholder 2"/>
          <p:cNvSpPr>
            <a:spLocks noGrp="1"/>
          </p:cNvSpPr>
          <p:nvPr>
            <p:ph idx="1"/>
          </p:nvPr>
        </p:nvSpPr>
        <p:spPr>
          <a:xfrm>
            <a:off x="304800" y="1447800"/>
            <a:ext cx="8458200" cy="5105400"/>
          </a:xfrm>
        </p:spPr>
        <p:txBody>
          <a:bodyPr>
            <a:normAutofit/>
          </a:bodyPr>
          <a:lstStyle/>
          <a:p>
            <a:pPr>
              <a:lnSpc>
                <a:spcPct val="110000"/>
              </a:lnSpc>
              <a:spcAft>
                <a:spcPts val="1200"/>
              </a:spcAft>
            </a:pPr>
            <a:r>
              <a:rPr lang="en-US" sz="2400" b="1" dirty="0" smtClean="0">
                <a:latin typeface="Arial" pitchFamily="34" charset="0"/>
                <a:cs typeface="Arial" pitchFamily="34" charset="0"/>
              </a:rPr>
              <a:t>Starting Fall/Winter 2012</a:t>
            </a:r>
            <a:r>
              <a:rPr lang="en-US" sz="2400" dirty="0" smtClean="0">
                <a:latin typeface="Arial" pitchFamily="34" charset="0"/>
                <a:cs typeface="Arial" pitchFamily="34" charset="0"/>
              </a:rPr>
              <a:t>: jurisdictions present their proposed BMP verification programs to the Panel for review</a:t>
            </a:r>
          </a:p>
          <a:p>
            <a:pPr>
              <a:lnSpc>
                <a:spcPct val="110000"/>
              </a:lnSpc>
              <a:spcAft>
                <a:spcPts val="1200"/>
              </a:spcAft>
            </a:pPr>
            <a:r>
              <a:rPr lang="en-US" sz="2400" b="1" dirty="0" smtClean="0">
                <a:latin typeface="Arial" pitchFamily="34" charset="0"/>
                <a:cs typeface="Arial" pitchFamily="34" charset="0"/>
              </a:rPr>
              <a:t>2013</a:t>
            </a:r>
            <a:r>
              <a:rPr lang="en-US" sz="2400" dirty="0" smtClean="0">
                <a:latin typeface="Arial" pitchFamily="34" charset="0"/>
                <a:cs typeface="Arial" pitchFamily="34" charset="0"/>
              </a:rPr>
              <a:t>: Following CBP Partnership approval of their BMP verification program, jurisdictions can track, verify, report, and receive credit for the full array of cost shared and non-cost shared practices</a:t>
            </a:r>
          </a:p>
          <a:p>
            <a:pPr>
              <a:lnSpc>
                <a:spcPct val="110000"/>
              </a:lnSpc>
              <a:spcAft>
                <a:spcPts val="1200"/>
              </a:spcAft>
            </a:pPr>
            <a:r>
              <a:rPr lang="en-US" sz="2400" b="1" dirty="0" smtClean="0">
                <a:latin typeface="Arial" pitchFamily="34" charset="0"/>
                <a:cs typeface="Arial" pitchFamily="34" charset="0"/>
              </a:rPr>
              <a:t>2014</a:t>
            </a:r>
            <a:r>
              <a:rPr lang="en-US" sz="2400" dirty="0" smtClean="0">
                <a:latin typeface="Arial" pitchFamily="34" charset="0"/>
                <a:cs typeface="Arial" pitchFamily="34" charset="0"/>
              </a:rPr>
              <a:t>: Account for expanded verified practices, technologies when reporting on 2012-2013 milestones and developing 2014-2015 milestones</a:t>
            </a:r>
          </a:p>
          <a:p>
            <a:pPr>
              <a:lnSpc>
                <a:spcPct val="150000"/>
              </a:lnSpc>
            </a:pPr>
            <a:endParaRPr lang="en-US" sz="28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C7FA602-1E09-4CBC-84FE-772522582C20}" type="slidenum">
              <a:rPr lang="en-US" smtClean="0"/>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7"/>
          <p:cNvSpPr>
            <a:spLocks noChangeArrowheads="1"/>
          </p:cNvSpPr>
          <p:nvPr/>
        </p:nvSpPr>
        <p:spPr bwMode="auto">
          <a:xfrm>
            <a:off x="0" y="0"/>
            <a:ext cx="9144000" cy="838200"/>
          </a:xfrm>
          <a:prstGeom prst="rect">
            <a:avLst/>
          </a:prstGeom>
          <a:solidFill>
            <a:schemeClr val="tx2">
              <a:lumMod val="60000"/>
              <a:lumOff val="40000"/>
            </a:schemeClr>
          </a:solidFill>
          <a:ln w="9525">
            <a:noFill/>
            <a:miter lim="800000"/>
            <a:headEnd/>
            <a:tailEnd/>
          </a:ln>
        </p:spPr>
        <p:txBody>
          <a:bodyPr wrap="none" anchor="ctr"/>
          <a:lstStyle/>
          <a:p>
            <a:pPr algn="ctr"/>
            <a:endParaRPr lang="en-US" sz="1600"/>
          </a:p>
        </p:txBody>
      </p:sp>
      <p:sp>
        <p:nvSpPr>
          <p:cNvPr id="2" name="Title 1"/>
          <p:cNvSpPr>
            <a:spLocks noGrp="1"/>
          </p:cNvSpPr>
          <p:nvPr>
            <p:ph type="title"/>
          </p:nvPr>
        </p:nvSpPr>
        <p:spPr>
          <a:xfrm>
            <a:off x="457200" y="0"/>
            <a:ext cx="8229600" cy="914400"/>
          </a:xfrm>
        </p:spPr>
        <p:txBody>
          <a:bodyPr>
            <a:normAutofit/>
          </a:bodyPr>
          <a:lstStyle/>
          <a:p>
            <a:r>
              <a:rPr lang="en-US" sz="4000" b="1" dirty="0" smtClean="0">
                <a:latin typeface="Arial" pitchFamily="34" charset="0"/>
                <a:cs typeface="Arial" pitchFamily="34" charset="0"/>
              </a:rPr>
              <a:t>Requests for Decision</a:t>
            </a:r>
            <a:endParaRPr lang="en-US" sz="4000" b="1" dirty="0">
              <a:latin typeface="Arial" pitchFamily="34" charset="0"/>
              <a:cs typeface="Arial" pitchFamily="34" charset="0"/>
            </a:endParaRPr>
          </a:p>
        </p:txBody>
      </p:sp>
      <p:sp>
        <p:nvSpPr>
          <p:cNvPr id="3" name="Content Placeholder 2"/>
          <p:cNvSpPr>
            <a:spLocks noGrp="1"/>
          </p:cNvSpPr>
          <p:nvPr>
            <p:ph idx="1"/>
          </p:nvPr>
        </p:nvSpPr>
        <p:spPr>
          <a:xfrm>
            <a:off x="304800" y="1600200"/>
            <a:ext cx="8686800" cy="5257800"/>
          </a:xfrm>
        </p:spPr>
        <p:txBody>
          <a:bodyPr>
            <a:normAutofit/>
          </a:bodyPr>
          <a:lstStyle/>
          <a:p>
            <a:pPr>
              <a:lnSpc>
                <a:spcPct val="110000"/>
              </a:lnSpc>
              <a:spcAft>
                <a:spcPts val="1200"/>
              </a:spcAft>
            </a:pPr>
            <a:r>
              <a:rPr lang="en-US" sz="2800" b="1" dirty="0" smtClean="0">
                <a:latin typeface="Arial" pitchFamily="34" charset="0"/>
                <a:cs typeface="Arial" pitchFamily="34" charset="0"/>
              </a:rPr>
              <a:t>Requested Decision</a:t>
            </a:r>
            <a:r>
              <a:rPr lang="en-US" sz="2800" dirty="0" smtClean="0">
                <a:latin typeface="Arial" pitchFamily="34" charset="0"/>
                <a:cs typeface="Arial" pitchFamily="34" charset="0"/>
              </a:rPr>
              <a:t>: PSC agreement to proceed forward with the process/schedule as modified and recommended by the MB</a:t>
            </a:r>
          </a:p>
          <a:p>
            <a:pPr>
              <a:lnSpc>
                <a:spcPct val="110000"/>
              </a:lnSpc>
              <a:spcAft>
                <a:spcPts val="1200"/>
              </a:spcAft>
            </a:pPr>
            <a:endParaRPr lang="en-US" sz="1200" b="1" dirty="0" smtClean="0">
              <a:latin typeface="Arial" pitchFamily="34" charset="0"/>
              <a:cs typeface="Arial" pitchFamily="34" charset="0"/>
            </a:endParaRPr>
          </a:p>
          <a:p>
            <a:pPr>
              <a:lnSpc>
                <a:spcPct val="110000"/>
              </a:lnSpc>
              <a:spcAft>
                <a:spcPts val="1200"/>
              </a:spcAft>
            </a:pPr>
            <a:r>
              <a:rPr lang="en-US" sz="2800" b="1" dirty="0" smtClean="0">
                <a:latin typeface="Arial" pitchFamily="34" charset="0"/>
                <a:cs typeface="Arial" pitchFamily="34" charset="0"/>
              </a:rPr>
              <a:t>Requested Decision</a:t>
            </a:r>
            <a:r>
              <a:rPr lang="en-US" sz="2800" dirty="0" smtClean="0">
                <a:latin typeface="Arial" pitchFamily="34" charset="0"/>
                <a:cs typeface="Arial" pitchFamily="34" charset="0"/>
              </a:rPr>
              <a:t>: PSC agreement to:             1) review, modify, and adopt the BMP verification program on behalf of the partnership and;              2) communicate adoption widely with stakeholders</a:t>
            </a:r>
          </a:p>
        </p:txBody>
      </p:sp>
      <p:sp>
        <p:nvSpPr>
          <p:cNvPr id="4" name="Slide Number Placeholder 3"/>
          <p:cNvSpPr>
            <a:spLocks noGrp="1"/>
          </p:cNvSpPr>
          <p:nvPr>
            <p:ph type="sldNum" sz="quarter" idx="12"/>
          </p:nvPr>
        </p:nvSpPr>
        <p:spPr/>
        <p:txBody>
          <a:bodyPr/>
          <a:lstStyle/>
          <a:p>
            <a:fld id="{BC7FA602-1E09-4CBC-84FE-772522582C20}" type="slidenum">
              <a:rPr lang="en-US" smtClean="0"/>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10A47AC-6ADC-433A-A2E6-76D2798E0ED6}" type="slidenum">
              <a:rPr lang="en-US" smtClean="0"/>
              <a:pPr/>
              <a:t>13</a:t>
            </a:fld>
            <a:endParaRPr lang="en-US" dirty="0"/>
          </a:p>
        </p:txBody>
      </p:sp>
      <p:sp>
        <p:nvSpPr>
          <p:cNvPr id="6" name="Title 1"/>
          <p:cNvSpPr txBox="1">
            <a:spLocks/>
          </p:cNvSpPr>
          <p:nvPr/>
        </p:nvSpPr>
        <p:spPr>
          <a:xfrm>
            <a:off x="685800" y="2130425"/>
            <a:ext cx="7772400" cy="1470025"/>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800" b="1" dirty="0" smtClean="0">
                <a:solidFill>
                  <a:schemeClr val="accent2">
                    <a:lumMod val="75000"/>
                  </a:schemeClr>
                </a:solidFill>
                <a:latin typeface="+mj-lt"/>
                <a:ea typeface="+mj-ea"/>
                <a:cs typeface="+mj-cs"/>
              </a:rPr>
              <a:t>Adaptive Management</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800" b="1" u="none" strike="noStrike" kern="1200" cap="none" spc="0" normalizeH="0" baseline="0" noProof="0" dirty="0" err="1" smtClean="0">
                <a:ln>
                  <a:noFill/>
                </a:ln>
                <a:solidFill>
                  <a:schemeClr val="accent2">
                    <a:lumMod val="75000"/>
                  </a:schemeClr>
                </a:solidFill>
                <a:effectLst/>
                <a:uLnTx/>
                <a:uFillTx/>
                <a:latin typeface="+mj-lt"/>
                <a:ea typeface="+mj-ea"/>
                <a:cs typeface="+mj-cs"/>
              </a:rPr>
              <a:t>Carin</a:t>
            </a:r>
            <a:r>
              <a:rPr kumimoji="0" lang="en-US" sz="2800" b="1" u="none" strike="noStrike" kern="1200" cap="none" spc="0" normalizeH="0" baseline="0" noProof="0" dirty="0" smtClean="0">
                <a:ln>
                  <a:noFill/>
                </a:ln>
                <a:solidFill>
                  <a:schemeClr val="accent2">
                    <a:lumMod val="75000"/>
                  </a:schemeClr>
                </a:solidFill>
                <a:effectLst/>
                <a:uLnTx/>
                <a:uFillTx/>
                <a:latin typeface="+mj-lt"/>
                <a:ea typeface="+mj-ea"/>
                <a:cs typeface="+mj-cs"/>
              </a:rPr>
              <a:t> </a:t>
            </a:r>
            <a:r>
              <a:rPr kumimoji="0" lang="en-US" sz="2800" b="1" u="none" strike="noStrike" kern="1200" cap="none" spc="0" normalizeH="0" baseline="0" noProof="0" dirty="0" err="1" smtClean="0">
                <a:ln>
                  <a:noFill/>
                </a:ln>
                <a:solidFill>
                  <a:schemeClr val="accent2">
                    <a:lumMod val="75000"/>
                  </a:schemeClr>
                </a:solidFill>
                <a:effectLst/>
                <a:uLnTx/>
                <a:uFillTx/>
                <a:latin typeface="+mj-lt"/>
                <a:ea typeface="+mj-ea"/>
                <a:cs typeface="+mj-cs"/>
              </a:rPr>
              <a:t>Bisland</a:t>
            </a:r>
            <a:endParaRPr kumimoji="0" lang="en-US" sz="2800" b="1" u="none" strike="noStrike" kern="1200" cap="none" spc="0" normalizeH="0" baseline="0" noProof="0" dirty="0">
              <a:ln>
                <a:noFill/>
              </a:ln>
              <a:solidFill>
                <a:schemeClr val="accent2">
                  <a:lumMod val="75000"/>
                </a:schemeClr>
              </a:solidFill>
              <a:effectLst/>
              <a:uLnTx/>
              <a:uFillTx/>
              <a:latin typeface="+mj-lt"/>
              <a:ea typeface="+mj-ea"/>
              <a:cs typeface="+mj-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7"/>
          <p:cNvSpPr>
            <a:spLocks noChangeArrowheads="1"/>
          </p:cNvSpPr>
          <p:nvPr/>
        </p:nvSpPr>
        <p:spPr bwMode="auto">
          <a:xfrm>
            <a:off x="0" y="0"/>
            <a:ext cx="9144000" cy="838200"/>
          </a:xfrm>
          <a:prstGeom prst="rect">
            <a:avLst/>
          </a:prstGeom>
          <a:solidFill>
            <a:schemeClr val="accent2">
              <a:lumMod val="75000"/>
            </a:schemeClr>
          </a:solidFill>
          <a:ln w="9525">
            <a:noFill/>
            <a:miter lim="800000"/>
            <a:headEnd/>
            <a:tailEnd/>
          </a:ln>
        </p:spPr>
        <p:txBody>
          <a:bodyPr wrap="none" anchor="ctr"/>
          <a:lstStyle/>
          <a:p>
            <a:pPr algn="ctr"/>
            <a:endParaRPr lang="en-US" sz="1600"/>
          </a:p>
        </p:txBody>
      </p:sp>
      <p:sp>
        <p:nvSpPr>
          <p:cNvPr id="2" name="Title 1"/>
          <p:cNvSpPr>
            <a:spLocks noGrp="1"/>
          </p:cNvSpPr>
          <p:nvPr>
            <p:ph type="title"/>
          </p:nvPr>
        </p:nvSpPr>
        <p:spPr>
          <a:xfrm>
            <a:off x="457200" y="76200"/>
            <a:ext cx="8229600" cy="715962"/>
          </a:xfrm>
        </p:spPr>
        <p:txBody>
          <a:bodyPr>
            <a:normAutofit fontScale="90000"/>
          </a:bodyPr>
          <a:lstStyle/>
          <a:p>
            <a:r>
              <a:rPr lang="en-US" b="1" dirty="0" smtClean="0">
                <a:solidFill>
                  <a:schemeClr val="bg1"/>
                </a:solidFill>
              </a:rPr>
              <a:t>Adaptive Management</a:t>
            </a:r>
            <a:endParaRPr lang="en-US" b="1" dirty="0">
              <a:solidFill>
                <a:schemeClr val="bg1"/>
              </a:solidFill>
            </a:endParaRPr>
          </a:p>
        </p:txBody>
      </p:sp>
      <p:sp>
        <p:nvSpPr>
          <p:cNvPr id="3" name="Content Placeholder 2"/>
          <p:cNvSpPr>
            <a:spLocks noGrp="1"/>
          </p:cNvSpPr>
          <p:nvPr>
            <p:ph idx="1"/>
          </p:nvPr>
        </p:nvSpPr>
        <p:spPr/>
        <p:txBody>
          <a:bodyPr>
            <a:normAutofit fontScale="92500"/>
          </a:bodyPr>
          <a:lstStyle/>
          <a:p>
            <a:r>
              <a:rPr lang="en-US" dirty="0" smtClean="0"/>
              <a:t>Chesapeake Bay Program has been using adaptive management concepts for several years.</a:t>
            </a:r>
          </a:p>
          <a:p>
            <a:r>
              <a:rPr lang="en-US" dirty="0" smtClean="0"/>
              <a:t>There has been a call to be more rigorous in applying adaptive management from several sources, including:</a:t>
            </a:r>
          </a:p>
          <a:p>
            <a:pPr lvl="1"/>
            <a:r>
              <a:rPr lang="en-US" dirty="0" smtClean="0"/>
              <a:t>GAO</a:t>
            </a:r>
          </a:p>
          <a:p>
            <a:pPr lvl="1"/>
            <a:r>
              <a:rPr lang="en-US" dirty="0" smtClean="0"/>
              <a:t>STAC</a:t>
            </a:r>
          </a:p>
          <a:p>
            <a:pPr lvl="1"/>
            <a:r>
              <a:rPr lang="en-US" dirty="0" smtClean="0"/>
              <a:t>EO 13508</a:t>
            </a:r>
          </a:p>
          <a:p>
            <a:pPr lvl="1"/>
            <a:r>
              <a:rPr lang="en-US" dirty="0" smtClean="0"/>
              <a:t>NSF</a:t>
            </a:r>
            <a:endParaRPr lang="en-US" dirty="0"/>
          </a:p>
        </p:txBody>
      </p:sp>
      <p:sp>
        <p:nvSpPr>
          <p:cNvPr id="4" name="Slide Number Placeholder 3"/>
          <p:cNvSpPr>
            <a:spLocks noGrp="1"/>
          </p:cNvSpPr>
          <p:nvPr>
            <p:ph type="sldNum" sz="quarter" idx="12"/>
          </p:nvPr>
        </p:nvSpPr>
        <p:spPr/>
        <p:txBody>
          <a:bodyPr/>
          <a:lstStyle/>
          <a:p>
            <a:fld id="{510A47AC-6ADC-433A-A2E6-76D2798E0ED6}" type="slidenum">
              <a:rPr lang="en-US" smtClean="0"/>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7"/>
          <p:cNvSpPr>
            <a:spLocks noChangeArrowheads="1"/>
          </p:cNvSpPr>
          <p:nvPr/>
        </p:nvSpPr>
        <p:spPr bwMode="auto">
          <a:xfrm>
            <a:off x="0" y="0"/>
            <a:ext cx="9144000" cy="838200"/>
          </a:xfrm>
          <a:prstGeom prst="rect">
            <a:avLst/>
          </a:prstGeom>
          <a:solidFill>
            <a:schemeClr val="accent2">
              <a:lumMod val="75000"/>
            </a:schemeClr>
          </a:solidFill>
          <a:ln w="9525">
            <a:noFill/>
            <a:miter lim="800000"/>
            <a:headEnd/>
            <a:tailEnd/>
          </a:ln>
        </p:spPr>
        <p:txBody>
          <a:bodyPr wrap="none" anchor="ctr"/>
          <a:lstStyle/>
          <a:p>
            <a:pPr algn="ctr"/>
            <a:endParaRPr lang="en-US" sz="1600"/>
          </a:p>
        </p:txBody>
      </p:sp>
      <p:sp>
        <p:nvSpPr>
          <p:cNvPr id="2" name="Title 1"/>
          <p:cNvSpPr>
            <a:spLocks noGrp="1"/>
          </p:cNvSpPr>
          <p:nvPr>
            <p:ph type="title"/>
          </p:nvPr>
        </p:nvSpPr>
        <p:spPr>
          <a:xfrm>
            <a:off x="457200" y="0"/>
            <a:ext cx="8229600" cy="868362"/>
          </a:xfrm>
        </p:spPr>
        <p:txBody>
          <a:bodyPr>
            <a:normAutofit fontScale="90000"/>
          </a:bodyPr>
          <a:lstStyle/>
          <a:p>
            <a:r>
              <a:rPr lang="en-US" b="1" dirty="0" smtClean="0">
                <a:solidFill>
                  <a:schemeClr val="bg1"/>
                </a:solidFill>
              </a:rPr>
              <a:t>PSC Decisions at May 2011 Meeting</a:t>
            </a:r>
            <a:endParaRPr lang="en-US" b="1" dirty="0">
              <a:solidFill>
                <a:schemeClr val="bg1"/>
              </a:solidFill>
            </a:endParaRPr>
          </a:p>
        </p:txBody>
      </p:sp>
      <p:sp>
        <p:nvSpPr>
          <p:cNvPr id="3" name="Content Placeholder 2"/>
          <p:cNvSpPr>
            <a:spLocks noGrp="1"/>
          </p:cNvSpPr>
          <p:nvPr>
            <p:ph idx="1"/>
          </p:nvPr>
        </p:nvSpPr>
        <p:spPr/>
        <p:txBody>
          <a:bodyPr>
            <a:normAutofit fontScale="85000" lnSpcReduction="10000"/>
          </a:bodyPr>
          <a:lstStyle/>
          <a:p>
            <a:r>
              <a:rPr lang="en-US" dirty="0" err="1" smtClean="0"/>
              <a:t>ChesapeakeStat</a:t>
            </a:r>
            <a:r>
              <a:rPr lang="en-US" dirty="0" smtClean="0"/>
              <a:t> should be phased in as the Decision Support Framework to describe work across all CBP Goal Implementation Teams and to be used as a tool for adaptive management. </a:t>
            </a:r>
          </a:p>
          <a:p>
            <a:r>
              <a:rPr lang="en-US" dirty="0" smtClean="0"/>
              <a:t>Phasing in the use of the decision support framework will begin with interested GITs (Habitat - SAV, WQ – Agriculture, Watersheds) and will use that process to form the basis for content in </a:t>
            </a:r>
            <a:r>
              <a:rPr lang="en-US" dirty="0" err="1" smtClean="0"/>
              <a:t>Chesapeake</a:t>
            </a:r>
            <a:r>
              <a:rPr lang="en-US" i="1" dirty="0" err="1" smtClean="0"/>
              <a:t>Stat</a:t>
            </a:r>
            <a:r>
              <a:rPr lang="en-US" i="1" dirty="0" smtClean="0"/>
              <a:t>.</a:t>
            </a:r>
            <a:r>
              <a:rPr lang="en-US" dirty="0" smtClean="0"/>
              <a:t> </a:t>
            </a:r>
          </a:p>
          <a:p>
            <a:r>
              <a:rPr lang="en-US" dirty="0" smtClean="0"/>
              <a:t>The PSC also requested CBP staff identify case studies that may be used in a demonstration at the July 2011 EC meeting.  </a:t>
            </a:r>
          </a:p>
          <a:p>
            <a:endParaRPr lang="en-US" dirty="0"/>
          </a:p>
        </p:txBody>
      </p:sp>
      <p:sp>
        <p:nvSpPr>
          <p:cNvPr id="4" name="Slide Number Placeholder 3"/>
          <p:cNvSpPr>
            <a:spLocks noGrp="1"/>
          </p:cNvSpPr>
          <p:nvPr>
            <p:ph type="sldNum" sz="quarter" idx="12"/>
          </p:nvPr>
        </p:nvSpPr>
        <p:spPr/>
        <p:txBody>
          <a:bodyPr/>
          <a:lstStyle/>
          <a:p>
            <a:fld id="{510A47AC-6ADC-433A-A2E6-76D2798E0ED6}" type="slidenum">
              <a:rPr lang="en-US" smtClean="0"/>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7"/>
          <p:cNvSpPr>
            <a:spLocks noChangeArrowheads="1"/>
          </p:cNvSpPr>
          <p:nvPr/>
        </p:nvSpPr>
        <p:spPr bwMode="auto">
          <a:xfrm>
            <a:off x="0" y="0"/>
            <a:ext cx="9144000" cy="838200"/>
          </a:xfrm>
          <a:prstGeom prst="rect">
            <a:avLst/>
          </a:prstGeom>
          <a:solidFill>
            <a:schemeClr val="accent2">
              <a:lumMod val="75000"/>
            </a:schemeClr>
          </a:solidFill>
          <a:ln w="9525">
            <a:noFill/>
            <a:miter lim="800000"/>
            <a:headEnd/>
            <a:tailEnd/>
          </a:ln>
        </p:spPr>
        <p:txBody>
          <a:bodyPr wrap="none" anchor="ctr"/>
          <a:lstStyle/>
          <a:p>
            <a:pPr algn="ctr"/>
            <a:endParaRPr lang="en-US" sz="1600"/>
          </a:p>
        </p:txBody>
      </p:sp>
      <p:sp>
        <p:nvSpPr>
          <p:cNvPr id="2" name="Title 1"/>
          <p:cNvSpPr>
            <a:spLocks noGrp="1"/>
          </p:cNvSpPr>
          <p:nvPr>
            <p:ph type="title"/>
          </p:nvPr>
        </p:nvSpPr>
        <p:spPr>
          <a:xfrm>
            <a:off x="457200" y="76200"/>
            <a:ext cx="8229600" cy="868362"/>
          </a:xfrm>
        </p:spPr>
        <p:txBody>
          <a:bodyPr>
            <a:normAutofit/>
          </a:bodyPr>
          <a:lstStyle/>
          <a:p>
            <a:r>
              <a:rPr lang="en-US" b="1" dirty="0" smtClean="0">
                <a:solidFill>
                  <a:schemeClr val="bg1"/>
                </a:solidFill>
              </a:rPr>
              <a:t>Adaptive Management</a:t>
            </a:r>
            <a:endParaRPr lang="en-US" b="1" dirty="0">
              <a:solidFill>
                <a:schemeClr val="bg1"/>
              </a:solidFill>
            </a:endParaRPr>
          </a:p>
        </p:txBody>
      </p:sp>
      <p:sp>
        <p:nvSpPr>
          <p:cNvPr id="3" name="Content Placeholder 2"/>
          <p:cNvSpPr>
            <a:spLocks noGrp="1"/>
          </p:cNvSpPr>
          <p:nvPr>
            <p:ph idx="1"/>
          </p:nvPr>
        </p:nvSpPr>
        <p:spPr>
          <a:xfrm>
            <a:off x="457200" y="1219200"/>
            <a:ext cx="8229600" cy="4906963"/>
          </a:xfrm>
        </p:spPr>
        <p:txBody>
          <a:bodyPr>
            <a:normAutofit fontScale="92500" lnSpcReduction="20000"/>
          </a:bodyPr>
          <a:lstStyle/>
          <a:p>
            <a:pPr>
              <a:buNone/>
            </a:pPr>
            <a:r>
              <a:rPr lang="en-US" b="1" dirty="0" smtClean="0">
                <a:solidFill>
                  <a:srgbClr val="C00000"/>
                </a:solidFill>
              </a:rPr>
              <a:t>	Decisions </a:t>
            </a:r>
            <a:r>
              <a:rPr lang="en-US" b="1" dirty="0">
                <a:solidFill>
                  <a:srgbClr val="C00000"/>
                </a:solidFill>
              </a:rPr>
              <a:t>sought from </a:t>
            </a:r>
            <a:r>
              <a:rPr lang="en-US" b="1" dirty="0" smtClean="0">
                <a:solidFill>
                  <a:srgbClr val="C00000"/>
                </a:solidFill>
              </a:rPr>
              <a:t>PSC </a:t>
            </a:r>
            <a:r>
              <a:rPr lang="en-US" b="1" dirty="0">
                <a:solidFill>
                  <a:srgbClr val="C00000"/>
                </a:solidFill>
              </a:rPr>
              <a:t>on </a:t>
            </a:r>
            <a:r>
              <a:rPr lang="en-US" b="1" dirty="0" smtClean="0">
                <a:solidFill>
                  <a:srgbClr val="C00000"/>
                </a:solidFill>
              </a:rPr>
              <a:t>			Adaptive </a:t>
            </a:r>
            <a:r>
              <a:rPr lang="en-US" b="1" dirty="0">
                <a:solidFill>
                  <a:srgbClr val="C00000"/>
                </a:solidFill>
              </a:rPr>
              <a:t>Management</a:t>
            </a:r>
            <a:r>
              <a:rPr lang="en-US" b="1" dirty="0" smtClean="0">
                <a:solidFill>
                  <a:srgbClr val="C00000"/>
                </a:solidFill>
              </a:rPr>
              <a:t>:</a:t>
            </a:r>
          </a:p>
          <a:p>
            <a:pPr>
              <a:buNone/>
            </a:pPr>
            <a:endParaRPr lang="en-US" dirty="0">
              <a:solidFill>
                <a:srgbClr val="C00000"/>
              </a:solidFill>
            </a:endParaRPr>
          </a:p>
          <a:p>
            <a:pPr lvl="1"/>
            <a:r>
              <a:rPr lang="en-US" b="1" dirty="0"/>
              <a:t>Adopt </a:t>
            </a:r>
            <a:r>
              <a:rPr lang="en-US" b="1" dirty="0" smtClean="0"/>
              <a:t>the Management Board recommendations </a:t>
            </a:r>
            <a:r>
              <a:rPr lang="en-US" b="1" dirty="0"/>
              <a:t>for Adaptive </a:t>
            </a:r>
            <a:r>
              <a:rPr lang="en-US" b="1" dirty="0" smtClean="0"/>
              <a:t>Management.</a:t>
            </a:r>
            <a:endParaRPr lang="en-US" dirty="0"/>
          </a:p>
          <a:p>
            <a:pPr lvl="1"/>
            <a:endParaRPr lang="en-US" b="1" dirty="0" smtClean="0"/>
          </a:p>
          <a:p>
            <a:pPr lvl="1"/>
            <a:r>
              <a:rPr lang="en-US" b="1" dirty="0" smtClean="0"/>
              <a:t>Assign </a:t>
            </a:r>
            <a:r>
              <a:rPr lang="en-US" b="1" dirty="0"/>
              <a:t>GIT 6 with the responsibility for carrying out the Adaptive Management </a:t>
            </a:r>
            <a:r>
              <a:rPr lang="en-US" b="1" dirty="0" smtClean="0"/>
              <a:t>recommendations, relying on the Decision Framework. </a:t>
            </a:r>
            <a:endParaRPr lang="en-US" dirty="0"/>
          </a:p>
          <a:p>
            <a:pPr lvl="1"/>
            <a:endParaRPr lang="en-US" b="1" dirty="0" smtClean="0"/>
          </a:p>
          <a:p>
            <a:pPr lvl="1"/>
            <a:r>
              <a:rPr lang="en-US" b="1" dirty="0" smtClean="0"/>
              <a:t>Request </a:t>
            </a:r>
            <a:r>
              <a:rPr lang="en-US" b="1" dirty="0"/>
              <a:t>GIT 6 provide a work plan and time line for completing the assigned Adaptive Management recommendations to the </a:t>
            </a:r>
            <a:r>
              <a:rPr lang="en-US" b="1" dirty="0" smtClean="0"/>
              <a:t>MB.</a:t>
            </a:r>
            <a:endParaRPr lang="en-US" dirty="0"/>
          </a:p>
          <a:p>
            <a:endParaRPr lang="en-US" dirty="0"/>
          </a:p>
        </p:txBody>
      </p:sp>
      <p:sp>
        <p:nvSpPr>
          <p:cNvPr id="4" name="Slide Number Placeholder 3"/>
          <p:cNvSpPr>
            <a:spLocks noGrp="1"/>
          </p:cNvSpPr>
          <p:nvPr>
            <p:ph type="sldNum" sz="quarter" idx="12"/>
          </p:nvPr>
        </p:nvSpPr>
        <p:spPr/>
        <p:txBody>
          <a:bodyPr/>
          <a:lstStyle/>
          <a:p>
            <a:fld id="{510A47AC-6ADC-433A-A2E6-76D2798E0ED6}" type="slidenum">
              <a:rPr lang="en-US" smtClean="0"/>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10A47AC-6ADC-433A-A2E6-76D2798E0ED6}" type="slidenum">
              <a:rPr lang="en-US" smtClean="0"/>
              <a:pPr/>
              <a:t>17</a:t>
            </a:fld>
            <a:endParaRPr lang="en-US" dirty="0"/>
          </a:p>
        </p:txBody>
      </p:sp>
      <p:sp>
        <p:nvSpPr>
          <p:cNvPr id="6" name="Title 1"/>
          <p:cNvSpPr txBox="1">
            <a:spLocks/>
          </p:cNvSpPr>
          <p:nvPr/>
        </p:nvSpPr>
        <p:spPr>
          <a:xfrm>
            <a:off x="685800" y="2130425"/>
            <a:ext cx="7772400" cy="1470025"/>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400" b="1" dirty="0" smtClean="0">
                <a:solidFill>
                  <a:srgbClr val="660066"/>
                </a:solidFill>
                <a:latin typeface="+mj-lt"/>
                <a:ea typeface="+mj-ea"/>
                <a:cs typeface="+mj-cs"/>
              </a:rPr>
              <a:t>Modeling Laboratory  </a:t>
            </a:r>
            <a:endParaRPr lang="en-US" sz="2400" b="1" dirty="0" smtClean="0">
              <a:solidFill>
                <a:srgbClr val="660066"/>
              </a:solidFill>
              <a:latin typeface="+mj-lt"/>
              <a:ea typeface="+mj-ea"/>
              <a:cs typeface="+mj-cs"/>
            </a:endParaRP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1" u="none" strike="noStrike" kern="1200" cap="none" spc="0" normalizeH="0" baseline="0" noProof="0" dirty="0" smtClean="0">
                <a:ln>
                  <a:noFill/>
                </a:ln>
                <a:solidFill>
                  <a:srgbClr val="660066"/>
                </a:solidFill>
                <a:effectLst/>
                <a:uLnTx/>
                <a:uFillTx/>
                <a:latin typeface="+mj-lt"/>
                <a:ea typeface="+mj-ea"/>
                <a:cs typeface="+mj-cs"/>
              </a:rPr>
              <a:t>Mark Bennett</a:t>
            </a:r>
            <a:endParaRPr kumimoji="0" lang="en-US" sz="2400" b="1" u="none" strike="noStrike" kern="1200" cap="none" spc="0" normalizeH="0" baseline="0" noProof="0" dirty="0">
              <a:ln>
                <a:noFill/>
              </a:ln>
              <a:solidFill>
                <a:srgbClr val="660066"/>
              </a:solidFill>
              <a:effectLst/>
              <a:uLnTx/>
              <a:uFillTx/>
              <a:latin typeface="+mj-lt"/>
              <a:ea typeface="+mj-ea"/>
              <a:cs typeface="+mj-cs"/>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7"/>
          <p:cNvSpPr>
            <a:spLocks noChangeArrowheads="1"/>
          </p:cNvSpPr>
          <p:nvPr/>
        </p:nvSpPr>
        <p:spPr bwMode="auto">
          <a:xfrm>
            <a:off x="0" y="0"/>
            <a:ext cx="9144000" cy="838200"/>
          </a:xfrm>
          <a:prstGeom prst="rect">
            <a:avLst/>
          </a:prstGeom>
          <a:solidFill>
            <a:srgbClr val="660066"/>
          </a:solidFill>
          <a:ln w="9525">
            <a:noFill/>
            <a:miter lim="800000"/>
            <a:headEnd/>
            <a:tailEnd/>
          </a:ln>
        </p:spPr>
        <p:txBody>
          <a:bodyPr wrap="none" anchor="ctr"/>
          <a:lstStyle/>
          <a:p>
            <a:pPr algn="ctr"/>
            <a:endParaRPr lang="en-US" sz="1600"/>
          </a:p>
        </p:txBody>
      </p:sp>
      <p:sp>
        <p:nvSpPr>
          <p:cNvPr id="2" name="Title 1"/>
          <p:cNvSpPr>
            <a:spLocks noGrp="1"/>
          </p:cNvSpPr>
          <p:nvPr>
            <p:ph type="title"/>
          </p:nvPr>
        </p:nvSpPr>
        <p:spPr>
          <a:xfrm>
            <a:off x="457200" y="0"/>
            <a:ext cx="8229600" cy="792162"/>
          </a:xfrm>
        </p:spPr>
        <p:txBody>
          <a:bodyPr>
            <a:normAutofit/>
          </a:bodyPr>
          <a:lstStyle/>
          <a:p>
            <a:r>
              <a:rPr lang="en-US" sz="3800" b="1" dirty="0" smtClean="0">
                <a:solidFill>
                  <a:schemeClr val="bg1"/>
                </a:solidFill>
              </a:rPr>
              <a:t>MB Recommendations on Modeling Lab</a:t>
            </a:r>
            <a:endParaRPr lang="en-US" sz="3800" b="1" dirty="0">
              <a:solidFill>
                <a:schemeClr val="bg1"/>
              </a:solidFill>
            </a:endParaRPr>
          </a:p>
        </p:txBody>
      </p:sp>
      <p:sp>
        <p:nvSpPr>
          <p:cNvPr id="3" name="Content Placeholder 2"/>
          <p:cNvSpPr>
            <a:spLocks noGrp="1"/>
          </p:cNvSpPr>
          <p:nvPr>
            <p:ph idx="1"/>
          </p:nvPr>
        </p:nvSpPr>
        <p:spPr/>
        <p:txBody>
          <a:bodyPr>
            <a:normAutofit fontScale="70000" lnSpcReduction="20000"/>
          </a:bodyPr>
          <a:lstStyle/>
          <a:p>
            <a:endParaRPr lang="en-US" dirty="0"/>
          </a:p>
          <a:p>
            <a:r>
              <a:rPr lang="en-US" sz="3400" b="1" dirty="0"/>
              <a:t>Commit to proceeding forward with more in-depth evaluation of the recommendation for establishing a Chesapeake Bay Modeling Laboratory and other alternatives to achieve the recommendations of the NRC committee. </a:t>
            </a:r>
          </a:p>
          <a:p>
            <a:endParaRPr lang="en-US" sz="3400" b="1" dirty="0"/>
          </a:p>
          <a:p>
            <a:r>
              <a:rPr lang="en-US" sz="3400" b="1" dirty="0"/>
              <a:t>Establish an action team charged with responsibility for developing a more definitive set of implementation options. </a:t>
            </a:r>
          </a:p>
          <a:p>
            <a:endParaRPr lang="en-US" sz="3400" b="1" dirty="0"/>
          </a:p>
          <a:p>
            <a:r>
              <a:rPr lang="en-US" sz="3400" b="1" dirty="0"/>
              <a:t>Appoint action team members with well recognized expertise in modeling, monitoring data and management decision making in order to represent multiple perspectives. </a:t>
            </a:r>
          </a:p>
        </p:txBody>
      </p:sp>
      <p:sp>
        <p:nvSpPr>
          <p:cNvPr id="4" name="Slide Number Placeholder 3"/>
          <p:cNvSpPr>
            <a:spLocks noGrp="1"/>
          </p:cNvSpPr>
          <p:nvPr>
            <p:ph type="sldNum" sz="quarter" idx="12"/>
          </p:nvPr>
        </p:nvSpPr>
        <p:spPr/>
        <p:txBody>
          <a:bodyPr/>
          <a:lstStyle/>
          <a:p>
            <a:fld id="{510A47AC-6ADC-433A-A2E6-76D2798E0ED6}" type="slidenum">
              <a:rPr lang="en-US" smtClean="0"/>
              <a:pPr/>
              <a:t>18</a:t>
            </a:fld>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7"/>
          <p:cNvSpPr>
            <a:spLocks noChangeArrowheads="1"/>
          </p:cNvSpPr>
          <p:nvPr/>
        </p:nvSpPr>
        <p:spPr bwMode="auto">
          <a:xfrm>
            <a:off x="0" y="0"/>
            <a:ext cx="9144000" cy="838200"/>
          </a:xfrm>
          <a:prstGeom prst="rect">
            <a:avLst/>
          </a:prstGeom>
          <a:solidFill>
            <a:srgbClr val="660066"/>
          </a:solidFill>
          <a:ln w="9525">
            <a:noFill/>
            <a:miter lim="800000"/>
            <a:headEnd/>
            <a:tailEnd/>
          </a:ln>
        </p:spPr>
        <p:txBody>
          <a:bodyPr wrap="none" anchor="ctr"/>
          <a:lstStyle/>
          <a:p>
            <a:pPr algn="ctr"/>
            <a:endParaRPr lang="en-US" sz="1600"/>
          </a:p>
        </p:txBody>
      </p:sp>
      <p:sp>
        <p:nvSpPr>
          <p:cNvPr id="2" name="Title 1"/>
          <p:cNvSpPr>
            <a:spLocks noGrp="1"/>
          </p:cNvSpPr>
          <p:nvPr>
            <p:ph type="title"/>
          </p:nvPr>
        </p:nvSpPr>
        <p:spPr>
          <a:xfrm>
            <a:off x="609600" y="76200"/>
            <a:ext cx="8229600" cy="762000"/>
          </a:xfrm>
        </p:spPr>
        <p:txBody>
          <a:bodyPr>
            <a:normAutofit/>
          </a:bodyPr>
          <a:lstStyle/>
          <a:p>
            <a:r>
              <a:rPr lang="en-US" sz="3800" b="1" dirty="0">
                <a:solidFill>
                  <a:schemeClr val="bg1"/>
                </a:solidFill>
              </a:rPr>
              <a:t>MB Recommendations on Modeling </a:t>
            </a:r>
            <a:r>
              <a:rPr lang="en-US" sz="3800" b="1" dirty="0" smtClean="0">
                <a:solidFill>
                  <a:schemeClr val="bg1"/>
                </a:solidFill>
              </a:rPr>
              <a:t>Lab</a:t>
            </a:r>
            <a:endParaRPr lang="en-US" sz="3800" b="1" dirty="0">
              <a:solidFill>
                <a:schemeClr val="bg1"/>
              </a:solidFill>
            </a:endParaRPr>
          </a:p>
        </p:txBody>
      </p:sp>
      <p:sp>
        <p:nvSpPr>
          <p:cNvPr id="3" name="Content Placeholder 2"/>
          <p:cNvSpPr>
            <a:spLocks noGrp="1"/>
          </p:cNvSpPr>
          <p:nvPr>
            <p:ph idx="1"/>
          </p:nvPr>
        </p:nvSpPr>
        <p:spPr>
          <a:xfrm>
            <a:off x="457200" y="838200"/>
            <a:ext cx="8229600" cy="4830763"/>
          </a:xfrm>
        </p:spPr>
        <p:txBody>
          <a:bodyPr>
            <a:noAutofit/>
          </a:bodyPr>
          <a:lstStyle/>
          <a:p>
            <a:endParaRPr lang="en-US" sz="2000" dirty="0"/>
          </a:p>
          <a:p>
            <a:pPr>
              <a:buNone/>
            </a:pPr>
            <a:r>
              <a:rPr lang="en-US" sz="2400" b="1" dirty="0"/>
              <a:t>The action team’s charge would include: </a:t>
            </a:r>
            <a:endParaRPr lang="en-US" sz="1000" b="1" dirty="0"/>
          </a:p>
          <a:p>
            <a:endParaRPr lang="en-US" sz="1000" dirty="0"/>
          </a:p>
          <a:p>
            <a:pPr lvl="1"/>
            <a:r>
              <a:rPr lang="en-US" sz="2000" b="1" dirty="0"/>
              <a:t>Evaluation of other existing modeling </a:t>
            </a:r>
            <a:r>
              <a:rPr lang="en-US" sz="2000" b="1" dirty="0" smtClean="0"/>
              <a:t>laboratories and </a:t>
            </a:r>
            <a:r>
              <a:rPr lang="en-US" sz="2000" b="1" dirty="0"/>
              <a:t>adaptive management programs that encompass modeling, addressing how they function and how applicable their structure and mandate is to the Chesapeake Bay Program Partnership. </a:t>
            </a:r>
          </a:p>
          <a:p>
            <a:pPr lvl="1"/>
            <a:r>
              <a:rPr lang="en-US" sz="2000" b="1" dirty="0" smtClean="0"/>
              <a:t>Consideration </a:t>
            </a:r>
            <a:r>
              <a:rPr lang="en-US" sz="2000" b="1" dirty="0"/>
              <a:t>of the range of options for what would constitute a Chesapeake Bay modeling laboratory, a virtual laboratory, or responsive program reorganization that is capable of carrying out the functions outlined by the NRC committee and addressing the series </a:t>
            </a:r>
            <a:r>
              <a:rPr lang="en-US" sz="2000" b="1" dirty="0" smtClean="0"/>
              <a:t>of existing </a:t>
            </a:r>
            <a:r>
              <a:rPr lang="en-US" sz="2000" b="1" dirty="0"/>
              <a:t>STAC and the jurisdictions’ recommendations on </a:t>
            </a:r>
            <a:r>
              <a:rPr lang="en-US" sz="2000" b="1" dirty="0" smtClean="0"/>
              <a:t>modeling. </a:t>
            </a:r>
          </a:p>
          <a:p>
            <a:pPr lvl="1"/>
            <a:r>
              <a:rPr lang="en-US" sz="2000" b="1" dirty="0" smtClean="0"/>
              <a:t>Development </a:t>
            </a:r>
            <a:r>
              <a:rPr lang="en-US" sz="2000" b="1" dirty="0"/>
              <a:t>of options and recommendations for actual institutional sponsorship and how the laboratory would function for carrying out mandates. </a:t>
            </a:r>
          </a:p>
          <a:p>
            <a:pPr lvl="1"/>
            <a:r>
              <a:rPr lang="en-US" sz="2000" b="1" dirty="0" smtClean="0"/>
              <a:t>Assessment </a:t>
            </a:r>
            <a:r>
              <a:rPr lang="en-US" sz="2000" b="1" dirty="0"/>
              <a:t>of the possible range of financial investments and funding mechanisms </a:t>
            </a:r>
            <a:r>
              <a:rPr lang="en-US" sz="2000" b="1" dirty="0" smtClean="0"/>
              <a:t>required. </a:t>
            </a:r>
          </a:p>
          <a:p>
            <a:endParaRPr lang="en-US" sz="2000" dirty="0"/>
          </a:p>
        </p:txBody>
      </p:sp>
      <p:sp>
        <p:nvSpPr>
          <p:cNvPr id="4" name="Slide Number Placeholder 3"/>
          <p:cNvSpPr>
            <a:spLocks noGrp="1"/>
          </p:cNvSpPr>
          <p:nvPr>
            <p:ph type="sldNum" sz="quarter" idx="12"/>
          </p:nvPr>
        </p:nvSpPr>
        <p:spPr/>
        <p:txBody>
          <a:bodyPr/>
          <a:lstStyle/>
          <a:p>
            <a:fld id="{510A47AC-6ADC-433A-A2E6-76D2798E0ED6}" type="slidenum">
              <a:rPr lang="en-US" smtClean="0"/>
              <a:pPr/>
              <a:t>19</a:t>
            </a:fld>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17"/>
          <p:cNvSpPr>
            <a:spLocks noChangeArrowheads="1"/>
          </p:cNvSpPr>
          <p:nvPr/>
        </p:nvSpPr>
        <p:spPr bwMode="auto">
          <a:xfrm>
            <a:off x="0" y="0"/>
            <a:ext cx="9144000" cy="838200"/>
          </a:xfrm>
          <a:prstGeom prst="rect">
            <a:avLst/>
          </a:prstGeom>
          <a:solidFill>
            <a:srgbClr val="006666"/>
          </a:solidFill>
          <a:ln w="9525">
            <a:noFill/>
            <a:miter lim="800000"/>
            <a:headEnd/>
            <a:tailEnd/>
          </a:ln>
        </p:spPr>
        <p:txBody>
          <a:bodyPr wrap="none" anchor="ctr"/>
          <a:lstStyle/>
          <a:p>
            <a:pPr algn="ctr"/>
            <a:endParaRPr lang="en-US" sz="1600"/>
          </a:p>
        </p:txBody>
      </p:sp>
      <p:sp>
        <p:nvSpPr>
          <p:cNvPr id="2" name="Title 1"/>
          <p:cNvSpPr>
            <a:spLocks noGrp="1"/>
          </p:cNvSpPr>
          <p:nvPr>
            <p:ph type="title"/>
          </p:nvPr>
        </p:nvSpPr>
        <p:spPr>
          <a:xfrm>
            <a:off x="457200" y="0"/>
            <a:ext cx="8229600" cy="944562"/>
          </a:xfrm>
        </p:spPr>
        <p:txBody>
          <a:bodyPr/>
          <a:lstStyle/>
          <a:p>
            <a:r>
              <a:rPr lang="en-US" dirty="0" smtClean="0">
                <a:solidFill>
                  <a:schemeClr val="bg1"/>
                </a:solidFill>
              </a:rPr>
              <a:t>Response to NRC Report</a:t>
            </a:r>
            <a:endParaRPr lang="en-US" dirty="0">
              <a:solidFill>
                <a:schemeClr val="bg1"/>
              </a:solidFill>
            </a:endParaRPr>
          </a:p>
        </p:txBody>
      </p:sp>
      <p:sp>
        <p:nvSpPr>
          <p:cNvPr id="3" name="Content Placeholder 2"/>
          <p:cNvSpPr>
            <a:spLocks noGrp="1"/>
          </p:cNvSpPr>
          <p:nvPr>
            <p:ph idx="1"/>
          </p:nvPr>
        </p:nvSpPr>
        <p:spPr/>
        <p:txBody>
          <a:bodyPr/>
          <a:lstStyle/>
          <a:p>
            <a:pPr>
              <a:buNone/>
            </a:pPr>
            <a:r>
              <a:rPr lang="en-US" dirty="0" smtClean="0"/>
              <a:t>	</a:t>
            </a:r>
            <a:r>
              <a:rPr lang="en-US" b="1" dirty="0" smtClean="0"/>
              <a:t>Purpose</a:t>
            </a:r>
            <a:r>
              <a:rPr lang="en-US" dirty="0" smtClean="0"/>
              <a:t>: Obtain PSC decisions on key </a:t>
            </a:r>
            <a:r>
              <a:rPr lang="en-US" dirty="0"/>
              <a:t>c</a:t>
            </a:r>
            <a:r>
              <a:rPr lang="en-US" dirty="0" smtClean="0"/>
              <a:t>hallenges and recommendations and to finalize the CBP Partner </a:t>
            </a:r>
            <a:r>
              <a:rPr lang="en-US" dirty="0"/>
              <a:t>s</a:t>
            </a:r>
            <a:r>
              <a:rPr lang="en-US" dirty="0" smtClean="0"/>
              <a:t>uggested responses</a:t>
            </a:r>
          </a:p>
          <a:p>
            <a:pPr>
              <a:buNone/>
            </a:pPr>
            <a:endParaRPr lang="en-US" sz="1600" dirty="0" smtClean="0"/>
          </a:p>
          <a:p>
            <a:pPr lvl="1"/>
            <a:r>
              <a:rPr lang="en-US" dirty="0" smtClean="0"/>
              <a:t>BMP Effectiveness</a:t>
            </a:r>
          </a:p>
          <a:p>
            <a:pPr lvl="1"/>
            <a:r>
              <a:rPr lang="en-US" dirty="0" smtClean="0"/>
              <a:t>Adaptive Management</a:t>
            </a:r>
          </a:p>
          <a:p>
            <a:pPr lvl="1"/>
            <a:r>
              <a:rPr lang="en-US" dirty="0" smtClean="0"/>
              <a:t>Modeling Laboratory</a:t>
            </a:r>
          </a:p>
          <a:p>
            <a:pPr lvl="1"/>
            <a:r>
              <a:rPr lang="en-US" dirty="0" smtClean="0"/>
              <a:t>Ongoing Function of Independent Evaluator</a:t>
            </a:r>
          </a:p>
        </p:txBody>
      </p:sp>
      <p:sp>
        <p:nvSpPr>
          <p:cNvPr id="4" name="Slide Number Placeholder 3"/>
          <p:cNvSpPr>
            <a:spLocks noGrp="1"/>
          </p:cNvSpPr>
          <p:nvPr>
            <p:ph type="sldNum" sz="quarter" idx="12"/>
          </p:nvPr>
        </p:nvSpPr>
        <p:spPr/>
        <p:txBody>
          <a:bodyPr/>
          <a:lstStyle/>
          <a:p>
            <a:fld id="{510A47AC-6ADC-433A-A2E6-76D2798E0ED6}" type="slidenum">
              <a:rPr lang="en-US" smtClean="0"/>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800" dirty="0" smtClean="0"/>
              <a:t>The action team would report back to the Management Board on its findings, options, and recommendations within nine months. In turn, the Management Board would then decide on what specific recommendations to put forward for deliberation and final decisions by the Principals’ Staff Committee. </a:t>
            </a:r>
          </a:p>
          <a:p>
            <a:pPr lvl="1"/>
            <a:endParaRPr lang="en-US" sz="1600" dirty="0" smtClean="0"/>
          </a:p>
          <a:p>
            <a:endParaRPr lang="en-US" dirty="0"/>
          </a:p>
        </p:txBody>
      </p:sp>
      <p:sp>
        <p:nvSpPr>
          <p:cNvPr id="4" name="Slide Number Placeholder 3"/>
          <p:cNvSpPr>
            <a:spLocks noGrp="1"/>
          </p:cNvSpPr>
          <p:nvPr>
            <p:ph type="sldNum" sz="quarter" idx="12"/>
          </p:nvPr>
        </p:nvSpPr>
        <p:spPr/>
        <p:txBody>
          <a:bodyPr/>
          <a:lstStyle/>
          <a:p>
            <a:fld id="{510A47AC-6ADC-433A-A2E6-76D2798E0ED6}" type="slidenum">
              <a:rPr lang="en-US" smtClean="0"/>
              <a:pPr/>
              <a:t>20</a:t>
            </a:fld>
            <a:endParaRPr lang="en-US" dirty="0"/>
          </a:p>
        </p:txBody>
      </p:sp>
      <p:sp>
        <p:nvSpPr>
          <p:cNvPr id="5" name="Rectangle 17"/>
          <p:cNvSpPr>
            <a:spLocks noChangeArrowheads="1"/>
          </p:cNvSpPr>
          <p:nvPr/>
        </p:nvSpPr>
        <p:spPr bwMode="auto">
          <a:xfrm>
            <a:off x="0" y="0"/>
            <a:ext cx="9144000" cy="838200"/>
          </a:xfrm>
          <a:prstGeom prst="rect">
            <a:avLst/>
          </a:prstGeom>
          <a:solidFill>
            <a:srgbClr val="660066"/>
          </a:solidFill>
          <a:ln w="9525">
            <a:noFill/>
            <a:miter lim="800000"/>
            <a:headEnd/>
            <a:tailEnd/>
          </a:ln>
        </p:spPr>
        <p:txBody>
          <a:bodyPr wrap="none" anchor="ctr"/>
          <a:lstStyle/>
          <a:p>
            <a:pPr algn="ctr"/>
            <a:endParaRPr lang="en-US" sz="1600"/>
          </a:p>
        </p:txBody>
      </p:sp>
      <p:sp>
        <p:nvSpPr>
          <p:cNvPr id="6" name="Title 1"/>
          <p:cNvSpPr>
            <a:spLocks noGrp="1"/>
          </p:cNvSpPr>
          <p:nvPr>
            <p:ph type="title"/>
          </p:nvPr>
        </p:nvSpPr>
        <p:spPr>
          <a:xfrm>
            <a:off x="609600" y="76200"/>
            <a:ext cx="8229600" cy="762000"/>
          </a:xfrm>
        </p:spPr>
        <p:txBody>
          <a:bodyPr>
            <a:normAutofit/>
          </a:bodyPr>
          <a:lstStyle/>
          <a:p>
            <a:r>
              <a:rPr lang="en-US" sz="3800" b="1" dirty="0">
                <a:solidFill>
                  <a:schemeClr val="bg1"/>
                </a:solidFill>
              </a:rPr>
              <a:t>MB Recommendations on Modeling </a:t>
            </a:r>
            <a:r>
              <a:rPr lang="en-US" sz="3800" b="1" dirty="0" smtClean="0">
                <a:solidFill>
                  <a:schemeClr val="bg1"/>
                </a:solidFill>
              </a:rPr>
              <a:t>Lab</a:t>
            </a:r>
            <a:endParaRPr lang="en-US" sz="3800" b="1" dirty="0">
              <a:solidFill>
                <a:schemeClr val="bg1"/>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10A47AC-6ADC-433A-A2E6-76D2798E0ED6}" type="slidenum">
              <a:rPr lang="en-US" smtClean="0"/>
              <a:pPr/>
              <a:t>21</a:t>
            </a:fld>
            <a:endParaRPr lang="en-US" dirty="0"/>
          </a:p>
        </p:txBody>
      </p:sp>
      <p:sp>
        <p:nvSpPr>
          <p:cNvPr id="6" name="Title 1"/>
          <p:cNvSpPr txBox="1">
            <a:spLocks/>
          </p:cNvSpPr>
          <p:nvPr/>
        </p:nvSpPr>
        <p:spPr>
          <a:xfrm>
            <a:off x="685800" y="2130425"/>
            <a:ext cx="7772400" cy="1470025"/>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1" u="none" strike="noStrike" kern="1200" cap="none" spc="0" normalizeH="0" baseline="0" noProof="0" dirty="0" smtClean="0">
                <a:ln>
                  <a:noFill/>
                </a:ln>
                <a:solidFill>
                  <a:schemeClr val="tx1"/>
                </a:solidFill>
                <a:effectLst/>
                <a:uLnTx/>
                <a:uFillTx/>
                <a:latin typeface="+mj-lt"/>
                <a:ea typeface="+mj-ea"/>
                <a:cs typeface="+mj-cs"/>
              </a:rPr>
              <a:t/>
            </a:r>
            <a:br>
              <a:rPr kumimoji="0" lang="en-US" sz="2400" b="1" u="none" strike="noStrike" kern="1200" cap="none" spc="0" normalizeH="0" baseline="0" noProof="0" dirty="0" smtClean="0">
                <a:ln>
                  <a:noFill/>
                </a:ln>
                <a:solidFill>
                  <a:schemeClr val="tx1"/>
                </a:solidFill>
                <a:effectLst/>
                <a:uLnTx/>
                <a:uFillTx/>
                <a:latin typeface="+mj-lt"/>
                <a:ea typeface="+mj-ea"/>
                <a:cs typeface="+mj-cs"/>
              </a:rPr>
            </a:br>
            <a:r>
              <a:rPr lang="en-US" sz="4400" b="1" dirty="0" smtClean="0">
                <a:solidFill>
                  <a:srgbClr val="008000"/>
                </a:solidFill>
                <a:latin typeface="+mj-lt"/>
                <a:ea typeface="+mj-ea"/>
                <a:cs typeface="+mj-cs"/>
              </a:rPr>
              <a:t>Ongoing Function of the Independent Evaluator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400" b="1" u="none" strike="noStrike" kern="1200" cap="none" spc="0" normalizeH="0" baseline="0" noProof="0" dirty="0" smtClean="0">
                <a:ln>
                  <a:noFill/>
                </a:ln>
                <a:solidFill>
                  <a:srgbClr val="008000"/>
                </a:solidFill>
                <a:effectLst/>
                <a:uLnTx/>
                <a:uFillTx/>
                <a:latin typeface="+mj-lt"/>
                <a:ea typeface="+mj-ea"/>
                <a:cs typeface="+mj-cs"/>
              </a:rPr>
              <a:t>Jeff Horan</a:t>
            </a:r>
            <a:endParaRPr kumimoji="0" lang="en-US" sz="2400" b="1" u="none" strike="noStrike" kern="1200" cap="none" spc="0" normalizeH="0" baseline="0" noProof="0" dirty="0">
              <a:ln>
                <a:noFill/>
              </a:ln>
              <a:solidFill>
                <a:srgbClr val="008000"/>
              </a:solidFill>
              <a:effectLst/>
              <a:uLnTx/>
              <a:uFillTx/>
              <a:latin typeface="+mj-lt"/>
              <a:ea typeface="+mj-ea"/>
              <a:cs typeface="+mj-cs"/>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7"/>
          <p:cNvSpPr>
            <a:spLocks noChangeArrowheads="1"/>
          </p:cNvSpPr>
          <p:nvPr/>
        </p:nvSpPr>
        <p:spPr bwMode="auto">
          <a:xfrm>
            <a:off x="0" y="0"/>
            <a:ext cx="9144000" cy="1295400"/>
          </a:xfrm>
          <a:prstGeom prst="rect">
            <a:avLst/>
          </a:prstGeom>
          <a:solidFill>
            <a:srgbClr val="008000"/>
          </a:solidFill>
          <a:ln w="9525">
            <a:noFill/>
            <a:miter lim="800000"/>
            <a:headEnd/>
            <a:tailEnd/>
          </a:ln>
        </p:spPr>
        <p:txBody>
          <a:bodyPr wrap="none" anchor="ctr"/>
          <a:lstStyle/>
          <a:p>
            <a:pPr algn="ctr"/>
            <a:endParaRPr lang="en-US" sz="1600"/>
          </a:p>
        </p:txBody>
      </p:sp>
      <p:sp>
        <p:nvSpPr>
          <p:cNvPr id="2" name="Title 1"/>
          <p:cNvSpPr>
            <a:spLocks noGrp="1"/>
          </p:cNvSpPr>
          <p:nvPr>
            <p:ph type="title"/>
          </p:nvPr>
        </p:nvSpPr>
        <p:spPr>
          <a:xfrm>
            <a:off x="457200" y="76200"/>
            <a:ext cx="8229600" cy="1143000"/>
          </a:xfrm>
        </p:spPr>
        <p:txBody>
          <a:bodyPr>
            <a:noAutofit/>
          </a:bodyPr>
          <a:lstStyle/>
          <a:p>
            <a:r>
              <a:rPr lang="en-US" sz="3200" b="1" dirty="0" smtClean="0">
                <a:solidFill>
                  <a:schemeClr val="bg1"/>
                </a:solidFill>
              </a:rPr>
              <a:t>Ongoing Function of Independent Evaluator</a:t>
            </a:r>
            <a:endParaRPr lang="en-US" sz="3200" b="1" dirty="0">
              <a:solidFill>
                <a:schemeClr val="bg1"/>
              </a:solidFill>
            </a:endParaRPr>
          </a:p>
        </p:txBody>
      </p:sp>
      <p:sp>
        <p:nvSpPr>
          <p:cNvPr id="3" name="Content Placeholder 2"/>
          <p:cNvSpPr>
            <a:spLocks noGrp="1"/>
          </p:cNvSpPr>
          <p:nvPr>
            <p:ph idx="1"/>
          </p:nvPr>
        </p:nvSpPr>
        <p:spPr/>
        <p:txBody>
          <a:bodyPr>
            <a:normAutofit fontScale="77500" lnSpcReduction="20000"/>
          </a:bodyPr>
          <a:lstStyle/>
          <a:p>
            <a:r>
              <a:rPr lang="en-US" b="1" dirty="0"/>
              <a:t>Decisions </a:t>
            </a:r>
            <a:r>
              <a:rPr lang="en-US" b="1" dirty="0" smtClean="0"/>
              <a:t>sought on </a:t>
            </a:r>
            <a:r>
              <a:rPr lang="en-US" b="1" dirty="0"/>
              <a:t>the Ongoing Function of the Independent Evaluator</a:t>
            </a:r>
            <a:r>
              <a:rPr lang="en-US" b="1" dirty="0" smtClean="0"/>
              <a:t>:</a:t>
            </a:r>
          </a:p>
          <a:p>
            <a:endParaRPr lang="en-US" dirty="0"/>
          </a:p>
          <a:p>
            <a:pPr lvl="1"/>
            <a:r>
              <a:rPr lang="en-US" b="1" dirty="0"/>
              <a:t>Adopt </a:t>
            </a:r>
            <a:r>
              <a:rPr lang="en-US" b="1" dirty="0" smtClean="0"/>
              <a:t>the </a:t>
            </a:r>
            <a:r>
              <a:rPr lang="en-US" b="1" dirty="0"/>
              <a:t>Action Team recommendation for the ongoing function of the Independent </a:t>
            </a:r>
            <a:r>
              <a:rPr lang="en-US" b="1" dirty="0" smtClean="0"/>
              <a:t>Evaluator.</a:t>
            </a:r>
            <a:endParaRPr lang="en-US" dirty="0"/>
          </a:p>
          <a:p>
            <a:pPr lvl="1"/>
            <a:endParaRPr lang="en-US" b="1" dirty="0" smtClean="0"/>
          </a:p>
          <a:p>
            <a:pPr lvl="1"/>
            <a:r>
              <a:rPr lang="en-US" b="1" dirty="0" smtClean="0"/>
              <a:t>Assign </a:t>
            </a:r>
            <a:r>
              <a:rPr lang="en-US" b="1" dirty="0"/>
              <a:t>GIT 6 with the lead responsibility, in coordination with CAC, STAC, and LGAC (based on LGAC interest), for completing the required analysis to establish an Independent Evaluator.</a:t>
            </a:r>
            <a:endParaRPr lang="en-US" dirty="0"/>
          </a:p>
          <a:p>
            <a:pPr lvl="1"/>
            <a:endParaRPr lang="en-US" b="1" dirty="0" smtClean="0"/>
          </a:p>
          <a:p>
            <a:pPr lvl="1"/>
            <a:r>
              <a:rPr lang="en-US" b="1" dirty="0" smtClean="0"/>
              <a:t>Request </a:t>
            </a:r>
            <a:r>
              <a:rPr lang="en-US" b="1" dirty="0"/>
              <a:t>GIT 6 provide a work plan and time line for the </a:t>
            </a:r>
            <a:r>
              <a:rPr lang="en-US" b="1" dirty="0" smtClean="0"/>
              <a:t>MB </a:t>
            </a:r>
            <a:r>
              <a:rPr lang="en-US" b="1" dirty="0"/>
              <a:t>that outlines the steps for completing the analysis work.  The work plan and time line shall define a date by when the Independent Evaluator will be established.</a:t>
            </a:r>
            <a:endParaRPr lang="en-US" dirty="0"/>
          </a:p>
          <a:p>
            <a:endParaRPr lang="en-US" dirty="0"/>
          </a:p>
        </p:txBody>
      </p:sp>
      <p:sp>
        <p:nvSpPr>
          <p:cNvPr id="4" name="Slide Number Placeholder 3"/>
          <p:cNvSpPr>
            <a:spLocks noGrp="1"/>
          </p:cNvSpPr>
          <p:nvPr>
            <p:ph type="sldNum" sz="quarter" idx="12"/>
          </p:nvPr>
        </p:nvSpPr>
        <p:spPr/>
        <p:txBody>
          <a:bodyPr/>
          <a:lstStyle/>
          <a:p>
            <a:fld id="{510A47AC-6ADC-433A-A2E6-76D2798E0ED6}" type="slidenum">
              <a:rPr lang="en-US" smtClean="0"/>
              <a:pPr/>
              <a:t>22</a:t>
            </a:fld>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7"/>
          <p:cNvSpPr>
            <a:spLocks noChangeArrowheads="1"/>
          </p:cNvSpPr>
          <p:nvPr/>
        </p:nvSpPr>
        <p:spPr bwMode="auto">
          <a:xfrm>
            <a:off x="0" y="0"/>
            <a:ext cx="9144000" cy="1371600"/>
          </a:xfrm>
          <a:prstGeom prst="rect">
            <a:avLst/>
          </a:prstGeom>
          <a:solidFill>
            <a:srgbClr val="C00000"/>
          </a:solidFill>
          <a:ln w="9525">
            <a:noFill/>
            <a:miter lim="800000"/>
            <a:headEnd/>
            <a:tailEnd/>
          </a:ln>
        </p:spPr>
        <p:txBody>
          <a:bodyPr wrap="none" anchor="ctr"/>
          <a:lstStyle/>
          <a:p>
            <a:pPr algn="ctr"/>
            <a:endParaRPr lang="en-US" sz="1600"/>
          </a:p>
        </p:txBody>
      </p:sp>
      <p:sp>
        <p:nvSpPr>
          <p:cNvPr id="2" name="Title 1"/>
          <p:cNvSpPr>
            <a:spLocks noGrp="1"/>
          </p:cNvSpPr>
          <p:nvPr>
            <p:ph type="title"/>
          </p:nvPr>
        </p:nvSpPr>
        <p:spPr>
          <a:xfrm>
            <a:off x="457200" y="152400"/>
            <a:ext cx="8229600" cy="1143000"/>
          </a:xfrm>
        </p:spPr>
        <p:txBody>
          <a:bodyPr>
            <a:normAutofit fontScale="90000"/>
          </a:bodyPr>
          <a:lstStyle/>
          <a:p>
            <a:r>
              <a:rPr lang="en-US" b="1" dirty="0" smtClean="0">
                <a:solidFill>
                  <a:schemeClr val="bg1"/>
                </a:solidFill>
              </a:rPr>
              <a:t>PSC Decision on CBP Suggested Responses Documentation</a:t>
            </a:r>
            <a:endParaRPr lang="en-US" b="1" dirty="0">
              <a:solidFill>
                <a:schemeClr val="bg1"/>
              </a:solidFill>
            </a:endParaRPr>
          </a:p>
        </p:txBody>
      </p:sp>
      <p:sp>
        <p:nvSpPr>
          <p:cNvPr id="3" name="Content Placeholder 2"/>
          <p:cNvSpPr>
            <a:spLocks noGrp="1"/>
          </p:cNvSpPr>
          <p:nvPr>
            <p:ph idx="1"/>
          </p:nvPr>
        </p:nvSpPr>
        <p:spPr>
          <a:xfrm>
            <a:off x="457200" y="1798637"/>
            <a:ext cx="8229600" cy="4525963"/>
          </a:xfrm>
        </p:spPr>
        <p:txBody>
          <a:bodyPr>
            <a:normAutofit/>
          </a:bodyPr>
          <a:lstStyle/>
          <a:p>
            <a:r>
              <a:rPr lang="en-US" b="1" dirty="0"/>
              <a:t>Decision sought </a:t>
            </a:r>
            <a:r>
              <a:rPr lang="en-US" b="1" dirty="0" smtClean="0"/>
              <a:t>on </a:t>
            </a:r>
            <a:r>
              <a:rPr lang="en-US" b="1" dirty="0"/>
              <a:t>the CBP Partner Suggested Responses to May 2011 NRC Report Document:</a:t>
            </a:r>
            <a:endParaRPr lang="en-US" dirty="0"/>
          </a:p>
          <a:p>
            <a:pPr lvl="1"/>
            <a:r>
              <a:rPr lang="en-US" b="1" dirty="0" smtClean="0"/>
              <a:t>Adopt </a:t>
            </a:r>
            <a:r>
              <a:rPr lang="en-US" i="1" dirty="0" smtClean="0"/>
              <a:t>Key Challenges </a:t>
            </a:r>
            <a:r>
              <a:rPr lang="en-US" dirty="0" smtClean="0"/>
              <a:t>Document and </a:t>
            </a:r>
            <a:r>
              <a:rPr lang="en-US" i="1" dirty="0" smtClean="0"/>
              <a:t>CBP Partnership Suggested Responses to May 2011 NRC Report</a:t>
            </a:r>
            <a:endParaRPr lang="en-US" dirty="0" smtClean="0"/>
          </a:p>
          <a:p>
            <a:pPr lvl="1"/>
            <a:r>
              <a:rPr lang="en-US" b="1" dirty="0" smtClean="0"/>
              <a:t>Post </a:t>
            </a:r>
            <a:r>
              <a:rPr lang="en-US" b="1" dirty="0"/>
              <a:t>on the Partnership’s web site along with the link to the NRC’s Report.</a:t>
            </a:r>
            <a:endParaRPr lang="en-US" dirty="0"/>
          </a:p>
          <a:p>
            <a:endParaRPr lang="en-US" dirty="0"/>
          </a:p>
        </p:txBody>
      </p:sp>
      <p:sp>
        <p:nvSpPr>
          <p:cNvPr id="4" name="Slide Number Placeholder 3"/>
          <p:cNvSpPr>
            <a:spLocks noGrp="1"/>
          </p:cNvSpPr>
          <p:nvPr>
            <p:ph type="sldNum" sz="quarter" idx="12"/>
          </p:nvPr>
        </p:nvSpPr>
        <p:spPr/>
        <p:txBody>
          <a:bodyPr/>
          <a:lstStyle/>
          <a:p>
            <a:fld id="{510A47AC-6ADC-433A-A2E6-76D2798E0ED6}" type="slidenum">
              <a:rPr lang="en-US" smtClean="0"/>
              <a:pPr/>
              <a:t>23</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7"/>
          <p:cNvSpPr>
            <a:spLocks noChangeArrowheads="1"/>
          </p:cNvSpPr>
          <p:nvPr/>
        </p:nvSpPr>
        <p:spPr bwMode="auto">
          <a:xfrm>
            <a:off x="0" y="0"/>
            <a:ext cx="9144000" cy="838200"/>
          </a:xfrm>
          <a:prstGeom prst="rect">
            <a:avLst/>
          </a:prstGeom>
          <a:solidFill>
            <a:srgbClr val="006666"/>
          </a:solidFill>
          <a:ln w="9525">
            <a:noFill/>
            <a:miter lim="800000"/>
            <a:headEnd/>
            <a:tailEnd/>
          </a:ln>
        </p:spPr>
        <p:txBody>
          <a:bodyPr wrap="none" anchor="ctr"/>
          <a:lstStyle/>
          <a:p>
            <a:pPr algn="ctr"/>
            <a:endParaRPr lang="en-US" sz="1600"/>
          </a:p>
        </p:txBody>
      </p:sp>
      <p:sp>
        <p:nvSpPr>
          <p:cNvPr id="2" name="Title 1"/>
          <p:cNvSpPr>
            <a:spLocks noGrp="1"/>
          </p:cNvSpPr>
          <p:nvPr>
            <p:ph type="title"/>
          </p:nvPr>
        </p:nvSpPr>
        <p:spPr>
          <a:xfrm>
            <a:off x="457200" y="0"/>
            <a:ext cx="8229600" cy="944562"/>
          </a:xfrm>
        </p:spPr>
        <p:txBody>
          <a:bodyPr/>
          <a:lstStyle/>
          <a:p>
            <a:r>
              <a:rPr lang="en-US" dirty="0" smtClean="0">
                <a:solidFill>
                  <a:schemeClr val="bg1"/>
                </a:solidFill>
              </a:rPr>
              <a:t>Documenting Actions</a:t>
            </a:r>
            <a:endParaRPr lang="en-US" dirty="0">
              <a:solidFill>
                <a:schemeClr val="bg1"/>
              </a:solidFill>
            </a:endParaRPr>
          </a:p>
        </p:txBody>
      </p:sp>
      <p:sp>
        <p:nvSpPr>
          <p:cNvPr id="3" name="Content Placeholder 2"/>
          <p:cNvSpPr>
            <a:spLocks noGrp="1"/>
          </p:cNvSpPr>
          <p:nvPr>
            <p:ph idx="1"/>
          </p:nvPr>
        </p:nvSpPr>
        <p:spPr/>
        <p:txBody>
          <a:bodyPr/>
          <a:lstStyle/>
          <a:p>
            <a:pPr>
              <a:buNone/>
            </a:pPr>
            <a:r>
              <a:rPr lang="en-US" dirty="0" smtClean="0"/>
              <a:t>	</a:t>
            </a:r>
            <a:r>
              <a:rPr lang="en-US" b="1" dirty="0" smtClean="0"/>
              <a:t>Create transparent public record of the Partnership’s formal response to the NRC Report:</a:t>
            </a:r>
          </a:p>
          <a:p>
            <a:pPr>
              <a:buNone/>
            </a:pPr>
            <a:endParaRPr lang="en-US" sz="1800" dirty="0" smtClean="0"/>
          </a:p>
          <a:p>
            <a:pPr lvl="1"/>
            <a:r>
              <a:rPr lang="en-US" dirty="0" smtClean="0"/>
              <a:t>Finalize </a:t>
            </a:r>
            <a:r>
              <a:rPr lang="en-US" i="1" dirty="0" smtClean="0"/>
              <a:t>Key Challenges </a:t>
            </a:r>
            <a:r>
              <a:rPr lang="en-US" dirty="0" smtClean="0"/>
              <a:t>Document</a:t>
            </a:r>
          </a:p>
          <a:p>
            <a:pPr lvl="1"/>
            <a:endParaRPr lang="en-US" sz="1600" dirty="0" smtClean="0"/>
          </a:p>
          <a:p>
            <a:pPr lvl="1"/>
            <a:r>
              <a:rPr lang="en-US" dirty="0" smtClean="0"/>
              <a:t>Finalize </a:t>
            </a:r>
            <a:r>
              <a:rPr lang="en-US" i="1" dirty="0" smtClean="0"/>
              <a:t>CBP Partnership Suggested Responses to May 2011 NRC Report</a:t>
            </a:r>
            <a:endParaRPr lang="en-US" dirty="0"/>
          </a:p>
        </p:txBody>
      </p:sp>
      <p:sp>
        <p:nvSpPr>
          <p:cNvPr id="4" name="Slide Number Placeholder 3"/>
          <p:cNvSpPr>
            <a:spLocks noGrp="1"/>
          </p:cNvSpPr>
          <p:nvPr>
            <p:ph type="sldNum" sz="quarter" idx="12"/>
          </p:nvPr>
        </p:nvSpPr>
        <p:spPr/>
        <p:txBody>
          <a:bodyPr/>
          <a:lstStyle/>
          <a:p>
            <a:fld id="{510A47AC-6ADC-433A-A2E6-76D2798E0ED6}" type="slidenum">
              <a:rPr lang="en-US" smtClean="0"/>
              <a:pP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7"/>
          <p:cNvSpPr>
            <a:spLocks noChangeArrowheads="1"/>
          </p:cNvSpPr>
          <p:nvPr/>
        </p:nvSpPr>
        <p:spPr bwMode="auto">
          <a:xfrm>
            <a:off x="0" y="0"/>
            <a:ext cx="9144000" cy="838200"/>
          </a:xfrm>
          <a:prstGeom prst="rect">
            <a:avLst/>
          </a:prstGeom>
          <a:solidFill>
            <a:srgbClr val="006666"/>
          </a:solidFill>
          <a:ln w="9525">
            <a:noFill/>
            <a:miter lim="800000"/>
            <a:headEnd/>
            <a:tailEnd/>
          </a:ln>
        </p:spPr>
        <p:txBody>
          <a:bodyPr wrap="none" anchor="ctr"/>
          <a:lstStyle/>
          <a:p>
            <a:pPr algn="ctr"/>
            <a:endParaRPr lang="en-US" sz="1600"/>
          </a:p>
        </p:txBody>
      </p:sp>
      <p:sp>
        <p:nvSpPr>
          <p:cNvPr id="2" name="Title 1"/>
          <p:cNvSpPr>
            <a:spLocks noGrp="1"/>
          </p:cNvSpPr>
          <p:nvPr>
            <p:ph type="title"/>
          </p:nvPr>
        </p:nvSpPr>
        <p:spPr>
          <a:xfrm>
            <a:off x="457200" y="-76200"/>
            <a:ext cx="8229600" cy="1143000"/>
          </a:xfrm>
        </p:spPr>
        <p:txBody>
          <a:bodyPr/>
          <a:lstStyle/>
          <a:p>
            <a:r>
              <a:rPr lang="en-US" dirty="0" smtClean="0">
                <a:solidFill>
                  <a:schemeClr val="bg1"/>
                </a:solidFill>
              </a:rPr>
              <a:t>Charge and Direction</a:t>
            </a:r>
            <a:endParaRPr lang="en-US" dirty="0">
              <a:solidFill>
                <a:schemeClr val="bg1"/>
              </a:solidFill>
            </a:endParaRPr>
          </a:p>
        </p:txBody>
      </p:sp>
      <p:sp>
        <p:nvSpPr>
          <p:cNvPr id="3" name="Content Placeholder 2"/>
          <p:cNvSpPr>
            <a:spLocks noGrp="1"/>
          </p:cNvSpPr>
          <p:nvPr>
            <p:ph idx="1"/>
          </p:nvPr>
        </p:nvSpPr>
        <p:spPr>
          <a:xfrm>
            <a:off x="457200" y="1295400"/>
            <a:ext cx="8305800" cy="5105400"/>
          </a:xfrm>
        </p:spPr>
        <p:txBody>
          <a:bodyPr>
            <a:normAutofit fontScale="92500" lnSpcReduction="20000"/>
          </a:bodyPr>
          <a:lstStyle/>
          <a:p>
            <a:r>
              <a:rPr lang="en-US" dirty="0" smtClean="0"/>
              <a:t>EC Charge (Nov 2008): “that the Chesapeake Bay Partnership be evaluated by a nationally recognized independent science organization.” </a:t>
            </a:r>
          </a:p>
          <a:p>
            <a:pPr lvl="1"/>
            <a:r>
              <a:rPr lang="en-US" dirty="0" smtClean="0"/>
              <a:t>Action Team convened at request and leadership of PSC</a:t>
            </a:r>
          </a:p>
          <a:p>
            <a:pPr lvl="1"/>
            <a:endParaRPr lang="en-US" dirty="0" smtClean="0"/>
          </a:p>
          <a:p>
            <a:r>
              <a:rPr lang="en-US" dirty="0" smtClean="0"/>
              <a:t>The PSC (May 2011) directed the CBP Partnership:</a:t>
            </a:r>
          </a:p>
          <a:p>
            <a:pPr lvl="1"/>
            <a:r>
              <a:rPr lang="en-US" dirty="0" smtClean="0"/>
              <a:t>To provide a formal written response to all 25 of the NRC panel’s SBC conclusions</a:t>
            </a:r>
          </a:p>
          <a:p>
            <a:pPr lvl="1"/>
            <a:r>
              <a:rPr lang="en-US" dirty="0" smtClean="0"/>
              <a:t>To recommend the next steps to the PSC on the ongoing function of the Independent Evaluator and do so in the context of their written and formal response to the NAS report. </a:t>
            </a:r>
          </a:p>
          <a:p>
            <a:pPr>
              <a:buNone/>
            </a:pPr>
            <a:endParaRPr lang="en-US" dirty="0" smtClean="0"/>
          </a:p>
          <a:p>
            <a:endParaRPr lang="en-US" dirty="0"/>
          </a:p>
        </p:txBody>
      </p:sp>
      <p:sp>
        <p:nvSpPr>
          <p:cNvPr id="4" name="Slide Number Placeholder 3"/>
          <p:cNvSpPr>
            <a:spLocks noGrp="1"/>
          </p:cNvSpPr>
          <p:nvPr>
            <p:ph type="sldNum" sz="quarter" idx="12"/>
          </p:nvPr>
        </p:nvSpPr>
        <p:spPr/>
        <p:txBody>
          <a:bodyPr/>
          <a:lstStyle/>
          <a:p>
            <a:fld id="{510A47AC-6ADC-433A-A2E6-76D2798E0ED6}" type="slidenum">
              <a:rPr lang="en-US" smtClean="0"/>
              <a:pP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438400"/>
            <a:ext cx="7772400" cy="2514599"/>
          </a:xfrm>
        </p:spPr>
        <p:txBody>
          <a:bodyPr>
            <a:normAutofit fontScale="90000"/>
          </a:bodyPr>
          <a:lstStyle/>
          <a:p>
            <a:r>
              <a:rPr lang="en-US" sz="4900" b="1" dirty="0" smtClean="0">
                <a:solidFill>
                  <a:srgbClr val="3D6AA1"/>
                </a:solidFill>
              </a:rPr>
              <a:t>Proposal for Ensuring Full Accountability of Best Practices and Technologies Implemented</a:t>
            </a:r>
            <a:r>
              <a:rPr lang="en-US" b="1" dirty="0" smtClean="0">
                <a:solidFill>
                  <a:srgbClr val="3D6AA1"/>
                </a:solidFill>
                <a:latin typeface="Arial" pitchFamily="34" charset="0"/>
                <a:cs typeface="Arial" pitchFamily="34" charset="0"/>
              </a:rPr>
              <a:t/>
            </a:r>
            <a:br>
              <a:rPr lang="en-US" b="1" dirty="0" smtClean="0">
                <a:solidFill>
                  <a:srgbClr val="3D6AA1"/>
                </a:solidFill>
                <a:latin typeface="Arial" pitchFamily="34" charset="0"/>
                <a:cs typeface="Arial" pitchFamily="34" charset="0"/>
              </a:rPr>
            </a:br>
            <a:r>
              <a:rPr lang="en-US" sz="4000" b="1" dirty="0" smtClean="0">
                <a:latin typeface="Arial" pitchFamily="34" charset="0"/>
                <a:cs typeface="Arial" pitchFamily="34" charset="0"/>
              </a:rPr>
              <a:t/>
            </a:r>
            <a:br>
              <a:rPr lang="en-US" sz="4000" b="1" dirty="0" smtClean="0">
                <a:latin typeface="Arial" pitchFamily="34" charset="0"/>
                <a:cs typeface="Arial" pitchFamily="34" charset="0"/>
              </a:rPr>
            </a:br>
            <a:r>
              <a:rPr lang="en-US" sz="4000" b="1" dirty="0" smtClean="0"/>
              <a:t> </a:t>
            </a:r>
            <a:r>
              <a:rPr lang="en-US" sz="4000" b="1" dirty="0" smtClean="0">
                <a:solidFill>
                  <a:srgbClr val="4F81BD"/>
                </a:solidFill>
              </a:rPr>
              <a:t>Rich </a:t>
            </a:r>
            <a:r>
              <a:rPr lang="en-US" sz="4000" b="1" dirty="0" err="1" smtClean="0">
                <a:solidFill>
                  <a:srgbClr val="4F81BD"/>
                </a:solidFill>
              </a:rPr>
              <a:t>Batiuk</a:t>
            </a:r>
            <a:endParaRPr lang="en-US" sz="4000" b="1" dirty="0">
              <a:solidFill>
                <a:srgbClr val="4F81BD"/>
              </a:solidFill>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17"/>
          <p:cNvSpPr>
            <a:spLocks noChangeArrowheads="1"/>
          </p:cNvSpPr>
          <p:nvPr/>
        </p:nvSpPr>
        <p:spPr bwMode="auto">
          <a:xfrm>
            <a:off x="0" y="0"/>
            <a:ext cx="9144000" cy="838200"/>
          </a:xfrm>
          <a:prstGeom prst="rect">
            <a:avLst/>
          </a:prstGeom>
          <a:solidFill>
            <a:schemeClr val="tx2">
              <a:lumMod val="60000"/>
              <a:lumOff val="40000"/>
            </a:schemeClr>
          </a:solidFill>
          <a:ln w="9525">
            <a:noFill/>
            <a:miter lim="800000"/>
            <a:headEnd/>
            <a:tailEnd/>
          </a:ln>
        </p:spPr>
        <p:txBody>
          <a:bodyPr wrap="none" anchor="ctr"/>
          <a:lstStyle/>
          <a:p>
            <a:pPr algn="ctr"/>
            <a:endParaRPr lang="en-US" sz="1600"/>
          </a:p>
        </p:txBody>
      </p:sp>
      <p:sp>
        <p:nvSpPr>
          <p:cNvPr id="2" name="Title 1"/>
          <p:cNvSpPr>
            <a:spLocks noGrp="1"/>
          </p:cNvSpPr>
          <p:nvPr>
            <p:ph type="title"/>
          </p:nvPr>
        </p:nvSpPr>
        <p:spPr>
          <a:xfrm>
            <a:off x="457200" y="0"/>
            <a:ext cx="8229600" cy="914400"/>
          </a:xfrm>
        </p:spPr>
        <p:txBody>
          <a:bodyPr>
            <a:normAutofit/>
          </a:bodyPr>
          <a:lstStyle/>
          <a:p>
            <a:r>
              <a:rPr lang="en-US" sz="4000" b="1" dirty="0" smtClean="0">
                <a:solidFill>
                  <a:schemeClr val="bg1"/>
                </a:solidFill>
                <a:latin typeface="Arial" pitchFamily="34" charset="0"/>
                <a:cs typeface="Arial" pitchFamily="34" charset="0"/>
              </a:rPr>
              <a:t>Proposal to Partnership</a:t>
            </a:r>
            <a:endParaRPr lang="en-US" sz="4000" b="1" dirty="0">
              <a:solidFill>
                <a:schemeClr val="bg1"/>
              </a:solidFill>
              <a:latin typeface="Arial" pitchFamily="34" charset="0"/>
              <a:cs typeface="Arial" pitchFamily="34" charset="0"/>
            </a:endParaRPr>
          </a:p>
        </p:txBody>
      </p:sp>
      <p:sp>
        <p:nvSpPr>
          <p:cNvPr id="3" name="Content Placeholder 2"/>
          <p:cNvSpPr>
            <a:spLocks noGrp="1"/>
          </p:cNvSpPr>
          <p:nvPr>
            <p:ph idx="1"/>
          </p:nvPr>
        </p:nvSpPr>
        <p:spPr>
          <a:xfrm>
            <a:off x="304800" y="1143000"/>
            <a:ext cx="8458200" cy="5486400"/>
          </a:xfrm>
        </p:spPr>
        <p:txBody>
          <a:bodyPr>
            <a:normAutofit/>
          </a:bodyPr>
          <a:lstStyle/>
          <a:p>
            <a:r>
              <a:rPr lang="en-US" sz="2800" dirty="0" smtClean="0">
                <a:latin typeface="Arial" pitchFamily="34" charset="0"/>
                <a:cs typeface="Arial" pitchFamily="34" charset="0"/>
              </a:rPr>
              <a:t>Build a Partnership-wide BMP Verification Program working up through CBP Partnership</a:t>
            </a:r>
          </a:p>
          <a:p>
            <a:pPr lvl="1"/>
            <a:r>
              <a:rPr lang="en-US" sz="2400" dirty="0" smtClean="0">
                <a:latin typeface="Arial" pitchFamily="34" charset="0"/>
                <a:cs typeface="Arial" pitchFamily="34" charset="0"/>
              </a:rPr>
              <a:t>Workgroups      GITs     MB      PSC</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Address full array of practices across all sources</a:t>
            </a:r>
          </a:p>
          <a:p>
            <a:pPr lvl="1"/>
            <a:r>
              <a:rPr lang="en-US" sz="2400" dirty="0" smtClean="0">
                <a:latin typeface="Arial" pitchFamily="34" charset="0"/>
                <a:cs typeface="Arial" pitchFamily="34" charset="0"/>
              </a:rPr>
              <a:t>Agricultural lands, forest lands, wetlands, developed lands, on-site treatment systems, abandoned mine lands, wastewater dischargers, stream corridors, tidal shorelines </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Factor in innovative approaches taken by jurisdictions, local municipalities, districts</a:t>
            </a:r>
          </a:p>
        </p:txBody>
      </p:sp>
      <p:sp>
        <p:nvSpPr>
          <p:cNvPr id="4" name="Down Arrow 3"/>
          <p:cNvSpPr/>
          <p:nvPr/>
        </p:nvSpPr>
        <p:spPr>
          <a:xfrm rot="-5400000">
            <a:off x="2896384" y="2132816"/>
            <a:ext cx="189679" cy="3436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own Arrow 4"/>
          <p:cNvSpPr/>
          <p:nvPr/>
        </p:nvSpPr>
        <p:spPr>
          <a:xfrm rot="-5400000">
            <a:off x="4953784" y="2132816"/>
            <a:ext cx="189679" cy="3436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Down Arrow 5"/>
          <p:cNvSpPr/>
          <p:nvPr/>
        </p:nvSpPr>
        <p:spPr>
          <a:xfrm rot="-5400000">
            <a:off x="4039384" y="2132816"/>
            <a:ext cx="189679" cy="34364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Slide Number Placeholder 7"/>
          <p:cNvSpPr>
            <a:spLocks noGrp="1"/>
          </p:cNvSpPr>
          <p:nvPr>
            <p:ph type="sldNum" sz="quarter" idx="12"/>
          </p:nvPr>
        </p:nvSpPr>
        <p:spPr/>
        <p:txBody>
          <a:bodyPr/>
          <a:lstStyle/>
          <a:p>
            <a:fld id="{BC7FA602-1E09-4CBC-84FE-772522582C20}" type="slidenum">
              <a:rPr lang="en-US" smtClean="0"/>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7"/>
          <p:cNvSpPr>
            <a:spLocks noChangeArrowheads="1"/>
          </p:cNvSpPr>
          <p:nvPr/>
        </p:nvSpPr>
        <p:spPr bwMode="auto">
          <a:xfrm>
            <a:off x="0" y="0"/>
            <a:ext cx="9144000" cy="838200"/>
          </a:xfrm>
          <a:prstGeom prst="rect">
            <a:avLst/>
          </a:prstGeom>
          <a:solidFill>
            <a:schemeClr val="tx2">
              <a:lumMod val="60000"/>
              <a:lumOff val="40000"/>
            </a:schemeClr>
          </a:solidFill>
          <a:ln w="9525">
            <a:noFill/>
            <a:miter lim="800000"/>
            <a:headEnd/>
            <a:tailEnd/>
          </a:ln>
        </p:spPr>
        <p:txBody>
          <a:bodyPr wrap="none" anchor="ctr"/>
          <a:lstStyle/>
          <a:p>
            <a:pPr algn="ctr"/>
            <a:endParaRPr lang="en-US" sz="1600"/>
          </a:p>
        </p:txBody>
      </p:sp>
      <p:sp>
        <p:nvSpPr>
          <p:cNvPr id="2" name="Title 1"/>
          <p:cNvSpPr>
            <a:spLocks noGrp="1"/>
          </p:cNvSpPr>
          <p:nvPr>
            <p:ph type="title"/>
          </p:nvPr>
        </p:nvSpPr>
        <p:spPr>
          <a:xfrm>
            <a:off x="457200" y="0"/>
            <a:ext cx="8229600" cy="914400"/>
          </a:xfrm>
        </p:spPr>
        <p:txBody>
          <a:bodyPr>
            <a:normAutofit/>
          </a:bodyPr>
          <a:lstStyle/>
          <a:p>
            <a:r>
              <a:rPr lang="en-US" sz="4000" b="1" dirty="0" smtClean="0">
                <a:solidFill>
                  <a:schemeClr val="bg1"/>
                </a:solidFill>
                <a:latin typeface="Arial" pitchFamily="34" charset="0"/>
                <a:cs typeface="Arial" pitchFamily="34" charset="0"/>
              </a:rPr>
              <a:t>Verification Framework</a:t>
            </a:r>
            <a:endParaRPr lang="en-US" sz="4000" b="1" dirty="0">
              <a:solidFill>
                <a:schemeClr val="bg1"/>
              </a:solidFill>
              <a:latin typeface="Arial" pitchFamily="34" charset="0"/>
              <a:cs typeface="Arial" pitchFamily="34" charset="0"/>
            </a:endParaRPr>
          </a:p>
        </p:txBody>
      </p:sp>
      <p:sp>
        <p:nvSpPr>
          <p:cNvPr id="3" name="Content Placeholder 2"/>
          <p:cNvSpPr>
            <a:spLocks noGrp="1"/>
          </p:cNvSpPr>
          <p:nvPr>
            <p:ph idx="1"/>
          </p:nvPr>
        </p:nvSpPr>
        <p:spPr>
          <a:xfrm>
            <a:off x="762000" y="1752600"/>
            <a:ext cx="8229600" cy="5105400"/>
          </a:xfrm>
        </p:spPr>
        <p:txBody>
          <a:bodyPr>
            <a:normAutofit/>
          </a:bodyPr>
          <a:lstStyle/>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BMP verification </a:t>
            </a:r>
            <a:r>
              <a:rPr lang="en-US" sz="2800" b="1" dirty="0" smtClean="0">
                <a:latin typeface="Arial" pitchFamily="34" charset="0"/>
                <a:cs typeface="Arial" pitchFamily="34" charset="0"/>
              </a:rPr>
              <a:t>principles</a:t>
            </a:r>
          </a:p>
          <a:p>
            <a:pPr>
              <a:buNone/>
            </a:pPr>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Source sector-specific verification </a:t>
            </a:r>
            <a:r>
              <a:rPr lang="en-US" sz="2800" b="1" dirty="0" smtClean="0">
                <a:latin typeface="Arial" pitchFamily="34" charset="0"/>
                <a:cs typeface="Arial" pitchFamily="34" charset="0"/>
              </a:rPr>
              <a:t>protocols</a:t>
            </a:r>
          </a:p>
          <a:p>
            <a:endParaRPr lang="en-US" sz="2800" dirty="0" smtClean="0">
              <a:latin typeface="Arial" pitchFamily="34" charset="0"/>
              <a:cs typeface="Arial" pitchFamily="34" charset="0"/>
            </a:endParaRPr>
          </a:p>
          <a:p>
            <a:r>
              <a:rPr lang="en-US" sz="2800" dirty="0" smtClean="0">
                <a:latin typeface="Arial" pitchFamily="34" charset="0"/>
                <a:cs typeface="Arial" pitchFamily="34" charset="0"/>
              </a:rPr>
              <a:t>BMP verification </a:t>
            </a:r>
            <a:r>
              <a:rPr lang="en-US" sz="2800" b="1" dirty="0" smtClean="0">
                <a:latin typeface="Arial" pitchFamily="34" charset="0"/>
                <a:cs typeface="Arial" pitchFamily="34" charset="0"/>
              </a:rPr>
              <a:t>panel</a:t>
            </a:r>
          </a:p>
        </p:txBody>
      </p:sp>
      <p:sp>
        <p:nvSpPr>
          <p:cNvPr id="4" name="Slide Number Placeholder 3"/>
          <p:cNvSpPr>
            <a:spLocks noGrp="1"/>
          </p:cNvSpPr>
          <p:nvPr>
            <p:ph type="sldNum" sz="quarter" idx="12"/>
          </p:nvPr>
        </p:nvSpPr>
        <p:spPr/>
        <p:txBody>
          <a:bodyPr/>
          <a:lstStyle/>
          <a:p>
            <a:fld id="{BC7FA602-1E09-4CBC-84FE-772522582C20}" type="slidenum">
              <a:rPr lang="en-US" smtClean="0"/>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7"/>
          <p:cNvSpPr>
            <a:spLocks noChangeArrowheads="1"/>
          </p:cNvSpPr>
          <p:nvPr/>
        </p:nvSpPr>
        <p:spPr bwMode="auto">
          <a:xfrm>
            <a:off x="0" y="0"/>
            <a:ext cx="9144000" cy="838200"/>
          </a:xfrm>
          <a:prstGeom prst="rect">
            <a:avLst/>
          </a:prstGeom>
          <a:solidFill>
            <a:schemeClr val="tx2">
              <a:lumMod val="60000"/>
              <a:lumOff val="40000"/>
            </a:schemeClr>
          </a:solidFill>
          <a:ln w="9525">
            <a:noFill/>
            <a:miter lim="800000"/>
            <a:headEnd/>
            <a:tailEnd/>
          </a:ln>
        </p:spPr>
        <p:txBody>
          <a:bodyPr wrap="none" anchor="ctr"/>
          <a:lstStyle/>
          <a:p>
            <a:pPr algn="ctr"/>
            <a:endParaRPr lang="en-US" sz="1600"/>
          </a:p>
        </p:txBody>
      </p:sp>
      <p:sp>
        <p:nvSpPr>
          <p:cNvPr id="2" name="Title 1"/>
          <p:cNvSpPr>
            <a:spLocks noGrp="1"/>
          </p:cNvSpPr>
          <p:nvPr>
            <p:ph type="title"/>
          </p:nvPr>
        </p:nvSpPr>
        <p:spPr>
          <a:xfrm>
            <a:off x="457200" y="0"/>
            <a:ext cx="8229600" cy="914400"/>
          </a:xfrm>
        </p:spPr>
        <p:txBody>
          <a:bodyPr>
            <a:normAutofit/>
          </a:bodyPr>
          <a:lstStyle/>
          <a:p>
            <a:r>
              <a:rPr lang="en-US" sz="4000" b="1" dirty="0" smtClean="0">
                <a:solidFill>
                  <a:schemeClr val="bg1"/>
                </a:solidFill>
                <a:latin typeface="Arial" pitchFamily="34" charset="0"/>
                <a:cs typeface="Arial" pitchFamily="34" charset="0"/>
              </a:rPr>
              <a:t>Other Key Elements</a:t>
            </a:r>
            <a:endParaRPr lang="en-US" sz="4000" b="1" dirty="0">
              <a:solidFill>
                <a:schemeClr val="bg1"/>
              </a:solidFill>
              <a:latin typeface="Arial" pitchFamily="34" charset="0"/>
              <a:cs typeface="Arial" pitchFamily="34" charset="0"/>
            </a:endParaRPr>
          </a:p>
        </p:txBody>
      </p:sp>
      <p:sp>
        <p:nvSpPr>
          <p:cNvPr id="3" name="Content Placeholder 2"/>
          <p:cNvSpPr>
            <a:spLocks noGrp="1"/>
          </p:cNvSpPr>
          <p:nvPr>
            <p:ph idx="1"/>
          </p:nvPr>
        </p:nvSpPr>
        <p:spPr>
          <a:xfrm>
            <a:off x="304800" y="1905000"/>
            <a:ext cx="8458200" cy="4724400"/>
          </a:xfrm>
        </p:spPr>
        <p:txBody>
          <a:bodyPr>
            <a:normAutofit/>
          </a:bodyPr>
          <a:lstStyle/>
          <a:p>
            <a:pPr>
              <a:lnSpc>
                <a:spcPct val="110000"/>
              </a:lnSpc>
              <a:spcAft>
                <a:spcPts val="1200"/>
              </a:spcAft>
            </a:pPr>
            <a:r>
              <a:rPr lang="en-US" sz="2800" b="1" dirty="0" smtClean="0">
                <a:latin typeface="Arial" pitchFamily="34" charset="0"/>
                <a:cs typeface="Arial" pitchFamily="34" charset="0"/>
              </a:rPr>
              <a:t>Fully account for federal cost shared practices</a:t>
            </a:r>
            <a:endParaRPr lang="en-US" sz="2800" dirty="0" smtClean="0">
              <a:latin typeface="Arial" pitchFamily="34" charset="0"/>
              <a:cs typeface="Arial" pitchFamily="34" charset="0"/>
            </a:endParaRPr>
          </a:p>
          <a:p>
            <a:pPr>
              <a:lnSpc>
                <a:spcPct val="110000"/>
              </a:lnSpc>
              <a:spcAft>
                <a:spcPts val="1200"/>
              </a:spcAft>
            </a:pPr>
            <a:r>
              <a:rPr lang="en-US" sz="2800" b="1" dirty="0" smtClean="0">
                <a:latin typeface="Arial" pitchFamily="34" charset="0"/>
                <a:cs typeface="Arial" pitchFamily="34" charset="0"/>
              </a:rPr>
              <a:t>Prevent double counting</a:t>
            </a:r>
          </a:p>
          <a:p>
            <a:pPr>
              <a:lnSpc>
                <a:spcPct val="110000"/>
              </a:lnSpc>
              <a:spcAft>
                <a:spcPts val="1200"/>
              </a:spcAft>
            </a:pPr>
            <a:r>
              <a:rPr lang="en-US" sz="2800" b="1" dirty="0" smtClean="0">
                <a:latin typeface="Arial" pitchFamily="34" charset="0"/>
                <a:cs typeface="Arial" pitchFamily="34" charset="0"/>
              </a:rPr>
              <a:t>Commitment to clean-up of historic data</a:t>
            </a:r>
            <a:endParaRPr lang="en-US" sz="2800" dirty="0" smtClean="0">
              <a:latin typeface="Arial" pitchFamily="34" charset="0"/>
              <a:cs typeface="Arial" pitchFamily="34" charset="0"/>
            </a:endParaRPr>
          </a:p>
          <a:p>
            <a:pPr>
              <a:lnSpc>
                <a:spcPct val="110000"/>
              </a:lnSpc>
              <a:spcAft>
                <a:spcPts val="1200"/>
              </a:spcAft>
            </a:pPr>
            <a:r>
              <a:rPr lang="en-US" sz="2800" b="1" dirty="0" smtClean="0">
                <a:latin typeface="Arial" pitchFamily="34" charset="0"/>
                <a:cs typeface="Arial" pitchFamily="34" charset="0"/>
              </a:rPr>
              <a:t>Build in practice life spans</a:t>
            </a:r>
            <a:endParaRPr lang="en-US" sz="2800" dirty="0" smtClean="0">
              <a:latin typeface="Arial" pitchFamily="34" charset="0"/>
              <a:cs typeface="Arial" pitchFamily="34" charset="0"/>
            </a:endParaRPr>
          </a:p>
        </p:txBody>
      </p:sp>
      <p:sp>
        <p:nvSpPr>
          <p:cNvPr id="4" name="Slide Number Placeholder 3"/>
          <p:cNvSpPr>
            <a:spLocks noGrp="1"/>
          </p:cNvSpPr>
          <p:nvPr>
            <p:ph type="sldNum" sz="quarter" idx="12"/>
          </p:nvPr>
        </p:nvSpPr>
        <p:spPr/>
        <p:txBody>
          <a:bodyPr/>
          <a:lstStyle/>
          <a:p>
            <a:fld id="{BC7FA602-1E09-4CBC-84FE-772522582C20}"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62200" y="2667000"/>
            <a:ext cx="3886200" cy="646331"/>
          </a:xfrm>
          <a:prstGeom prst="rect">
            <a:avLst/>
          </a:prstGeom>
          <a:noFill/>
        </p:spPr>
        <p:txBody>
          <a:bodyPr wrap="square" rtlCol="0">
            <a:spAutoFit/>
          </a:bodyPr>
          <a:lstStyle/>
          <a:p>
            <a:r>
              <a:rPr lang="en-US" dirty="0" smtClean="0">
                <a:latin typeface="Arial" pitchFamily="34" charset="0"/>
                <a:cs typeface="Arial" pitchFamily="34" charset="0"/>
              </a:rPr>
              <a:t>PSC review, approval of proposed process/schedule</a:t>
            </a:r>
            <a:endParaRPr lang="en-US" dirty="0">
              <a:latin typeface="Arial" pitchFamily="34" charset="0"/>
              <a:cs typeface="Arial" pitchFamily="34" charset="0"/>
            </a:endParaRPr>
          </a:p>
        </p:txBody>
      </p:sp>
      <p:sp>
        <p:nvSpPr>
          <p:cNvPr id="3" name="TextBox 2"/>
          <p:cNvSpPr txBox="1"/>
          <p:nvPr/>
        </p:nvSpPr>
        <p:spPr>
          <a:xfrm>
            <a:off x="1828800" y="1447800"/>
            <a:ext cx="3276600" cy="646331"/>
          </a:xfrm>
          <a:prstGeom prst="rect">
            <a:avLst/>
          </a:prstGeom>
          <a:noFill/>
        </p:spPr>
        <p:txBody>
          <a:bodyPr wrap="square" rtlCol="0">
            <a:spAutoFit/>
          </a:bodyPr>
          <a:lstStyle/>
          <a:p>
            <a:r>
              <a:rPr lang="en-US" dirty="0" smtClean="0">
                <a:latin typeface="Arial" pitchFamily="34" charset="0"/>
                <a:cs typeface="Arial" pitchFamily="34" charset="0"/>
              </a:rPr>
              <a:t>MB review, approval of proposed process/schedule</a:t>
            </a:r>
            <a:endParaRPr lang="en-US" dirty="0">
              <a:latin typeface="Arial" pitchFamily="34" charset="0"/>
              <a:cs typeface="Arial" pitchFamily="34" charset="0"/>
            </a:endParaRPr>
          </a:p>
        </p:txBody>
      </p:sp>
      <p:sp>
        <p:nvSpPr>
          <p:cNvPr id="4" name="TextBox 3"/>
          <p:cNvSpPr txBox="1"/>
          <p:nvPr/>
        </p:nvSpPr>
        <p:spPr>
          <a:xfrm>
            <a:off x="152400" y="152400"/>
            <a:ext cx="3276600" cy="646331"/>
          </a:xfrm>
          <a:prstGeom prst="rect">
            <a:avLst/>
          </a:prstGeom>
          <a:noFill/>
        </p:spPr>
        <p:txBody>
          <a:bodyPr wrap="square" rtlCol="0">
            <a:spAutoFit/>
          </a:bodyPr>
          <a:lstStyle/>
          <a:p>
            <a:r>
              <a:rPr lang="en-US" dirty="0" smtClean="0">
                <a:latin typeface="Arial" pitchFamily="34" charset="0"/>
                <a:cs typeface="Arial" pitchFamily="34" charset="0"/>
              </a:rPr>
              <a:t>WQGIT review, approval of proposed process/schedule</a:t>
            </a:r>
            <a:endParaRPr lang="en-US" dirty="0">
              <a:latin typeface="Arial" pitchFamily="34" charset="0"/>
              <a:cs typeface="Arial" pitchFamily="34" charset="0"/>
            </a:endParaRPr>
          </a:p>
        </p:txBody>
      </p:sp>
      <p:sp>
        <p:nvSpPr>
          <p:cNvPr id="6" name="TextBox 5"/>
          <p:cNvSpPr txBox="1"/>
          <p:nvPr/>
        </p:nvSpPr>
        <p:spPr>
          <a:xfrm>
            <a:off x="152400" y="3962400"/>
            <a:ext cx="3200400" cy="923330"/>
          </a:xfrm>
          <a:prstGeom prst="rect">
            <a:avLst/>
          </a:prstGeom>
          <a:noFill/>
        </p:spPr>
        <p:txBody>
          <a:bodyPr wrap="square" rtlCol="0">
            <a:spAutoFit/>
          </a:bodyPr>
          <a:lstStyle/>
          <a:p>
            <a:r>
              <a:rPr lang="en-US" dirty="0" smtClean="0">
                <a:latin typeface="Arial" pitchFamily="34" charset="0"/>
                <a:cs typeface="Arial" pitchFamily="34" charset="0"/>
              </a:rPr>
              <a:t>Source sector-specific verification protocols developed by workgroups</a:t>
            </a:r>
            <a:endParaRPr lang="en-US" dirty="0">
              <a:latin typeface="Arial" pitchFamily="34" charset="0"/>
              <a:cs typeface="Arial" pitchFamily="34" charset="0"/>
            </a:endParaRPr>
          </a:p>
        </p:txBody>
      </p:sp>
      <p:sp>
        <p:nvSpPr>
          <p:cNvPr id="7" name="TextBox 6"/>
          <p:cNvSpPr txBox="1"/>
          <p:nvPr/>
        </p:nvSpPr>
        <p:spPr>
          <a:xfrm>
            <a:off x="4648200" y="3886200"/>
            <a:ext cx="4495800" cy="1200329"/>
          </a:xfrm>
          <a:prstGeom prst="rect">
            <a:avLst/>
          </a:prstGeom>
          <a:noFill/>
        </p:spPr>
        <p:txBody>
          <a:bodyPr wrap="square" rtlCol="0">
            <a:spAutoFit/>
          </a:bodyPr>
          <a:lstStyle/>
          <a:p>
            <a:r>
              <a:rPr lang="en-US" dirty="0" smtClean="0">
                <a:latin typeface="Arial" pitchFamily="34" charset="0"/>
                <a:cs typeface="Arial" pitchFamily="34" charset="0"/>
              </a:rPr>
              <a:t>Workgroups with tracking, reporting and accountability systems, offset/trading program responsibilities work to resolve issues, refine existing systems</a:t>
            </a:r>
            <a:endParaRPr lang="en-US" dirty="0">
              <a:latin typeface="Arial" pitchFamily="34" charset="0"/>
              <a:cs typeface="Arial" pitchFamily="34" charset="0"/>
            </a:endParaRPr>
          </a:p>
        </p:txBody>
      </p:sp>
      <p:sp>
        <p:nvSpPr>
          <p:cNvPr id="13" name="TextBox 12"/>
          <p:cNvSpPr txBox="1"/>
          <p:nvPr/>
        </p:nvSpPr>
        <p:spPr>
          <a:xfrm>
            <a:off x="2362200" y="5791200"/>
            <a:ext cx="3810000" cy="923330"/>
          </a:xfrm>
          <a:prstGeom prst="rect">
            <a:avLst/>
          </a:prstGeom>
          <a:noFill/>
        </p:spPr>
        <p:txBody>
          <a:bodyPr wrap="square" rtlCol="0">
            <a:spAutoFit/>
          </a:bodyPr>
          <a:lstStyle/>
          <a:p>
            <a:r>
              <a:rPr lang="en-US" dirty="0" smtClean="0">
                <a:latin typeface="Arial" pitchFamily="34" charset="0"/>
                <a:cs typeface="Arial" pitchFamily="34" charset="0"/>
              </a:rPr>
              <a:t>Weave together initial workgroup products into preliminary draft BMP verification principles and protocols</a:t>
            </a:r>
            <a:endParaRPr lang="en-US" dirty="0">
              <a:latin typeface="Arial" pitchFamily="34" charset="0"/>
              <a:cs typeface="Arial" pitchFamily="34" charset="0"/>
            </a:endParaRPr>
          </a:p>
        </p:txBody>
      </p:sp>
      <p:sp>
        <p:nvSpPr>
          <p:cNvPr id="17" name="Down Arrow 16"/>
          <p:cNvSpPr/>
          <p:nvPr/>
        </p:nvSpPr>
        <p:spPr>
          <a:xfrm rot="-2700000">
            <a:off x="2371757" y="922391"/>
            <a:ext cx="256325" cy="56425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Down Arrow 17"/>
          <p:cNvSpPr/>
          <p:nvPr/>
        </p:nvSpPr>
        <p:spPr>
          <a:xfrm rot="-2700000">
            <a:off x="3667157" y="2065392"/>
            <a:ext cx="256325" cy="56425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Down Arrow 18"/>
          <p:cNvSpPr/>
          <p:nvPr/>
        </p:nvSpPr>
        <p:spPr>
          <a:xfrm rot="-2700000">
            <a:off x="5800756" y="3360792"/>
            <a:ext cx="256325" cy="56425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Down Arrow 19"/>
          <p:cNvSpPr/>
          <p:nvPr/>
        </p:nvSpPr>
        <p:spPr>
          <a:xfrm rot="2700000">
            <a:off x="2447955" y="3360791"/>
            <a:ext cx="256325" cy="56425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Down Arrow 20"/>
          <p:cNvSpPr/>
          <p:nvPr/>
        </p:nvSpPr>
        <p:spPr>
          <a:xfrm rot="-2700000">
            <a:off x="2524158" y="5189592"/>
            <a:ext cx="256325" cy="56425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Down Arrow 21"/>
          <p:cNvSpPr/>
          <p:nvPr/>
        </p:nvSpPr>
        <p:spPr>
          <a:xfrm rot="2700000">
            <a:off x="5724556" y="5189590"/>
            <a:ext cx="256325" cy="56425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Rectangle 22"/>
          <p:cNvSpPr/>
          <p:nvPr/>
        </p:nvSpPr>
        <p:spPr>
          <a:xfrm>
            <a:off x="152400" y="152400"/>
            <a:ext cx="31242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p:cNvSpPr/>
          <p:nvPr/>
        </p:nvSpPr>
        <p:spPr>
          <a:xfrm>
            <a:off x="1828800" y="1447800"/>
            <a:ext cx="3124200" cy="6096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p:cNvSpPr/>
          <p:nvPr/>
        </p:nvSpPr>
        <p:spPr>
          <a:xfrm>
            <a:off x="2362200" y="5791200"/>
            <a:ext cx="3733800" cy="838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Rectangle 25"/>
          <p:cNvSpPr/>
          <p:nvPr/>
        </p:nvSpPr>
        <p:spPr>
          <a:xfrm>
            <a:off x="4648200" y="3886200"/>
            <a:ext cx="4343400" cy="1219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p:cNvSpPr/>
          <p:nvPr/>
        </p:nvSpPr>
        <p:spPr>
          <a:xfrm>
            <a:off x="152400" y="3962400"/>
            <a:ext cx="3124200" cy="1066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ectangle 27"/>
          <p:cNvSpPr/>
          <p:nvPr/>
        </p:nvSpPr>
        <p:spPr>
          <a:xfrm>
            <a:off x="2362200" y="2590800"/>
            <a:ext cx="3810000" cy="762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extBox 29"/>
          <p:cNvSpPr txBox="1"/>
          <p:nvPr/>
        </p:nvSpPr>
        <p:spPr>
          <a:xfrm>
            <a:off x="4343400" y="457200"/>
            <a:ext cx="4876800" cy="830997"/>
          </a:xfrm>
          <a:prstGeom prst="rect">
            <a:avLst/>
          </a:prstGeom>
          <a:noFill/>
        </p:spPr>
        <p:txBody>
          <a:bodyPr wrap="square" rtlCol="0">
            <a:spAutoFit/>
          </a:bodyPr>
          <a:lstStyle/>
          <a:p>
            <a:pPr algn="ctr"/>
            <a:r>
              <a:rPr lang="en-US" sz="2400" b="1" dirty="0" smtClean="0">
                <a:solidFill>
                  <a:schemeClr val="tx2">
                    <a:lumMod val="75000"/>
                  </a:schemeClr>
                </a:solidFill>
                <a:latin typeface="Arial" pitchFamily="34" charset="0"/>
                <a:cs typeface="Arial" pitchFamily="34" charset="0"/>
              </a:rPr>
              <a:t>PROPOSED PARTNERSHIP APPROACH</a:t>
            </a:r>
            <a:endParaRPr lang="en-US" sz="2400" b="1" dirty="0">
              <a:solidFill>
                <a:schemeClr val="tx2">
                  <a:lumMod val="75000"/>
                </a:schemeClr>
              </a:solidFill>
              <a:latin typeface="Arial" pitchFamily="34" charset="0"/>
              <a:cs typeface="Arial" pitchFamily="34" charset="0"/>
            </a:endParaRPr>
          </a:p>
        </p:txBody>
      </p:sp>
      <p:sp>
        <p:nvSpPr>
          <p:cNvPr id="31" name="Slide Number Placeholder 30"/>
          <p:cNvSpPr>
            <a:spLocks noGrp="1"/>
          </p:cNvSpPr>
          <p:nvPr>
            <p:ph type="sldNum" sz="quarter" idx="12"/>
          </p:nvPr>
        </p:nvSpPr>
        <p:spPr/>
        <p:txBody>
          <a:bodyPr/>
          <a:lstStyle/>
          <a:p>
            <a:fld id="{BC7FA602-1E09-4CBC-84FE-772522582C20}" type="slidenum">
              <a:rPr lang="en-US" smtClean="0"/>
              <a:pPr/>
              <a:t>9</a:t>
            </a:fld>
            <a:endParaRPr lang="en-US" dirty="0"/>
          </a:p>
        </p:txBody>
      </p:sp>
      <p:sp>
        <p:nvSpPr>
          <p:cNvPr id="29" name="TextBox 28"/>
          <p:cNvSpPr txBox="1"/>
          <p:nvPr/>
        </p:nvSpPr>
        <p:spPr>
          <a:xfrm>
            <a:off x="5029200" y="1371600"/>
            <a:ext cx="1447800" cy="646331"/>
          </a:xfrm>
          <a:prstGeom prst="rect">
            <a:avLst/>
          </a:prstGeom>
          <a:noFill/>
        </p:spPr>
        <p:txBody>
          <a:bodyPr wrap="square" rtlCol="0">
            <a:spAutoFit/>
          </a:bodyPr>
          <a:lstStyle/>
          <a:p>
            <a:pPr algn="ctr"/>
            <a:r>
              <a:rPr lang="en-US" b="1" dirty="0" smtClean="0">
                <a:solidFill>
                  <a:srgbClr val="0000FF"/>
                </a:solidFill>
              </a:rPr>
              <a:t>Completed 2/9/2012</a:t>
            </a:r>
            <a:endParaRPr lang="en-US" b="1" dirty="0">
              <a:solidFill>
                <a:srgbClr val="0000FF"/>
              </a:solidFill>
            </a:endParaRPr>
          </a:p>
        </p:txBody>
      </p:sp>
      <p:sp>
        <p:nvSpPr>
          <p:cNvPr id="32" name="TextBox 31"/>
          <p:cNvSpPr txBox="1"/>
          <p:nvPr/>
        </p:nvSpPr>
        <p:spPr>
          <a:xfrm>
            <a:off x="6172200" y="2590800"/>
            <a:ext cx="1447800" cy="646331"/>
          </a:xfrm>
          <a:prstGeom prst="rect">
            <a:avLst/>
          </a:prstGeom>
          <a:noFill/>
        </p:spPr>
        <p:txBody>
          <a:bodyPr wrap="square" rtlCol="0">
            <a:spAutoFit/>
          </a:bodyPr>
          <a:lstStyle/>
          <a:p>
            <a:pPr algn="ctr"/>
            <a:r>
              <a:rPr lang="en-US" b="1" dirty="0" smtClean="0">
                <a:solidFill>
                  <a:srgbClr val="0000FF"/>
                </a:solidFill>
              </a:rPr>
              <a:t>Requested</a:t>
            </a:r>
          </a:p>
          <a:p>
            <a:pPr algn="ctr"/>
            <a:r>
              <a:rPr lang="en-US" b="1" dirty="0" smtClean="0">
                <a:solidFill>
                  <a:srgbClr val="0000FF"/>
                </a:solidFill>
              </a:rPr>
              <a:t>Today</a:t>
            </a:r>
            <a:endParaRPr lang="en-US" b="1" dirty="0">
              <a:solidFill>
                <a:srgbClr val="0000FF"/>
              </a:solidFill>
            </a:endParaRPr>
          </a:p>
        </p:txBody>
      </p:sp>
      <p:sp>
        <p:nvSpPr>
          <p:cNvPr id="33" name="TextBox 32"/>
          <p:cNvSpPr txBox="1"/>
          <p:nvPr/>
        </p:nvSpPr>
        <p:spPr>
          <a:xfrm>
            <a:off x="914400" y="5867400"/>
            <a:ext cx="1447800" cy="646331"/>
          </a:xfrm>
          <a:prstGeom prst="rect">
            <a:avLst/>
          </a:prstGeom>
          <a:noFill/>
        </p:spPr>
        <p:txBody>
          <a:bodyPr wrap="square" rtlCol="0">
            <a:spAutoFit/>
          </a:bodyPr>
          <a:lstStyle/>
          <a:p>
            <a:pPr algn="ctr"/>
            <a:r>
              <a:rPr lang="en-US" b="1" dirty="0" smtClean="0">
                <a:solidFill>
                  <a:srgbClr val="0000FF"/>
                </a:solidFill>
              </a:rPr>
              <a:t>Late March 2012</a:t>
            </a:r>
            <a:endParaRPr lang="en-US" b="1" dirty="0">
              <a:solidFill>
                <a:srgbClr val="0000FF"/>
              </a:solidFill>
            </a:endParaRPr>
          </a:p>
        </p:txBody>
      </p:sp>
      <p:sp>
        <p:nvSpPr>
          <p:cNvPr id="34" name="TextBox 33"/>
          <p:cNvSpPr txBox="1"/>
          <p:nvPr/>
        </p:nvSpPr>
        <p:spPr>
          <a:xfrm>
            <a:off x="3200400" y="4114800"/>
            <a:ext cx="1447800" cy="646331"/>
          </a:xfrm>
          <a:prstGeom prst="rect">
            <a:avLst/>
          </a:prstGeom>
          <a:noFill/>
        </p:spPr>
        <p:txBody>
          <a:bodyPr wrap="square" rtlCol="0">
            <a:spAutoFit/>
          </a:bodyPr>
          <a:lstStyle/>
          <a:p>
            <a:pPr algn="ctr"/>
            <a:r>
              <a:rPr lang="en-US" b="1" dirty="0" smtClean="0">
                <a:solidFill>
                  <a:srgbClr val="0000FF"/>
                </a:solidFill>
              </a:rPr>
              <a:t>Work Underway</a:t>
            </a:r>
            <a:endParaRPr lang="en-US" b="1" dirty="0">
              <a:solidFill>
                <a:srgbClr val="0000FF"/>
              </a:solidFill>
            </a:endParaRPr>
          </a:p>
        </p:txBody>
      </p:sp>
      <p:sp>
        <p:nvSpPr>
          <p:cNvPr id="35" name="TextBox 34"/>
          <p:cNvSpPr txBox="1"/>
          <p:nvPr/>
        </p:nvSpPr>
        <p:spPr>
          <a:xfrm>
            <a:off x="3124200" y="152400"/>
            <a:ext cx="1447800" cy="646331"/>
          </a:xfrm>
          <a:prstGeom prst="rect">
            <a:avLst/>
          </a:prstGeom>
          <a:noFill/>
        </p:spPr>
        <p:txBody>
          <a:bodyPr wrap="square" rtlCol="0">
            <a:spAutoFit/>
          </a:bodyPr>
          <a:lstStyle/>
          <a:p>
            <a:pPr algn="ctr"/>
            <a:r>
              <a:rPr lang="en-US" b="1" dirty="0" smtClean="0">
                <a:solidFill>
                  <a:srgbClr val="0000FF"/>
                </a:solidFill>
              </a:rPr>
              <a:t>Completed 1/9/2012</a:t>
            </a:r>
            <a:endParaRPr lang="en-US" b="1" dirty="0">
              <a:solidFill>
                <a:srgbClr val="0000FF"/>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1913</TotalTime>
  <Words>1120</Words>
  <Application>Microsoft Office PowerPoint</Application>
  <PresentationFormat>On-screen Show (4:3)</PresentationFormat>
  <Paragraphs>154</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Chesapeake Bay Partner’s  Response to the  National Research Council’s  Report</vt:lpstr>
      <vt:lpstr>Response to NRC Report</vt:lpstr>
      <vt:lpstr>Documenting Actions</vt:lpstr>
      <vt:lpstr>Charge and Direction</vt:lpstr>
      <vt:lpstr>Proposal for Ensuring Full Accountability of Best Practices and Technologies Implemented   Rich Batiuk</vt:lpstr>
      <vt:lpstr>Proposal to Partnership</vt:lpstr>
      <vt:lpstr>Verification Framework</vt:lpstr>
      <vt:lpstr>Other Key Elements</vt:lpstr>
      <vt:lpstr>Slide 9</vt:lpstr>
      <vt:lpstr>Slide 10</vt:lpstr>
      <vt:lpstr>Proposed Schedule</vt:lpstr>
      <vt:lpstr>Requests for Decision</vt:lpstr>
      <vt:lpstr>Slide 13</vt:lpstr>
      <vt:lpstr>Adaptive Management</vt:lpstr>
      <vt:lpstr>PSC Decisions at May 2011 Meeting</vt:lpstr>
      <vt:lpstr>Adaptive Management</vt:lpstr>
      <vt:lpstr>Slide 17</vt:lpstr>
      <vt:lpstr>MB Recommendations on Modeling Lab</vt:lpstr>
      <vt:lpstr>MB Recommendations on Modeling Lab</vt:lpstr>
      <vt:lpstr>MB Recommendations on Modeling Lab</vt:lpstr>
      <vt:lpstr>Slide 21</vt:lpstr>
      <vt:lpstr>Ongoing Function of Independent Evaluator</vt:lpstr>
      <vt:lpstr>PSC Decision on CBP Suggested Responses Documentation</vt:lpstr>
    </vt:vector>
  </TitlesOfParts>
  <Company>US-EPA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Independent Evaluator</dc:title>
  <dc:creator>JWinters</dc:creator>
  <cp:lastModifiedBy>twilke</cp:lastModifiedBy>
  <cp:revision>46</cp:revision>
  <dcterms:created xsi:type="dcterms:W3CDTF">2011-10-26T19:24:24Z</dcterms:created>
  <dcterms:modified xsi:type="dcterms:W3CDTF">2012-03-21T20:38:26Z</dcterms:modified>
</cp:coreProperties>
</file>