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3" r:id="rId2"/>
    <p:sldId id="258" r:id="rId3"/>
    <p:sldId id="375" r:id="rId4"/>
    <p:sldId id="376" r:id="rId5"/>
    <p:sldId id="361" r:id="rId6"/>
    <p:sldId id="330" r:id="rId7"/>
    <p:sldId id="360" r:id="rId8"/>
    <p:sldId id="334" r:id="rId9"/>
    <p:sldId id="362" r:id="rId10"/>
    <p:sldId id="363" r:id="rId11"/>
    <p:sldId id="366" r:id="rId12"/>
    <p:sldId id="364" r:id="rId13"/>
    <p:sldId id="365" r:id="rId14"/>
    <p:sldId id="370" r:id="rId15"/>
    <p:sldId id="368" r:id="rId16"/>
    <p:sldId id="374" r:id="rId17"/>
    <p:sldId id="37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CC3300"/>
    <a:srgbClr val="FF0000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0150" autoAdjust="0"/>
  </p:normalViewPr>
  <p:slideViewPr>
    <p:cSldViewPr>
      <p:cViewPr varScale="1">
        <p:scale>
          <a:sx n="67" d="100"/>
          <a:sy n="6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6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00E267-669F-4C01-854F-D08A40EC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D2711C-133B-44E5-94C4-42A53FB0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969C9-B30C-436E-B337-72ECE47A6A7F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400" b="1" dirty="0" smtClean="0"/>
              <a:t>Sites Visited</a:t>
            </a:r>
            <a:endParaRPr lang="en-US" sz="1200" dirty="0" smtClean="0"/>
          </a:p>
          <a:p>
            <a:pPr eaLnBrk="1" hangingPunct="1">
              <a:buFontTx/>
              <a:buChar char="-"/>
            </a:pPr>
            <a:r>
              <a:rPr lang="en-US" sz="1200" dirty="0" smtClean="0"/>
              <a:t>VA - River Farm/Nat’l Horticultural Society</a:t>
            </a:r>
          </a:p>
          <a:p>
            <a:pPr eaLnBrk="1" hangingPunct="1">
              <a:buFontTx/>
              <a:buChar char="-"/>
            </a:pPr>
            <a:r>
              <a:rPr lang="en-US" sz="1200" dirty="0" smtClean="0"/>
              <a:t>VA – </a:t>
            </a:r>
            <a:r>
              <a:rPr lang="en-US" sz="1200" dirty="0" err="1" smtClean="0"/>
              <a:t>Gunston</a:t>
            </a:r>
            <a:r>
              <a:rPr lang="en-US" sz="1200" dirty="0" smtClean="0"/>
              <a:t> Hall &amp; Plantation</a:t>
            </a:r>
          </a:p>
          <a:p>
            <a:pPr eaLnBrk="1" hangingPunct="1">
              <a:buFontTx/>
              <a:buChar char="-"/>
            </a:pPr>
            <a:r>
              <a:rPr lang="en-US" sz="1200" dirty="0" smtClean="0"/>
              <a:t>VA – </a:t>
            </a:r>
            <a:r>
              <a:rPr lang="en-US" sz="1200" dirty="0" err="1" smtClean="0"/>
              <a:t>Hollin</a:t>
            </a:r>
            <a:r>
              <a:rPr lang="en-US" sz="1200" dirty="0" smtClean="0"/>
              <a:t> Hall (&amp; Unitarian Fellowship)</a:t>
            </a:r>
          </a:p>
          <a:p>
            <a:pPr eaLnBrk="1" hangingPunct="1">
              <a:buFontTx/>
              <a:buChar char="-"/>
            </a:pPr>
            <a:r>
              <a:rPr lang="en-US" sz="1200" dirty="0" smtClean="0"/>
              <a:t>VA – Geo. Washington Masonic Memorial</a:t>
            </a:r>
          </a:p>
          <a:p>
            <a:pPr eaLnBrk="1" hangingPunct="1">
              <a:buFontTx/>
              <a:buChar char="-"/>
            </a:pPr>
            <a:r>
              <a:rPr lang="en-US" sz="1200" dirty="0" smtClean="0"/>
              <a:t>DC - Aquatic Resources Education Center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None/>
            </a:pPr>
            <a:r>
              <a:rPr lang="en-US" sz="1000" dirty="0" smtClean="0"/>
              <a:t>Others not visited:</a:t>
            </a:r>
          </a:p>
          <a:p>
            <a:pPr eaLnBrk="1" hangingPunct="1">
              <a:buFontTx/>
              <a:buChar char="-"/>
            </a:pPr>
            <a:r>
              <a:rPr lang="en-US" sz="1000" dirty="0" smtClean="0"/>
              <a:t>DC – City-Wide Conf Center (not available)</a:t>
            </a:r>
          </a:p>
          <a:p>
            <a:pPr eaLnBrk="1" hangingPunct="1">
              <a:buFontTx/>
              <a:buChar char="-"/>
            </a:pPr>
            <a:r>
              <a:rPr lang="en-US" sz="1000" dirty="0" smtClean="0"/>
              <a:t>DC - Reagan Int’l Trade Center (too $$)</a:t>
            </a:r>
          </a:p>
          <a:p>
            <a:pPr eaLnBrk="1" hangingPunct="1">
              <a:buFontTx/>
              <a:buChar char="-"/>
            </a:pPr>
            <a:r>
              <a:rPr lang="en-US" sz="1000" dirty="0" smtClean="0"/>
              <a:t>VA – Mt Vernon (backup, have done EC there 2ce)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W’shed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groups?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PA, MD, VA,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W’shed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groups?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PA, MD, VA,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166C-AF58-4E8D-8B5C-8A797B3B428C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2012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73D2-8CEB-43E5-8ADA-1565019E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2012 Executive Council Meeting</a:t>
            </a:r>
          </a:p>
          <a:p>
            <a:pPr>
              <a:defRPr/>
            </a:pPr>
            <a:r>
              <a:rPr lang="en-US" dirty="0" smtClean="0"/>
              <a:t>MB Update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36AD-E9C4-487B-9A67-9C8B2A734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7C89-8C14-43F6-87B4-3B8D920E556A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53DE-BAD5-49E2-918A-DA1801DD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56598-94EE-47F0-B217-98520BB6CF95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8FD9-C519-4EC7-B6CC-0E5BC2C26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CF99-67E8-44EF-BED1-A41ED2885FBC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25C0-D9EB-4A19-A062-A793E148B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C7AEF8E-CB3C-4C79-AE59-BA07DF3D2251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2012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CC8FD9-C519-4EC7-B6CC-0E5BC2C26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0" r:id="rId3"/>
    <p:sldLayoutId id="2147483783" r:id="rId4"/>
    <p:sldLayoutId id="214748378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ckey.lori@epa.gov" TargetMode="External"/><Relationship Id="rId2" Type="http://schemas.openxmlformats.org/officeDocument/2006/relationships/hyperlink" Target="mailto:wilke.tim@chesapeakebay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nstonhall.org/grounds/landscape_features/mansion_and_central_axis_lg.jpg" TargetMode="External"/><Relationship Id="rId3" Type="http://schemas.openxmlformats.org/officeDocument/2006/relationships/hyperlink" Target="http://www.gunstonhall.org/visit/index.html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unstonhall.org/grounds/landscape_features/white_gate_and_fence_lg.jpg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979C4-7142-44B5-9382-FAFDDBDE70E0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077" name="Picture 4" descr="newcbp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828800" cy="14000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6705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2012 Chesapeake Executive Council </a:t>
            </a:r>
            <a:b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 dirty="0" smtClean="0"/>
              <a:t>“Step By Step, Stream by Stream: </a:t>
            </a:r>
            <a:br>
              <a:rPr lang="en-US" sz="2800" i="1" dirty="0" smtClean="0"/>
            </a:br>
            <a:r>
              <a:rPr lang="en-US" sz="2800" i="1" dirty="0" smtClean="0"/>
              <a:t>Restoring our Waters</a:t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32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4" name="Picture 12" descr="2011 EC Meeting"/>
          <p:cNvPicPr>
            <a:picLocks noChangeAspect="1" noChangeArrowheads="1"/>
          </p:cNvPicPr>
          <p:nvPr/>
        </p:nvPicPr>
        <p:blipFill>
          <a:blip r:embed="rId4" cstate="print"/>
          <a:srcRect t="9898" b="34674"/>
          <a:stretch>
            <a:fillRect/>
          </a:stretch>
        </p:blipFill>
        <p:spPr bwMode="auto">
          <a:xfrm>
            <a:off x="1981200" y="2057400"/>
            <a:ext cx="5562600" cy="213360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B6D44-D64E-4BF3-B5C4-F5760D5556BF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457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Board update</a:t>
            </a:r>
            <a:b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6/13/12</a:t>
            </a:r>
            <a:b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Margaret Enloe, CBP Communications</a:t>
            </a:r>
          </a:p>
          <a:p>
            <a:pPr algn="r"/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 Planning Team Chair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3429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Morning </a:t>
            </a:r>
            <a:r>
              <a:rPr lang="en-US" sz="1400" b="1" dirty="0" smtClean="0"/>
              <a:t>Session (10:30am-12:35pm)</a:t>
            </a:r>
            <a:endParaRPr lang="en-US" sz="1400" b="1" dirty="0"/>
          </a:p>
          <a:p>
            <a:r>
              <a:rPr lang="en-US" sz="1000" b="1" dirty="0" smtClean="0"/>
              <a:t>Ann Mason Room</a:t>
            </a:r>
            <a:endParaRPr lang="en-US" sz="1000" b="1" dirty="0"/>
          </a:p>
          <a:p>
            <a:r>
              <a:rPr lang="en-US" sz="1000" b="1" dirty="0"/>
              <a:t>(EC Members plus </a:t>
            </a:r>
            <a:r>
              <a:rPr lang="en-US" sz="1000" b="1" dirty="0" smtClean="0"/>
              <a:t>1)</a:t>
            </a:r>
            <a:endParaRPr lang="en-US" sz="1000" b="1" dirty="0"/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0" y="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Morning Session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4267200" y="1447800"/>
            <a:ext cx="457200" cy="1371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8 </a:t>
            </a:r>
            <a:r>
              <a:rPr lang="en-US" sz="800" dirty="0">
                <a:solidFill>
                  <a:schemeClr val="bg1"/>
                </a:solidFill>
              </a:rPr>
              <a:t>ft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table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966" name="Rectangle 12"/>
          <p:cNvSpPr>
            <a:spLocks noChangeArrowheads="1"/>
          </p:cNvSpPr>
          <p:nvPr/>
        </p:nvSpPr>
        <p:spPr bwMode="auto">
          <a:xfrm>
            <a:off x="4724400" y="3733800"/>
            <a:ext cx="1219200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8ft table</a:t>
            </a:r>
          </a:p>
        </p:txBody>
      </p:sp>
      <p:sp>
        <p:nvSpPr>
          <p:cNvPr id="40967" name="Rectangle 13"/>
          <p:cNvSpPr>
            <a:spLocks noChangeArrowheads="1"/>
          </p:cNvSpPr>
          <p:nvPr/>
        </p:nvSpPr>
        <p:spPr bwMode="auto">
          <a:xfrm>
            <a:off x="5943600" y="1447800"/>
            <a:ext cx="457200" cy="1371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8 ft 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4191000" y="533400"/>
            <a:ext cx="22098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Projector Screen</a:t>
            </a:r>
            <a:endParaRPr lang="en-US" sz="1000" dirty="0"/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5029200" y="3200400"/>
            <a:ext cx="609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AV Table</a:t>
            </a:r>
          </a:p>
        </p:txBody>
      </p:sp>
      <p:sp>
        <p:nvSpPr>
          <p:cNvPr id="40970" name="Text Box 19"/>
          <p:cNvSpPr txBox="1">
            <a:spLocks noChangeArrowheads="1"/>
          </p:cNvSpPr>
          <p:nvPr/>
        </p:nvSpPr>
        <p:spPr bwMode="auto">
          <a:xfrm>
            <a:off x="3733800" y="1524001"/>
            <a:ext cx="6096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r>
              <a:rPr lang="en-US" sz="1000" dirty="0" smtClean="0"/>
              <a:t>WV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VA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USDA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CBC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PA</a:t>
            </a:r>
          </a:p>
          <a:p>
            <a:endParaRPr lang="en-US" sz="1000" dirty="0" smtClean="0"/>
          </a:p>
          <a:p>
            <a:r>
              <a:rPr lang="en-US" sz="1000" dirty="0" smtClean="0"/>
              <a:t>CBP Dir.</a:t>
            </a:r>
          </a:p>
          <a:p>
            <a:endParaRPr lang="en-US" sz="900" dirty="0" smtClean="0"/>
          </a:p>
        </p:txBody>
      </p:sp>
      <p:sp>
        <p:nvSpPr>
          <p:cNvPr id="40972" name="Text Box 21"/>
          <p:cNvSpPr txBox="1">
            <a:spLocks noChangeArrowheads="1"/>
          </p:cNvSpPr>
          <p:nvPr/>
        </p:nvSpPr>
        <p:spPr bwMode="auto">
          <a:xfrm>
            <a:off x="4800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0973" name="Text Box 22"/>
          <p:cNvSpPr txBox="1">
            <a:spLocks noChangeArrowheads="1"/>
          </p:cNvSpPr>
          <p:nvPr/>
        </p:nvSpPr>
        <p:spPr bwMode="auto">
          <a:xfrm>
            <a:off x="6400800" y="1600200"/>
            <a:ext cx="609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DE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MD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EPA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DC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NY</a:t>
            </a:r>
          </a:p>
          <a:p>
            <a:endParaRPr lang="en-US" sz="1000" dirty="0" smtClean="0"/>
          </a:p>
          <a:p>
            <a:r>
              <a:rPr lang="en-US" sz="1000" dirty="0" smtClean="0"/>
              <a:t>Jeff C.</a:t>
            </a:r>
            <a:endParaRPr lang="en-US" sz="1000" dirty="0"/>
          </a:p>
        </p:txBody>
      </p:sp>
      <p:sp>
        <p:nvSpPr>
          <p:cNvPr id="40975" name="Rectangle 24"/>
          <p:cNvSpPr>
            <a:spLocks noChangeArrowheads="1"/>
          </p:cNvSpPr>
          <p:nvPr/>
        </p:nvSpPr>
        <p:spPr bwMode="auto">
          <a:xfrm>
            <a:off x="3276600" y="4648200"/>
            <a:ext cx="1752600" cy="1905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40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124200" y="1676400"/>
            <a:ext cx="457200" cy="228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+1’s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chairs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95400"/>
            <a:ext cx="220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MORNING SESSION</a:t>
            </a:r>
          </a:p>
          <a:p>
            <a:r>
              <a:rPr lang="en-US" sz="1600" b="1" dirty="0" smtClean="0"/>
              <a:t>Checklist: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Laptop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Projector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Projector Screen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EC Table that sits 16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16 EC chairs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Public seating for 80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80 public chairs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8ft table (x3)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9 </a:t>
            </a:r>
            <a:r>
              <a:rPr lang="en-US" sz="1600" dirty="0" err="1" smtClean="0"/>
              <a:t>mics</a:t>
            </a:r>
            <a:r>
              <a:rPr lang="en-US" sz="1600" dirty="0" smtClean="0"/>
              <a:t> (3/table </a:t>
            </a:r>
            <a:r>
              <a:rPr lang="en-US" sz="1600" dirty="0" err="1" smtClean="0"/>
              <a:t>table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Table linens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Nameplates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Gavel/strike plate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791200" y="4953000"/>
            <a:ext cx="1600200" cy="16002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34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267200" y="2819400"/>
            <a:ext cx="457200" cy="1371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8 </a:t>
            </a:r>
            <a:r>
              <a:rPr lang="en-US" sz="800" dirty="0">
                <a:solidFill>
                  <a:schemeClr val="bg1"/>
                </a:solidFill>
              </a:rPr>
              <a:t>ft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table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943600" y="2819400"/>
            <a:ext cx="457200" cy="1371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8 </a:t>
            </a:r>
            <a:r>
              <a:rPr lang="en-US" sz="800" dirty="0">
                <a:solidFill>
                  <a:schemeClr val="bg1"/>
                </a:solidFill>
              </a:rPr>
              <a:t>ft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table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105400" y="5410200"/>
            <a:ext cx="45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Aisle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4204156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CAC     LGAC     STAC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086600" y="1676400"/>
            <a:ext cx="457200" cy="228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+1’s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chairs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5791200" y="4648200"/>
            <a:ext cx="16002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Reserved</a:t>
            </a:r>
            <a:r>
              <a:rPr lang="en-US" sz="1200" dirty="0" smtClean="0">
                <a:solidFill>
                  <a:schemeClr val="bg1"/>
                </a:solidFill>
              </a:rPr>
              <a:t> for GIT Chairs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6D906-FDA3-4EE9-9BB0-6AB01C9C8BE4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152400" y="762000"/>
            <a:ext cx="87630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set 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tone of optimism about implementation happening across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w’shed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lang="en-US" sz="1600" kern="0" dirty="0" smtClean="0">
                <a:latin typeface="+mn-lt"/>
              </a:rPr>
              <a:t>To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positive, constructive examples of watershed-specific restoration related to the lunch discussion topics.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12:15-12:35	 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 quick talks at 5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ea.)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2346428"/>
          <a:ext cx="8382000" cy="34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71574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Watershed Highlighted</a:t>
                      </a:r>
                      <a:endParaRPr lang="en-US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Topic Highlighted</a:t>
                      </a:r>
                      <a:endParaRPr lang="en-US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(Tent)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Speakers</a:t>
                      </a:r>
                      <a:endParaRPr lang="en-US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Possible Topical focus: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85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US" sz="1400" dirty="0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TBD – Planning</a:t>
                      </a:r>
                      <a:r>
                        <a:rPr lang="en-US" sz="1400" baseline="0" dirty="0" smtClean="0"/>
                        <a:t> Team Members still discussing specifics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Agriculture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Fisheries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err="1" smtClean="0"/>
                        <a:t>Stormwater</a:t>
                      </a:r>
                      <a:endParaRPr lang="en-US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Wetlands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Partnerships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Engagement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Land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Conservat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Access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Other?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85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685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</a:t>
                      </a:r>
                      <a:endParaRPr lang="en-US" sz="1400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685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Lightening Talks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629400" cy="5334000"/>
          </a:xfrm>
        </p:spPr>
        <p:txBody>
          <a:bodyPr/>
          <a:lstStyle/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600" b="1" i="1" dirty="0" smtClean="0"/>
              <a:t>12:35-2:00   Lunch	</a:t>
            </a:r>
            <a:r>
              <a:rPr lang="en-US" sz="1600" b="1" dirty="0" smtClean="0"/>
              <a:t>	</a:t>
            </a:r>
            <a:endParaRPr lang="en-US" sz="1600" dirty="0" smtClean="0"/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600" b="1" dirty="0" smtClean="0"/>
              <a:t>	</a:t>
            </a:r>
            <a:r>
              <a:rPr lang="en-US" sz="1600" dirty="0" smtClean="0"/>
              <a:t>12:35</a:t>
            </a:r>
            <a:r>
              <a:rPr lang="en-US" sz="1600" b="1" dirty="0" smtClean="0"/>
              <a:t>		</a:t>
            </a:r>
            <a:r>
              <a:rPr lang="en-US" sz="1600" dirty="0" smtClean="0"/>
              <a:t>Walk to/transition to lunch 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600" dirty="0" smtClean="0"/>
              <a:t>	12:45-1:40	Suggested Discussion Topics (20 min ea.)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dirty="0" smtClean="0"/>
              <a:t>		1. Attracting and collectively supporting targeted, public funding to Bay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dirty="0" smtClean="0"/>
              <a:t>		2. Attracting private capital to Bay -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“restoration economy”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3. </a:t>
            </a:r>
            <a:r>
              <a:rPr lang="en-US" sz="1200" dirty="0" smtClean="0"/>
              <a:t>Trading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600" dirty="0" smtClean="0"/>
              <a:t>	1:40 -2	Business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dirty="0" smtClean="0"/>
              <a:t>		4. Nomination &amp; vote on new EC Chair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dirty="0" smtClean="0"/>
              <a:t>		5. Briefing on Theme &amp; Press Event</a:t>
            </a:r>
            <a:r>
              <a:rPr lang="en-US" sz="1200" b="1" dirty="0" smtClean="0"/>
              <a:t> </a:t>
            </a:r>
            <a:endParaRPr lang="en-US" sz="1100" dirty="0" smtClean="0"/>
          </a:p>
          <a:p>
            <a:pPr>
              <a:buFontTx/>
              <a:buNone/>
              <a:defRPr/>
            </a:pPr>
            <a:endParaRPr lang="en-US" sz="1600" b="1" dirty="0" smtClean="0"/>
          </a:p>
          <a:p>
            <a:pPr>
              <a:buFontTx/>
              <a:buNone/>
              <a:defRPr/>
            </a:pPr>
            <a:r>
              <a:rPr lang="en-US" sz="1600" b="1" i="1" dirty="0" smtClean="0"/>
              <a:t>2-2:10	   Transition to Press Conference</a:t>
            </a:r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	</a:t>
            </a:r>
            <a:endParaRPr lang="en-US" sz="1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69407-EBEF-46E9-849D-A90CC4C03593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pic>
        <p:nvPicPr>
          <p:cNvPr id="2050" name="Picture 2" descr="\\10.0.1.48\Shared\Executive Council\EC 2012\EC 2012 LOGISTICS\EC SITE VISIT PICTURES\Hertle 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100" y="2286000"/>
            <a:ext cx="3250900" cy="2438399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24528"/>
          <a:stretch>
            <a:fillRect/>
          </a:stretch>
        </p:blipFill>
        <p:spPr bwMode="auto">
          <a:xfrm>
            <a:off x="7162800" y="304800"/>
            <a:ext cx="1981200" cy="19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\\10.0.1.48\Shared\Executive Council\EC 2012\EC 2012 LOGISTICS\EC SITE VISIT PICTURES\Gunston Hall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3353834" cy="1890712"/>
          </a:xfrm>
          <a:prstGeom prst="rect">
            <a:avLst/>
          </a:prstGeom>
          <a:noFill/>
        </p:spPr>
      </p:pic>
      <p:pic>
        <p:nvPicPr>
          <p:cNvPr id="15" name="Picture 14" descr="Gunston Hall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343400"/>
            <a:ext cx="2568272" cy="14478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4572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Private Lunch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17"/>
          <p:cNvSpPr txBox="1">
            <a:spLocks noChangeArrowheads="1"/>
          </p:cNvSpPr>
          <p:nvPr/>
        </p:nvSpPr>
        <p:spPr bwMode="auto">
          <a:xfrm>
            <a:off x="0" y="838200"/>
            <a:ext cx="243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Lunch (12:35pm – 2pm)</a:t>
            </a:r>
            <a:endParaRPr lang="en-US" sz="1400" b="1" dirty="0"/>
          </a:p>
          <a:p>
            <a:r>
              <a:rPr lang="en-US" sz="1000" b="1" dirty="0" err="1" smtClean="0"/>
              <a:t>Hertle</a:t>
            </a:r>
            <a:r>
              <a:rPr lang="en-US" sz="1000" b="1" dirty="0" smtClean="0"/>
              <a:t> Library </a:t>
            </a:r>
            <a:endParaRPr lang="en-US" sz="1000" b="1" dirty="0"/>
          </a:p>
          <a:p>
            <a:r>
              <a:rPr lang="en-US" sz="1000" b="1" dirty="0"/>
              <a:t>Seating for </a:t>
            </a:r>
            <a:r>
              <a:rPr lang="en-US" sz="1000" b="1" dirty="0" smtClean="0"/>
              <a:t>21</a:t>
            </a:r>
            <a:endParaRPr lang="en-US" sz="1000" b="1" dirty="0"/>
          </a:p>
          <a:p>
            <a:r>
              <a:rPr lang="en-US" sz="1000" b="1" dirty="0"/>
              <a:t>(EC Members plus 1)</a:t>
            </a:r>
          </a:p>
        </p:txBody>
      </p:sp>
      <p:sp>
        <p:nvSpPr>
          <p:cNvPr id="41991" name="Rectangle 20"/>
          <p:cNvSpPr>
            <a:spLocks noChangeArrowheads="1"/>
          </p:cNvSpPr>
          <p:nvPr/>
        </p:nvSpPr>
        <p:spPr bwMode="auto">
          <a:xfrm>
            <a:off x="8229600" y="3200400"/>
            <a:ext cx="685800" cy="2590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Buffet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Lunch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Menu 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TBD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1994" name="Text Box 28"/>
          <p:cNvSpPr txBox="1">
            <a:spLocks noChangeArrowheads="1"/>
          </p:cNvSpPr>
          <p:nvPr/>
        </p:nvSpPr>
        <p:spPr bwMode="auto">
          <a:xfrm>
            <a:off x="5715000" y="3048000"/>
            <a:ext cx="1066800" cy="3667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996" name="Rectangle 36"/>
          <p:cNvSpPr>
            <a:spLocks noChangeArrowheads="1"/>
          </p:cNvSpPr>
          <p:nvPr/>
        </p:nvSpPr>
        <p:spPr bwMode="auto">
          <a:xfrm rot="5400000">
            <a:off x="3162300" y="3771900"/>
            <a:ext cx="2590800" cy="533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2x  </a:t>
            </a:r>
            <a:r>
              <a:rPr lang="en-US" sz="1200" dirty="0">
                <a:solidFill>
                  <a:schemeClr val="bg1"/>
                </a:solidFill>
              </a:rPr>
              <a:t>8ft tables – food/beverages</a:t>
            </a:r>
          </a:p>
        </p:txBody>
      </p:sp>
      <p:sp>
        <p:nvSpPr>
          <p:cNvPr id="42000" name="Oval 43"/>
          <p:cNvSpPr>
            <a:spLocks noChangeArrowheads="1"/>
          </p:cNvSpPr>
          <p:nvPr/>
        </p:nvSpPr>
        <p:spPr bwMode="auto">
          <a:xfrm>
            <a:off x="7924800" y="1295400"/>
            <a:ext cx="762000" cy="762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CBP Staff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Table (3)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001" name="Line 46"/>
          <p:cNvSpPr>
            <a:spLocks noChangeShapeType="1"/>
          </p:cNvSpPr>
          <p:nvPr/>
        </p:nvSpPr>
        <p:spPr bwMode="auto">
          <a:xfrm>
            <a:off x="4267200" y="670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10200" y="2590800"/>
            <a:ext cx="2133600" cy="2286000"/>
            <a:chOff x="5181600" y="1524000"/>
            <a:chExt cx="2133600" cy="2286000"/>
          </a:xfrm>
        </p:grpSpPr>
        <p:sp>
          <p:nvSpPr>
            <p:cNvPr id="20" name="Rectangle 19"/>
            <p:cNvSpPr/>
            <p:nvPr/>
          </p:nvSpPr>
          <p:spPr>
            <a:xfrm>
              <a:off x="5638800" y="1981200"/>
              <a:ext cx="1219200" cy="1371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2133600" cy="2286000"/>
              <a:chOff x="5181600" y="1524000"/>
              <a:chExt cx="2133600" cy="2286000"/>
            </a:xfrm>
          </p:grpSpPr>
          <p:sp>
            <p:nvSpPr>
              <p:cNvPr id="41992" name="Rectangle 21"/>
              <p:cNvSpPr>
                <a:spLocks noChangeArrowheads="1"/>
              </p:cNvSpPr>
              <p:nvPr/>
            </p:nvSpPr>
            <p:spPr bwMode="auto">
              <a:xfrm>
                <a:off x="5181600" y="1981200"/>
                <a:ext cx="457200" cy="13716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NY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DC +1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DC</a:t>
                </a:r>
                <a:r>
                  <a:rPr lang="en-US" sz="800" dirty="0">
                    <a:solidFill>
                      <a:schemeClr val="bg1"/>
                    </a:solidFill>
                  </a:rPr>
                  <a:t> </a:t>
                </a:r>
                <a:r>
                  <a:rPr lang="en-US" sz="800" dirty="0" smtClean="0">
                    <a:solidFill>
                      <a:schemeClr val="bg1"/>
                    </a:solidFill>
                  </a:rPr>
                  <a:t>Mayor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MD Gov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MD +1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993" name="Rectangle 23"/>
              <p:cNvSpPr>
                <a:spLocks noChangeArrowheads="1"/>
              </p:cNvSpPr>
              <p:nvPr/>
            </p:nvSpPr>
            <p:spPr bwMode="auto">
              <a:xfrm>
                <a:off x="6858000" y="1981200"/>
                <a:ext cx="457200" cy="13716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WV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CBC +1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CBC Sen.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PA 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PA +1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999" name="Rectangle 41"/>
              <p:cNvSpPr>
                <a:spLocks noChangeArrowheads="1"/>
              </p:cNvSpPr>
              <p:nvPr/>
            </p:nvSpPr>
            <p:spPr bwMode="auto">
              <a:xfrm>
                <a:off x="5181600" y="1524000"/>
                <a:ext cx="2133600" cy="4572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DE Sec   DE Ag. Sec  USDA Deputy   USDA +1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003" name="Rectangle 41"/>
              <p:cNvSpPr>
                <a:spLocks noChangeArrowheads="1"/>
              </p:cNvSpPr>
              <p:nvPr/>
            </p:nvSpPr>
            <p:spPr bwMode="auto">
              <a:xfrm>
                <a:off x="5181600" y="3352800"/>
                <a:ext cx="2133600" cy="4572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EPA  EPA   EPA – Jackson   VA </a:t>
                </a:r>
                <a:r>
                  <a:rPr lang="en-US" sz="800" dirty="0" err="1" smtClean="0">
                    <a:solidFill>
                      <a:schemeClr val="bg1"/>
                    </a:solidFill>
                  </a:rPr>
                  <a:t>VA</a:t>
                </a:r>
                <a:r>
                  <a:rPr lang="en-US" sz="800" dirty="0" smtClean="0">
                    <a:solidFill>
                      <a:schemeClr val="bg1"/>
                    </a:solidFill>
                  </a:rPr>
                  <a:t> +1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15000" y="2450068"/>
                <a:ext cx="106680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EC Table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3962400" y="6172200"/>
            <a:ext cx="11430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Entry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from HALLWAY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TO KITCHEN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6172200" y="1600200"/>
            <a:ext cx="6858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Exit to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Courtyard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76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Private Lunch – sample arrangement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 l="39042" b="34204"/>
          <a:stretch>
            <a:fillRect/>
          </a:stretch>
        </p:blipFill>
        <p:spPr bwMode="auto">
          <a:xfrm>
            <a:off x="152400" y="1600200"/>
            <a:ext cx="24473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 Conference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3200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 smtClean="0"/>
              <a:t>2:15 – 3:15   		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2:15	   Welcome - </a:t>
            </a:r>
            <a:r>
              <a:rPr lang="en-US" sz="2000" dirty="0" err="1" smtClean="0"/>
              <a:t>Gunston</a:t>
            </a:r>
            <a:r>
              <a:rPr lang="en-US" sz="2000" dirty="0" smtClean="0"/>
              <a:t> Hall Acting Director, Mark </a:t>
            </a:r>
            <a:r>
              <a:rPr lang="en-US" sz="2000" dirty="0" err="1" smtClean="0"/>
              <a:t>Whatford</a:t>
            </a:r>
            <a:endParaRPr lang="en-US" sz="2000" dirty="0" smtClean="0"/>
          </a:p>
          <a:p>
            <a:pPr>
              <a:buFontTx/>
              <a:buNone/>
              <a:defRPr/>
            </a:pPr>
            <a:r>
              <a:rPr lang="en-US" sz="2000" dirty="0" smtClean="0"/>
              <a:t>	2:20 	   Administrator Jackson remarks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2:30 	   Governor O’Malley remarks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2:40 	   Senator Hanger remarks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2:50	   Mayor Gray remarks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3-3:15   Media Q&amp;A and buffer time</a:t>
            </a:r>
          </a:p>
          <a:p>
            <a:pPr>
              <a:buFontTx/>
              <a:buNone/>
              <a:defRPr/>
            </a:pP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69407-EBEF-46E9-849D-A90CC4C03593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pic>
        <p:nvPicPr>
          <p:cNvPr id="9" name="Picture 8" descr="gunston_hall_overview.gif"/>
          <p:cNvPicPr>
            <a:picLocks noChangeAspect="1"/>
          </p:cNvPicPr>
          <p:nvPr/>
        </p:nvPicPr>
        <p:blipFill>
          <a:blip r:embed="rId2" cstate="print"/>
          <a:srcRect l="5666" r="51275"/>
          <a:stretch>
            <a:fillRect/>
          </a:stretch>
        </p:blipFill>
        <p:spPr>
          <a:xfrm>
            <a:off x="5791200" y="3124200"/>
            <a:ext cx="2895600" cy="17335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562600" y="3048000"/>
            <a:ext cx="1219200" cy="129540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426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News Conference  </a:t>
            </a:r>
            <a:r>
              <a:rPr lang="en-US" b="1" dirty="0" smtClean="0"/>
              <a:t>2:15pm </a:t>
            </a:r>
            <a:r>
              <a:rPr lang="en-US" b="1" dirty="0"/>
              <a:t>– </a:t>
            </a:r>
            <a:r>
              <a:rPr lang="en-US" b="1" dirty="0" smtClean="0"/>
              <a:t>3:15pm</a:t>
            </a:r>
            <a:endParaRPr lang="en-US" b="1" dirty="0"/>
          </a:p>
          <a:p>
            <a:r>
              <a:rPr lang="en-US" sz="1000" b="1" dirty="0" smtClean="0"/>
              <a:t>Ann Mason Meeting Room or Outdoors  under shade tree</a:t>
            </a:r>
          </a:p>
          <a:p>
            <a:r>
              <a:rPr lang="en-US" sz="1000" b="1" dirty="0" smtClean="0"/>
              <a:t>(Open </a:t>
            </a:r>
            <a:r>
              <a:rPr lang="en-US" sz="1000" b="1" dirty="0"/>
              <a:t>to the Public)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219200" y="2514600"/>
            <a:ext cx="2057400" cy="762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Seating for 5 w/linens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water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2 – mics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DE USDA CBC PA  EPA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505200" y="2438400"/>
            <a:ext cx="9144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Podium w/mic &amp;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Speaker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CBPO Logo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MULT BOX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724400" y="2514600"/>
            <a:ext cx="2057400" cy="762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Seating for 5 w/linens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water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2 – mics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VA MD DC NY WV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270125" y="3505200"/>
            <a:ext cx="854075" cy="3667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 flipV="1">
            <a:off x="1371600" y="1676400"/>
            <a:ext cx="2667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 flipH="1" flipV="1">
            <a:off x="4038600" y="16764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387725" y="1839912"/>
            <a:ext cx="1184275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Flags</a:t>
            </a:r>
            <a:endParaRPr lang="en-US" dirty="0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35052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3733800" y="3944938"/>
            <a:ext cx="45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Aisle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3733800" y="5029200"/>
            <a:ext cx="533400" cy="244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Press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5943600"/>
            <a:ext cx="20574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EC MEMBERS ENTER FROM THIS DIRECTION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371600" y="3429000"/>
            <a:ext cx="1752600" cy="2133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40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800600" y="3429000"/>
            <a:ext cx="1752600" cy="2133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40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4196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 Conference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1394651"/>
            <a:ext cx="8610600" cy="4739759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u="sng" dirty="0" smtClean="0"/>
              <a:t>TENTATIVE Messages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2400" u="sng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000" dirty="0" smtClean="0"/>
              <a:t> Implementation /  Lightening talks (positive news)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000" dirty="0" smtClean="0"/>
              <a:t> Two year milestones</a:t>
            </a:r>
            <a:r>
              <a:rPr lang="en-US" sz="2000" smtClean="0"/>
              <a:t>: The </a:t>
            </a:r>
            <a:r>
              <a:rPr lang="en-US" sz="2000" dirty="0" smtClean="0"/>
              <a:t>new, successful blueprint for the future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000" dirty="0" smtClean="0"/>
              <a:t> Announcement of new EC Chair</a:t>
            </a:r>
          </a:p>
          <a:p>
            <a:pPr marL="0" indent="0">
              <a:spcBef>
                <a:spcPct val="0"/>
              </a:spcBef>
              <a:defRPr/>
            </a:pPr>
            <a:endParaRPr lang="en-US" sz="2000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000" i="1" dirty="0" smtClean="0"/>
              <a:t> Pending:  Still in discussion by Planning Team et al.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800" dirty="0" smtClean="0"/>
              <a:t>  Announcement of Local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Capacity Building Initiative (NFWF) Awardees</a:t>
            </a:r>
          </a:p>
          <a:p>
            <a:pPr marL="400050" lvl="1" indent="0">
              <a:spcBef>
                <a:spcPct val="0"/>
              </a:spcBef>
              <a:buNone/>
              <a:defRPr/>
            </a:pPr>
            <a:r>
              <a:rPr lang="en-US" sz="1400" dirty="0" smtClean="0"/>
              <a:t>Selected local governments will receive technical assistance (valued at up to $150,000) to overcome specific challenges that they identify as barriers to improving water quality. In addition to technical assistance, a portion of funding may be used to support implementation of a demonstration project associated with the technical assistance they receive.  </a:t>
            </a:r>
            <a:r>
              <a:rPr lang="en-US" sz="1400" i="1" dirty="0" smtClean="0"/>
              <a:t>Applicants chosen by 3</a:t>
            </a:r>
            <a:r>
              <a:rPr lang="en-US" sz="1400" i="1" baseline="30000" dirty="0" smtClean="0"/>
              <a:t>rd</a:t>
            </a:r>
            <a:r>
              <a:rPr lang="en-US" sz="1400" i="1" dirty="0" smtClean="0"/>
              <a:t> week June.</a:t>
            </a:r>
          </a:p>
          <a:p>
            <a:pPr marL="0" indent="0">
              <a:spcBef>
                <a:spcPct val="0"/>
              </a:spcBef>
              <a:defRPr/>
            </a:pPr>
            <a:endParaRPr lang="en-US" sz="2400" dirty="0" smtClean="0"/>
          </a:p>
          <a:p>
            <a:pPr marL="400050" lvl="1" indent="0">
              <a:spcBef>
                <a:spcPct val="0"/>
              </a:spcBef>
              <a:buFontTx/>
              <a:buChar char="-"/>
              <a:defRPr/>
            </a:pPr>
            <a:endParaRPr lang="en-US" sz="16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200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988F7-0D4E-4B13-B6C3-81EC5DAD4A88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84238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DEADLINES/DUE DATES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141387" name="Group 75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305800" cy="2971803"/>
        </p:xfrm>
        <a:graphic>
          <a:graphicData uri="http://schemas.openxmlformats.org/drawingml/2006/table">
            <a:tbl>
              <a:tblPr/>
              <a:tblGrid>
                <a:gridCol w="2805451"/>
                <a:gridCol w="5500349"/>
              </a:tblGrid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Wed. June 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Media materials to partners for review and approval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Fri. June 22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EC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/rep bios submitted by COB –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wilke.tim@chesapeakebay.net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Mon. June 25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All Security contacts to Lori Mackey –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/>
                        </a:rPr>
                        <a:t>mackey.lori@epa.gov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Tues. June 26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 comments / approval of media materials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APROVAL DUE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Wed. June 27 / Mon. July 2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Early notice to Media / Formal Media Advisory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Mon. July 2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Briefing of EC 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Thurs – July 5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CBP Bay Brief distributed with EC details / Media Materials finalized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 a.m. – July 9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Deadline for media to confirm attendance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 day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EC Meeting &amp; Press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5218E-E00E-4E73-8A61-B2119C8E0E21}" type="datetime4">
              <a:rPr lang="en-US" smtClean="0"/>
              <a:pPr>
                <a:defRPr/>
              </a:pPr>
              <a:t>June 12, 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553DE-BAD5-49E2-918A-DA1801DD0F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u="sng" dirty="0" smtClean="0"/>
              <a:t>Notes </a:t>
            </a:r>
            <a:r>
              <a:rPr lang="en-US" sz="1100" b="1" u="sng" dirty="0"/>
              <a:t>on Handling of Media:</a:t>
            </a:r>
            <a:endParaRPr lang="en-US" sz="1100" b="1" dirty="0"/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 Media will be invited to the afternoon’s activities– Restoration event &amp; Press Conference only --- Start time: TBD</a:t>
            </a:r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 Media will </a:t>
            </a:r>
            <a:r>
              <a:rPr lang="en-US" sz="1100" dirty="0" smtClean="0"/>
              <a:t>be able to attend the </a:t>
            </a:r>
            <a:r>
              <a:rPr lang="en-US" sz="1100" dirty="0"/>
              <a:t>Executive Council’s morning </a:t>
            </a:r>
            <a:r>
              <a:rPr lang="en-US" sz="1100" dirty="0" smtClean="0"/>
              <a:t>briefing if this is public</a:t>
            </a:r>
            <a:endParaRPr lang="en-US" sz="1100" dirty="0"/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 Media check-in: </a:t>
            </a:r>
            <a:r>
              <a:rPr lang="en-US" sz="1100" dirty="0" smtClean="0"/>
              <a:t>Required. There </a:t>
            </a:r>
            <a:r>
              <a:rPr lang="en-US" sz="1100" dirty="0"/>
              <a:t>will be a check-in table at a convenient location TBD. </a:t>
            </a:r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 Press Conference: Media should use the microphone when asking questions and identify themselves and their news organization during the news conference.</a:t>
            </a:r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 Interviews with EC members: Requests to interview specific EC members will be referred to the partner’s communications lead – Margaret Enloe - and take place after the news conference concludes. Time: TBD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Logistics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763000" cy="3733800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en-US" sz="2000" dirty="0" smtClean="0"/>
          </a:p>
          <a:p>
            <a:pPr eaLnBrk="1" hangingPunct="1">
              <a:buFontTx/>
              <a:buChar char="-"/>
            </a:pPr>
            <a:endParaRPr lang="en-US" sz="2000" dirty="0" smtClean="0"/>
          </a:p>
          <a:p>
            <a:pPr eaLnBrk="1" hangingPunct="1">
              <a:buFontTx/>
              <a:buChar char="-"/>
            </a:pPr>
            <a:endParaRPr lang="en-US" sz="2400" dirty="0" smtClean="0"/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868362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Location &amp; Date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B6D63-003E-4677-B72E-9B2CF6BB437E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767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Gunston</a:t>
            </a:r>
            <a:r>
              <a:rPr lang="en-US" sz="3200" dirty="0" smtClean="0"/>
              <a:t> Hall Plantation</a:t>
            </a:r>
          </a:p>
          <a:p>
            <a:pPr algn="ctr"/>
            <a:r>
              <a:rPr lang="en-US" sz="3200" dirty="0" smtClean="0"/>
              <a:t>Lorton, VA</a:t>
            </a:r>
          </a:p>
          <a:p>
            <a:pPr algn="ctr"/>
            <a:r>
              <a:rPr lang="en-US" sz="3200" dirty="0" smtClean="0"/>
              <a:t>Monday, July 9</a:t>
            </a:r>
          </a:p>
          <a:p>
            <a:pPr algn="ctr"/>
            <a:r>
              <a:rPr lang="en-US" sz="2400" dirty="0" smtClean="0">
                <a:hlinkClick r:id="rId3"/>
              </a:rPr>
              <a:t>http://www.gunstonhall.org/visit/index.html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2740" t="18692" r="27014" b="68857"/>
          <a:stretch>
            <a:fillRect/>
          </a:stretch>
        </p:blipFill>
        <p:spPr bwMode="auto">
          <a:xfrm>
            <a:off x="152400" y="3581400"/>
            <a:ext cx="88561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he grounds at Gunston H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067299"/>
            <a:ext cx="2381250" cy="1790701"/>
          </a:xfrm>
          <a:prstGeom prst="rect">
            <a:avLst/>
          </a:prstGeom>
          <a:noFill/>
        </p:spPr>
      </p:pic>
      <p:pic>
        <p:nvPicPr>
          <p:cNvPr id="1030" name="Picture 6" descr="Road once having white gate and fen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181600"/>
            <a:ext cx="1333500" cy="1028701"/>
          </a:xfrm>
          <a:prstGeom prst="rect">
            <a:avLst/>
          </a:prstGeom>
          <a:noFill/>
        </p:spPr>
      </p:pic>
      <p:pic>
        <p:nvPicPr>
          <p:cNvPr id="1032" name="Picture 8" descr="Mansion and Central Axi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5410200"/>
            <a:ext cx="13335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23438" r="625" b="7031"/>
          <a:stretch>
            <a:fillRect/>
          </a:stretch>
        </p:blipFill>
        <p:spPr bwMode="auto">
          <a:xfrm>
            <a:off x="609600" y="76200"/>
            <a:ext cx="8001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5943600"/>
            <a:ext cx="1417376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Gunston</a:t>
            </a:r>
            <a:r>
              <a:rPr lang="en-US" b="1" dirty="0" smtClean="0">
                <a:solidFill>
                  <a:srgbClr val="FF0000"/>
                </a:solidFill>
              </a:rPr>
              <a:t> Hall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5625" t="27344" r="625" b="8594"/>
          <a:stretch>
            <a:fillRect/>
          </a:stretch>
        </p:blipFill>
        <p:spPr bwMode="auto">
          <a:xfrm>
            <a:off x="685800" y="3810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67400" y="4648200"/>
            <a:ext cx="169950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Historic Mansion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7432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Visitors Center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Ann Mason Room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1792212" flipV="1">
            <a:off x="4209770" y="2741788"/>
            <a:ext cx="559130" cy="23142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545068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1007596">
            <a:off x="5042632" y="4686817"/>
            <a:ext cx="838200" cy="2161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419812">
            <a:off x="4094475" y="1056260"/>
            <a:ext cx="442395" cy="1917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280947">
            <a:off x="3211290" y="801169"/>
            <a:ext cx="534834" cy="18525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Floorplan</a:t>
            </a:r>
            <a:endParaRPr lang="en-US" dirty="0"/>
          </a:p>
        </p:txBody>
      </p:sp>
      <p:pic>
        <p:nvPicPr>
          <p:cNvPr id="4" name="Picture 3" descr="Gunston Hall Layout (updat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" y="1153270"/>
            <a:ext cx="7743825" cy="5628529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114800" y="5029200"/>
            <a:ext cx="1676400" cy="685800"/>
          </a:xfrm>
          <a:prstGeom prst="flowChartProcess">
            <a:avLst/>
          </a:prstGeom>
          <a:solidFill>
            <a:schemeClr val="bg1">
              <a:lumMod val="85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438400" y="2209800"/>
            <a:ext cx="1219200" cy="685800"/>
          </a:xfrm>
          <a:prstGeom prst="flowChartProcess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1676400" cy="63863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Morning Session </a:t>
            </a:r>
            <a:r>
              <a:rPr lang="en-US" sz="1100" dirty="0" smtClean="0">
                <a:solidFill>
                  <a:schemeClr val="accent3"/>
                </a:solidFill>
              </a:rPr>
              <a:t> Anne Mason Room</a:t>
            </a:r>
          </a:p>
          <a:p>
            <a:pPr algn="ctr"/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281535"/>
            <a:ext cx="609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/>
                </a:solidFill>
              </a:rPr>
              <a:t>Pvt</a:t>
            </a:r>
            <a:r>
              <a:rPr lang="en-US" sz="1200" dirty="0" smtClean="0">
                <a:solidFill>
                  <a:schemeClr val="accent3"/>
                </a:solidFill>
              </a:rPr>
              <a:t> Lunch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276600"/>
            <a:ext cx="2209800" cy="107721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1600" dirty="0" smtClean="0"/>
              <a:t>COURTYARD</a:t>
            </a:r>
          </a:p>
          <a:p>
            <a:pPr algn="ctr"/>
            <a:endParaRPr lang="en-US" sz="2400" dirty="0"/>
          </a:p>
        </p:txBody>
      </p:sp>
      <p:cxnSp>
        <p:nvCxnSpPr>
          <p:cNvPr id="11" name="Shape 10"/>
          <p:cNvCxnSpPr>
            <a:stCxn id="6" idx="1"/>
          </p:cNvCxnSpPr>
          <p:nvPr/>
        </p:nvCxnSpPr>
        <p:spPr>
          <a:xfrm rot="10800000">
            <a:off x="2346960" y="1272540"/>
            <a:ext cx="91440" cy="1280160"/>
          </a:xfrm>
          <a:prstGeom prst="bentConnector2">
            <a:avLst/>
          </a:prstGeom>
          <a:ln w="508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/>
          <p:cNvSpPr/>
          <p:nvPr/>
        </p:nvSpPr>
        <p:spPr>
          <a:xfrm>
            <a:off x="2209800" y="685800"/>
            <a:ext cx="685800" cy="53340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Tree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62400" y="2971800"/>
            <a:ext cx="1295400" cy="19050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914400"/>
            <a:ext cx="914400" cy="111569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3"/>
                </a:solidFill>
              </a:rPr>
              <a:t>Gunston</a:t>
            </a:r>
            <a:r>
              <a:rPr lang="en-US" sz="1400" dirty="0" smtClean="0">
                <a:solidFill>
                  <a:schemeClr val="accent3"/>
                </a:solidFill>
              </a:rPr>
              <a:t> Hall (manor house)</a:t>
            </a:r>
            <a:endParaRPr lang="en-US" sz="1100" dirty="0" smtClean="0">
              <a:solidFill>
                <a:schemeClr val="accent3"/>
              </a:solidFill>
            </a:endParaRPr>
          </a:p>
          <a:p>
            <a:pPr algn="ctr"/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Visitor Center Entrance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848600" y="5181600"/>
            <a:ext cx="457200" cy="762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</a:rPr>
              <a:t>Executive Council </a:t>
            </a:r>
            <a:r>
              <a:rPr lang="en-US" sz="3200" b="1" i="1" dirty="0" smtClean="0">
                <a:solidFill>
                  <a:srgbClr val="0000FF"/>
                </a:solidFill>
              </a:rPr>
              <a:t>Meeting </a:t>
            </a: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EC Members or Reps. Attending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381000" y="2057400"/>
            <a:ext cx="8458200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+mj-lt"/>
              </a:rPr>
              <a:t>EPA 	Lisa Jackson, Administrator, EPA / EC Chair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CBC 	Emmet W. Hanger, Jr., Senator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MD 		Martin O’Malley, Governor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DC   	Vincent  Gray, Mayor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PA  		Michael </a:t>
            </a:r>
            <a:r>
              <a:rPr lang="en-US" sz="2400" dirty="0" err="1" smtClean="0">
                <a:solidFill>
                  <a:srgbClr val="00B050"/>
                </a:solidFill>
                <a:latin typeface="+mj-lt"/>
              </a:rPr>
              <a:t>Krancer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, Secretary, DEP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VA 	 	Doug </a:t>
            </a:r>
            <a:r>
              <a:rPr lang="en-US" sz="2400" dirty="0" err="1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Domenech</a:t>
            </a:r>
            <a:r>
              <a:rPr lang="en-US" sz="2400" dirty="0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, Secretary, Natural Res.</a:t>
            </a:r>
            <a:endParaRPr lang="en-US" sz="2400" dirty="0">
              <a:ln w="3175">
                <a:noFill/>
              </a:ln>
              <a:solidFill>
                <a:srgbClr val="00B050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DE 		Collin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O’Mara,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DNREC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WV		Teresa Koon, DEP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NY	 	Jim Tierney, DEC (expected)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USDA 	Kathleen </a:t>
            </a:r>
            <a:r>
              <a:rPr lang="en-US" sz="2400" dirty="0" err="1" smtClean="0">
                <a:solidFill>
                  <a:srgbClr val="00B050"/>
                </a:solidFill>
                <a:latin typeface="+mj-lt"/>
              </a:rPr>
              <a:t>Merrigan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, USDA, Deputy Secretary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C522F-C9A2-4F26-BF07-14E4EC85C4AF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Gunston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Hall &amp; Plantation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086600" cy="32766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000" dirty="0" smtClean="0"/>
              <a:t>Historic venue &amp; grounds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On Potomac River (</a:t>
            </a:r>
            <a:r>
              <a:rPr lang="en-US" sz="2000" dirty="0" err="1" smtClean="0"/>
              <a:t>tho</a:t>
            </a:r>
            <a:r>
              <a:rPr lang="en-US" sz="2000" dirty="0" smtClean="0"/>
              <a:t>’ it’s distant)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Large meeting room w/ podium, a/v and ample seating</a:t>
            </a:r>
          </a:p>
          <a:p>
            <a:pPr eaLnBrk="1" hangingPunct="1">
              <a:buFontTx/>
              <a:buChar char="-"/>
            </a:pPr>
            <a:r>
              <a:rPr lang="en-US" sz="2000" dirty="0" err="1" smtClean="0"/>
              <a:t>Pvt</a:t>
            </a:r>
            <a:r>
              <a:rPr lang="en-US" sz="2000" dirty="0" smtClean="0"/>
              <a:t> lunch space w/ access to private courtyard (if needed)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Reasonable price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Good parking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Several good photo </a:t>
            </a:r>
            <a:r>
              <a:rPr lang="en-US" sz="2000" dirty="0" err="1" smtClean="0"/>
              <a:t>opp</a:t>
            </a:r>
            <a:r>
              <a:rPr lang="en-US" sz="2000" dirty="0" smtClean="0"/>
              <a:t> locations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Eager to host us</a:t>
            </a:r>
          </a:p>
          <a:p>
            <a:pPr eaLnBrk="1" hangingPunct="1">
              <a:buFontTx/>
              <a:buChar char="-"/>
            </a:pPr>
            <a:endParaRPr lang="en-US" sz="2400" dirty="0" smtClean="0"/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B6D63-003E-4677-B72E-9B2CF6BB437E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pic>
        <p:nvPicPr>
          <p:cNvPr id="9" name="Picture 8" descr="gunston_hall_overvi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5715000" cy="1473272"/>
          </a:xfrm>
          <a:prstGeom prst="rect">
            <a:avLst/>
          </a:prstGeom>
        </p:spPr>
      </p:pic>
      <p:pic>
        <p:nvPicPr>
          <p:cNvPr id="10" name="Picture 9" descr="grounds_overview.gif"/>
          <p:cNvPicPr>
            <a:picLocks noChangeAspect="1"/>
          </p:cNvPicPr>
          <p:nvPr/>
        </p:nvPicPr>
        <p:blipFill>
          <a:blip r:embed="rId4" cstate="print"/>
          <a:srcRect t="18182" b="21212"/>
          <a:stretch>
            <a:fillRect/>
          </a:stretch>
        </p:blipFill>
        <p:spPr>
          <a:xfrm>
            <a:off x="5638800" y="4862576"/>
            <a:ext cx="2706316" cy="123342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6858000" y="4557776"/>
            <a:ext cx="762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305800" cy="3048000"/>
          </a:xfrm>
          <a:noFill/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10:15-30	EC Members arrive</a:t>
            </a:r>
          </a:p>
          <a:p>
            <a:pPr>
              <a:buFontTx/>
              <a:buNone/>
              <a:defRPr/>
            </a:pPr>
            <a:endParaRPr lang="en-US" sz="2000" dirty="0" smtClean="0"/>
          </a:p>
          <a:p>
            <a:pPr>
              <a:buFontTx/>
              <a:buNone/>
              <a:defRPr/>
            </a:pPr>
            <a:r>
              <a:rPr lang="en-US" sz="2000" dirty="0" smtClean="0"/>
              <a:t>10:30-12:35  	 Morning Session – PUBLIC 	</a:t>
            </a:r>
          </a:p>
          <a:p>
            <a:pPr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r>
              <a:rPr lang="en-US" sz="2000" dirty="0" smtClean="0"/>
              <a:t>12:35-2:00    	Lunch - PRIVATE 	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		(</a:t>
            </a:r>
            <a:r>
              <a:rPr lang="en-US" sz="2000" i="1" dirty="0" smtClean="0"/>
              <a:t>Concurrent for others: lunch, historic activities on site)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2:15 – 3:15	Press Conference 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			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 2012</a:t>
            </a:r>
            <a:endParaRPr lang="en-US" sz="2400" b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E924F-D659-4F51-8DAF-755F9928C30E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– At-A-Glance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6D906-FDA3-4EE9-9BB0-6AB01C9C8BE4}" type="datetime4">
              <a:rPr lang="en-US" smtClean="0"/>
              <a:pPr>
                <a:defRPr/>
              </a:pPr>
              <a:t>June 12,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Executive Council Meeting</a:t>
            </a:r>
            <a:endParaRPr lang="en-US" dirty="0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152400" y="762000"/>
            <a:ext cx="8763000" cy="3505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kern="0" dirty="0" smtClean="0">
                <a:latin typeface="+mn-lt"/>
              </a:rPr>
              <a:t>10:15-10:30	EC </a:t>
            </a:r>
            <a:r>
              <a:rPr lang="en-US" sz="1600" kern="0" dirty="0">
                <a:latin typeface="+mn-lt"/>
              </a:rPr>
              <a:t>members </a:t>
            </a:r>
            <a:r>
              <a:rPr lang="en-US" sz="1600" kern="0" dirty="0" smtClean="0">
                <a:latin typeface="+mn-lt"/>
              </a:rPr>
              <a:t>arriving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10:30-12:35  	Morning Session – PUBLIC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10:30-10:40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Welcome, Agenda, Overview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EC Chair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10:40-11:50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Updates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CBP Director/Advisory Comm.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Chairs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(10:40)	State of Program:  Program overview (5 min); </a:t>
            </a:r>
            <a:r>
              <a:rPr lang="en-US" sz="1600" kern="0" dirty="0" smtClean="0">
                <a:latin typeface="+mn-lt"/>
              </a:rPr>
              <a:t>Restoration Indic. (10min) 		Report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Deliverables from 2011 EC Meeting (5 min); Milestones (15 min)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</a:rPr>
              <a:t>		(11:15)	</a:t>
            </a:r>
            <a:r>
              <a:rPr lang="en-US" sz="1600" i="1" u="sng" kern="0" dirty="0" smtClean="0">
                <a:latin typeface="+mn-lt"/>
              </a:rPr>
              <a:t>Discussion: </a:t>
            </a:r>
            <a:r>
              <a:rPr lang="en-US" sz="1600" i="1" kern="0" dirty="0" smtClean="0">
                <a:latin typeface="+mn-lt"/>
              </a:rPr>
              <a:t>EC and Nick DiPasquale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(11:30-12) 	CAC,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STAC, LGAG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briefings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 min ea.)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(12:15)	</a:t>
            </a:r>
            <a:r>
              <a:rPr lang="en-US" sz="1600" i="1" u="sng" kern="0" dirty="0" smtClean="0"/>
              <a:t>Discussion: </a:t>
            </a:r>
            <a:r>
              <a:rPr lang="en-US" sz="1600" i="1" kern="0" dirty="0" smtClean="0"/>
              <a:t>EC and Advisory Committees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(15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12:15-12:35	Lightening Talks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Gunston Ha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343400"/>
            <a:ext cx="4191000" cy="236257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4572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– Annotated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10922</TotalTime>
  <Words>977</Words>
  <Application>Microsoft Office PowerPoint</Application>
  <PresentationFormat>On-screen Show (4:3)</PresentationFormat>
  <Paragraphs>335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  2012 Chesapeake Executive Council  “Step By Step, Stream by Stream:  Restoring our Waters  </vt:lpstr>
      <vt:lpstr>Logistics</vt:lpstr>
      <vt:lpstr>Slide 3</vt:lpstr>
      <vt:lpstr>Slide 4</vt:lpstr>
      <vt:lpstr>Floorplan</vt:lpstr>
      <vt:lpstr>Slide 6</vt:lpstr>
      <vt:lpstr>Gunston Hall &amp; Plantation </vt:lpstr>
      <vt:lpstr>Agenda – At-A-Glance</vt:lpstr>
      <vt:lpstr>Agenda – Annotated</vt:lpstr>
      <vt:lpstr>Slide 10</vt:lpstr>
      <vt:lpstr>Lightening Talks</vt:lpstr>
      <vt:lpstr>Private Lunch </vt:lpstr>
      <vt:lpstr>Slide 13</vt:lpstr>
      <vt:lpstr>Press Conference</vt:lpstr>
      <vt:lpstr>Slide 15</vt:lpstr>
      <vt:lpstr>Press Conference</vt:lpstr>
      <vt:lpstr>Communications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from the  2008 Chesapeake  Executive Council Meeting</dc:title>
  <dc:creator>Mrobin04</dc:creator>
  <cp:lastModifiedBy>twilke</cp:lastModifiedBy>
  <cp:revision>155</cp:revision>
  <dcterms:created xsi:type="dcterms:W3CDTF">2008-12-09T14:44:21Z</dcterms:created>
  <dcterms:modified xsi:type="dcterms:W3CDTF">2012-06-12T20:44:20Z</dcterms:modified>
</cp:coreProperties>
</file>