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notesMasterIdLst>
    <p:notesMasterId r:id="rId17"/>
  </p:notesMasterIdLst>
  <p:sldIdLst>
    <p:sldId id="257" r:id="rId4"/>
    <p:sldId id="258" r:id="rId5"/>
    <p:sldId id="383" r:id="rId6"/>
    <p:sldId id="384" r:id="rId7"/>
    <p:sldId id="390" r:id="rId8"/>
    <p:sldId id="385" r:id="rId9"/>
    <p:sldId id="389" r:id="rId10"/>
    <p:sldId id="262" r:id="rId11"/>
    <p:sldId id="267" r:id="rId12"/>
    <p:sldId id="300" r:id="rId13"/>
    <p:sldId id="306" r:id="rId14"/>
    <p:sldId id="317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F843-37B5-41AA-9A86-D3279AFC3943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BCF9-BD3A-4B54-AE57-8725E4425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A2674-DC67-4196-8088-439429B5C86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are here today…set the context for</a:t>
            </a:r>
            <a:r>
              <a:rPr lang="en-US" baseline="0" dirty="0" smtClean="0"/>
              <a:t> this strategy and get the involvement of a wide array of partners in developing this strategy over the next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BA2C0-DF0C-4A15-8AB0-8127CC8174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CF7CB-EAFC-41BD-A965-F553D242049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we look</a:t>
            </a:r>
            <a:r>
              <a:rPr lang="en-US" baseline="0" dirty="0" smtClean="0"/>
              <a:t> at the graph over time – first we notice how forested the watershed used to be, but then we see how resilient they are.  We already gained a lot back; now we’re declining and we have a lot of impacts to the watershed coming from the non-forested land; --a rate of loss  of 100 acres a day.  Now the watershed is at 55% forest cover.  The difference is that this is a permanent loss of forest ; (Next slide) SPRAWL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actually chart the change in forest cover over 350 years. Many people don’t recognize that the low point in forest cover was actually late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century. We have more forests today, but there is a worrisome trend in the past 25 years.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85741-10D9-40D0-ABD8-343085776AF3}" type="slidenum">
              <a:rPr lang="en-US"/>
              <a:pPr/>
              <a:t>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10% increase in forest cover can reduce the amount of nitrogen runoff by 40%.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Priority Areas: Core Wildlife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1855-81D3-436F-B569-998AAD1B18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31AAB-AB22-4ECE-95A5-6C8C26238947}" type="slidenum">
              <a:rPr lang="en-US"/>
              <a:pPr/>
              <a:t>6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Forests are also beneficial to air quality – they absorb pollutants and fine particulate matter and offer shade which helps reduce temperatures.</a:t>
            </a:r>
          </a:p>
          <a:p>
            <a:endParaRPr lang="en-US"/>
          </a:p>
          <a:p>
            <a:r>
              <a:rPr lang="en-US"/>
              <a:t>100 trees can remove 430 pounds of pollutants (like ozone and particulates) per year.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F2DC-93BE-4E57-9700-69FEF3FFD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8FF40-2246-43E8-8BB8-F237046C5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19108-D263-46B1-A201-AF0A051C5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EBFA3B-9792-49EC-B1CC-5523407576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0A691-A275-49B8-AF64-08BA3A7FDA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0701-8452-4BCC-87F6-5904D9B41D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B57DAA-D8EA-4389-9803-E41780256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A110-138E-4D59-94B8-680AF03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B2CD4-190B-4D8E-8BA8-CF76A4B8DE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9C0B-4E3D-4752-9A85-E34FA3DA72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71E1-3CF9-4133-B914-E6348C728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7047-B375-44D8-A24D-09B18C0FE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16266-DFE7-4562-A946-A2F85DA90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DFDF-097B-47D2-9302-EF0DD17F02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7576B-427D-4662-9B0E-E2CEB1097D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AC66-AC66-46A9-ADD8-2DE924066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5C9F-B395-4DFA-A5F7-D7B9DF4D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9/7/2012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2286000" y="31083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3993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9200" y="1447800"/>
            <a:ext cx="7010400" cy="3203575"/>
          </a:xfrm>
          <a:prstGeom prst="rect">
            <a:avLst/>
          </a:prstGeom>
          <a:solidFill>
            <a:srgbClr val="FFFFFF"/>
          </a:solidFill>
          <a:ln w="76200">
            <a:solidFill>
              <a:srgbClr val="9BBB59">
                <a:lumMod val="60000"/>
                <a:lumOff val="4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algn="ctr"/>
            <a:r>
              <a:rPr lang="en-US" sz="5300" b="1" dirty="0">
                <a:solidFill>
                  <a:srgbClr val="008000"/>
                </a:solidFill>
                <a:latin typeface="Cambria"/>
              </a:rPr>
              <a:t>Chesapeake's Future Forests: </a:t>
            </a:r>
          </a:p>
          <a:p>
            <a:pPr algn="ctr"/>
            <a:endParaRPr lang="en-US" sz="4400" b="1" dirty="0">
              <a:solidFill>
                <a:srgbClr val="008000"/>
              </a:solidFill>
              <a:latin typeface="Cambria"/>
            </a:endParaRPr>
          </a:p>
          <a:p>
            <a:pPr algn="ctr"/>
            <a:r>
              <a:rPr lang="en-US" sz="4400" b="1" dirty="0">
                <a:solidFill>
                  <a:srgbClr val="008000"/>
                </a:solidFill>
                <a:latin typeface="Cambria"/>
              </a:rPr>
              <a:t>Crafting a Forest Restoration Strategy for the Bay Watershed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5562600"/>
            <a:ext cx="43434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800" b="1" dirty="0">
              <a:solidFill>
                <a:srgbClr val="8064A2">
                  <a:lumMod val="50000"/>
                </a:srgbClr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591378"/>
            <a:ext cx="1190625" cy="126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588000"/>
            <a:ext cx="1066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ptagon 1"/>
          <p:cNvSpPr/>
          <p:nvPr/>
        </p:nvSpPr>
        <p:spPr>
          <a:xfrm>
            <a:off x="7848600" y="5591378"/>
            <a:ext cx="1143000" cy="111422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8914" y="591765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Partners</a:t>
            </a:r>
            <a:endParaRPr lang="en-US" sz="2400" b="1" dirty="0"/>
          </a:p>
        </p:txBody>
      </p:sp>
      <p:sp>
        <p:nvSpPr>
          <p:cNvPr id="5" name="Flowchart: Collate 4"/>
          <p:cNvSpPr/>
          <p:nvPr/>
        </p:nvSpPr>
        <p:spPr>
          <a:xfrm>
            <a:off x="8229600" y="5715000"/>
            <a:ext cx="381000" cy="20265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Collate 12"/>
          <p:cNvSpPr/>
          <p:nvPr/>
        </p:nvSpPr>
        <p:spPr>
          <a:xfrm>
            <a:off x="8229600" y="6379321"/>
            <a:ext cx="381000" cy="20265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MINE LANDS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5504"/>
            <a:ext cx="5181600" cy="67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23792"/>
            <a:ext cx="2908411" cy="25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12770"/>
            <a:ext cx="3581400" cy="464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LANDS 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Appalachian Regional Reforestation Initiative (ARRI) – provides strong science, technical guidance, and partnership strategies for reforesting mine lands</a:t>
            </a:r>
          </a:p>
          <a:p>
            <a:r>
              <a:rPr lang="en-US" dirty="0" smtClean="0"/>
              <a:t>Possible Funding Sources – </a:t>
            </a:r>
          </a:p>
          <a:p>
            <a:pPr lvl="1"/>
            <a:r>
              <a:rPr lang="en-US" dirty="0" smtClean="0"/>
              <a:t>Fed/state cost share (EQIP, WHIP, etc)</a:t>
            </a:r>
          </a:p>
          <a:p>
            <a:pPr lvl="1"/>
            <a:r>
              <a:rPr lang="en-US" dirty="0" smtClean="0"/>
              <a:t>EPA </a:t>
            </a:r>
            <a:r>
              <a:rPr lang="en-US" dirty="0" err="1" smtClean="0"/>
              <a:t>Brownfields</a:t>
            </a:r>
            <a:r>
              <a:rPr lang="en-US" dirty="0" smtClean="0"/>
              <a:t>, 319 grants; OSM Abandoned Mine Lands</a:t>
            </a:r>
          </a:p>
          <a:p>
            <a:pPr lvl="1"/>
            <a:r>
              <a:rPr lang="en-US" dirty="0" smtClean="0"/>
              <a:t>Private – foundations, utility companies seeking carbon credits</a:t>
            </a:r>
          </a:p>
          <a:p>
            <a:r>
              <a:rPr lang="en-US" dirty="0" smtClean="0"/>
              <a:t>Critical role of watershed/community groups to identify reforestation sites, seek grants, and plant trees (e.g. OSM VISTA Appalachian Coal Country Teams)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Across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COAST Forest Mapping tool (USGS) will be revised with Strategy GIS layers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33625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Incorporate </a:t>
            </a:r>
            <a:r>
              <a:rPr lang="en-US" sz="2800" dirty="0"/>
              <a:t>comments from public and </a:t>
            </a:r>
            <a:r>
              <a:rPr lang="en-US" sz="2800" dirty="0" smtClean="0"/>
              <a:t>CBP</a:t>
            </a:r>
            <a:endParaRPr lang="en-US" sz="2800" dirty="0"/>
          </a:p>
          <a:p>
            <a:r>
              <a:rPr lang="en-US" sz="2800" dirty="0" smtClean="0"/>
              <a:t>Issue </a:t>
            </a:r>
            <a:r>
              <a:rPr lang="en-US" sz="2800" dirty="0"/>
              <a:t>Final Document </a:t>
            </a:r>
          </a:p>
          <a:p>
            <a:r>
              <a:rPr lang="en-US" sz="2800" dirty="0" smtClean="0"/>
              <a:t>Develop </a:t>
            </a:r>
            <a:r>
              <a:rPr lang="en-US" sz="2800" dirty="0"/>
              <a:t>set of FY2013 actions to be pursued with partners </a:t>
            </a:r>
          </a:p>
          <a:p>
            <a:r>
              <a:rPr lang="en-US" sz="2800" dirty="0" smtClean="0"/>
              <a:t>Complete </a:t>
            </a:r>
            <a:r>
              <a:rPr lang="en-US" sz="2800" dirty="0"/>
              <a:t>the companion Working Lands Conservation Strategy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QUESTIONS..? </a:t>
            </a:r>
            <a:r>
              <a:rPr lang="en-US" dirty="0"/>
              <a:t> </a:t>
            </a:r>
            <a:r>
              <a:rPr lang="en-US" dirty="0" smtClean="0"/>
              <a:t>           IDEAS..?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33399" y="762000"/>
            <a:ext cx="412812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/>
          </p:nvPr>
        </p:nvSpPr>
        <p:spPr>
          <a:xfrm>
            <a:off x="4876800" y="838200"/>
            <a:ext cx="3962400" cy="51355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Goal: Recover Habitat</a:t>
            </a:r>
          </a:p>
          <a:p>
            <a:pPr>
              <a:buNone/>
            </a:pPr>
            <a:r>
              <a:rPr lang="en-US" i="1" dirty="0" smtClean="0"/>
              <a:t>“By 2012, USDA will work with Dept. of Interior and other entities to develop a Chesapeake Bay watershed strategy to maximize forest restoration in priority areas…   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34670"/>
            <a:ext cx="7874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Priority areas =</a:t>
            </a:r>
          </a:p>
          <a:p>
            <a:r>
              <a:rPr lang="en-US" dirty="0">
                <a:solidFill>
                  <a:prstClr val="black"/>
                </a:solidFill>
              </a:rPr>
              <a:t>Urban, </a:t>
            </a:r>
            <a:r>
              <a:rPr lang="en-US" dirty="0" smtClean="0">
                <a:solidFill>
                  <a:prstClr val="black"/>
                </a:solidFill>
              </a:rPr>
              <a:t>green infrastructure, wildlife </a:t>
            </a:r>
            <a:r>
              <a:rPr lang="en-US" dirty="0">
                <a:solidFill>
                  <a:prstClr val="black"/>
                </a:solidFill>
              </a:rPr>
              <a:t>habitat, mine lands, </a:t>
            </a:r>
            <a:r>
              <a:rPr lang="en-US" dirty="0" err="1">
                <a:solidFill>
                  <a:prstClr val="black"/>
                </a:solidFill>
              </a:rPr>
              <a:t>brownfields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agroforestry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00" y="3657600"/>
            <a:ext cx="1600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2009:55%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7848600" y="3200400"/>
            <a:ext cx="762000" cy="457200"/>
          </a:xfrm>
          <a:prstGeom prst="curvedConnector3">
            <a:avLst>
              <a:gd name="adj1" fmla="val -21707"/>
            </a:avLst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6" name="Picture 4" descr="1-29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463" y="-12700"/>
            <a:ext cx="9180513" cy="6884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488668"/>
            <a:ext cx="19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Chesapeake NEMO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bayjournal.com/images/large/2005-JanuaryFebruary-2458-img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33775"/>
            <a:ext cx="3200400" cy="3324225"/>
          </a:xfrm>
          <a:prstGeom prst="rect">
            <a:avLst/>
          </a:prstGeom>
          <a:noFill/>
        </p:spPr>
      </p:pic>
      <p:pic>
        <p:nvPicPr>
          <p:cNvPr id="19" name="Picture 14" descr="http://blog.nj.com/ledgerupdates_impact/2008/08/large_inbaontr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362200"/>
            <a:ext cx="3048000" cy="4495800"/>
          </a:xfrm>
          <a:prstGeom prst="rect">
            <a:avLst/>
          </a:prstGeom>
          <a:noFill/>
        </p:spPr>
      </p:pic>
      <p:pic>
        <p:nvPicPr>
          <p:cNvPr id="20" name="Picture 12" descr="http://www.fisheyeguyphotography.com/pics/trout-large/brook-trout-photo-1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1" y="2209800"/>
            <a:ext cx="4343399" cy="2897297"/>
          </a:xfrm>
          <a:prstGeom prst="rect">
            <a:avLst/>
          </a:prstGeom>
          <a:noFill/>
        </p:spPr>
      </p:pic>
      <p:pic>
        <p:nvPicPr>
          <p:cNvPr id="1042" name="Picture 18" descr="http://www.ncwildlife.org/NewsReleases/images/Atlantic_Pigtoe_musse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5083454"/>
            <a:ext cx="3505200" cy="1774546"/>
          </a:xfrm>
          <a:prstGeom prst="rect">
            <a:avLst/>
          </a:prstGeom>
          <a:noFill/>
        </p:spPr>
      </p:pic>
      <p:pic>
        <p:nvPicPr>
          <p:cNvPr id="1044" name="Picture 20" descr="http://www.michigan.gov/images/eastern_tiger_salamander_102918_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4600" y="0"/>
            <a:ext cx="3481218" cy="2286000"/>
          </a:xfrm>
          <a:prstGeom prst="rect">
            <a:avLst/>
          </a:prstGeom>
          <a:noFill/>
        </p:spPr>
      </p:pic>
      <p:pic>
        <p:nvPicPr>
          <p:cNvPr id="24" name="Picture 2" descr="http://blogs.wvgazette.com/johnmccoy/files/2010/03/baldeagl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" y="0"/>
            <a:ext cx="2667000" cy="4011055"/>
          </a:xfrm>
          <a:prstGeom prst="rect">
            <a:avLst/>
          </a:prstGeom>
          <a:noFill/>
        </p:spPr>
      </p:pic>
      <p:pic>
        <p:nvPicPr>
          <p:cNvPr id="25" name="Picture 10" descr="http://imagess3.enature.com/birds/birds_l/bd0467_1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7400" y="0"/>
            <a:ext cx="3276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9" name="Picture 5" descr="0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463" y="-12700"/>
            <a:ext cx="9180513" cy="6884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564868"/>
            <a:ext cx="19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Chesapeake NEMO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Building on successes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Responding to new opportunities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Focusing on priority areas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Forest Restoration Strategy for the Chesapeake Bay watershed?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143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1" y="3733800"/>
            <a:ext cx="4506188" cy="291393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6" descr="1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886200"/>
            <a:ext cx="4191000" cy="2683389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6" descr="1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1447800"/>
            <a:ext cx="2183256" cy="1981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Five Priority Areas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788670" lvl="1" indent="-514350">
              <a:buClr>
                <a:srgbClr val="00B050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Wildlife Habitat</a:t>
            </a:r>
          </a:p>
          <a:p>
            <a:pPr marL="788670" lvl="1" indent="-514350">
              <a:buClr>
                <a:srgbClr val="00B050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Mine Lands</a:t>
            </a:r>
          </a:p>
          <a:p>
            <a:pPr marL="788670" lvl="1" indent="-514350">
              <a:buClr>
                <a:srgbClr val="00B050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Agroforestry</a:t>
            </a:r>
          </a:p>
          <a:p>
            <a:pPr marL="788670" lvl="1" indent="-514350">
              <a:buClr>
                <a:srgbClr val="00B050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Urban </a:t>
            </a:r>
            <a:r>
              <a:rPr lang="en-US" sz="2800" dirty="0">
                <a:solidFill>
                  <a:srgbClr val="00B050"/>
                </a:solidFill>
                <a:latin typeface="+mj-lt"/>
                <a:cs typeface="Arial" pitchFamily="34" charset="0"/>
              </a:rPr>
              <a:t>&amp; Community </a:t>
            </a: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Trees</a:t>
            </a:r>
            <a:endParaRPr lang="en-US" sz="28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marL="788670" lvl="1" indent="-514350">
              <a:buClr>
                <a:srgbClr val="00B050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Contaminated Sites</a:t>
            </a:r>
            <a:endParaRPr lang="en-US" sz="28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pPr marL="320040" lvl="1" indent="0">
              <a:buNone/>
            </a:pPr>
            <a:endParaRPr lang="en-US" b="1" dirty="0" smtClean="0"/>
          </a:p>
          <a:p>
            <a:pPr lvl="4"/>
            <a:r>
              <a:rPr lang="en-US" sz="2400" b="1" dirty="0" smtClean="0"/>
              <a:t>Why</a:t>
            </a:r>
            <a:r>
              <a:rPr lang="en-US" sz="2400" dirty="0" smtClean="0"/>
              <a:t> </a:t>
            </a:r>
            <a:r>
              <a:rPr lang="en-US" sz="2400" dirty="0" smtClean="0"/>
              <a:t>is this a priority for forest restoration?</a:t>
            </a:r>
          </a:p>
          <a:p>
            <a:pPr lvl="4"/>
            <a:r>
              <a:rPr lang="en-US" sz="2400" b="1" dirty="0" smtClean="0"/>
              <a:t>Where</a:t>
            </a:r>
            <a:r>
              <a:rPr lang="en-US" sz="2400" dirty="0" smtClean="0"/>
              <a:t> are these areas on the landscape?</a:t>
            </a:r>
          </a:p>
          <a:p>
            <a:pPr lvl="4"/>
            <a:r>
              <a:rPr lang="en-US" sz="2400" b="1" dirty="0" smtClean="0"/>
              <a:t>How</a:t>
            </a:r>
            <a:r>
              <a:rPr lang="en-US" sz="2400" dirty="0" smtClean="0"/>
              <a:t> – what programs and tools are available to help?</a:t>
            </a:r>
          </a:p>
          <a:p>
            <a:pPr lvl="4"/>
            <a:r>
              <a:rPr lang="en-US" sz="2400" b="1" dirty="0" smtClean="0"/>
              <a:t>What</a:t>
            </a:r>
            <a:r>
              <a:rPr lang="en-US" sz="2400" dirty="0" smtClean="0"/>
              <a:t> </a:t>
            </a:r>
            <a:r>
              <a:rPr lang="en-US" sz="2400" b="1" dirty="0" smtClean="0"/>
              <a:t>actions</a:t>
            </a:r>
            <a:r>
              <a:rPr lang="en-US" sz="2400" dirty="0" smtClean="0"/>
              <a:t> are needed to promote forest restoration in these areas? (will help guide Forestry Workgroup and partner priorities)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048000"/>
            <a:ext cx="60198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General Outline for Each: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066800"/>
            <a:ext cx="77724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Coal mine lands exist in high value Appalachian forest habitat, headwaters of Chesapeake Bay</a:t>
            </a:r>
          </a:p>
          <a:p>
            <a:r>
              <a:rPr lang="en-US" dirty="0" smtClean="0"/>
              <a:t>Post SMCRA reclamation has been predominantly grass, with high soil compaction and limited regeneration of trees</a:t>
            </a:r>
          </a:p>
          <a:p>
            <a:r>
              <a:rPr lang="en-US" dirty="0" smtClean="0"/>
              <a:t>Opportunities on different types of sites: Abandoned Mine Lands, historic permitted/post SMCRA,  active mining 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3879"/>
          <a:stretch>
            <a:fillRect/>
          </a:stretch>
        </p:blipFill>
        <p:spPr bwMode="auto">
          <a:xfrm>
            <a:off x="4876800" y="4267200"/>
            <a:ext cx="3733800" cy="24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5562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recommending reforestation of ALL mine lands – some provide important grassland habitat, or </a:t>
            </a:r>
            <a:r>
              <a:rPr lang="en-US" dirty="0" err="1" smtClean="0"/>
              <a:t>ag</a:t>
            </a:r>
            <a:r>
              <a:rPr lang="en-US" dirty="0" smtClean="0"/>
              <a:t> production</a:t>
            </a:r>
            <a:endParaRPr lang="en-US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606</Words>
  <Application>Microsoft Office PowerPoint</Application>
  <PresentationFormat>On-screen Show (4:3)</PresentationFormat>
  <Paragraphs>68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1_Default Design</vt:lpstr>
      <vt:lpstr>Office Theme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 Outline for Each:</vt:lpstr>
      <vt:lpstr>MINE LANDS</vt:lpstr>
      <vt:lpstr>MINE LANDS</vt:lpstr>
      <vt:lpstr>MINE LANDS - HOW</vt:lpstr>
      <vt:lpstr>Integrating Across Priorities</vt:lpstr>
      <vt:lpstr>Next Steps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Mawhorter</dc:creator>
  <cp:lastModifiedBy>Claggett, Sally</cp:lastModifiedBy>
  <cp:revision>159</cp:revision>
  <dcterms:created xsi:type="dcterms:W3CDTF">2012-01-05T21:43:17Z</dcterms:created>
  <dcterms:modified xsi:type="dcterms:W3CDTF">2012-09-07T15:12:02Z</dcterms:modified>
</cp:coreProperties>
</file>