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31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256" r:id="rId11"/>
    <p:sldId id="286" r:id="rId12"/>
    <p:sldId id="287" r:id="rId13"/>
    <p:sldId id="305" r:id="rId14"/>
    <p:sldId id="306" r:id="rId15"/>
    <p:sldId id="268" r:id="rId16"/>
    <p:sldId id="31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ntos" initials="KW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47" autoAdjust="0"/>
    <p:restoredTop sz="86364" autoAdjust="0"/>
  </p:normalViewPr>
  <p:slideViewPr>
    <p:cSldViewPr>
      <p:cViewPr>
        <p:scale>
          <a:sx n="66" d="100"/>
          <a:sy n="66" d="100"/>
        </p:scale>
        <p:origin x="-1014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64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5-08T12:11:45.208" idx="2">
    <p:pos x="5440" y="2569"/>
    <p:text>Verbally note that states have the option in their WIPs to explain if they will do less reductions int eh near-term as they build capacity, and more later in order to meet the 2017 and 2025 goals.  
MD, DC and DE explain that this is there approach in the WIPs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05-08T12:13:09.233" idx="3">
    <p:pos x="3877" y="686"/>
    <p:text>Note that the executive summary indicator is just watershed wide.  The jurisdiction and sector specific stuff is only online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2D3A2-05E7-4191-9B2D-6A02DB94FB5C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14018-6E5A-4379-B8F7-1C568062C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14018-6E5A-4379-B8F7-1C568062CFE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Nitrogen Loads to Bay, millions of pounds, simulated using CBP phase 5.3.2 Watershed Model (2009N051811AA_CDF; 2011 Progress N033012 AA_CFD). "AA_CFD" refers to the scenarios run using "Allocation Air" and "Constant Delivery Factors.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2011 Atmospheric Loads are hypothetical (assumes achieving 50% of the reduction achieved between 2009-2010 ).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2013 MS are based on 020212 "2013 Final Milestones" for jurisdictions.  Based on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straightline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trajectory to 2017 for EPA At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loads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2025 Planning Targets, established 8/1/11, are for development of Phase II Watershed Implementation Plans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2017 targets are calculated as follows: 2017=2009Load-0.6*(2009Load-2025load)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Atmospheric deposition simulated using the Chesapeake Bay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Airshed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Model (a combination of a regression model of wet deposition and a continental-scale air quality model of North America called the CMAQ for estimates of dry deposition).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Atmospheric deposition to the watershed that is EPA's responsibility to reduce under the Clean Air Act  is calculated by subtracting the totals of the 2009N051811AA_CDF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2011 Progress N033012 AA_CFD scenarios from the;  2009N051811_CDF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2011Progress N033012_CDF scenarios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14018-6E5A-4379-B8F7-1C568062CFE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Nitrogen Loads to Bay, millions of pounds, simulated using CBP phase 5.3.2 Watershed Model (2009N051811AA_CDF; 2011 Progress N033012 AA_CFD). "AA_CFD" refers to the scenarios run using "Allocation Air" and "Constant Delivery Factors.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2011 Atmospheric Loads are hypothetical (assumes achieving 50% of the reduction achieved between 2009-2010 ).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2013 MS are based on 020212 "2013 Final Milestones" for jurisdictions.  Based on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straightline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trajectory to 2017 for EPA At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loads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2025 Planning Targets, established 8/1/11, are for development of Phase II Watershed Implementation Plans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2017 targets are calculated as follows: 2017=2009Load-0.6*(2009Load-2025load)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Atmospheric deposition simulated using the Chesapeake Bay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Airshed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Model (a combination of a regression model of wet deposition and a continental-scale air quality model of North America called the CMAQ for estimates of dry deposition).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Atmospheric deposition to the watershed that is EPA's responsibility to reduce under the Clean Air Act  is calculated by subtracting the totals of the 2009N051811AA_CDF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2011 Progress N033012 AA_CFD scenarios from the;  2009N051811_CDF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2011Progress N033012_CDF scenarios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14018-6E5A-4379-B8F7-1C568062CFE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Nitrogen Loads to Bay, millions of pounds, simulated using CBP phase 5.3.2 Watershed Model (2009N051811AA_CDF; 2011 Progress N033012 AA_CFD). "AA_CFD" refers to the scenarios run using "Allocation Air" and "Constant Delivery Factors.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2011 Atmospheric Loads are hypothetical (assumes achieving 50% of the reduction achieved between 2009-2010 ).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2013 MS are based on 020212 "2013 Final Milestones" for jurisdictions.  Based on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straightline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trajectory to 2017 for EPA At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Dep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loads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2025 Planning Targets, established 8/1/11, are for development of Phase II Watershed Implementation Plans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2017 targets are calculated as follows: 2017=2009Load-0.6*(2009Load-2025load)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Atmospheric deposition simulated using the Chesapeake Bay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Airshed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Model (a combination of a regression model of wet deposition and a continental-scale air quality model of North America called the CMAQ for estimates of dry deposition).</a:t>
            </a:r>
            <a:r>
              <a:rPr lang="en-US" dirty="0" smtClean="0"/>
              <a:t> </a:t>
            </a:r>
          </a:p>
          <a:p>
            <a:pPr marL="228600" indent="-228600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Atmospheric deposition to the watershed that is EPA's responsibility to reduce under the Clean Air Act  is calculated by subtracting the totals of the 2009N051811AA_CDF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2011 Progress N033012 AA_CFD scenarios from the;  2009N051811_CDF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2011Progress N033012_CDF scenarios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514018-6E5A-4379-B8F7-1C568062CFE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ECC29D-A141-41A3-BEDC-0C09D3DD37BD}" type="datetimeFigureOut">
              <a:rPr lang="en-US" smtClean="0"/>
              <a:pPr/>
              <a:t>5/8/2012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08A3CF-FD8C-4833-9171-DD32694E01C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Progress on Reducing Nutrient and Sediment Pollution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Carin</a:t>
            </a:r>
            <a:r>
              <a:rPr lang="en-US" dirty="0" smtClean="0"/>
              <a:t> </a:t>
            </a:r>
            <a:r>
              <a:rPr lang="en-US" dirty="0" err="1" smtClean="0"/>
              <a:t>Bisland</a:t>
            </a:r>
            <a:r>
              <a:rPr lang="en-US" dirty="0" smtClean="0"/>
              <a:t>, EPA</a:t>
            </a:r>
          </a:p>
          <a:p>
            <a:r>
              <a:rPr lang="en-US" dirty="0" smtClean="0"/>
              <a:t>Management Board Presentation</a:t>
            </a:r>
          </a:p>
          <a:p>
            <a:r>
              <a:rPr lang="en-US" dirty="0" smtClean="0"/>
              <a:t>5/9/12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Mock-up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2011 Progress (Draft) in Relation to 2009 Baseline, 2013 Milestone (Draft), 2017 Interim Target and 2025 Planning Target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82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Option 2 - Watershed and jurisdiction slides</a:t>
            </a:r>
          </a:p>
          <a:p>
            <a:pPr lvl="1"/>
            <a:r>
              <a:rPr lang="en-US" dirty="0" smtClean="0"/>
              <a:t>Pro – Can see how each jurisdiction is doing</a:t>
            </a:r>
          </a:p>
          <a:p>
            <a:pPr lvl="1"/>
            <a:r>
              <a:rPr lang="en-US" dirty="0" smtClean="0"/>
              <a:t>Con – Most don’t show a straight line trajectory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1905000"/>
            <a:ext cx="800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Option 1 - Watershed slide with stacked bar showing jurisdiction contributions</a:t>
            </a:r>
          </a:p>
          <a:p>
            <a:pPr lvl="1">
              <a:buClr>
                <a:srgbClr val="0070C0"/>
              </a:buClr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70C0"/>
                </a:solidFill>
              </a:rPr>
              <a:t>Recommended by Water Quality GIT</a:t>
            </a:r>
            <a:endParaRPr lang="en-US" sz="3200" dirty="0" smtClean="0"/>
          </a:p>
          <a:p>
            <a:pPr lvl="1">
              <a:buClr>
                <a:srgbClr val="0070C0"/>
              </a:buClr>
              <a:buFont typeface="Arial" pitchFamily="34" charset="0"/>
              <a:buChar char="•"/>
            </a:pPr>
            <a:r>
              <a:rPr lang="en-US" sz="3200" dirty="0" smtClean="0"/>
              <a:t>Pro and con – can see the relative contribution of the jurisdictions without the trajectory of each</a:t>
            </a:r>
            <a:r>
              <a:rPr lang="en-US" sz="3200" dirty="0" smtClean="0">
                <a:solidFill>
                  <a:srgbClr val="0070C0"/>
                </a:solidFill>
              </a:rPr>
              <a:t/>
            </a:r>
            <a:br>
              <a:rPr lang="en-US" sz="3200" dirty="0" smtClean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2000"/>
            <a:ext cx="9144000" cy="5578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685800" y="1400175"/>
            <a:ext cx="2233613" cy="500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981200" y="3048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Option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19200"/>
            <a:ext cx="9130911" cy="4419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719138" y="1833563"/>
            <a:ext cx="2547937" cy="390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105" y="1219200"/>
            <a:ext cx="913091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Straight Connector 7"/>
          <p:cNvCxnSpPr/>
          <p:nvPr/>
        </p:nvCxnSpPr>
        <p:spPr>
          <a:xfrm>
            <a:off x="838200" y="2095500"/>
            <a:ext cx="2566988" cy="2238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Watershed-wide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 key “highlights” (to be </a:t>
            </a:r>
            <a:r>
              <a:rPr lang="en-US" dirty="0" err="1" smtClean="0"/>
              <a:t>ID’d</a:t>
            </a:r>
            <a:r>
              <a:rPr lang="en-US" dirty="0" smtClean="0"/>
              <a:t> by the jurisdictions in the 2009-2011 MS factsheets) of accomplishments</a:t>
            </a:r>
          </a:p>
          <a:p>
            <a:r>
              <a:rPr lang="en-US" dirty="0" smtClean="0"/>
              <a:t>Identify key highlights of actions that are expected to be taken in 2012-13 (to be </a:t>
            </a:r>
            <a:r>
              <a:rPr lang="en-US" dirty="0" err="1" smtClean="0"/>
              <a:t>ID’d</a:t>
            </a:r>
            <a:r>
              <a:rPr lang="en-US" dirty="0" smtClean="0"/>
              <a:t> by the jurisdictions in the 2012-13 MS factsheets)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Monitoring Results and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Could include:</a:t>
            </a:r>
          </a:p>
          <a:p>
            <a:r>
              <a:rPr lang="en-US" dirty="0" smtClean="0"/>
              <a:t>Long term and short term non-tidal trends in N, P</a:t>
            </a:r>
          </a:p>
          <a:p>
            <a:r>
              <a:rPr lang="en-US" dirty="0" smtClean="0"/>
              <a:t>Tidal Monitoring results for 2011 for Water Clarity, DO</a:t>
            </a:r>
          </a:p>
          <a:p>
            <a:r>
              <a:rPr lang="en-US" dirty="0" smtClean="0"/>
              <a:t>New </a:t>
            </a:r>
            <a:r>
              <a:rPr lang="en-US" dirty="0" err="1" smtClean="0"/>
              <a:t>nontidal</a:t>
            </a:r>
            <a:r>
              <a:rPr lang="en-US" dirty="0" smtClean="0"/>
              <a:t> monitoring to improve understanding of water quality changes based on actions taken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 Presentation of Pollution Reduction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Four Sets of Documents</a:t>
            </a:r>
          </a:p>
          <a:p>
            <a:r>
              <a:rPr lang="en-US" dirty="0" smtClean="0"/>
              <a:t>Backgrounder tying all progress together</a:t>
            </a:r>
          </a:p>
          <a:p>
            <a:r>
              <a:rPr lang="en-US" dirty="0" smtClean="0"/>
              <a:t>2009-2011 Milestones Progress </a:t>
            </a:r>
            <a:r>
              <a:rPr lang="en-US" dirty="0" smtClean="0"/>
              <a:t>2-Pagers</a:t>
            </a:r>
            <a:endParaRPr lang="en-US" dirty="0" smtClean="0"/>
          </a:p>
          <a:p>
            <a:r>
              <a:rPr lang="en-US" dirty="0" smtClean="0"/>
              <a:t>2011 Reducing Pollution </a:t>
            </a:r>
            <a:r>
              <a:rPr lang="en-US" dirty="0" smtClean="0"/>
              <a:t>Indicators Summary</a:t>
            </a:r>
            <a:endParaRPr lang="en-US" dirty="0" smtClean="0"/>
          </a:p>
          <a:p>
            <a:r>
              <a:rPr lang="en-US" dirty="0" smtClean="0"/>
              <a:t>2012-2013 Milestones </a:t>
            </a:r>
            <a:r>
              <a:rPr lang="en-US" dirty="0" smtClean="0"/>
              <a:t>2-Pagers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One </a:t>
            </a:r>
            <a:r>
              <a:rPr lang="en-US" dirty="0" err="1" smtClean="0"/>
              <a:t>Powerpoint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 Backgrounder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Performance metrics first established in 1987 with the long term goal of 40% nutrient reduction by 2010.  </a:t>
            </a:r>
            <a:endParaRPr lang="en-US" sz="2400" dirty="0" smtClean="0"/>
          </a:p>
          <a:p>
            <a:pPr lvl="0"/>
            <a:r>
              <a:rPr lang="en-US" dirty="0" smtClean="0"/>
              <a:t>EC directed partnership to develop short term 2 year milestones in 2008</a:t>
            </a:r>
            <a:endParaRPr lang="en-US" sz="2800" dirty="0" smtClean="0"/>
          </a:p>
          <a:p>
            <a:pPr lvl="0"/>
            <a:r>
              <a:rPr lang="en-US" dirty="0" smtClean="0"/>
              <a:t>NAS Reviewed the concept of 2 year milestones</a:t>
            </a:r>
          </a:p>
          <a:p>
            <a:r>
              <a:rPr lang="en-US" dirty="0" smtClean="0"/>
              <a:t>Midway through 2009-11 milestones, the TMDL was developed </a:t>
            </a:r>
          </a:p>
          <a:p>
            <a:pPr lvl="1"/>
            <a:r>
              <a:rPr lang="en-US" dirty="0" smtClean="0"/>
              <a:t>New Baseline,  planning targets, tracking and accounting system</a:t>
            </a:r>
          </a:p>
          <a:p>
            <a:pPr lvl="0"/>
            <a:endParaRPr lang="en-US" sz="2800" dirty="0" smtClean="0"/>
          </a:p>
          <a:p>
            <a:pPr lvl="0"/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Backgrounder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dirty="0" smtClean="0"/>
              <a:t>For the 2012 EC meeting</a:t>
            </a:r>
          </a:p>
          <a:p>
            <a:pPr lvl="0"/>
            <a:r>
              <a:rPr lang="en-US" dirty="0" smtClean="0"/>
              <a:t>What can we say to answer the ultimate question – are we making appropriate progress in meeting the tidal water quality standards for DO, Clarity, and chlorophyll a?</a:t>
            </a:r>
          </a:p>
          <a:p>
            <a:pPr lvl="1"/>
            <a:r>
              <a:rPr lang="en-US" dirty="0" smtClean="0"/>
              <a:t>practices put in place during the original 2009-11 milestone period against the practices planned in 2008 to meet the milestones</a:t>
            </a:r>
            <a:endParaRPr lang="en-US" sz="2400" dirty="0" smtClean="0"/>
          </a:p>
          <a:p>
            <a:pPr lvl="1"/>
            <a:r>
              <a:rPr lang="en-US" dirty="0" smtClean="0"/>
              <a:t>2011 progress (first year of the TMDL) – Are we generally on a straight line trajectory to meet our targets in 2017?</a:t>
            </a:r>
          </a:p>
          <a:p>
            <a:pPr lvl="1"/>
            <a:r>
              <a:rPr lang="en-US" dirty="0" smtClean="0"/>
              <a:t>2012-13 Milestones and 2017 planning targets – do they keep the jurisdictions on a trajectory to meet the 2017 target or is there reasonable assurance that the programs they are putting in place now will get them on track to meet the 2017 targets?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Addition -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 + year record and new monitoring programs to determine whether the actions on the ground are reducing pollutants in the adjacent rivers.</a:t>
            </a:r>
          </a:p>
          <a:p>
            <a:pPr>
              <a:buNone/>
            </a:pP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Progress on meeting water quality standards for DO, clarity, chlorophyll 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Diet Analogy</a:t>
            </a:r>
            <a:endParaRPr lang="en-US" dirty="0"/>
          </a:p>
        </p:txBody>
      </p:sp>
      <p:pic>
        <p:nvPicPr>
          <p:cNvPr id="1027" name="Picture 3" descr="C:\Documents and Settings\cbisland\Local Settings\Temporary Internet Files\Content.IE5\K8GSOEN9\MP90044835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981200"/>
            <a:ext cx="2362200" cy="1574800"/>
          </a:xfrm>
          <a:prstGeom prst="rect">
            <a:avLst/>
          </a:prstGeom>
          <a:noFill/>
        </p:spPr>
      </p:pic>
      <p:pic>
        <p:nvPicPr>
          <p:cNvPr id="1028" name="Picture 4" descr="C:\Documents and Settings\cbisland\Local Settings\Temporary Internet Files\Content.IE5\FZATDU3B\MP900442468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962400"/>
            <a:ext cx="1752600" cy="2636655"/>
          </a:xfrm>
          <a:prstGeom prst="rect">
            <a:avLst/>
          </a:prstGeom>
          <a:noFill/>
        </p:spPr>
      </p:pic>
      <p:pic>
        <p:nvPicPr>
          <p:cNvPr id="1030" name="Picture 6" descr="C:\Documents and Settings\cbisland\Local Settings\Temporary Internet Files\Content.IE5\GP4BENZ8\MP900409011[2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2438400"/>
            <a:ext cx="2492499" cy="2514600"/>
          </a:xfrm>
          <a:prstGeom prst="rect">
            <a:avLst/>
          </a:prstGeom>
          <a:noFill/>
        </p:spPr>
      </p:pic>
      <p:pic>
        <p:nvPicPr>
          <p:cNvPr id="13" name="Picture 12" descr="calorie counter 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819400" y="3048000"/>
            <a:ext cx="3139155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0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0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 2009-2011 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2-Pagers for each </a:t>
            </a:r>
            <a:r>
              <a:rPr lang="en-US" dirty="0" smtClean="0"/>
              <a:t>individual jurisdictions</a:t>
            </a:r>
          </a:p>
          <a:p>
            <a:r>
              <a:rPr lang="en-US" dirty="0" smtClean="0"/>
              <a:t>Progress is based on rates of implementation, not on pollution load reductions</a:t>
            </a:r>
          </a:p>
          <a:p>
            <a:r>
              <a:rPr lang="en-US" dirty="0" smtClean="0"/>
              <a:t>Progress is compared with expected BMP implementation from original factsheets where applicable</a:t>
            </a:r>
          </a:p>
          <a:p>
            <a:r>
              <a:rPr lang="en-US" dirty="0" smtClean="0"/>
              <a:t>Data for implementation of practices from input deck information where possible.</a:t>
            </a:r>
          </a:p>
          <a:p>
            <a:r>
              <a:rPr lang="en-US" dirty="0" smtClean="0"/>
              <a:t>Jurisdictions and CBPO are finalizing factsheets this week.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 2011 Progress Run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57400"/>
            <a:ext cx="4648200" cy="2590800"/>
          </a:xfrm>
          <a:prstGeom prst="rect">
            <a:avLst/>
          </a:prstGeom>
          <a:noFill/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4219575"/>
            <a:ext cx="4417348" cy="263842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419600" y="16764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For N, P, and sediment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26670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By Jurisdiction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905000" y="51054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By Sector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4.  2012-13 </a:t>
            </a:r>
            <a:r>
              <a:rPr lang="en-US" dirty="0" smtClean="0"/>
              <a:t>Milestones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2-Pagers for each individual jurisdiction.</a:t>
            </a:r>
            <a:endParaRPr lang="en-US" dirty="0" smtClean="0"/>
          </a:p>
          <a:p>
            <a:r>
              <a:rPr lang="en-US" dirty="0" smtClean="0"/>
              <a:t>General Narrative</a:t>
            </a:r>
          </a:p>
          <a:p>
            <a:r>
              <a:rPr lang="en-US" dirty="0" smtClean="0"/>
              <a:t>Highlights of programmatic and BMP actions.</a:t>
            </a:r>
          </a:p>
          <a:p>
            <a:r>
              <a:rPr lang="en-US" dirty="0" smtClean="0"/>
              <a:t>Expected load reductions from those actions as stacked bars for N, P, and Sediment</a:t>
            </a:r>
          </a:p>
          <a:p>
            <a:r>
              <a:rPr lang="en-US" dirty="0" smtClean="0"/>
              <a:t>Jurisdictions and CBPO are finalizing factsheets this week for the PSC meeting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771</TotalTime>
  <Words>1138</Words>
  <Application>Microsoft Office PowerPoint</Application>
  <PresentationFormat>On-screen Show (4:3)</PresentationFormat>
  <Paragraphs>88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Progress on Reducing Nutrient and Sediment Pollution</vt:lpstr>
      <vt:lpstr>EC Presentation of Pollution Reduction Progress</vt:lpstr>
      <vt:lpstr>1.  Backgrounder</vt:lpstr>
      <vt:lpstr>Backgrounder Continued</vt:lpstr>
      <vt:lpstr>In Addition - Monitoring</vt:lpstr>
      <vt:lpstr>Diet Analogy</vt:lpstr>
      <vt:lpstr>2.  2009-2011 Milestones</vt:lpstr>
      <vt:lpstr>3.  2011 Progress Run</vt:lpstr>
      <vt:lpstr>4.  2012-13 Milestones</vt:lpstr>
      <vt:lpstr>Presentation Mock-up</vt:lpstr>
      <vt:lpstr>Options</vt:lpstr>
      <vt:lpstr>Slide 12</vt:lpstr>
      <vt:lpstr>Slide 13</vt:lpstr>
      <vt:lpstr>Slide 14</vt:lpstr>
      <vt:lpstr>Watershed-wide progress</vt:lpstr>
      <vt:lpstr>Monitoring Results and Opportunities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Mock-ups</dc:title>
  <dc:creator>nsylvest</dc:creator>
  <cp:lastModifiedBy>cbisland</cp:lastModifiedBy>
  <cp:revision>80</cp:revision>
  <dcterms:created xsi:type="dcterms:W3CDTF">2012-03-14T16:21:13Z</dcterms:created>
  <dcterms:modified xsi:type="dcterms:W3CDTF">2012-05-08T18:09:15Z</dcterms:modified>
</cp:coreProperties>
</file>