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19"/>
  </p:notesMasterIdLst>
  <p:sldIdLst>
    <p:sldId id="260" r:id="rId2"/>
    <p:sldId id="262" r:id="rId3"/>
    <p:sldId id="261" r:id="rId4"/>
    <p:sldId id="265" r:id="rId5"/>
    <p:sldId id="285" r:id="rId6"/>
    <p:sldId id="275" r:id="rId7"/>
    <p:sldId id="281" r:id="rId8"/>
    <p:sldId id="268" r:id="rId9"/>
    <p:sldId id="279" r:id="rId10"/>
    <p:sldId id="286" r:id="rId11"/>
    <p:sldId id="287" r:id="rId12"/>
    <p:sldId id="288" r:id="rId13"/>
    <p:sldId id="292" r:id="rId14"/>
    <p:sldId id="293" r:id="rId15"/>
    <p:sldId id="290" r:id="rId16"/>
    <p:sldId id="291" r:id="rId17"/>
    <p:sldId id="289" r:id="rId1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FFFF00"/>
    <a:srgbClr val="FFCC66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3077" autoAdjust="0"/>
  </p:normalViewPr>
  <p:slideViewPr>
    <p:cSldViewPr>
      <p:cViewPr varScale="1">
        <p:scale>
          <a:sx n="73" d="100"/>
          <a:sy n="73" d="100"/>
        </p:scale>
        <p:origin x="-432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67B0D82-EFE8-4672-8E35-EDF948A9CF43}" type="datetimeFigureOut">
              <a:rPr lang="en-US" smtClean="0"/>
              <a:pPr/>
              <a:t>2/26/2013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E7CF9D5-C3CE-4B6F-8630-82B2D75B3A1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1831664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843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buFontTx/>
              <a:buChar char="•"/>
            </a:pPr>
            <a:r>
              <a:rPr lang="en-US" dirty="0" smtClean="0">
                <a:latin typeface="Arial" charset="0"/>
                <a:ea typeface="ヒラギノ角ゴ Pro W3" pitchFamily="1" charset="-128"/>
              </a:rPr>
              <a:t> NOAA and our federal and state partners are fully committed to oyster restoration in the Bay.</a:t>
            </a:r>
          </a:p>
          <a:p>
            <a:pPr eaLnBrk="1" hangingPunct="1"/>
            <a:endParaRPr lang="en-US" dirty="0" smtClean="0">
              <a:latin typeface="Arial" charset="0"/>
              <a:ea typeface="ヒラギノ角ゴ Pro W3" pitchFamily="1" charset="-128"/>
            </a:endParaRPr>
          </a:p>
        </p:txBody>
      </p:sp>
      <p:sp>
        <p:nvSpPr>
          <p:cNvPr id="1843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912715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30171" indent="-280835" defTabSz="912715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23340" indent="-224668" defTabSz="912715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572677" indent="-224668" defTabSz="912715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22013" indent="-224668" defTabSz="912715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471349" indent="-224668" defTabSz="91271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20685" indent="-224668" defTabSz="91271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370021" indent="-224668" defTabSz="91271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19357" indent="-224668" defTabSz="91271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B78B0C64-076E-49E8-9A2B-41761F90B00E}" type="slidenum">
              <a:rPr lang="en-US" smtClean="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1</a:t>
            </a:fld>
            <a:endParaRPr 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Metrics Partners: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>
                <a:solidFill>
                  <a:srgbClr val="FFC000"/>
                </a:solidFill>
              </a:rPr>
              <a:t>NOAA, Army Corps, MD </a:t>
            </a:r>
            <a:r>
              <a:rPr lang="en-US" sz="1200" dirty="0" err="1" smtClean="0">
                <a:solidFill>
                  <a:srgbClr val="FFC000"/>
                </a:solidFill>
              </a:rPr>
              <a:t>Dept</a:t>
            </a:r>
            <a:r>
              <a:rPr lang="en-US" sz="1200" dirty="0" smtClean="0">
                <a:solidFill>
                  <a:srgbClr val="FFC000"/>
                </a:solidFill>
              </a:rPr>
              <a:t> Natural Resources, VA Marine Resources Commission, Oyster Recovery Partnership, </a:t>
            </a:r>
            <a:r>
              <a:rPr lang="en-US" sz="1200" dirty="0" err="1" smtClean="0">
                <a:solidFill>
                  <a:srgbClr val="FFC000"/>
                </a:solidFill>
              </a:rPr>
              <a:t>Univ</a:t>
            </a:r>
            <a:r>
              <a:rPr lang="en-US" sz="1200" dirty="0" smtClean="0">
                <a:solidFill>
                  <a:srgbClr val="FFC000"/>
                </a:solidFill>
              </a:rPr>
              <a:t> of MD, VA Institute of Marine Science; + 17 consulting scientists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7CF9D5-C3CE-4B6F-8630-82B2D75B3A15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0864395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66081D9-A6E7-4603-9769-CA2859FDD354}" type="slidenum">
              <a:rPr lang="en-US" smtClean="0"/>
              <a:pPr/>
              <a:t>3</a:t>
            </a:fld>
            <a:endParaRPr lang="en-US" dirty="0" smtClean="0"/>
          </a:p>
        </p:txBody>
      </p:sp>
      <p:sp>
        <p:nvSpPr>
          <p:cNvPr id="53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lnSpc>
                <a:spcPct val="90000"/>
              </a:lnSpc>
            </a:pPr>
            <a:endParaRPr lang="en-US" sz="900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7CF9D5-C3CE-4B6F-8630-82B2D75B3A15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0208223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-analysis not yet complete, but it looks like</a:t>
            </a:r>
            <a:r>
              <a:rPr lang="en-US" baseline="0" dirty="0" smtClean="0"/>
              <a:t> neither </a:t>
            </a:r>
            <a:r>
              <a:rPr lang="en-US" baseline="0" dirty="0" err="1" smtClean="0"/>
              <a:t>trib</a:t>
            </a:r>
            <a:r>
              <a:rPr lang="en-US" baseline="0" dirty="0" smtClean="0"/>
              <a:t> currently meets the Oyster Metrics definition of a ‘restored </a:t>
            </a:r>
            <a:r>
              <a:rPr lang="en-US" baseline="0" dirty="0" err="1" smtClean="0"/>
              <a:t>trib</a:t>
            </a:r>
            <a:r>
              <a:rPr lang="en-US" baseline="0" dirty="0" smtClean="0"/>
              <a:t>’.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7CF9D5-C3CE-4B6F-8630-82B2D75B3A15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62017277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Track restoration progress</a:t>
            </a:r>
          </a:p>
          <a:p>
            <a:r>
              <a:rPr lang="en-US" dirty="0" smtClean="0"/>
              <a:t>Provide access to monitoring data</a:t>
            </a:r>
          </a:p>
          <a:p>
            <a:r>
              <a:rPr lang="en-US" dirty="0" smtClean="0"/>
              <a:t>Research and analyze trends/correlations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7CF9D5-C3CE-4B6F-8630-82B2D75B3A15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41106434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 smtClean="0">
                <a:solidFill>
                  <a:srgbClr val="FFFF00"/>
                </a:solidFill>
              </a:rPr>
              <a:t>Water quality improvements</a:t>
            </a:r>
          </a:p>
          <a:p>
            <a:r>
              <a:rPr lang="en-US" sz="1200" dirty="0" smtClean="0">
                <a:solidFill>
                  <a:srgbClr val="FFFF00"/>
                </a:solidFill>
              </a:rPr>
              <a:t>Habitat conservation &amp; restoration</a:t>
            </a:r>
          </a:p>
          <a:p>
            <a:r>
              <a:rPr lang="en-US" sz="1200" dirty="0" smtClean="0">
                <a:solidFill>
                  <a:srgbClr val="FFFF00"/>
                </a:solidFill>
              </a:rPr>
              <a:t>Public engagement and education</a:t>
            </a:r>
          </a:p>
          <a:p>
            <a:r>
              <a:rPr lang="en-US" sz="1200" dirty="0" smtClean="0">
                <a:solidFill>
                  <a:srgbClr val="FFFF00"/>
                </a:solidFill>
              </a:rPr>
              <a:t>Economic opportunities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7CF9D5-C3CE-4B6F-8630-82B2D75B3A15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23643186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843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dirty="0" smtClean="0">
              <a:latin typeface="Arial" charset="0"/>
              <a:ea typeface="ヒラギノ角ゴ Pro W3" pitchFamily="1" charset="-128"/>
            </a:endParaRPr>
          </a:p>
        </p:txBody>
      </p:sp>
      <p:sp>
        <p:nvSpPr>
          <p:cNvPr id="1843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912715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30171" indent="-280835" defTabSz="912715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23340" indent="-224668" defTabSz="912715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572677" indent="-224668" defTabSz="912715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22013" indent="-224668" defTabSz="912715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471349" indent="-224668" defTabSz="91271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20685" indent="-224668" defTabSz="91271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370021" indent="-224668" defTabSz="91271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19357" indent="-224668" defTabSz="91271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B78B0C64-076E-49E8-9A2B-41761F90B00E}" type="slidenum">
              <a:rPr lang="en-US" smtClean="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17</a:t>
            </a:fld>
            <a:endParaRPr 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00C21F-2F0E-42AE-BFAC-D91F31C3217F}" type="datetimeFigureOut">
              <a:rPr lang="en-US" smtClean="0"/>
              <a:pPr/>
              <a:t>2/26/2013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9E1C0-3CF7-4E85-9066-B9062DF9AF7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00C21F-2F0E-42AE-BFAC-D91F31C3217F}" type="datetimeFigureOut">
              <a:rPr lang="en-US" smtClean="0"/>
              <a:pPr/>
              <a:t>2/26/2013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9E1C0-3CF7-4E85-9066-B9062DF9AF7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00C21F-2F0E-42AE-BFAC-D91F31C3217F}" type="datetimeFigureOut">
              <a:rPr lang="en-US" smtClean="0"/>
              <a:pPr/>
              <a:t>2/26/2013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9E1C0-3CF7-4E85-9066-B9062DF9AF7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00C21F-2F0E-42AE-BFAC-D91F31C3217F}" type="datetimeFigureOut">
              <a:rPr lang="en-US" smtClean="0"/>
              <a:pPr/>
              <a:t>2/26/2013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9E1C0-3CF7-4E85-9066-B9062DF9AF7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00C21F-2F0E-42AE-BFAC-D91F31C3217F}" type="datetimeFigureOut">
              <a:rPr lang="en-US" smtClean="0"/>
              <a:pPr/>
              <a:t>2/26/2013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9E1C0-3CF7-4E85-9066-B9062DF9AF7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00C21F-2F0E-42AE-BFAC-D91F31C3217F}" type="datetimeFigureOut">
              <a:rPr lang="en-US" smtClean="0"/>
              <a:pPr/>
              <a:t>2/26/2013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9E1C0-3CF7-4E85-9066-B9062DF9AF7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00C21F-2F0E-42AE-BFAC-D91F31C3217F}" type="datetimeFigureOut">
              <a:rPr lang="en-US" smtClean="0"/>
              <a:pPr/>
              <a:t>2/26/2013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9E1C0-3CF7-4E85-9066-B9062DF9AF7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00C21F-2F0E-42AE-BFAC-D91F31C3217F}" type="datetimeFigureOut">
              <a:rPr lang="en-US" smtClean="0"/>
              <a:pPr/>
              <a:t>2/26/2013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9E1C0-3CF7-4E85-9066-B9062DF9AF7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00C21F-2F0E-42AE-BFAC-D91F31C3217F}" type="datetimeFigureOut">
              <a:rPr lang="en-US" smtClean="0"/>
              <a:pPr/>
              <a:t>2/26/2013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9E1C0-3CF7-4E85-9066-B9062DF9AF7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00C21F-2F0E-42AE-BFAC-D91F31C3217F}" type="datetimeFigureOut">
              <a:rPr lang="en-US" smtClean="0"/>
              <a:pPr/>
              <a:t>2/26/2013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9E1C0-3CF7-4E85-9066-B9062DF9AF7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00C21F-2F0E-42AE-BFAC-D91F31C3217F}" type="datetimeFigureOut">
              <a:rPr lang="en-US" smtClean="0"/>
              <a:pPr/>
              <a:t>2/26/2013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D579E1C0-3CF7-4E85-9066-B9062DF9AF7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B100C21F-2F0E-42AE-BFAC-D91F31C3217F}" type="datetimeFigureOut">
              <a:rPr lang="en-US" smtClean="0"/>
              <a:pPr/>
              <a:t>2/26/2013</a:t>
            </a:fld>
            <a:endParaRPr 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D579E1C0-3CF7-4E85-9066-B9062DF9AF7F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idx="429496729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</p:spPr>
      </p:pic>
      <p:sp>
        <p:nvSpPr>
          <p:cNvPr id="2051" name="Title 4"/>
          <p:cNvSpPr>
            <a:spLocks noGrp="1"/>
          </p:cNvSpPr>
          <p:nvPr>
            <p:ph type="ctrTitle"/>
          </p:nvPr>
        </p:nvSpPr>
        <p:spPr>
          <a:xfrm>
            <a:off x="609600" y="228600"/>
            <a:ext cx="7696200" cy="3603625"/>
          </a:xfrm>
        </p:spPr>
        <p:txBody>
          <a:bodyPr>
            <a:normAutofit fontScale="90000"/>
          </a:bodyPr>
          <a:lstStyle/>
          <a:p>
            <a:pPr algn="ctr" eaLnBrk="1" hangingPunct="1"/>
            <a:r>
              <a:rPr lang="en-US" sz="4800" dirty="0" smtClean="0">
                <a:solidFill>
                  <a:srgbClr val="FFFF00"/>
                </a:solidFill>
                <a:effectLst/>
              </a:rPr>
              <a:t/>
            </a:r>
            <a:br>
              <a:rPr lang="en-US" sz="4800" dirty="0" smtClean="0">
                <a:solidFill>
                  <a:srgbClr val="FFFF00"/>
                </a:solidFill>
                <a:effectLst/>
              </a:rPr>
            </a:br>
            <a:r>
              <a:rPr lang="en-US" sz="4800" dirty="0" smtClean="0">
                <a:solidFill>
                  <a:srgbClr val="FFFF00"/>
                </a:solidFill>
                <a:effectLst/>
              </a:rPr>
              <a:t>Moving the Dial on the</a:t>
            </a:r>
            <a:br>
              <a:rPr lang="en-US" sz="4800" dirty="0" smtClean="0">
                <a:solidFill>
                  <a:srgbClr val="FFFF00"/>
                </a:solidFill>
                <a:effectLst/>
              </a:rPr>
            </a:br>
            <a:r>
              <a:rPr lang="en-US" sz="4800" dirty="0" smtClean="0">
                <a:solidFill>
                  <a:srgbClr val="FFFF00"/>
                </a:solidFill>
                <a:effectLst/>
              </a:rPr>
              <a:t>Bay-wide Oyster Restoration Goal</a:t>
            </a:r>
            <a:br>
              <a:rPr lang="en-US" sz="4800" dirty="0" smtClean="0">
                <a:solidFill>
                  <a:srgbClr val="FFFF00"/>
                </a:solidFill>
                <a:effectLst/>
              </a:rPr>
            </a:br>
            <a:endParaRPr lang="en-US" sz="4800" dirty="0" smtClean="0">
              <a:solidFill>
                <a:srgbClr val="FFFF00"/>
              </a:solidFill>
              <a:effectLst/>
            </a:endParaRPr>
          </a:p>
        </p:txBody>
      </p:sp>
      <p:sp>
        <p:nvSpPr>
          <p:cNvPr id="2052" name="Subtitle 5"/>
          <p:cNvSpPr>
            <a:spLocks noGrp="1"/>
          </p:cNvSpPr>
          <p:nvPr>
            <p:ph type="subTitle" idx="1"/>
          </p:nvPr>
        </p:nvSpPr>
        <p:spPr>
          <a:xfrm>
            <a:off x="2971800" y="4724400"/>
            <a:ext cx="6172200" cy="1981200"/>
          </a:xfrm>
        </p:spPr>
        <p:txBody>
          <a:bodyPr>
            <a:normAutofit/>
          </a:bodyPr>
          <a:lstStyle/>
          <a:p>
            <a:r>
              <a:rPr lang="en-US" sz="2400" b="1" dirty="0">
                <a:solidFill>
                  <a:srgbClr val="FFFF00"/>
                </a:solidFill>
              </a:rPr>
              <a:t>Peyton Robertson, NOAA</a:t>
            </a:r>
          </a:p>
          <a:p>
            <a:pPr eaLnBrk="1" hangingPunct="1"/>
            <a:r>
              <a:rPr lang="en-US" sz="2400" b="1" dirty="0" smtClean="0">
                <a:solidFill>
                  <a:srgbClr val="FFFF00"/>
                </a:solidFill>
              </a:rPr>
              <a:t>February 2013</a:t>
            </a:r>
          </a:p>
        </p:txBody>
      </p:sp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95800" y="5626892"/>
            <a:ext cx="1143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72200" y="5903380"/>
            <a:ext cx="112395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6624" y="6092824"/>
            <a:ext cx="21336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2" descr="Home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38100" y="6149704"/>
            <a:ext cx="1929099" cy="497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848600" y="5729287"/>
            <a:ext cx="952500" cy="1009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766828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475129" y="1993758"/>
            <a:ext cx="1447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 smtClean="0"/>
              <a:t>Virginia</a:t>
            </a:r>
            <a:endParaRPr lang="en-US" b="1" u="sng" dirty="0"/>
          </a:p>
        </p:txBody>
      </p:sp>
      <p:grpSp>
        <p:nvGrpSpPr>
          <p:cNvPr id="5" name="Group 4"/>
          <p:cNvGrpSpPr/>
          <p:nvPr/>
        </p:nvGrpSpPr>
        <p:grpSpPr>
          <a:xfrm>
            <a:off x="513228" y="4482"/>
            <a:ext cx="8630772" cy="6858000"/>
            <a:chOff x="513228" y="4482"/>
            <a:chExt cx="8630772" cy="6858000"/>
          </a:xfrm>
        </p:grpSpPr>
        <p:pic>
          <p:nvPicPr>
            <p:cNvPr id="1026" name="Picture 2" descr="C:\Users\Stephanie.Westby\Desktop\Oyster Policy and Planning\Conferences, presentations\c bay map wo river labels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44636" y="4482"/>
              <a:ext cx="5299364" cy="685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Rectangular Callout 1"/>
            <p:cNvSpPr/>
            <p:nvPr/>
          </p:nvSpPr>
          <p:spPr>
            <a:xfrm>
              <a:off x="7566212" y="5830978"/>
              <a:ext cx="1281953" cy="402291"/>
            </a:xfrm>
            <a:prstGeom prst="wedgeRectCallout">
              <a:avLst>
                <a:gd name="adj1" fmla="val -69709"/>
                <a:gd name="adj2" fmla="val 90208"/>
              </a:avLst>
            </a:prstGeom>
            <a:solidFill>
              <a:srgbClr val="FFCC66"/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err="1" smtClean="0">
                  <a:solidFill>
                    <a:schemeClr val="bg1"/>
                  </a:solidFill>
                  <a:latin typeface="+mj-lt"/>
                </a:rPr>
                <a:t>Lynnhaven</a:t>
              </a:r>
              <a:endParaRPr lang="en-US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13" name="Rectangular Callout 12"/>
            <p:cNvSpPr/>
            <p:nvPr/>
          </p:nvSpPr>
          <p:spPr>
            <a:xfrm>
              <a:off x="6952129" y="5399876"/>
              <a:ext cx="1281953" cy="396954"/>
            </a:xfrm>
            <a:prstGeom prst="wedgeRectCallout">
              <a:avLst>
                <a:gd name="adj1" fmla="val -58521"/>
                <a:gd name="adj2" fmla="val 191797"/>
              </a:avLst>
            </a:prstGeom>
            <a:solidFill>
              <a:srgbClr val="FFCC66"/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chemeClr val="bg1"/>
                  </a:solidFill>
                  <a:latin typeface="+mj-lt"/>
                </a:rPr>
                <a:t>Lafayette</a:t>
              </a:r>
              <a:endParaRPr lang="en-US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513228" y="2484379"/>
              <a:ext cx="3220572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Tributary Selection:</a:t>
              </a:r>
            </a:p>
            <a:p>
              <a:pPr marL="285750" indent="-285750">
                <a:buFont typeface="Arial" pitchFamily="34" charset="0"/>
                <a:buChar char="•"/>
              </a:pPr>
              <a:r>
                <a:rPr lang="en-US" dirty="0" err="1" smtClean="0">
                  <a:solidFill>
                    <a:srgbClr val="FFC000"/>
                  </a:solidFill>
                </a:rPr>
                <a:t>Lynnhaven</a:t>
              </a:r>
              <a:r>
                <a:rPr lang="en-US" dirty="0" smtClean="0">
                  <a:solidFill>
                    <a:srgbClr val="FFC000"/>
                  </a:solidFill>
                </a:rPr>
                <a:t> River</a:t>
              </a:r>
            </a:p>
            <a:p>
              <a:pPr marL="285750" indent="-285750">
                <a:buFont typeface="Arial" pitchFamily="34" charset="0"/>
                <a:buChar char="•"/>
              </a:pPr>
              <a:r>
                <a:rPr lang="en-US" dirty="0" smtClean="0">
                  <a:solidFill>
                    <a:srgbClr val="FFC000"/>
                  </a:solidFill>
                </a:rPr>
                <a:t>Lafayette River</a:t>
              </a: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513228" y="3427587"/>
            <a:ext cx="5488643" cy="3381663"/>
            <a:chOff x="513228" y="3427587"/>
            <a:chExt cx="5488643" cy="3381663"/>
          </a:xfrm>
        </p:grpSpPr>
        <p:sp>
          <p:nvSpPr>
            <p:cNvPr id="12" name="Rectangular Callout 11"/>
            <p:cNvSpPr/>
            <p:nvPr/>
          </p:nvSpPr>
          <p:spPr>
            <a:xfrm>
              <a:off x="4572000" y="6324599"/>
              <a:ext cx="1429871" cy="484651"/>
            </a:xfrm>
            <a:prstGeom prst="wedgeRectCallout">
              <a:avLst>
                <a:gd name="adj1" fmla="val 110018"/>
                <a:gd name="adj2" fmla="val 2087"/>
              </a:avLst>
            </a:prstGeom>
            <a:solidFill>
              <a:schemeClr val="accent6"/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 smtClean="0">
                  <a:solidFill>
                    <a:schemeClr val="bg1"/>
                  </a:solidFill>
                  <a:latin typeface="+mj-lt"/>
                </a:rPr>
                <a:t>Elizabeth:</a:t>
              </a:r>
            </a:p>
            <a:p>
              <a:pPr algn="ctr"/>
              <a:r>
                <a:rPr lang="en-US" sz="1600" dirty="0" smtClean="0">
                  <a:solidFill>
                    <a:schemeClr val="bg1"/>
                  </a:solidFill>
                  <a:latin typeface="+mj-lt"/>
                </a:rPr>
                <a:t>Eastern Branch</a:t>
              </a:r>
              <a:endParaRPr lang="en-US" sz="1600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14" name="Rectangular Callout 13"/>
            <p:cNvSpPr/>
            <p:nvPr/>
          </p:nvSpPr>
          <p:spPr>
            <a:xfrm>
              <a:off x="3962401" y="5598353"/>
              <a:ext cx="1645022" cy="518269"/>
            </a:xfrm>
            <a:prstGeom prst="wedgeRectCallout">
              <a:avLst>
                <a:gd name="adj1" fmla="val 116832"/>
                <a:gd name="adj2" fmla="val 117719"/>
              </a:avLst>
            </a:prstGeom>
            <a:solidFill>
              <a:schemeClr val="accent6"/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 smtClean="0">
                  <a:solidFill>
                    <a:schemeClr val="bg1"/>
                  </a:solidFill>
                  <a:latin typeface="+mj-lt"/>
                </a:rPr>
                <a:t>Elizabeth: </a:t>
              </a:r>
            </a:p>
            <a:p>
              <a:pPr algn="ctr"/>
              <a:r>
                <a:rPr lang="en-US" sz="1600" dirty="0">
                  <a:solidFill>
                    <a:schemeClr val="bg1"/>
                  </a:solidFill>
                  <a:latin typeface="+mj-lt"/>
                </a:rPr>
                <a:t>W</a:t>
              </a:r>
              <a:r>
                <a:rPr lang="en-US" sz="1600" dirty="0" smtClean="0">
                  <a:solidFill>
                    <a:schemeClr val="bg1"/>
                  </a:solidFill>
                  <a:latin typeface="+mj-lt"/>
                </a:rPr>
                <a:t>estern Branch</a:t>
              </a:r>
              <a:endParaRPr lang="en-US" sz="1600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513228" y="3427587"/>
              <a:ext cx="314437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 pitchFamily="34" charset="0"/>
                <a:buChar char="•"/>
              </a:pPr>
              <a:r>
                <a:rPr lang="en-US" dirty="0">
                  <a:solidFill>
                    <a:schemeClr val="accent6"/>
                  </a:solidFill>
                </a:rPr>
                <a:t>Elizabeth: Western Branch</a:t>
              </a:r>
            </a:p>
            <a:p>
              <a:pPr marL="285750" indent="-285750">
                <a:buFont typeface="Arial" pitchFamily="34" charset="0"/>
                <a:buChar char="•"/>
              </a:pPr>
              <a:r>
                <a:rPr lang="en-US" dirty="0">
                  <a:solidFill>
                    <a:schemeClr val="accent6"/>
                  </a:solidFill>
                </a:rPr>
                <a:t>Elizabeth: Eastern Branch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xmlns="" val="1273547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21974" y="808672"/>
            <a:ext cx="407445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dirty="0" smtClean="0">
                <a:solidFill>
                  <a:srgbClr val="FFC000"/>
                </a:solidFill>
              </a:rPr>
              <a:t>NOAA conducted acoustic mapping and ground-</a:t>
            </a:r>
            <a:r>
              <a:rPr lang="en-US" dirty="0" err="1" smtClean="0">
                <a:solidFill>
                  <a:srgbClr val="FFC000"/>
                </a:solidFill>
              </a:rPr>
              <a:t>truthing</a:t>
            </a:r>
            <a:r>
              <a:rPr lang="en-US" dirty="0" smtClean="0">
                <a:solidFill>
                  <a:srgbClr val="FFC000"/>
                </a:solidFill>
              </a:rPr>
              <a:t> surveys of the benthic habitat of the lower 1/3 of the river to inform </a:t>
            </a:r>
            <a:r>
              <a:rPr lang="en-US" dirty="0">
                <a:solidFill>
                  <a:srgbClr val="FFC000"/>
                </a:solidFill>
              </a:rPr>
              <a:t>future restoration work</a:t>
            </a:r>
            <a:r>
              <a:rPr lang="en-US" dirty="0" smtClean="0">
                <a:solidFill>
                  <a:srgbClr val="FFC000"/>
                </a:solidFill>
              </a:rPr>
              <a:t>.</a:t>
            </a:r>
            <a:endParaRPr lang="en-US" dirty="0">
              <a:solidFill>
                <a:srgbClr val="FFC000"/>
              </a:solidFill>
            </a:endParaRPr>
          </a:p>
        </p:txBody>
      </p:sp>
      <p:pic>
        <p:nvPicPr>
          <p:cNvPr id="3074" name="Picture 2" descr="Final Resorable Bottom 201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496" y="2238616"/>
            <a:ext cx="5927103" cy="4566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Group 5"/>
          <p:cNvGrpSpPr/>
          <p:nvPr/>
        </p:nvGrpSpPr>
        <p:grpSpPr>
          <a:xfrm>
            <a:off x="4419600" y="762000"/>
            <a:ext cx="4800600" cy="6279293"/>
            <a:chOff x="4419600" y="762000"/>
            <a:chExt cx="4800600" cy="6279293"/>
          </a:xfrm>
        </p:grpSpPr>
        <p:sp>
          <p:nvSpPr>
            <p:cNvPr id="5" name="Rectangle 4"/>
            <p:cNvSpPr/>
            <p:nvPr/>
          </p:nvSpPr>
          <p:spPr>
            <a:xfrm>
              <a:off x="4419600" y="762000"/>
              <a:ext cx="4572000" cy="1477328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marL="285750" indent="-285750">
                <a:buFont typeface="Arial" pitchFamily="34" charset="0"/>
                <a:buChar char="•"/>
              </a:pPr>
              <a:r>
                <a:rPr lang="en-US" dirty="0">
                  <a:solidFill>
                    <a:srgbClr val="FFC000"/>
                  </a:solidFill>
                </a:rPr>
                <a:t>NOAA  funded CBF (reef balls and oyster seed) and Elizabeth River Project (reef construction) to do restoration work in 2012 and 2013</a:t>
              </a:r>
            </a:p>
            <a:p>
              <a:pPr marL="285750" indent="-285750">
                <a:buFont typeface="Arial" pitchFamily="34" charset="0"/>
                <a:buChar char="•"/>
              </a:pPr>
              <a:r>
                <a:rPr lang="en-US" dirty="0">
                  <a:solidFill>
                    <a:srgbClr val="FFC000"/>
                  </a:solidFill>
                </a:rPr>
                <a:t>Plan to </a:t>
              </a:r>
              <a:r>
                <a:rPr lang="en-US" dirty="0" smtClean="0">
                  <a:solidFill>
                    <a:srgbClr val="FFC000"/>
                  </a:solidFill>
                </a:rPr>
                <a:t>continue </a:t>
              </a:r>
              <a:r>
                <a:rPr lang="en-US" dirty="0">
                  <a:solidFill>
                    <a:srgbClr val="FFC000"/>
                  </a:solidFill>
                </a:rPr>
                <a:t>as funding allows</a:t>
              </a:r>
            </a:p>
          </p:txBody>
        </p:sp>
        <p:pic>
          <p:nvPicPr>
            <p:cNvPr id="8" name="Picture 4" descr="C:\Users\Stephanie.Westby\Desktop\Oyster Projects\Lafayette\eliz river project reef construction on lafayette june 2012\granby stree bridge reef lafayette july 2012 2.JP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14007" r="16046"/>
            <a:stretch/>
          </p:blipFill>
          <p:spPr bwMode="auto">
            <a:xfrm>
              <a:off x="4800600" y="1905000"/>
              <a:ext cx="4419600" cy="5136293"/>
            </a:xfrm>
            <a:prstGeom prst="rect">
              <a:avLst/>
            </a:prstGeom>
            <a:noFill/>
            <a:effectLst>
              <a:softEdge rad="419100"/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7" name="TextBox 6"/>
          <p:cNvSpPr txBox="1"/>
          <p:nvPr/>
        </p:nvSpPr>
        <p:spPr>
          <a:xfrm>
            <a:off x="221974" y="161124"/>
            <a:ext cx="2209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/>
              <a:t>Lafayette River: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027477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475129" y="1993758"/>
            <a:ext cx="1447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 smtClean="0"/>
              <a:t>Virginia</a:t>
            </a:r>
            <a:endParaRPr lang="en-US" b="1" u="sng" dirty="0"/>
          </a:p>
        </p:txBody>
      </p:sp>
      <p:pic>
        <p:nvPicPr>
          <p:cNvPr id="1026" name="Picture 2" descr="C:\Users\Stephanie.Westby\Desktop\Oyster Policy and Planning\Conferences, presentations\c bay map wo river labels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44636" y="4482"/>
            <a:ext cx="529936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ular Callout 1"/>
          <p:cNvSpPr/>
          <p:nvPr/>
        </p:nvSpPr>
        <p:spPr>
          <a:xfrm>
            <a:off x="7303993" y="5867400"/>
            <a:ext cx="1196787" cy="289669"/>
          </a:xfrm>
          <a:prstGeom prst="wedgeRectCallout">
            <a:avLst>
              <a:gd name="adj1" fmla="val -48735"/>
              <a:gd name="adj2" fmla="val 114967"/>
            </a:avLst>
          </a:prstGeom>
          <a:solidFill>
            <a:srgbClr val="FFCC66"/>
          </a:solidFill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err="1" smtClean="0">
                <a:solidFill>
                  <a:schemeClr val="bg1"/>
                </a:solidFill>
                <a:latin typeface="+mj-lt"/>
              </a:rPr>
              <a:t>Lynnhaven</a:t>
            </a:r>
            <a:endParaRPr lang="en-US" sz="16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3" name="Rectangular Callout 12"/>
          <p:cNvSpPr/>
          <p:nvPr/>
        </p:nvSpPr>
        <p:spPr>
          <a:xfrm>
            <a:off x="4800600" y="3564737"/>
            <a:ext cx="1600200" cy="338123"/>
          </a:xfrm>
          <a:prstGeom prst="wedgeRectCallout">
            <a:avLst>
              <a:gd name="adj1" fmla="val 75136"/>
              <a:gd name="adj2" fmla="val 142112"/>
            </a:avLst>
          </a:prstGeom>
          <a:solidFill>
            <a:srgbClr val="FFCC66"/>
          </a:solidFill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solidFill>
                  <a:schemeClr val="bg1"/>
                </a:solidFill>
                <a:latin typeface="+mj-lt"/>
              </a:rPr>
              <a:t>Great Wicomico</a:t>
            </a:r>
            <a:endParaRPr lang="en-US" sz="16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13228" y="2484379"/>
            <a:ext cx="32205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Analysis of prior restoration (Army Corps)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>
                <a:solidFill>
                  <a:srgbClr val="FFC000"/>
                </a:solidFill>
              </a:rPr>
              <a:t>Great Wicomico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 err="1" smtClean="0">
                <a:solidFill>
                  <a:srgbClr val="FFC000"/>
                </a:solidFill>
              </a:rPr>
              <a:t>Lynnhaven</a:t>
            </a:r>
            <a:endParaRPr lang="en-US" dirty="0" smtClean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83943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1233" y="381000"/>
            <a:ext cx="8229600" cy="1143000"/>
          </a:xfrm>
        </p:spPr>
        <p:txBody>
          <a:bodyPr/>
          <a:lstStyle/>
          <a:p>
            <a:r>
              <a:rPr lang="en-US" dirty="0" smtClean="0"/>
              <a:t>Ecosystem Services Project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1233" y="1676400"/>
            <a:ext cx="8229600" cy="4389120"/>
          </a:xfrm>
        </p:spPr>
        <p:txBody>
          <a:bodyPr/>
          <a:lstStyle/>
          <a:p>
            <a:r>
              <a:rPr lang="en-US" dirty="0" smtClean="0"/>
              <a:t>Fisheries Production</a:t>
            </a:r>
          </a:p>
          <a:p>
            <a:r>
              <a:rPr lang="en-US" dirty="0" err="1" smtClean="0"/>
              <a:t>Denitrification</a:t>
            </a:r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5124" name="Picture 4" descr="https://encrypted-tbn3.gstatic.com/images?q=tbn:ANd9GcRCKkFFk_V0qNng9vNWETWP9kTZ3xcCp6a8ASGnw6PoKxIwlO1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90197" y="4739420"/>
            <a:ext cx="3171673" cy="2118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97203" y="2819400"/>
            <a:ext cx="3370870" cy="22433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2" name="Picture 2" descr="https://lh6.googleusercontent.com/-ssRokt_r7OE/T-24mNYkoSI/AAAAAAAAfjE/naoex0r2qzk/s800/Hillcrest%2520oysters%25206-28-2012%252010-31-56%2520AM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68073" y="2819400"/>
            <a:ext cx="2991200" cy="2243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744733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238124"/>
            <a:ext cx="8229600" cy="1143000"/>
          </a:xfrm>
        </p:spPr>
        <p:txBody>
          <a:bodyPr>
            <a:normAutofit/>
          </a:bodyPr>
          <a:lstStyle/>
          <a:p>
            <a:r>
              <a:rPr lang="en-US" sz="4400" dirty="0" smtClean="0"/>
              <a:t>Oyster Decision Support Tool</a:t>
            </a:r>
            <a:endParaRPr lang="en-US" sz="4400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8120" y="1381124"/>
            <a:ext cx="8641080" cy="540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Content Placeholder 2"/>
          <p:cNvSpPr txBox="1">
            <a:spLocks/>
          </p:cNvSpPr>
          <p:nvPr/>
        </p:nvSpPr>
        <p:spPr>
          <a:xfrm>
            <a:off x="609600" y="20878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46888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46888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 2"/>
              <a:buChar char="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720" indent="-210312" algn="l" rtl="0" eaLnBrk="1" latinLnBrk="0" hangingPunct="1">
              <a:spcBef>
                <a:spcPct val="20000"/>
              </a:spcBef>
              <a:buClr>
                <a:schemeClr val="accent3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3040" indent="-210312" algn="l" rtl="0" eaLnBrk="1" latinLnBrk="0" hangingPunct="1">
              <a:spcBef>
                <a:spcPct val="20000"/>
              </a:spcBef>
              <a:buClr>
                <a:schemeClr val="accent4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210312" algn="l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Char char="•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137132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Challenges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Funding</a:t>
            </a:r>
          </a:p>
          <a:p>
            <a:r>
              <a:rPr lang="en-US" dirty="0" smtClean="0"/>
              <a:t>Limited Shell</a:t>
            </a:r>
          </a:p>
          <a:p>
            <a:r>
              <a:rPr lang="en-US" dirty="0" smtClean="0"/>
              <a:t>Permitting</a:t>
            </a:r>
          </a:p>
          <a:p>
            <a:pPr marL="0" indent="0">
              <a:buNone/>
            </a:pPr>
            <a:endParaRPr lang="en-US" dirty="0" smtClean="0"/>
          </a:p>
          <a:p>
            <a:endParaRPr lang="en-US" dirty="0"/>
          </a:p>
        </p:txBody>
      </p:sp>
      <p:pic>
        <p:nvPicPr>
          <p:cNvPr id="6146" name="Picture 2" descr="Chesapeake Bay's oyster fishery removed significant amounts of shell and reef framework. 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98281" y="1447800"/>
            <a:ext cx="2381250" cy="1790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69094" y="4021929"/>
            <a:ext cx="3224213" cy="2138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3881" y="4214785"/>
            <a:ext cx="3068638" cy="1795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436127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91406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6200"/>
            <a:ext cx="7848600" cy="1371600"/>
          </a:xfrm>
        </p:spPr>
        <p:txBody>
          <a:bodyPr>
            <a:noAutofit/>
          </a:bodyPr>
          <a:lstStyle/>
          <a:p>
            <a:pPr algn="ctr"/>
            <a:r>
              <a:rPr lang="en-US" sz="4400" dirty="0" smtClean="0">
                <a:solidFill>
                  <a:srgbClr val="002060"/>
                </a:solidFill>
              </a:rPr>
              <a:t>What can the </a:t>
            </a:r>
            <a:br>
              <a:rPr lang="en-US" sz="4400" dirty="0" smtClean="0">
                <a:solidFill>
                  <a:srgbClr val="002060"/>
                </a:solidFill>
              </a:rPr>
            </a:br>
            <a:r>
              <a:rPr lang="en-US" sz="4400" dirty="0" smtClean="0">
                <a:solidFill>
                  <a:srgbClr val="002060"/>
                </a:solidFill>
              </a:rPr>
              <a:t>Management Board do?</a:t>
            </a:r>
            <a:endParaRPr lang="en-US" sz="4400" dirty="0">
              <a:solidFill>
                <a:srgbClr val="00206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686800" cy="4191000"/>
          </a:xfrm>
        </p:spPr>
        <p:txBody>
          <a:bodyPr>
            <a:noAutofit/>
          </a:bodyPr>
          <a:lstStyle/>
          <a:p>
            <a:pPr>
              <a:buClr>
                <a:srgbClr val="FFFF00"/>
              </a:buClr>
              <a:buFont typeface="Wingdings" pitchFamily="2" charset="2"/>
              <a:buChar char="Ø"/>
            </a:pPr>
            <a:r>
              <a:rPr lang="en-US" sz="2800" dirty="0" smtClean="0">
                <a:solidFill>
                  <a:srgbClr val="FFFF00"/>
                </a:solidFill>
              </a:rPr>
              <a:t>Show the Bay Partnership can make a measurable difference in a place</a:t>
            </a:r>
          </a:p>
          <a:p>
            <a:endParaRPr lang="en-US" sz="2800" dirty="0" smtClean="0">
              <a:solidFill>
                <a:srgbClr val="FFFF00"/>
              </a:solidFill>
            </a:endParaRPr>
          </a:p>
          <a:p>
            <a:pPr lvl="1">
              <a:buClr>
                <a:srgbClr val="FFFF00"/>
              </a:buClr>
              <a:buFont typeface="Wingdings" pitchFamily="2" charset="2"/>
              <a:buChar char="v"/>
            </a:pPr>
            <a:r>
              <a:rPr lang="en-US" sz="2800" dirty="0" smtClean="0">
                <a:solidFill>
                  <a:srgbClr val="FFFF00"/>
                </a:solidFill>
              </a:rPr>
              <a:t>Endorse Harris Creek as a focus area for GIT collaboration </a:t>
            </a:r>
          </a:p>
          <a:p>
            <a:pPr lvl="1">
              <a:buClr>
                <a:srgbClr val="FFC000"/>
              </a:buClr>
            </a:pPr>
            <a:endParaRPr lang="en-US" sz="2800" dirty="0">
              <a:solidFill>
                <a:srgbClr val="FFFF00"/>
              </a:solidFill>
            </a:endParaRPr>
          </a:p>
          <a:p>
            <a:pPr marL="393192" lvl="1" indent="0">
              <a:buClr>
                <a:srgbClr val="FFC000"/>
              </a:buClr>
              <a:buNone/>
            </a:pPr>
            <a:endParaRPr lang="en-US" sz="2800" dirty="0" smtClean="0">
              <a:solidFill>
                <a:srgbClr val="FFFF00"/>
              </a:solidFill>
            </a:endParaRPr>
          </a:p>
          <a:p>
            <a:pPr>
              <a:buClr>
                <a:srgbClr val="FFFF00"/>
              </a:buClr>
              <a:buFont typeface="Wingdings" pitchFamily="2" charset="2"/>
              <a:buChar char="Ø"/>
            </a:pPr>
            <a:r>
              <a:rPr lang="en-US" sz="2800" dirty="0" smtClean="0">
                <a:solidFill>
                  <a:srgbClr val="FFFF00"/>
                </a:solidFill>
              </a:rPr>
              <a:t>Pursue funding strategies to accelerate oyster restoration efforts</a:t>
            </a:r>
          </a:p>
        </p:txBody>
      </p:sp>
    </p:spTree>
    <p:extLst>
      <p:ext uri="{BB962C8B-B14F-4D97-AF65-F5344CB8AC3E}">
        <p14:creationId xmlns:p14="http://schemas.microsoft.com/office/powerpoint/2010/main" xmlns="" val="1331095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idx="429496729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</p:spPr>
      </p:pic>
    </p:spTree>
    <p:extLst>
      <p:ext uri="{BB962C8B-B14F-4D97-AF65-F5344CB8AC3E}">
        <p14:creationId xmlns:p14="http://schemas.microsoft.com/office/powerpoint/2010/main" xmlns="" val="3137422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Stephanie.Westby\Desktop\Oyster Policy and Planning\Conferences, presentations\misc oyster pics\oysters credit unknown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304800" y="-38343"/>
            <a:ext cx="4438614" cy="7010400"/>
          </a:xfrm>
          <a:prstGeom prst="rect">
            <a:avLst/>
          </a:prstGeom>
          <a:noFill/>
          <a:effectLst>
            <a:softEdge rad="2794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021394" y="821093"/>
            <a:ext cx="4953000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u="sng" dirty="0" smtClean="0"/>
              <a:t>Goal:</a:t>
            </a:r>
            <a:r>
              <a:rPr lang="en-US" sz="2400" dirty="0" smtClean="0"/>
              <a:t> 	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000" dirty="0" smtClean="0">
                <a:solidFill>
                  <a:srgbClr val="FFC000"/>
                </a:solidFill>
              </a:rPr>
              <a:t>Restore oyster populations in 20 tributaries by 2025</a:t>
            </a:r>
          </a:p>
          <a:p>
            <a:endParaRPr lang="en-US" sz="2800" dirty="0" smtClean="0"/>
          </a:p>
        </p:txBody>
      </p:sp>
      <p:sp>
        <p:nvSpPr>
          <p:cNvPr id="3" name="Rectangle 2"/>
          <p:cNvSpPr/>
          <p:nvPr/>
        </p:nvSpPr>
        <p:spPr>
          <a:xfrm>
            <a:off x="4071178" y="3886200"/>
            <a:ext cx="488352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u="sng" dirty="0" smtClean="0"/>
              <a:t>Tributary Selection:</a:t>
            </a:r>
            <a:endParaRPr lang="en-US" sz="2400" u="sng" dirty="0"/>
          </a:p>
          <a:p>
            <a:pPr marL="457200" indent="-457200">
              <a:buFont typeface="Arial" pitchFamily="34" charset="0"/>
              <a:buChar char="•"/>
            </a:pPr>
            <a:r>
              <a:rPr lang="en-US" sz="2000" dirty="0">
                <a:solidFill>
                  <a:srgbClr val="FFC000"/>
                </a:solidFill>
              </a:rPr>
              <a:t>MD &amp; VA </a:t>
            </a:r>
            <a:r>
              <a:rPr lang="en-US" sz="2000" dirty="0" smtClean="0">
                <a:solidFill>
                  <a:srgbClr val="FFC000"/>
                </a:solidFill>
              </a:rPr>
              <a:t>Oyster Restoration Interagency Workgroups</a:t>
            </a:r>
            <a:endParaRPr lang="en-US" sz="2000" dirty="0">
              <a:solidFill>
                <a:srgbClr val="FFC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021393" y="212271"/>
            <a:ext cx="46985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FF00"/>
                </a:solidFill>
              </a:rPr>
              <a:t>Overview</a:t>
            </a:r>
            <a:endParaRPr lang="en-US" sz="2800" dirty="0">
              <a:solidFill>
                <a:srgbClr val="FFFF00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021394" y="2187028"/>
            <a:ext cx="502739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u="sng" dirty="0"/>
              <a:t>Oyster Metrics</a:t>
            </a:r>
            <a:r>
              <a:rPr lang="en-US" sz="2400" u="sng" dirty="0" smtClean="0"/>
              <a:t>: </a:t>
            </a:r>
            <a:endParaRPr lang="en-US" sz="2400" u="sng" dirty="0"/>
          </a:p>
          <a:p>
            <a:pPr marL="457200" indent="-457200">
              <a:buFont typeface="Arial" pitchFamily="34" charset="0"/>
              <a:buChar char="•"/>
            </a:pPr>
            <a:r>
              <a:rPr lang="en-US" sz="2000" dirty="0" smtClean="0">
                <a:solidFill>
                  <a:srgbClr val="FFC000"/>
                </a:solidFill>
              </a:rPr>
              <a:t>Developed </a:t>
            </a:r>
            <a:r>
              <a:rPr lang="en-US" sz="2000" dirty="0">
                <a:solidFill>
                  <a:srgbClr val="FFC000"/>
                </a:solidFill>
              </a:rPr>
              <a:t>Bay-wide, consensus definition of </a:t>
            </a:r>
            <a:r>
              <a:rPr lang="en-US" sz="2000" dirty="0" smtClean="0">
                <a:solidFill>
                  <a:srgbClr val="FFC000"/>
                </a:solidFill>
              </a:rPr>
              <a:t>‘restored reef’ and ‘restored tributary</a:t>
            </a:r>
            <a:r>
              <a:rPr lang="en-US" sz="2000" dirty="0" smtClean="0">
                <a:solidFill>
                  <a:schemeClr val="accent6"/>
                </a:solidFill>
              </a:rPr>
              <a:t>’</a:t>
            </a:r>
            <a:endParaRPr lang="en-US" sz="2000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01913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Stephanie.Westby\Desktop\Oyster Policy and Planning\Conferences, presentations\misc oyster pics\IMG_061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3174" r="28061" b="26992"/>
          <a:stretch/>
        </p:blipFill>
        <p:spPr bwMode="auto">
          <a:xfrm>
            <a:off x="-76200" y="-77274"/>
            <a:ext cx="9574333" cy="6970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Oval 6"/>
          <p:cNvSpPr>
            <a:spLocks noChangeArrowheads="1"/>
          </p:cNvSpPr>
          <p:nvPr/>
        </p:nvSpPr>
        <p:spPr bwMode="auto">
          <a:xfrm>
            <a:off x="-152401" y="2072145"/>
            <a:ext cx="3820365" cy="3808511"/>
          </a:xfrm>
          <a:prstGeom prst="ellipse">
            <a:avLst/>
          </a:prstGeom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2000"/>
          </a:p>
        </p:txBody>
      </p:sp>
      <p:sp>
        <p:nvSpPr>
          <p:cNvPr id="27" name="Oval 5"/>
          <p:cNvSpPr>
            <a:spLocks noChangeArrowheads="1"/>
          </p:cNvSpPr>
          <p:nvPr/>
        </p:nvSpPr>
        <p:spPr bwMode="auto">
          <a:xfrm>
            <a:off x="1905000" y="2362200"/>
            <a:ext cx="2452049" cy="2189018"/>
          </a:xfrm>
          <a:prstGeom prst="ellipse">
            <a:avLst/>
          </a:prstGeom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2000"/>
          </a:p>
        </p:txBody>
      </p:sp>
      <p:sp>
        <p:nvSpPr>
          <p:cNvPr id="23" name="Oval 6"/>
          <p:cNvSpPr>
            <a:spLocks noChangeArrowheads="1"/>
          </p:cNvSpPr>
          <p:nvPr/>
        </p:nvSpPr>
        <p:spPr bwMode="auto">
          <a:xfrm>
            <a:off x="5546079" y="2072145"/>
            <a:ext cx="3952054" cy="3808511"/>
          </a:xfrm>
          <a:prstGeom prst="ellipse">
            <a:avLst/>
          </a:prstGeom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200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/>
            </a:pPr>
            <a:fld id="{1E6DBA0D-F047-4299-A975-8D18F452B5D6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  <p:sp>
        <p:nvSpPr>
          <p:cNvPr id="1028" name="Text Box 4"/>
          <p:cNvSpPr txBox="1">
            <a:spLocks noChangeArrowheads="1"/>
          </p:cNvSpPr>
          <p:nvPr/>
        </p:nvSpPr>
        <p:spPr bwMode="auto">
          <a:xfrm>
            <a:off x="7239000" y="2869767"/>
            <a:ext cx="2035014" cy="10399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normalizeH="0" baseline="0" dirty="0" smtClean="0">
                <a:ln>
                  <a:noFill/>
                </a:ln>
                <a:effectLst/>
              </a:rPr>
              <a:t>VA Oyster Restoration Partners</a:t>
            </a:r>
          </a:p>
        </p:txBody>
      </p:sp>
      <p:sp>
        <p:nvSpPr>
          <p:cNvPr id="1029" name="Oval 5"/>
          <p:cNvSpPr>
            <a:spLocks noChangeArrowheads="1"/>
          </p:cNvSpPr>
          <p:nvPr/>
        </p:nvSpPr>
        <p:spPr bwMode="auto">
          <a:xfrm>
            <a:off x="4954702" y="2418025"/>
            <a:ext cx="2367126" cy="2181158"/>
          </a:xfrm>
          <a:prstGeom prst="ellipse">
            <a:avLst/>
          </a:prstGeom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2000"/>
          </a:p>
        </p:txBody>
      </p:sp>
      <p:sp>
        <p:nvSpPr>
          <p:cNvPr id="1031" name="Text Box 7"/>
          <p:cNvSpPr txBox="1">
            <a:spLocks noChangeArrowheads="1"/>
          </p:cNvSpPr>
          <p:nvPr/>
        </p:nvSpPr>
        <p:spPr bwMode="auto">
          <a:xfrm>
            <a:off x="5143097" y="2601070"/>
            <a:ext cx="1970303" cy="18466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algn="ctr">
              <a:spcAft>
                <a:spcPts val="1000"/>
              </a:spcAft>
            </a:pP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VA Interagency Oyster Restoration Workgroup </a:t>
            </a:r>
            <a:r>
              <a:rPr lang="en-US" sz="1400" b="1" dirty="0" smtClean="0">
                <a:solidFill>
                  <a:srgbClr val="FFC000"/>
                </a:solidFill>
              </a:rPr>
              <a:t>(NOAA; Army Corps-Norfolk; VA Marine Resources Comm.)</a:t>
            </a:r>
            <a:endParaRPr kumimoji="0" lang="en-US" sz="1400" b="1" i="0" u="none" strike="noStrike" cap="none" normalizeH="0" baseline="0" dirty="0" smtClean="0">
              <a:ln>
                <a:noFill/>
              </a:ln>
              <a:solidFill>
                <a:srgbClr val="FFC000"/>
              </a:solidFill>
              <a:effectLst/>
            </a:endParaRPr>
          </a:p>
        </p:txBody>
      </p:sp>
      <p:sp>
        <p:nvSpPr>
          <p:cNvPr id="1032" name="Text Box 8"/>
          <p:cNvSpPr txBox="1">
            <a:spLocks noChangeArrowheads="1"/>
          </p:cNvSpPr>
          <p:nvPr/>
        </p:nvSpPr>
        <p:spPr bwMode="auto">
          <a:xfrm>
            <a:off x="2117875" y="2551932"/>
            <a:ext cx="2137366" cy="1913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MD Interagency Oyster Restoration Workgroup</a:t>
            </a:r>
            <a:endParaRPr lang="en-US" dirty="0"/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lang="en-US" sz="1400" b="1" dirty="0" smtClean="0">
                <a:solidFill>
                  <a:srgbClr val="FFC000"/>
                </a:solidFill>
              </a:rPr>
              <a:t>(NOAA; Army Corps -Baltimore; MD Dept. Natural Resources; ORP)</a:t>
            </a:r>
            <a:endParaRPr kumimoji="0" lang="en-US" sz="1400" b="1" i="0" u="none" strike="noStrike" cap="none" normalizeH="0" baseline="0" dirty="0" smtClean="0">
              <a:ln>
                <a:noFill/>
              </a:ln>
              <a:solidFill>
                <a:srgbClr val="FFC000"/>
              </a:solidFill>
              <a:effectLst/>
            </a:endParaRPr>
          </a:p>
        </p:txBody>
      </p:sp>
      <p:sp>
        <p:nvSpPr>
          <p:cNvPr id="1036" name="AutoShape 12"/>
          <p:cNvSpPr>
            <a:spLocks noChangeArrowheads="1"/>
          </p:cNvSpPr>
          <p:nvPr/>
        </p:nvSpPr>
        <p:spPr bwMode="auto">
          <a:xfrm>
            <a:off x="2967621" y="456602"/>
            <a:ext cx="3706410" cy="1372796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2000"/>
          </a:p>
        </p:txBody>
      </p:sp>
      <p:sp>
        <p:nvSpPr>
          <p:cNvPr id="25" name="Right Arrow 24"/>
          <p:cNvSpPr/>
          <p:nvPr/>
        </p:nvSpPr>
        <p:spPr>
          <a:xfrm rot="2516794">
            <a:off x="5038985" y="2088788"/>
            <a:ext cx="617877" cy="357957"/>
          </a:xfrm>
          <a:prstGeom prst="rightArrow">
            <a:avLst/>
          </a:prstGeom>
          <a:solidFill>
            <a:schemeClr val="accent1"/>
          </a:solidFill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ight Arrow 25"/>
          <p:cNvSpPr/>
          <p:nvPr/>
        </p:nvSpPr>
        <p:spPr>
          <a:xfrm rot="7807013">
            <a:off x="3854246" y="2116395"/>
            <a:ext cx="617877" cy="357957"/>
          </a:xfrm>
          <a:prstGeom prst="rightArrow">
            <a:avLst/>
          </a:prstGeom>
          <a:solidFill>
            <a:schemeClr val="accent1"/>
          </a:solidFill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7" name="Text Box 3"/>
          <p:cNvSpPr txBox="1">
            <a:spLocks noChangeArrowheads="1"/>
          </p:cNvSpPr>
          <p:nvPr/>
        </p:nvSpPr>
        <p:spPr bwMode="auto">
          <a:xfrm>
            <a:off x="355523" y="2869769"/>
            <a:ext cx="1683793" cy="10399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normalizeH="0" baseline="0" dirty="0" smtClean="0">
                <a:ln>
                  <a:noFill/>
                </a:ln>
                <a:effectLst/>
              </a:rPr>
              <a:t>MD Oyster Restoration Partners</a:t>
            </a:r>
          </a:p>
        </p:txBody>
      </p:sp>
      <p:sp>
        <p:nvSpPr>
          <p:cNvPr id="17" name="Right Arrow 16"/>
          <p:cNvSpPr/>
          <p:nvPr/>
        </p:nvSpPr>
        <p:spPr>
          <a:xfrm rot="5400000">
            <a:off x="3442212" y="3219295"/>
            <a:ext cx="2652256" cy="357957"/>
          </a:xfrm>
          <a:prstGeom prst="rightArrow">
            <a:avLst/>
          </a:prstGeom>
          <a:solidFill>
            <a:schemeClr val="accent1"/>
          </a:solidFill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5"/>
          <p:cNvSpPr>
            <a:spLocks noChangeArrowheads="1"/>
          </p:cNvSpPr>
          <p:nvPr/>
        </p:nvSpPr>
        <p:spPr bwMode="auto">
          <a:xfrm>
            <a:off x="3667965" y="4876800"/>
            <a:ext cx="2192139" cy="1904998"/>
          </a:xfrm>
          <a:prstGeom prst="ellipse">
            <a:avLst/>
          </a:prstGeom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2000"/>
          </a:p>
        </p:txBody>
      </p:sp>
      <p:sp>
        <p:nvSpPr>
          <p:cNvPr id="19" name="Text Box 4"/>
          <p:cNvSpPr txBox="1">
            <a:spLocks noChangeArrowheads="1"/>
          </p:cNvSpPr>
          <p:nvPr/>
        </p:nvSpPr>
        <p:spPr bwMode="auto">
          <a:xfrm>
            <a:off x="3803319" y="5195792"/>
            <a:ext cx="2035014" cy="12670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normalizeH="0" baseline="0" dirty="0" smtClean="0">
                <a:ln>
                  <a:noFill/>
                </a:ln>
                <a:effectLst/>
              </a:rPr>
              <a:t>Oyster Metrics Team </a:t>
            </a:r>
          </a:p>
          <a:p>
            <a:pPr lvl="0" algn="ctr" fontAlgn="base">
              <a:spcBef>
                <a:spcPct val="0"/>
              </a:spcBef>
              <a:spcAft>
                <a:spcPts val="1000"/>
              </a:spcAft>
            </a:pPr>
            <a:r>
              <a:rPr lang="en-US" sz="1400" dirty="0" smtClean="0">
                <a:solidFill>
                  <a:srgbClr val="FFC000"/>
                </a:solidFill>
              </a:rPr>
              <a:t>(NOAA, </a:t>
            </a:r>
            <a:r>
              <a:rPr lang="en-US" sz="1400" dirty="0">
                <a:solidFill>
                  <a:srgbClr val="FFC000"/>
                </a:solidFill>
              </a:rPr>
              <a:t>Army Corps </a:t>
            </a:r>
            <a:r>
              <a:rPr lang="en-US" sz="1400" dirty="0" smtClean="0">
                <a:solidFill>
                  <a:srgbClr val="FFC000"/>
                </a:solidFill>
              </a:rPr>
              <a:t>DNR,VMRC, ORP)</a:t>
            </a:r>
            <a:endParaRPr kumimoji="0" lang="en-US" sz="1400" b="0" i="0" u="none" strike="noStrike" cap="none" normalizeH="0" baseline="0" dirty="0" smtClean="0">
              <a:ln>
                <a:noFill/>
              </a:ln>
              <a:solidFill>
                <a:srgbClr val="FFC000"/>
              </a:solidFill>
              <a:effectLst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186558" y="1143000"/>
            <a:ext cx="3391942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2000" dirty="0">
                <a:latin typeface="Constantia" pitchFamily="18" charset="0"/>
              </a:rPr>
              <a:t>Goal Implementation Team</a:t>
            </a:r>
          </a:p>
          <a:p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3163834" y="579161"/>
            <a:ext cx="3200400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2000" dirty="0">
                <a:latin typeface="Constantia" pitchFamily="18" charset="0"/>
              </a:rPr>
              <a:t>Chesapeake Bay Program Sustainable Fisheries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53267431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76200" y="1124661"/>
            <a:ext cx="1447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 smtClean="0"/>
              <a:t>Maryland</a:t>
            </a:r>
            <a:endParaRPr lang="en-US" b="1" u="sng" dirty="0"/>
          </a:p>
        </p:txBody>
      </p:sp>
      <p:sp>
        <p:nvSpPr>
          <p:cNvPr id="9" name="TextBox 8"/>
          <p:cNvSpPr txBox="1"/>
          <p:nvPr/>
        </p:nvSpPr>
        <p:spPr>
          <a:xfrm>
            <a:off x="144236" y="1607216"/>
            <a:ext cx="34290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Workgroup:</a:t>
            </a:r>
            <a:endParaRPr lang="en-US" dirty="0"/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>
                <a:solidFill>
                  <a:srgbClr val="FFC000"/>
                </a:solidFill>
              </a:rPr>
              <a:t>NOAA, Army Corps Baltimore, MD </a:t>
            </a:r>
            <a:r>
              <a:rPr lang="en-US" dirty="0" err="1" smtClean="0">
                <a:solidFill>
                  <a:srgbClr val="FFC000"/>
                </a:solidFill>
              </a:rPr>
              <a:t>Dept</a:t>
            </a:r>
            <a:r>
              <a:rPr lang="en-US" dirty="0" smtClean="0">
                <a:solidFill>
                  <a:srgbClr val="FFC000"/>
                </a:solidFill>
              </a:rPr>
              <a:t> Natural Resources, and Oyster Recovery Partnership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>
                <a:solidFill>
                  <a:srgbClr val="FFC000"/>
                </a:solidFill>
              </a:rPr>
              <a:t>13 Consulting Scientists</a:t>
            </a:r>
            <a:endParaRPr lang="en-US" dirty="0">
              <a:solidFill>
                <a:srgbClr val="FFC000"/>
              </a:solidFill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76200" y="11498"/>
            <a:ext cx="9067800" cy="6858000"/>
            <a:chOff x="76200" y="11498"/>
            <a:chExt cx="9067800" cy="6858000"/>
          </a:xfrm>
        </p:grpSpPr>
        <p:pic>
          <p:nvPicPr>
            <p:cNvPr id="1026" name="Picture 2" descr="C:\Users\Stephanie.Westby\Desktop\Oyster Policy and Planning\Conferences, presentations\c bay map wo river labels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44636" y="11498"/>
              <a:ext cx="5299364" cy="685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4" name="Group 3"/>
            <p:cNvGrpSpPr/>
            <p:nvPr/>
          </p:nvGrpSpPr>
          <p:grpSpPr>
            <a:xfrm>
              <a:off x="7391400" y="1154498"/>
              <a:ext cx="1510553" cy="1653731"/>
              <a:chOff x="7391400" y="1154498"/>
              <a:chExt cx="1510553" cy="1653731"/>
            </a:xfrm>
          </p:grpSpPr>
          <p:sp>
            <p:nvSpPr>
              <p:cNvPr id="2" name="Rectangular Callout 1"/>
              <p:cNvSpPr/>
              <p:nvPr/>
            </p:nvSpPr>
            <p:spPr>
              <a:xfrm>
                <a:off x="7391400" y="1154498"/>
                <a:ext cx="1281953" cy="647700"/>
              </a:xfrm>
              <a:prstGeom prst="wedgeRectCallout">
                <a:avLst>
                  <a:gd name="adj1" fmla="val -94884"/>
                  <a:gd name="adj2" fmla="val 108035"/>
                </a:avLst>
              </a:prstGeom>
              <a:solidFill>
                <a:srgbClr val="FFCC66"/>
              </a:solidFill>
              <a:ln w="31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 smtClean="0">
                    <a:solidFill>
                      <a:schemeClr val="bg1"/>
                    </a:solidFill>
                    <a:latin typeface="+mj-lt"/>
                  </a:rPr>
                  <a:t>Harris Creek</a:t>
                </a:r>
                <a:endParaRPr lang="en-US" dirty="0">
                  <a:solidFill>
                    <a:schemeClr val="bg1"/>
                  </a:solidFill>
                  <a:latin typeface="+mj-lt"/>
                </a:endParaRPr>
              </a:p>
            </p:txBody>
          </p:sp>
          <p:sp>
            <p:nvSpPr>
              <p:cNvPr id="13" name="Rectangular Callout 12"/>
              <p:cNvSpPr/>
              <p:nvPr/>
            </p:nvSpPr>
            <p:spPr>
              <a:xfrm>
                <a:off x="7620000" y="2160529"/>
                <a:ext cx="1281953" cy="647700"/>
              </a:xfrm>
              <a:prstGeom prst="wedgeRectCallout">
                <a:avLst>
                  <a:gd name="adj1" fmla="val -108870"/>
                  <a:gd name="adj2" fmla="val 11150"/>
                </a:avLst>
              </a:prstGeom>
              <a:solidFill>
                <a:srgbClr val="FFCC66"/>
              </a:solidFill>
              <a:ln w="31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 smtClean="0">
                    <a:solidFill>
                      <a:schemeClr val="bg1"/>
                    </a:solidFill>
                    <a:latin typeface="+mj-lt"/>
                  </a:rPr>
                  <a:t>Little </a:t>
                </a:r>
                <a:r>
                  <a:rPr lang="en-US" dirty="0" err="1" smtClean="0">
                    <a:solidFill>
                      <a:schemeClr val="bg1"/>
                    </a:solidFill>
                    <a:latin typeface="+mj-lt"/>
                  </a:rPr>
                  <a:t>Choptank</a:t>
                </a:r>
                <a:endParaRPr lang="en-US" dirty="0">
                  <a:solidFill>
                    <a:schemeClr val="bg1"/>
                  </a:solidFill>
                  <a:latin typeface="+mj-lt"/>
                </a:endParaRPr>
              </a:p>
            </p:txBody>
          </p:sp>
        </p:grpSp>
        <p:sp>
          <p:nvSpPr>
            <p:cNvPr id="7" name="TextBox 6"/>
            <p:cNvSpPr txBox="1"/>
            <p:nvPr/>
          </p:nvSpPr>
          <p:spPr>
            <a:xfrm>
              <a:off x="76200" y="3733800"/>
              <a:ext cx="335280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Tributary Selection:</a:t>
              </a:r>
            </a:p>
            <a:p>
              <a:pPr marL="285750" indent="-285750">
                <a:buFont typeface="Arial" pitchFamily="34" charset="0"/>
                <a:buChar char="•"/>
              </a:pPr>
              <a:r>
                <a:rPr lang="en-US" dirty="0">
                  <a:solidFill>
                    <a:srgbClr val="FFC000"/>
                  </a:solidFill>
                </a:rPr>
                <a:t>Harris </a:t>
              </a:r>
              <a:r>
                <a:rPr lang="en-US" dirty="0" smtClean="0">
                  <a:solidFill>
                    <a:srgbClr val="FFC000"/>
                  </a:solidFill>
                </a:rPr>
                <a:t>Creek (#1)</a:t>
              </a:r>
              <a:endParaRPr lang="en-US" dirty="0">
                <a:solidFill>
                  <a:srgbClr val="FFC000"/>
                </a:solidFill>
              </a:endParaRPr>
            </a:p>
            <a:p>
              <a:pPr marL="285750" indent="-285750">
                <a:buFont typeface="Arial" pitchFamily="34" charset="0"/>
                <a:buChar char="•"/>
              </a:pPr>
              <a:r>
                <a:rPr lang="en-US" dirty="0">
                  <a:solidFill>
                    <a:srgbClr val="FFC000"/>
                  </a:solidFill>
                </a:rPr>
                <a:t>Little </a:t>
              </a:r>
              <a:r>
                <a:rPr lang="en-US" dirty="0" err="1" smtClean="0">
                  <a:solidFill>
                    <a:srgbClr val="FFC000"/>
                  </a:solidFill>
                </a:rPr>
                <a:t>Choptank</a:t>
              </a:r>
              <a:r>
                <a:rPr lang="en-US" dirty="0" smtClean="0">
                  <a:solidFill>
                    <a:srgbClr val="FFC000"/>
                  </a:solidFill>
                </a:rPr>
                <a:t> River (#2)</a:t>
              </a:r>
              <a:endParaRPr lang="en-US" dirty="0">
                <a:solidFill>
                  <a:srgbClr val="FFC000"/>
                </a:solidFill>
              </a:endParaRP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171450" y="4953000"/>
            <a:ext cx="2819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Develop Tributary Plans:</a:t>
            </a:r>
            <a:endParaRPr lang="en-US" dirty="0"/>
          </a:p>
          <a:p>
            <a:pPr marL="285750" indent="-285750">
              <a:buFont typeface="Arial" pitchFamily="34" charset="0"/>
              <a:buChar char="•"/>
            </a:pPr>
            <a:r>
              <a:rPr lang="en-US" dirty="0">
                <a:solidFill>
                  <a:srgbClr val="FFC000"/>
                </a:solidFill>
              </a:rPr>
              <a:t>Harris Creek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>
                <a:solidFill>
                  <a:srgbClr val="FFC000"/>
                </a:solidFill>
              </a:rPr>
              <a:t>Little </a:t>
            </a:r>
            <a:r>
              <a:rPr lang="en-US" dirty="0" err="1" smtClean="0">
                <a:solidFill>
                  <a:srgbClr val="FFC000"/>
                </a:solidFill>
              </a:rPr>
              <a:t>Choptank</a:t>
            </a:r>
            <a:r>
              <a:rPr lang="en-US" dirty="0" smtClean="0">
                <a:solidFill>
                  <a:srgbClr val="FFC000"/>
                </a:solidFill>
              </a:rPr>
              <a:t> River</a:t>
            </a:r>
            <a:endParaRPr lang="en-US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86662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 descr="C:\Users\Stephanie.Westby\Desktop\Oyster Policy and Planning\Conferences, presentations\misc oyster pics\IMG_061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984" t="32631" r="36606" b="10943"/>
          <a:stretch/>
        </p:blipFill>
        <p:spPr bwMode="auto">
          <a:xfrm>
            <a:off x="-171450" y="-40821"/>
            <a:ext cx="9315449" cy="69886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52400" y="1225689"/>
            <a:ext cx="838200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2400" b="1" u="sng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en-US" sz="2400" dirty="0">
                <a:solidFill>
                  <a:srgbClr val="FFC000"/>
                </a:solidFill>
              </a:rPr>
              <a:t>Define restoration </a:t>
            </a:r>
            <a:r>
              <a:rPr lang="en-US" sz="2400" dirty="0" smtClean="0">
                <a:solidFill>
                  <a:srgbClr val="FFC000"/>
                </a:solidFill>
              </a:rPr>
              <a:t>goal: </a:t>
            </a:r>
          </a:p>
          <a:p>
            <a:r>
              <a:rPr lang="en-US" sz="2400" dirty="0">
                <a:solidFill>
                  <a:srgbClr val="FFC000"/>
                </a:solidFill>
              </a:rPr>
              <a:t>	</a:t>
            </a:r>
            <a:r>
              <a:rPr lang="en-US" sz="2400" dirty="0" smtClean="0">
                <a:solidFill>
                  <a:srgbClr val="FFC000"/>
                </a:solidFill>
              </a:rPr>
              <a:t>target acreage</a:t>
            </a:r>
            <a:r>
              <a:rPr lang="en-US" sz="2400" dirty="0">
                <a:solidFill>
                  <a:srgbClr val="FFC000"/>
                </a:solidFill>
              </a:rPr>
              <a:t> </a:t>
            </a:r>
            <a:r>
              <a:rPr lang="en-US" sz="2400" dirty="0" smtClean="0">
                <a:solidFill>
                  <a:srgbClr val="FFC000"/>
                </a:solidFill>
              </a:rPr>
              <a:t>= 300-600 acres</a:t>
            </a:r>
            <a:endParaRPr lang="en-US" sz="2400" dirty="0">
              <a:solidFill>
                <a:srgbClr val="FFC000"/>
              </a:solidFill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sz="2400" dirty="0">
                <a:solidFill>
                  <a:srgbClr val="FFC000"/>
                </a:solidFill>
              </a:rPr>
              <a:t>Conduct pre-restoration oyster population surveys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400" dirty="0">
                <a:solidFill>
                  <a:srgbClr val="FFC000"/>
                </a:solidFill>
              </a:rPr>
              <a:t>Develop a draft map summarizing major datasets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400" dirty="0">
                <a:solidFill>
                  <a:srgbClr val="FFC000"/>
                </a:solidFill>
              </a:rPr>
              <a:t>Conduct public open house 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400" dirty="0" smtClean="0">
                <a:solidFill>
                  <a:srgbClr val="FFC000"/>
                </a:solidFill>
              </a:rPr>
              <a:t>Develop a draft tributary plan</a:t>
            </a:r>
            <a:endParaRPr lang="en-US" sz="2400" dirty="0">
              <a:solidFill>
                <a:srgbClr val="FFC000"/>
              </a:solidFill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sz="2400" dirty="0">
                <a:solidFill>
                  <a:srgbClr val="FFC000"/>
                </a:solidFill>
              </a:rPr>
              <a:t>Send draft </a:t>
            </a:r>
            <a:r>
              <a:rPr lang="en-US" sz="2400" dirty="0" smtClean="0">
                <a:solidFill>
                  <a:srgbClr val="FFC000"/>
                </a:solidFill>
              </a:rPr>
              <a:t>to </a:t>
            </a:r>
            <a:r>
              <a:rPr lang="en-US" sz="2400" dirty="0">
                <a:solidFill>
                  <a:srgbClr val="FFC000"/>
                </a:solidFill>
              </a:rPr>
              <a:t>the Coast Guard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400" dirty="0">
                <a:solidFill>
                  <a:srgbClr val="FFC000"/>
                </a:solidFill>
              </a:rPr>
              <a:t>Send draft </a:t>
            </a:r>
            <a:r>
              <a:rPr lang="en-US" sz="2400" dirty="0" smtClean="0">
                <a:solidFill>
                  <a:srgbClr val="FFC000"/>
                </a:solidFill>
              </a:rPr>
              <a:t>to </a:t>
            </a:r>
            <a:r>
              <a:rPr lang="en-US" sz="2400" dirty="0">
                <a:solidFill>
                  <a:srgbClr val="FFC000"/>
                </a:solidFill>
              </a:rPr>
              <a:t>consulting scientists for review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400" b="1" u="sng" dirty="0" smtClean="0">
                <a:solidFill>
                  <a:srgbClr val="FFC000"/>
                </a:solidFill>
              </a:rPr>
              <a:t>Complete tributary plan (living document)</a:t>
            </a:r>
          </a:p>
          <a:p>
            <a:endParaRPr lang="en-US" sz="2400" dirty="0">
              <a:solidFill>
                <a:srgbClr val="FFC000"/>
              </a:solidFill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sz="2400" dirty="0" smtClean="0"/>
              <a:t>Obtain permit </a:t>
            </a:r>
            <a:r>
              <a:rPr lang="en-US" sz="2400" dirty="0"/>
              <a:t>clearance, as needed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400" dirty="0" smtClean="0"/>
              <a:t>Implement/ continue </a:t>
            </a:r>
            <a:r>
              <a:rPr lang="en-US" sz="2400" dirty="0"/>
              <a:t>seeding and substrate </a:t>
            </a:r>
            <a:r>
              <a:rPr lang="en-US" sz="2400" dirty="0" smtClean="0"/>
              <a:t>activities</a:t>
            </a:r>
            <a:endParaRPr lang="en-US" sz="2400" dirty="0">
              <a:solidFill>
                <a:srgbClr val="FFC000"/>
              </a:solidFill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sz="2400" dirty="0" smtClean="0"/>
              <a:t>Monitor </a:t>
            </a:r>
            <a:r>
              <a:rPr lang="en-US" sz="2400" dirty="0"/>
              <a:t>project performance and adaptively manage</a:t>
            </a:r>
          </a:p>
          <a:p>
            <a:pPr marL="285750" indent="-285750">
              <a:buFont typeface="Arial" pitchFamily="34" charset="0"/>
              <a:buChar char="•"/>
            </a:pPr>
            <a:endParaRPr lang="en-US" sz="2400" b="1" u="sng" dirty="0"/>
          </a:p>
        </p:txBody>
      </p:sp>
      <p:sp>
        <p:nvSpPr>
          <p:cNvPr id="2" name="TextBox 1"/>
          <p:cNvSpPr txBox="1"/>
          <p:nvPr/>
        </p:nvSpPr>
        <p:spPr>
          <a:xfrm>
            <a:off x="3429000" y="0"/>
            <a:ext cx="35814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u="sng" dirty="0"/>
              <a:t>Harris Creek: </a:t>
            </a:r>
          </a:p>
          <a:p>
            <a:pPr algn="ctr"/>
            <a:r>
              <a:rPr lang="en-US" sz="2400" b="1" u="sng" dirty="0"/>
              <a:t>Tributary Plan Process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16640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arris Creek 2011 Restorable Botto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447" y="41985"/>
            <a:ext cx="5271247" cy="68160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390029" y="1667435"/>
            <a:ext cx="3733800" cy="51816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5284694" y="77844"/>
            <a:ext cx="347830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Restorable </a:t>
            </a:r>
          </a:p>
          <a:p>
            <a:r>
              <a:rPr lang="en-US" b="1" dirty="0" smtClean="0"/>
              <a:t>Bottom </a:t>
            </a:r>
          </a:p>
          <a:p>
            <a:r>
              <a:rPr lang="en-US" b="1" dirty="0" smtClean="0"/>
              <a:t>Analysis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5645523" y="1317811"/>
            <a:ext cx="34783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Population Survey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xmlns="" val="4059624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971800" y="-8164"/>
            <a:ext cx="6096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u="sng" dirty="0" smtClean="0"/>
              <a:t>Harris Creek Tributary Plan</a:t>
            </a:r>
          </a:p>
          <a:p>
            <a:pPr algn="ctr"/>
            <a:endParaRPr lang="en-US" b="1" u="sng" dirty="0">
              <a:solidFill>
                <a:srgbClr val="FFC000"/>
              </a:solidFill>
            </a:endParaRPr>
          </a:p>
          <a:p>
            <a:endParaRPr lang="en-US" sz="2400" b="1" u="sng" dirty="0" smtClean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5862" r="31035"/>
          <a:stretch>
            <a:fillRect/>
          </a:stretch>
        </p:blipFill>
        <p:spPr bwMode="auto">
          <a:xfrm>
            <a:off x="-1447800" y="-155894"/>
            <a:ext cx="4572000" cy="7268772"/>
          </a:xfrm>
          <a:prstGeom prst="rect">
            <a:avLst/>
          </a:prstGeom>
          <a:noFill/>
          <a:ln>
            <a:noFill/>
          </a:ln>
          <a:effectLst>
            <a:softEdge rad="190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249386" y="838200"/>
            <a:ext cx="4343400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2000" b="1" u="sng" dirty="0"/>
              <a:t>Acres:</a:t>
            </a:r>
            <a:r>
              <a:rPr lang="en-US" sz="2000" b="1" dirty="0"/>
              <a:t> </a:t>
            </a:r>
            <a:r>
              <a:rPr lang="en-US" sz="2000" b="1" dirty="0">
                <a:solidFill>
                  <a:srgbClr val="FFC000"/>
                </a:solidFill>
              </a:rPr>
              <a:t>377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000" b="1" u="sng" dirty="0"/>
              <a:t>Substrate:</a:t>
            </a:r>
            <a:r>
              <a:rPr lang="en-US" sz="2000" b="1" dirty="0"/>
              <a:t> </a:t>
            </a:r>
            <a:r>
              <a:rPr lang="en-US" sz="2000" b="1" dirty="0">
                <a:solidFill>
                  <a:srgbClr val="FFC000"/>
                </a:solidFill>
              </a:rPr>
              <a:t>350,000 cubic yards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000" b="1" u="sng" dirty="0"/>
              <a:t>Seed:</a:t>
            </a:r>
            <a:r>
              <a:rPr lang="en-US" sz="2000" b="1" dirty="0"/>
              <a:t> </a:t>
            </a:r>
            <a:r>
              <a:rPr lang="en-US" sz="2000" b="1" dirty="0">
                <a:solidFill>
                  <a:srgbClr val="FFC000"/>
                </a:solidFill>
              </a:rPr>
              <a:t>2 </a:t>
            </a:r>
            <a:r>
              <a:rPr lang="en-US" sz="2000" b="1" dirty="0" smtClean="0">
                <a:solidFill>
                  <a:srgbClr val="FFC000"/>
                </a:solidFill>
              </a:rPr>
              <a:t>billion</a:t>
            </a:r>
            <a:endParaRPr lang="en-US" sz="2000" b="1" dirty="0">
              <a:solidFill>
                <a:srgbClr val="FFC000"/>
              </a:solidFill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sz="2000" b="1" u="sng" dirty="0"/>
              <a:t>Estimated cost:</a:t>
            </a:r>
            <a:r>
              <a:rPr lang="en-US" sz="2000" b="1" dirty="0"/>
              <a:t> </a:t>
            </a:r>
            <a:r>
              <a:rPr lang="en-US" sz="2000" b="1" dirty="0">
                <a:solidFill>
                  <a:srgbClr val="FFC000"/>
                </a:solidFill>
              </a:rPr>
              <a:t>$31 million</a:t>
            </a:r>
          </a:p>
          <a:p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3276600" y="2590800"/>
            <a:ext cx="5105400" cy="43704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2000" b="1" u="sng" dirty="0"/>
              <a:t>Permit issues: </a:t>
            </a:r>
          </a:p>
          <a:p>
            <a:endParaRPr lang="en-US" sz="2000" b="1" u="sng" dirty="0"/>
          </a:p>
          <a:p>
            <a:pPr marL="742950" lvl="1" indent="-285750">
              <a:buFont typeface="Arial" pitchFamily="34" charset="0"/>
              <a:buChar char="•"/>
            </a:pPr>
            <a:r>
              <a:rPr lang="en-US" sz="2000" b="1" u="sng" dirty="0">
                <a:solidFill>
                  <a:srgbClr val="FFC000"/>
                </a:solidFill>
              </a:rPr>
              <a:t>MD DNR:</a:t>
            </a:r>
            <a:r>
              <a:rPr lang="en-US" sz="2000" b="1" dirty="0">
                <a:solidFill>
                  <a:srgbClr val="FFC000"/>
                </a:solidFill>
              </a:rPr>
              <a:t> needs permit modification to construct reefs that will allow </a:t>
            </a:r>
            <a:r>
              <a:rPr lang="en-US" sz="2000" b="1" dirty="0" smtClean="0">
                <a:solidFill>
                  <a:srgbClr val="FFC000"/>
                </a:solidFill>
              </a:rPr>
              <a:t>5 </a:t>
            </a:r>
            <a:r>
              <a:rPr lang="en-US" sz="2000" b="1" dirty="0" err="1">
                <a:solidFill>
                  <a:srgbClr val="FFC000"/>
                </a:solidFill>
              </a:rPr>
              <a:t>ft</a:t>
            </a:r>
            <a:r>
              <a:rPr lang="en-US" sz="2000" b="1" dirty="0">
                <a:solidFill>
                  <a:srgbClr val="FFC000"/>
                </a:solidFill>
              </a:rPr>
              <a:t> clearance (current permit specifies 8 </a:t>
            </a:r>
            <a:r>
              <a:rPr lang="en-US" sz="2000" b="1" dirty="0" err="1">
                <a:solidFill>
                  <a:srgbClr val="FFC000"/>
                </a:solidFill>
              </a:rPr>
              <a:t>ft</a:t>
            </a:r>
            <a:r>
              <a:rPr lang="en-US" sz="2000" b="1" dirty="0">
                <a:solidFill>
                  <a:srgbClr val="FFC000"/>
                </a:solidFill>
              </a:rPr>
              <a:t>); modification under review</a:t>
            </a:r>
          </a:p>
          <a:p>
            <a:pPr lvl="1"/>
            <a:endParaRPr lang="en-US" sz="2000" b="1" dirty="0">
              <a:solidFill>
                <a:srgbClr val="FFC000"/>
              </a:solidFill>
            </a:endParaRPr>
          </a:p>
          <a:p>
            <a:pPr marL="742950" lvl="1" indent="-285750">
              <a:buFont typeface="Arial" pitchFamily="34" charset="0"/>
              <a:buChar char="•"/>
            </a:pPr>
            <a:r>
              <a:rPr lang="en-US" sz="2000" b="1" u="sng" dirty="0">
                <a:solidFill>
                  <a:srgbClr val="FFC000"/>
                </a:solidFill>
              </a:rPr>
              <a:t>Army Corps:</a:t>
            </a:r>
            <a:r>
              <a:rPr lang="en-US" sz="2000" b="1" dirty="0">
                <a:solidFill>
                  <a:srgbClr val="FFC000"/>
                </a:solidFill>
              </a:rPr>
              <a:t> needs NEPA modification to construct reefs that will allow </a:t>
            </a:r>
            <a:r>
              <a:rPr lang="en-US" sz="2000" b="1" dirty="0" smtClean="0">
                <a:solidFill>
                  <a:srgbClr val="FFC000"/>
                </a:solidFill>
              </a:rPr>
              <a:t>5 </a:t>
            </a:r>
            <a:r>
              <a:rPr lang="en-US" sz="2000" b="1" dirty="0" err="1">
                <a:solidFill>
                  <a:srgbClr val="FFC000"/>
                </a:solidFill>
              </a:rPr>
              <a:t>ft</a:t>
            </a:r>
            <a:r>
              <a:rPr lang="en-US" sz="2000" b="1" dirty="0">
                <a:solidFill>
                  <a:srgbClr val="FFC000"/>
                </a:solidFill>
              </a:rPr>
              <a:t> clearance (current NEPA is 8 </a:t>
            </a:r>
            <a:r>
              <a:rPr lang="en-US" sz="2000" b="1" dirty="0" err="1">
                <a:solidFill>
                  <a:srgbClr val="FFC000"/>
                </a:solidFill>
              </a:rPr>
              <a:t>ft</a:t>
            </a:r>
            <a:r>
              <a:rPr lang="en-US" sz="2000" b="1" dirty="0">
                <a:solidFill>
                  <a:srgbClr val="FFC000"/>
                </a:solidFill>
              </a:rPr>
              <a:t> clearance); under review.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178903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16005" y="381000"/>
            <a:ext cx="318247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u="sng" dirty="0" smtClean="0"/>
              <a:t>Harris Creek:</a:t>
            </a:r>
          </a:p>
          <a:p>
            <a:pPr algn="ctr"/>
            <a:r>
              <a:rPr lang="en-US" sz="2400" b="1" u="sng" dirty="0" smtClean="0"/>
              <a:t> Restoration Progress</a:t>
            </a:r>
          </a:p>
          <a:p>
            <a:pPr marL="285750" indent="-285750">
              <a:buFont typeface="Arial" pitchFamily="34" charset="0"/>
              <a:buChar char="•"/>
            </a:pPr>
            <a:endParaRPr lang="en-US" sz="2400" b="1" u="sng" dirty="0" smtClean="0">
              <a:solidFill>
                <a:schemeClr val="accent6"/>
              </a:solidFill>
            </a:endParaRPr>
          </a:p>
          <a:p>
            <a:pPr marL="285750" indent="-285750">
              <a:buFont typeface="Arial" pitchFamily="34" charset="0"/>
              <a:buChar char="•"/>
            </a:pPr>
            <a:endParaRPr lang="en-US" sz="2400" b="1" u="sng" dirty="0" smtClean="0"/>
          </a:p>
          <a:p>
            <a:pPr marL="285750" indent="-285750">
              <a:buFont typeface="Arial" pitchFamily="34" charset="0"/>
              <a:buChar char="•"/>
            </a:pPr>
            <a:endParaRPr lang="en-US" sz="2400" b="1" u="sng" dirty="0" smtClean="0"/>
          </a:p>
          <a:p>
            <a:pPr marL="285750" indent="-285750">
              <a:buFont typeface="Arial" pitchFamily="34" charset="0"/>
              <a:buChar char="•"/>
            </a:pPr>
            <a:endParaRPr lang="en-US" sz="2400" b="1" u="sng" dirty="0"/>
          </a:p>
        </p:txBody>
      </p:sp>
      <p:pic>
        <p:nvPicPr>
          <p:cNvPr id="2050" name="Picture 2" descr="C:\Users\Stephanie.Westby\Downloads\DRAFT_2_Harris Creek Blueprint GIT MAP 11_27_201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86200" y="0"/>
            <a:ext cx="529936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086600" y="2511170"/>
            <a:ext cx="1905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chemeClr val="bg1"/>
                </a:solidFill>
                <a:latin typeface="+mj-lt"/>
              </a:rPr>
              <a:t>Sanctuary Boundary</a:t>
            </a:r>
            <a:endParaRPr lang="en-US" sz="14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086600" y="2801616"/>
            <a:ext cx="20989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chemeClr val="bg1"/>
                </a:solidFill>
                <a:latin typeface="+mj-lt"/>
              </a:rPr>
              <a:t>Meets ‘restored’ goal (3)</a:t>
            </a:r>
            <a:endParaRPr lang="en-US" sz="14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066213" y="3086997"/>
            <a:ext cx="2057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chemeClr val="bg1"/>
                </a:solidFill>
                <a:latin typeface="+mj-lt"/>
              </a:rPr>
              <a:t>2012: seeded (97)</a:t>
            </a:r>
            <a:endParaRPr lang="en-US" sz="14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064188" y="3364595"/>
            <a:ext cx="2057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chemeClr val="bg1"/>
                </a:solidFill>
                <a:latin typeface="+mj-lt"/>
              </a:rPr>
              <a:t>2012: constructed (22)</a:t>
            </a:r>
            <a:endParaRPr lang="en-US" sz="14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064188" y="3570494"/>
            <a:ext cx="2057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chemeClr val="bg1"/>
                </a:solidFill>
                <a:latin typeface="+mj-lt"/>
              </a:rPr>
              <a:t>377 acres targeted</a:t>
            </a:r>
            <a:endParaRPr lang="en-US" sz="14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7929" y="1610269"/>
            <a:ext cx="3762956" cy="23391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u="sng" dirty="0"/>
              <a:t>2012: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b="1" dirty="0">
                <a:solidFill>
                  <a:srgbClr val="FFC000"/>
                </a:solidFill>
              </a:rPr>
              <a:t>22 acres new reef constructed (Army Corps)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b="1" dirty="0" smtClean="0">
                <a:solidFill>
                  <a:srgbClr val="FFC000"/>
                </a:solidFill>
              </a:rPr>
              <a:t>97 </a:t>
            </a:r>
            <a:r>
              <a:rPr lang="en-US" b="1" dirty="0">
                <a:solidFill>
                  <a:srgbClr val="FFC000"/>
                </a:solidFill>
              </a:rPr>
              <a:t>acres seeded (Oyster Recovery Partnership, </a:t>
            </a:r>
            <a:r>
              <a:rPr lang="en-US" b="1" dirty="0" smtClean="0">
                <a:solidFill>
                  <a:srgbClr val="FFC000"/>
                </a:solidFill>
              </a:rPr>
              <a:t>in partnership with Univ. of MD, with </a:t>
            </a:r>
            <a:r>
              <a:rPr lang="en-US" b="1" dirty="0">
                <a:solidFill>
                  <a:srgbClr val="FFC000"/>
                </a:solidFill>
              </a:rPr>
              <a:t>funding from NOAA and DNR)</a:t>
            </a:r>
          </a:p>
        </p:txBody>
      </p:sp>
      <p:sp>
        <p:nvSpPr>
          <p:cNvPr id="9" name="Rectangle 8"/>
          <p:cNvSpPr/>
          <p:nvPr/>
        </p:nvSpPr>
        <p:spPr>
          <a:xfrm>
            <a:off x="-11987" y="3878271"/>
            <a:ext cx="3792871" cy="26161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u="sng" dirty="0"/>
              <a:t>2013</a:t>
            </a:r>
            <a:r>
              <a:rPr lang="en-US" b="1" u="sng" dirty="0"/>
              <a:t> (planned):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b="1" dirty="0" smtClean="0">
                <a:solidFill>
                  <a:srgbClr val="FFC000"/>
                </a:solidFill>
              </a:rPr>
              <a:t>34 </a:t>
            </a:r>
            <a:r>
              <a:rPr lang="en-US" b="1" dirty="0">
                <a:solidFill>
                  <a:srgbClr val="FFC000"/>
                </a:solidFill>
              </a:rPr>
              <a:t>acres to be constructed (Army Corps)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b="1" dirty="0" smtClean="0">
                <a:solidFill>
                  <a:srgbClr val="FFC000"/>
                </a:solidFill>
              </a:rPr>
              <a:t>97 </a:t>
            </a:r>
            <a:r>
              <a:rPr lang="en-US" b="1" dirty="0">
                <a:solidFill>
                  <a:srgbClr val="FFC000"/>
                </a:solidFill>
              </a:rPr>
              <a:t>acres to be planted </a:t>
            </a:r>
            <a:r>
              <a:rPr lang="en-US" b="1" dirty="0" smtClean="0">
                <a:solidFill>
                  <a:srgbClr val="FFC000"/>
                </a:solidFill>
              </a:rPr>
              <a:t>(Oyster </a:t>
            </a:r>
            <a:r>
              <a:rPr lang="en-US" b="1" dirty="0">
                <a:solidFill>
                  <a:srgbClr val="FFC000"/>
                </a:solidFill>
              </a:rPr>
              <a:t>Recovery Partnership, with funding from NOAA and DNR</a:t>
            </a:r>
            <a:r>
              <a:rPr lang="en-US" b="1" dirty="0" smtClean="0">
                <a:solidFill>
                  <a:srgbClr val="FFC000"/>
                </a:solidFill>
              </a:rPr>
              <a:t>)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b="1" dirty="0" smtClean="0">
                <a:solidFill>
                  <a:srgbClr val="FFC000"/>
                </a:solidFill>
              </a:rPr>
              <a:t>DNR: $7 m to spend on substrate and seed; in water in 2013</a:t>
            </a:r>
            <a:endParaRPr lang="en-US" b="1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19168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16005" y="31376"/>
            <a:ext cx="318247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u="sng" dirty="0" smtClean="0"/>
              <a:t>Harris Creek:</a:t>
            </a:r>
          </a:p>
          <a:p>
            <a:pPr algn="ctr"/>
            <a:r>
              <a:rPr lang="en-US" b="1" u="sng" dirty="0" smtClean="0"/>
              <a:t> Restoration Progress, cont’d</a:t>
            </a:r>
          </a:p>
          <a:p>
            <a:pPr marL="285750" indent="-285750">
              <a:buFont typeface="Arial" pitchFamily="34" charset="0"/>
              <a:buChar char="•"/>
            </a:pPr>
            <a:endParaRPr lang="en-US" b="1" u="sng" dirty="0" smtClean="0">
              <a:solidFill>
                <a:schemeClr val="accent6"/>
              </a:solidFill>
            </a:endParaRPr>
          </a:p>
          <a:p>
            <a:pPr marL="285750" indent="-285750">
              <a:buFont typeface="Arial" pitchFamily="34" charset="0"/>
              <a:buChar char="•"/>
            </a:pPr>
            <a:endParaRPr lang="en-US" b="1" u="sng" dirty="0" smtClean="0"/>
          </a:p>
          <a:p>
            <a:pPr marL="285750" indent="-285750">
              <a:buFont typeface="Arial" pitchFamily="34" charset="0"/>
              <a:buChar char="•"/>
            </a:pPr>
            <a:endParaRPr lang="en-US" b="1" u="sng" dirty="0" smtClean="0"/>
          </a:p>
          <a:p>
            <a:pPr marL="285750" indent="-285750">
              <a:buFont typeface="Arial" pitchFamily="34" charset="0"/>
              <a:buChar char="•"/>
            </a:pPr>
            <a:endParaRPr lang="en-US" b="1" u="sng" dirty="0"/>
          </a:p>
        </p:txBody>
      </p:sp>
      <p:pic>
        <p:nvPicPr>
          <p:cNvPr id="2050" name="Picture 2" descr="C:\Users\Stephanie.Westby\Downloads\DRAFT_2_Harris Creek Blueprint GIT MAP 11_27_201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86200" y="0"/>
            <a:ext cx="529936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086600" y="2511170"/>
            <a:ext cx="1905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chemeClr val="bg1"/>
                </a:solidFill>
                <a:latin typeface="+mj-lt"/>
              </a:rPr>
              <a:t>Sanctuary Boundary</a:t>
            </a:r>
            <a:endParaRPr lang="en-US" sz="14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086600" y="2801616"/>
            <a:ext cx="20349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chemeClr val="bg1"/>
                </a:solidFill>
                <a:latin typeface="+mj-lt"/>
              </a:rPr>
              <a:t>Meets ‘restored’ goal (3)</a:t>
            </a:r>
            <a:endParaRPr lang="en-US" sz="14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066213" y="3086997"/>
            <a:ext cx="2057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chemeClr val="bg1"/>
                </a:solidFill>
                <a:latin typeface="+mj-lt"/>
              </a:rPr>
              <a:t>2012: seeded (97)</a:t>
            </a:r>
            <a:endParaRPr lang="en-US" sz="14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064188" y="3364595"/>
            <a:ext cx="2057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chemeClr val="bg1"/>
                </a:solidFill>
                <a:latin typeface="+mj-lt"/>
              </a:rPr>
              <a:t>2012: constructed (22)</a:t>
            </a:r>
            <a:endParaRPr lang="en-US" sz="14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064188" y="3570494"/>
            <a:ext cx="2057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chemeClr val="bg1"/>
                </a:solidFill>
                <a:latin typeface="+mj-lt"/>
              </a:rPr>
              <a:t>377 acres targeted</a:t>
            </a:r>
            <a:endParaRPr lang="en-US" sz="14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09536" y="1124980"/>
            <a:ext cx="38100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u="sng" dirty="0" smtClean="0"/>
              <a:t>Good News:</a:t>
            </a:r>
            <a:endParaRPr lang="en-US" b="1" u="sng" dirty="0"/>
          </a:p>
          <a:p>
            <a:pPr marL="285750" indent="-285750">
              <a:buFont typeface="Arial" pitchFamily="34" charset="0"/>
              <a:buChar char="•"/>
            </a:pPr>
            <a:r>
              <a:rPr lang="en-US" b="1" dirty="0" smtClean="0">
                <a:solidFill>
                  <a:srgbClr val="FFC000"/>
                </a:solidFill>
              </a:rPr>
              <a:t>Natural spat set on Harris Creek in 2012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b="1" dirty="0" smtClean="0">
                <a:solidFill>
                  <a:srgbClr val="FFC000"/>
                </a:solidFill>
              </a:rPr>
              <a:t>DNR &amp; NOAA are funding population assessments to see if some reefs need less seed than anticipated due to natural set</a:t>
            </a:r>
            <a:endParaRPr lang="en-US" b="1" dirty="0">
              <a:solidFill>
                <a:srgbClr val="FFC00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09817" y="4114800"/>
            <a:ext cx="3806319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u="sng" dirty="0" smtClean="0"/>
              <a:t>Summary:</a:t>
            </a:r>
            <a:endParaRPr lang="en-US" b="1" u="sng" dirty="0"/>
          </a:p>
          <a:p>
            <a:pPr marL="285750" indent="-285750">
              <a:buFont typeface="Arial" pitchFamily="34" charset="0"/>
              <a:buChar char="•"/>
            </a:pPr>
            <a:r>
              <a:rPr lang="en-US" b="1" dirty="0" err="1">
                <a:solidFill>
                  <a:srgbClr val="FFC000"/>
                </a:solidFill>
              </a:rPr>
              <a:t>A</a:t>
            </a:r>
            <a:r>
              <a:rPr lang="en-US" b="1" dirty="0" err="1" smtClean="0">
                <a:solidFill>
                  <a:srgbClr val="FFC000"/>
                </a:solidFill>
              </a:rPr>
              <a:t>pprox</a:t>
            </a:r>
            <a:r>
              <a:rPr lang="en-US" b="1" dirty="0" smtClean="0">
                <a:solidFill>
                  <a:srgbClr val="FFC000"/>
                </a:solidFill>
              </a:rPr>
              <a:t> 1/3 of the way toward the 300 acre minimum goal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b="1" dirty="0" smtClean="0">
                <a:solidFill>
                  <a:srgbClr val="FFC000"/>
                </a:solidFill>
              </a:rPr>
              <a:t>End of 2013: likely to be 2/3 of the way there</a:t>
            </a:r>
            <a:endParaRPr lang="en-US" b="1" dirty="0">
              <a:solidFill>
                <a:srgbClr val="FFC000"/>
              </a:solidFill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3048000" y="2809780"/>
            <a:ext cx="3124200" cy="1273552"/>
            <a:chOff x="1676400" y="4572000"/>
            <a:chExt cx="3124200" cy="1273552"/>
          </a:xfrm>
        </p:grpSpPr>
        <p:sp>
          <p:nvSpPr>
            <p:cNvPr id="10" name="Folded Corner 9"/>
            <p:cNvSpPr/>
            <p:nvPr/>
          </p:nvSpPr>
          <p:spPr>
            <a:xfrm rot="20675018">
              <a:off x="1676400" y="4572000"/>
              <a:ext cx="3124200" cy="1273552"/>
            </a:xfrm>
            <a:prstGeom prst="foldedCorner">
              <a:avLst/>
            </a:prstGeom>
            <a:solidFill>
              <a:schemeClr val="accent5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/>
            <p:cNvSpPr txBox="1"/>
            <p:nvPr/>
          </p:nvSpPr>
          <p:spPr>
            <a:xfrm rot="20639311">
              <a:off x="2092671" y="4723584"/>
              <a:ext cx="229165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smtClean="0"/>
                <a:t>Up Next:</a:t>
              </a:r>
            </a:p>
            <a:p>
              <a:pPr algn="ctr"/>
              <a:r>
                <a:rPr lang="en-US" sz="2400" dirty="0" smtClean="0"/>
                <a:t>Little </a:t>
              </a:r>
              <a:r>
                <a:rPr lang="en-US" sz="2400" dirty="0" err="1" smtClean="0"/>
                <a:t>Choptank</a:t>
              </a:r>
              <a:endParaRPr lang="en-US" sz="2400" dirty="0"/>
            </a:p>
          </p:txBody>
        </p:sp>
      </p:grpSp>
    </p:spTree>
    <p:extLst>
      <p:ext uri="{BB962C8B-B14F-4D97-AF65-F5344CB8AC3E}">
        <p14:creationId xmlns:p14="http://schemas.microsoft.com/office/powerpoint/2010/main" xmlns="" val="3414521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low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5435</TotalTime>
  <Words>707</Words>
  <Application>Microsoft Office PowerPoint</Application>
  <PresentationFormat>On-screen Show (4:3)</PresentationFormat>
  <Paragraphs>151</Paragraphs>
  <Slides>17</Slides>
  <Notes>8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18" baseType="lpstr">
      <vt:lpstr>Flow</vt:lpstr>
      <vt:lpstr> Moving the Dial on the Bay-wide Oyster Restoration Goal 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Ecosystem Services Project</vt:lpstr>
      <vt:lpstr>Oyster Decision Support Tool</vt:lpstr>
      <vt:lpstr>Challenges</vt:lpstr>
      <vt:lpstr>What can the  Management Board do?</vt:lpstr>
      <vt:lpstr>Slide 17</vt:lpstr>
    </vt:vector>
  </TitlesOfParts>
  <Company>NMFS NOAA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Stephanie_Westby</dc:creator>
  <cp:lastModifiedBy>Lauren Taneyhill</cp:lastModifiedBy>
  <cp:revision>95</cp:revision>
  <dcterms:created xsi:type="dcterms:W3CDTF">2012-11-29T16:14:14Z</dcterms:created>
  <dcterms:modified xsi:type="dcterms:W3CDTF">2013-02-26T21:53:47Z</dcterms:modified>
</cp:coreProperties>
</file>