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6" r:id="rId2"/>
    <p:sldId id="307" r:id="rId3"/>
    <p:sldId id="308" r:id="rId4"/>
    <p:sldId id="309" r:id="rId5"/>
    <p:sldId id="310" r:id="rId6"/>
    <p:sldId id="311" r:id="rId7"/>
    <p:sldId id="312" r:id="rId8"/>
    <p:sldId id="317" r:id="rId9"/>
    <p:sldId id="313" r:id="rId10"/>
    <p:sldId id="318" r:id="rId11"/>
    <p:sldId id="314" r:id="rId12"/>
    <p:sldId id="319" r:id="rId13"/>
    <p:sldId id="320" r:id="rId14"/>
    <p:sldId id="256" r:id="rId15"/>
    <p:sldId id="287" r:id="rId16"/>
    <p:sldId id="305" r:id="rId17"/>
    <p:sldId id="306" r:id="rId18"/>
    <p:sldId id="268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ntos" initials="KW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7" autoAdjust="0"/>
    <p:restoredTop sz="86364" autoAdjust="0"/>
  </p:normalViewPr>
  <p:slideViewPr>
    <p:cSldViewPr>
      <p:cViewPr>
        <p:scale>
          <a:sx n="66" d="100"/>
          <a:sy n="66" d="100"/>
        </p:scale>
        <p:origin x="-102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6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75C2-CF90-45A9-9909-80DC1D9F30AE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B90B-A986-406D-80DA-D064CFA2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D3A2-05E7-4191-9B2D-6A02DB94FB5C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14018-6E5A-4379-B8F7-1C568062C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executive summary indicator is just watershed wide.  </a:t>
            </a:r>
          </a:p>
          <a:p>
            <a:r>
              <a:rPr lang="en-US" dirty="0" smtClean="0"/>
              <a:t>The jurisdiction and sector specific stuff is only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Nitrogen Loads to Bay, millions of pounds, simulated using CBP phase 5.3.2 Watershed Model (2009N051811AA_CDF; 2011 Progress N033012 AA_CFD). "AA_CFD" refers to the scenarios run using "Allocation Air" and "Constant Delivery Factors.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Atmospheric Loads are hypothetical (assumes achieving 50% of the reduction achieved between 2009-2010 ).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MS are based on 020212 "2013 Final Milestones" for jurisdictions.  Based 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straightline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trajectory to 2017 for EPA At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loads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2025 Planning Targets, established 8/1/11, are for development of Phase II Watershed Implementation Plans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 targets are calculated as follows: 2017=2009Load-0.6*(2009Load-2025load)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deposition simulated using the Chesapeake Bay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Airshed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(a combination of a regression model of wet deposition and a continental-scale air quality model of North America called the CMAQ for estimates of dry deposition).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deposition to the watershed that is EPA's responsibility to reduce under the Clean Air Act  is calculated by subtracting the totals of the 2009N051811AA_CDF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2011 Progress N033012 AA_CFD scenarios from the;  2009N051811_CDF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2011Progress N033012_CDF scenarios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Nitrogen Loads to Bay, millions of pounds, simulated using CBP phase 5.3.2 Watershed Model (2009N051811AA_CDF; 2011 Progress N033012 AA_CFD). "AA_CFD" refers to the scenarios run using "Allocation Air" and "Constant Delivery Factors.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Atmospheric Loads are hypothetical (assumes achieving 50% of the reduction achieved between 2009-2010 ).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MS are based on 020212 "2013 Final Milestones" for jurisdictions.  Based 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straightline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trajectory to 2017 for EPA At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loads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2025 Planning Targets, established 8/1/11, are for development of Phase II Watershed Implementation Plans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 targets are calculated as follows: 2017=2009Load-0.6*(2009Load-2025load)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deposition simulated using the Chesapeake Bay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Airshed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(a combination of a regression model of wet deposition and a continental-scale air quality model of North America called the CMAQ for estimates of dry deposition).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deposition to the watershed that is EPA's responsibility to reduce under the Clean Air Act  is calculated by subtracting the totals of the 2009N051811AA_CDF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2011 Progress N033012 AA_CFD scenarios from the;  2009N051811_CDF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2011Progress N033012_CDF scenarios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Nitrogen Loads to Bay, millions of pounds, simulated using CBP phase 5.3.2 Watershed Model (2009N051811AA_CDF; 2011 Progress N033012 AA_CFD). "AA_CFD" refers to the scenarios run using "Allocation Air" and "Constant Delivery Factors.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Atmospheric Loads are hypothetical (assumes achieving 50% of the reduction achieved between 2009-2010 ).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MS are based on 020212 "2013 Final Milestones" for jurisdictions.  Based 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straightline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trajectory to 2017 for EPA At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loads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2025 Planning Targets, established 8/1/11, are for development of Phase II Watershed Implementation Plans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 targets are calculated as follows: 2017=2009Load-0.6*(2009Load-2025load)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deposition simulated using the Chesapeake Bay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Airshed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(a combination of a regression model of wet deposition and a continental-scale air quality model of North America called the CMAQ for estimates of dry deposition).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deposition to the watershed that is EPA's responsibility to reduce under the Clean Air Act  is calculated by subtracting the totals of the 2009N051811AA_CDF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2011 Progress N033012 AA_CFD scenarios from the;  2009N051811_CDF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2011Progress N033012_CDF scenarios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4018-6E5A-4379-B8F7-1C568062CF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CC29D-A141-41A3-BEDC-0C09D3DD37BD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08A3CF-FD8C-4833-9171-DD32694E01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Progress on Reducing Nutrient and Sediment Pollution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1752600"/>
          </a:xfrm>
        </p:spPr>
        <p:txBody>
          <a:bodyPr/>
          <a:lstStyle/>
          <a:p>
            <a:r>
              <a:rPr lang="en-US" dirty="0" err="1" smtClean="0"/>
              <a:t>Carin</a:t>
            </a:r>
            <a:r>
              <a:rPr lang="en-US" dirty="0" smtClean="0"/>
              <a:t> </a:t>
            </a:r>
            <a:r>
              <a:rPr lang="en-US" dirty="0" err="1" smtClean="0"/>
              <a:t>Bisland</a:t>
            </a:r>
            <a:r>
              <a:rPr lang="en-US" dirty="0" smtClean="0"/>
              <a:t>, EPA</a:t>
            </a:r>
          </a:p>
          <a:p>
            <a:r>
              <a:rPr lang="en-US" dirty="0" smtClean="0"/>
              <a:t>Principals’ Staff Committee</a:t>
            </a:r>
          </a:p>
          <a:p>
            <a:r>
              <a:rPr lang="en-US" dirty="0" smtClean="0"/>
              <a:t>5/14/12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 2012-13 </a:t>
            </a:r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2-Pagers for each individual jurisdiction.</a:t>
            </a:r>
          </a:p>
          <a:p>
            <a:r>
              <a:rPr lang="en-US" dirty="0" smtClean="0"/>
              <a:t>General Narrative</a:t>
            </a:r>
          </a:p>
          <a:p>
            <a:r>
              <a:rPr lang="en-US" dirty="0" smtClean="0"/>
              <a:t>Highlights of programmatic and BMP actions.</a:t>
            </a:r>
          </a:p>
          <a:p>
            <a:r>
              <a:rPr lang="en-US" dirty="0" smtClean="0"/>
              <a:t>Expected load reductions from those actions as stacked bars for N, P, and Sediment</a:t>
            </a:r>
          </a:p>
          <a:p>
            <a:r>
              <a:rPr lang="en-US" dirty="0" smtClean="0"/>
              <a:t>Jurisdictions and CBPO are finalizing factsheets this week for the PSC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 2012-13 Milestones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15625" r="22500" b="22168"/>
          <a:stretch>
            <a:fillRect/>
          </a:stretch>
        </p:blipFill>
        <p:spPr bwMode="auto">
          <a:xfrm>
            <a:off x="1382486" y="1676400"/>
            <a:ext cx="53993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371600" y="5181600"/>
            <a:ext cx="6095999" cy="1524000"/>
          </a:xfrm>
          <a:custGeom>
            <a:avLst/>
            <a:gdLst>
              <a:gd name="connsiteX0" fmla="*/ 0 w 4760686"/>
              <a:gd name="connsiteY0" fmla="*/ 0 h 928914"/>
              <a:gd name="connsiteX1" fmla="*/ 203200 w 4760686"/>
              <a:gd name="connsiteY1" fmla="*/ 464457 h 928914"/>
              <a:gd name="connsiteX2" fmla="*/ 333829 w 4760686"/>
              <a:gd name="connsiteY2" fmla="*/ 261257 h 928914"/>
              <a:gd name="connsiteX3" fmla="*/ 449943 w 4760686"/>
              <a:gd name="connsiteY3" fmla="*/ 566057 h 928914"/>
              <a:gd name="connsiteX4" fmla="*/ 624115 w 4760686"/>
              <a:gd name="connsiteY4" fmla="*/ 348343 h 928914"/>
              <a:gd name="connsiteX5" fmla="*/ 682172 w 4760686"/>
              <a:gd name="connsiteY5" fmla="*/ 551543 h 928914"/>
              <a:gd name="connsiteX6" fmla="*/ 1204686 w 4760686"/>
              <a:gd name="connsiteY6" fmla="*/ 377371 h 928914"/>
              <a:gd name="connsiteX7" fmla="*/ 1248229 w 4760686"/>
              <a:gd name="connsiteY7" fmla="*/ 580571 h 928914"/>
              <a:gd name="connsiteX8" fmla="*/ 1494972 w 4760686"/>
              <a:gd name="connsiteY8" fmla="*/ 420914 h 928914"/>
              <a:gd name="connsiteX9" fmla="*/ 1741715 w 4760686"/>
              <a:gd name="connsiteY9" fmla="*/ 711200 h 928914"/>
              <a:gd name="connsiteX10" fmla="*/ 1944915 w 4760686"/>
              <a:gd name="connsiteY10" fmla="*/ 566057 h 928914"/>
              <a:gd name="connsiteX11" fmla="*/ 2061029 w 4760686"/>
              <a:gd name="connsiteY11" fmla="*/ 754743 h 928914"/>
              <a:gd name="connsiteX12" fmla="*/ 2322286 w 4760686"/>
              <a:gd name="connsiteY12" fmla="*/ 624114 h 928914"/>
              <a:gd name="connsiteX13" fmla="*/ 2481943 w 4760686"/>
              <a:gd name="connsiteY13" fmla="*/ 841829 h 928914"/>
              <a:gd name="connsiteX14" fmla="*/ 2786743 w 4760686"/>
              <a:gd name="connsiteY14" fmla="*/ 653143 h 928914"/>
              <a:gd name="connsiteX15" fmla="*/ 2917372 w 4760686"/>
              <a:gd name="connsiteY15" fmla="*/ 827314 h 928914"/>
              <a:gd name="connsiteX16" fmla="*/ 3193143 w 4760686"/>
              <a:gd name="connsiteY16" fmla="*/ 696686 h 928914"/>
              <a:gd name="connsiteX17" fmla="*/ 3280229 w 4760686"/>
              <a:gd name="connsiteY17" fmla="*/ 914400 h 928914"/>
              <a:gd name="connsiteX18" fmla="*/ 3730172 w 4760686"/>
              <a:gd name="connsiteY18" fmla="*/ 856343 h 928914"/>
              <a:gd name="connsiteX19" fmla="*/ 4034972 w 4760686"/>
              <a:gd name="connsiteY19" fmla="*/ 914400 h 928914"/>
              <a:gd name="connsiteX20" fmla="*/ 4760686 w 4760686"/>
              <a:gd name="connsiteY20" fmla="*/ 928914 h 928914"/>
              <a:gd name="connsiteX21" fmla="*/ 0 w 4760686"/>
              <a:gd name="connsiteY21" fmla="*/ 899886 h 928914"/>
              <a:gd name="connsiteX22" fmla="*/ 0 w 4760686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494972 w 5950857"/>
              <a:gd name="connsiteY8" fmla="*/ 420914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61029 w 5950857"/>
              <a:gd name="connsiteY11" fmla="*/ 754743 h 928914"/>
              <a:gd name="connsiteX12" fmla="*/ 2322286 w 5950857"/>
              <a:gd name="connsiteY12" fmla="*/ 624114 h 928914"/>
              <a:gd name="connsiteX13" fmla="*/ 2481943 w 5950857"/>
              <a:gd name="connsiteY13" fmla="*/ 841829 h 928914"/>
              <a:gd name="connsiteX14" fmla="*/ 2786743 w 5950857"/>
              <a:gd name="connsiteY14" fmla="*/ 653143 h 928914"/>
              <a:gd name="connsiteX15" fmla="*/ 2917372 w 5950857"/>
              <a:gd name="connsiteY15" fmla="*/ 827314 h 928914"/>
              <a:gd name="connsiteX16" fmla="*/ 3193143 w 5950857"/>
              <a:gd name="connsiteY16" fmla="*/ 696686 h 928914"/>
              <a:gd name="connsiteX17" fmla="*/ 3280229 w 5950857"/>
              <a:gd name="connsiteY17" fmla="*/ 914400 h 928914"/>
              <a:gd name="connsiteX18" fmla="*/ 3730172 w 5950857"/>
              <a:gd name="connsiteY18" fmla="*/ 856343 h 928914"/>
              <a:gd name="connsiteX19" fmla="*/ 4034972 w 5950857"/>
              <a:gd name="connsiteY19" fmla="*/ 914400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494972 w 5950857"/>
              <a:gd name="connsiteY8" fmla="*/ 420914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61029 w 5950857"/>
              <a:gd name="connsiteY11" fmla="*/ 754743 h 928914"/>
              <a:gd name="connsiteX12" fmla="*/ 2322286 w 5950857"/>
              <a:gd name="connsiteY12" fmla="*/ 624114 h 928914"/>
              <a:gd name="connsiteX13" fmla="*/ 2481943 w 5950857"/>
              <a:gd name="connsiteY13" fmla="*/ 841829 h 928914"/>
              <a:gd name="connsiteX14" fmla="*/ 2786743 w 5950857"/>
              <a:gd name="connsiteY14" fmla="*/ 653143 h 928914"/>
              <a:gd name="connsiteX15" fmla="*/ 2917372 w 5950857"/>
              <a:gd name="connsiteY15" fmla="*/ 827314 h 928914"/>
              <a:gd name="connsiteX16" fmla="*/ 3193143 w 5950857"/>
              <a:gd name="connsiteY16" fmla="*/ 696686 h 928914"/>
              <a:gd name="connsiteX17" fmla="*/ 3280229 w 5950857"/>
              <a:gd name="connsiteY17" fmla="*/ 914400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494972 w 5950857"/>
              <a:gd name="connsiteY8" fmla="*/ 420914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61029 w 5950857"/>
              <a:gd name="connsiteY11" fmla="*/ 754743 h 928914"/>
              <a:gd name="connsiteX12" fmla="*/ 2322286 w 5950857"/>
              <a:gd name="connsiteY12" fmla="*/ 624114 h 928914"/>
              <a:gd name="connsiteX13" fmla="*/ 2481943 w 5950857"/>
              <a:gd name="connsiteY13" fmla="*/ 841829 h 928914"/>
              <a:gd name="connsiteX14" fmla="*/ 2786743 w 5950857"/>
              <a:gd name="connsiteY14" fmla="*/ 653143 h 928914"/>
              <a:gd name="connsiteX15" fmla="*/ 2917372 w 5950857"/>
              <a:gd name="connsiteY15" fmla="*/ 827314 h 928914"/>
              <a:gd name="connsiteX16" fmla="*/ 3193143 w 5950857"/>
              <a:gd name="connsiteY16" fmla="*/ 696686 h 928914"/>
              <a:gd name="connsiteX17" fmla="*/ 3719286 w 5950857"/>
              <a:gd name="connsiteY17" fmla="*/ 696686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494972 w 5950857"/>
              <a:gd name="connsiteY8" fmla="*/ 420914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61029 w 5950857"/>
              <a:gd name="connsiteY11" fmla="*/ 754743 h 928914"/>
              <a:gd name="connsiteX12" fmla="*/ 2322286 w 5950857"/>
              <a:gd name="connsiteY12" fmla="*/ 624114 h 928914"/>
              <a:gd name="connsiteX13" fmla="*/ 2481943 w 5950857"/>
              <a:gd name="connsiteY13" fmla="*/ 841829 h 928914"/>
              <a:gd name="connsiteX14" fmla="*/ 2901043 w 5950857"/>
              <a:gd name="connsiteY14" fmla="*/ 510903 h 928914"/>
              <a:gd name="connsiteX15" fmla="*/ 2917372 w 5950857"/>
              <a:gd name="connsiteY15" fmla="*/ 827314 h 928914"/>
              <a:gd name="connsiteX16" fmla="*/ 3193143 w 5950857"/>
              <a:gd name="connsiteY16" fmla="*/ 696686 h 928914"/>
              <a:gd name="connsiteX17" fmla="*/ 3719286 w 5950857"/>
              <a:gd name="connsiteY17" fmla="*/ 696686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494972 w 5950857"/>
              <a:gd name="connsiteY8" fmla="*/ 420914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61029 w 5950857"/>
              <a:gd name="connsiteY11" fmla="*/ 754743 h 928914"/>
              <a:gd name="connsiteX12" fmla="*/ 2322286 w 5950857"/>
              <a:gd name="connsiteY12" fmla="*/ 624114 h 928914"/>
              <a:gd name="connsiteX13" fmla="*/ 2529115 w 5950857"/>
              <a:gd name="connsiteY13" fmla="*/ 789577 h 928914"/>
              <a:gd name="connsiteX14" fmla="*/ 2901043 w 5950857"/>
              <a:gd name="connsiteY14" fmla="*/ 510903 h 928914"/>
              <a:gd name="connsiteX15" fmla="*/ 2917372 w 5950857"/>
              <a:gd name="connsiteY15" fmla="*/ 827314 h 928914"/>
              <a:gd name="connsiteX16" fmla="*/ 3193143 w 5950857"/>
              <a:gd name="connsiteY16" fmla="*/ 696686 h 928914"/>
              <a:gd name="connsiteX17" fmla="*/ 3719286 w 5950857"/>
              <a:gd name="connsiteY17" fmla="*/ 696686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636486 w 5950857"/>
              <a:gd name="connsiteY8" fmla="*/ 418011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61029 w 5950857"/>
              <a:gd name="connsiteY11" fmla="*/ 754743 h 928914"/>
              <a:gd name="connsiteX12" fmla="*/ 2322286 w 5950857"/>
              <a:gd name="connsiteY12" fmla="*/ 624114 h 928914"/>
              <a:gd name="connsiteX13" fmla="*/ 2529115 w 5950857"/>
              <a:gd name="connsiteY13" fmla="*/ 789577 h 928914"/>
              <a:gd name="connsiteX14" fmla="*/ 2901043 w 5950857"/>
              <a:gd name="connsiteY14" fmla="*/ 510903 h 928914"/>
              <a:gd name="connsiteX15" fmla="*/ 2917372 w 5950857"/>
              <a:gd name="connsiteY15" fmla="*/ 827314 h 928914"/>
              <a:gd name="connsiteX16" fmla="*/ 3193143 w 5950857"/>
              <a:gd name="connsiteY16" fmla="*/ 696686 h 928914"/>
              <a:gd name="connsiteX17" fmla="*/ 3719286 w 5950857"/>
              <a:gd name="connsiteY17" fmla="*/ 696686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636486 w 5950857"/>
              <a:gd name="connsiteY8" fmla="*/ 418011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08415 w 5950857"/>
              <a:gd name="connsiteY11" fmla="*/ 650240 h 928914"/>
              <a:gd name="connsiteX12" fmla="*/ 2322286 w 5950857"/>
              <a:gd name="connsiteY12" fmla="*/ 624114 h 928914"/>
              <a:gd name="connsiteX13" fmla="*/ 2529115 w 5950857"/>
              <a:gd name="connsiteY13" fmla="*/ 789577 h 928914"/>
              <a:gd name="connsiteX14" fmla="*/ 2901043 w 5950857"/>
              <a:gd name="connsiteY14" fmla="*/ 510903 h 928914"/>
              <a:gd name="connsiteX15" fmla="*/ 2917372 w 5950857"/>
              <a:gd name="connsiteY15" fmla="*/ 827314 h 928914"/>
              <a:gd name="connsiteX16" fmla="*/ 3193143 w 5950857"/>
              <a:gd name="connsiteY16" fmla="*/ 696686 h 928914"/>
              <a:gd name="connsiteX17" fmla="*/ 3719286 w 5950857"/>
              <a:gd name="connsiteY17" fmla="*/ 696686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636486 w 5950857"/>
              <a:gd name="connsiteY8" fmla="*/ 418011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08415 w 5950857"/>
              <a:gd name="connsiteY11" fmla="*/ 650240 h 928914"/>
              <a:gd name="connsiteX12" fmla="*/ 2322286 w 5950857"/>
              <a:gd name="connsiteY12" fmla="*/ 624114 h 928914"/>
              <a:gd name="connsiteX13" fmla="*/ 2529115 w 5950857"/>
              <a:gd name="connsiteY13" fmla="*/ 789577 h 928914"/>
              <a:gd name="connsiteX14" fmla="*/ 2901043 w 5950857"/>
              <a:gd name="connsiteY14" fmla="*/ 510903 h 928914"/>
              <a:gd name="connsiteX15" fmla="*/ 3049815 w 5950857"/>
              <a:gd name="connsiteY15" fmla="*/ 789577 h 928914"/>
              <a:gd name="connsiteX16" fmla="*/ 3193143 w 5950857"/>
              <a:gd name="connsiteY16" fmla="*/ 696686 h 928914"/>
              <a:gd name="connsiteX17" fmla="*/ 3719286 w 5950857"/>
              <a:gd name="connsiteY17" fmla="*/ 696686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  <a:gd name="connsiteX0" fmla="*/ 0 w 5950857"/>
              <a:gd name="connsiteY0" fmla="*/ 0 h 928914"/>
              <a:gd name="connsiteX1" fmla="*/ 203200 w 5950857"/>
              <a:gd name="connsiteY1" fmla="*/ 464457 h 928914"/>
              <a:gd name="connsiteX2" fmla="*/ 333829 w 5950857"/>
              <a:gd name="connsiteY2" fmla="*/ 261257 h 928914"/>
              <a:gd name="connsiteX3" fmla="*/ 449943 w 5950857"/>
              <a:gd name="connsiteY3" fmla="*/ 566057 h 928914"/>
              <a:gd name="connsiteX4" fmla="*/ 624115 w 5950857"/>
              <a:gd name="connsiteY4" fmla="*/ 348343 h 928914"/>
              <a:gd name="connsiteX5" fmla="*/ 682172 w 5950857"/>
              <a:gd name="connsiteY5" fmla="*/ 551543 h 928914"/>
              <a:gd name="connsiteX6" fmla="*/ 1204686 w 5950857"/>
              <a:gd name="connsiteY6" fmla="*/ 377371 h 928914"/>
              <a:gd name="connsiteX7" fmla="*/ 1248229 w 5950857"/>
              <a:gd name="connsiteY7" fmla="*/ 580571 h 928914"/>
              <a:gd name="connsiteX8" fmla="*/ 1636486 w 5950857"/>
              <a:gd name="connsiteY8" fmla="*/ 418011 h 928914"/>
              <a:gd name="connsiteX9" fmla="*/ 1741715 w 5950857"/>
              <a:gd name="connsiteY9" fmla="*/ 711200 h 928914"/>
              <a:gd name="connsiteX10" fmla="*/ 1944915 w 5950857"/>
              <a:gd name="connsiteY10" fmla="*/ 566057 h 928914"/>
              <a:gd name="connsiteX11" fmla="*/ 2008415 w 5950857"/>
              <a:gd name="connsiteY11" fmla="*/ 650240 h 928914"/>
              <a:gd name="connsiteX12" fmla="*/ 2322286 w 5950857"/>
              <a:gd name="connsiteY12" fmla="*/ 624114 h 928914"/>
              <a:gd name="connsiteX13" fmla="*/ 2529115 w 5950857"/>
              <a:gd name="connsiteY13" fmla="*/ 789577 h 928914"/>
              <a:gd name="connsiteX14" fmla="*/ 2901043 w 5950857"/>
              <a:gd name="connsiteY14" fmla="*/ 510903 h 928914"/>
              <a:gd name="connsiteX15" fmla="*/ 3049815 w 5950857"/>
              <a:gd name="connsiteY15" fmla="*/ 789577 h 928914"/>
              <a:gd name="connsiteX16" fmla="*/ 3421743 w 5950857"/>
              <a:gd name="connsiteY16" fmla="*/ 603794 h 928914"/>
              <a:gd name="connsiteX17" fmla="*/ 3719286 w 5950857"/>
              <a:gd name="connsiteY17" fmla="*/ 696686 h 928914"/>
              <a:gd name="connsiteX18" fmla="*/ 3730172 w 5950857"/>
              <a:gd name="connsiteY18" fmla="*/ 856343 h 928914"/>
              <a:gd name="connsiteX19" fmla="*/ 4537529 w 5950857"/>
              <a:gd name="connsiteY19" fmla="*/ 743131 h 928914"/>
              <a:gd name="connsiteX20" fmla="*/ 5950857 w 5950857"/>
              <a:gd name="connsiteY20" fmla="*/ 928914 h 928914"/>
              <a:gd name="connsiteX21" fmla="*/ 0 w 5950857"/>
              <a:gd name="connsiteY21" fmla="*/ 899886 h 928914"/>
              <a:gd name="connsiteX22" fmla="*/ 0 w 5950857"/>
              <a:gd name="connsiteY22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0857" h="928914">
                <a:moveTo>
                  <a:pt x="0" y="0"/>
                </a:moveTo>
                <a:lnTo>
                  <a:pt x="203200" y="464457"/>
                </a:lnTo>
                <a:lnTo>
                  <a:pt x="333829" y="261257"/>
                </a:lnTo>
                <a:lnTo>
                  <a:pt x="449943" y="566057"/>
                </a:lnTo>
                <a:lnTo>
                  <a:pt x="624115" y="348343"/>
                </a:lnTo>
                <a:lnTo>
                  <a:pt x="682172" y="551543"/>
                </a:lnTo>
                <a:lnTo>
                  <a:pt x="1204686" y="377371"/>
                </a:lnTo>
                <a:lnTo>
                  <a:pt x="1248229" y="580571"/>
                </a:lnTo>
                <a:lnTo>
                  <a:pt x="1636486" y="418011"/>
                </a:lnTo>
                <a:lnTo>
                  <a:pt x="1741715" y="711200"/>
                </a:lnTo>
                <a:lnTo>
                  <a:pt x="1944915" y="566057"/>
                </a:lnTo>
                <a:lnTo>
                  <a:pt x="2008415" y="650240"/>
                </a:lnTo>
                <a:lnTo>
                  <a:pt x="2322286" y="624114"/>
                </a:lnTo>
                <a:lnTo>
                  <a:pt x="2529115" y="789577"/>
                </a:lnTo>
                <a:lnTo>
                  <a:pt x="2901043" y="510903"/>
                </a:lnTo>
                <a:lnTo>
                  <a:pt x="3049815" y="789577"/>
                </a:lnTo>
                <a:lnTo>
                  <a:pt x="3421743" y="603794"/>
                </a:lnTo>
                <a:lnTo>
                  <a:pt x="3719286" y="696686"/>
                </a:lnTo>
                <a:lnTo>
                  <a:pt x="3730172" y="856343"/>
                </a:lnTo>
                <a:lnTo>
                  <a:pt x="4537529" y="743131"/>
                </a:lnTo>
                <a:lnTo>
                  <a:pt x="5950857" y="928914"/>
                </a:lnTo>
                <a:lnTo>
                  <a:pt x="0" y="8998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Nutrient and Sediment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</a:t>
            </a:r>
            <a:r>
              <a:rPr lang="en-US" dirty="0" smtClean="0"/>
              <a:t>of proposed integrated approach to better assess and communicate progress toward attainment of water-quality standards  (more detail in next presentation)</a:t>
            </a:r>
          </a:p>
          <a:p>
            <a:endParaRPr lang="en-US" sz="1800" dirty="0" smtClean="0"/>
          </a:p>
          <a:p>
            <a:r>
              <a:rPr lang="en-US" dirty="0" smtClean="0"/>
              <a:t>Provided </a:t>
            </a:r>
            <a:r>
              <a:rPr lang="en-US" dirty="0" smtClean="0"/>
              <a:t>for two periods, long-term changes (1985-2010) and over 10 years (2001-2010) </a:t>
            </a:r>
          </a:p>
          <a:p>
            <a:endParaRPr lang="en-US" sz="1800" dirty="0" smtClean="0"/>
          </a:p>
          <a:p>
            <a:r>
              <a:rPr lang="en-US" dirty="0" smtClean="0"/>
              <a:t>Uses </a:t>
            </a:r>
            <a:r>
              <a:rPr lang="en-US" dirty="0" smtClean="0"/>
              <a:t>the CBP </a:t>
            </a:r>
            <a:r>
              <a:rPr lang="en-US" dirty="0" err="1" smtClean="0"/>
              <a:t>nontidal</a:t>
            </a:r>
            <a:r>
              <a:rPr lang="en-US" dirty="0" smtClean="0"/>
              <a:t> monitoring network to show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.  Nutrient and Sediment Trends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19531" r="21250" b="12799"/>
          <a:stretch>
            <a:fillRect/>
          </a:stretch>
        </p:blipFill>
        <p:spPr bwMode="auto">
          <a:xfrm>
            <a:off x="1371600" y="1295400"/>
            <a:ext cx="5943600" cy="54191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371600" y="5029200"/>
            <a:ext cx="6019799" cy="1752601"/>
          </a:xfrm>
          <a:custGeom>
            <a:avLst/>
            <a:gdLst>
              <a:gd name="connsiteX0" fmla="*/ 0 w 4760686"/>
              <a:gd name="connsiteY0" fmla="*/ 0 h 928914"/>
              <a:gd name="connsiteX1" fmla="*/ 203200 w 4760686"/>
              <a:gd name="connsiteY1" fmla="*/ 464457 h 928914"/>
              <a:gd name="connsiteX2" fmla="*/ 333829 w 4760686"/>
              <a:gd name="connsiteY2" fmla="*/ 261257 h 928914"/>
              <a:gd name="connsiteX3" fmla="*/ 449943 w 4760686"/>
              <a:gd name="connsiteY3" fmla="*/ 566057 h 928914"/>
              <a:gd name="connsiteX4" fmla="*/ 624115 w 4760686"/>
              <a:gd name="connsiteY4" fmla="*/ 348343 h 928914"/>
              <a:gd name="connsiteX5" fmla="*/ 682172 w 4760686"/>
              <a:gd name="connsiteY5" fmla="*/ 551543 h 928914"/>
              <a:gd name="connsiteX6" fmla="*/ 1204686 w 4760686"/>
              <a:gd name="connsiteY6" fmla="*/ 377371 h 928914"/>
              <a:gd name="connsiteX7" fmla="*/ 1248229 w 4760686"/>
              <a:gd name="connsiteY7" fmla="*/ 580571 h 928914"/>
              <a:gd name="connsiteX8" fmla="*/ 1494972 w 4760686"/>
              <a:gd name="connsiteY8" fmla="*/ 420914 h 928914"/>
              <a:gd name="connsiteX9" fmla="*/ 1741715 w 4760686"/>
              <a:gd name="connsiteY9" fmla="*/ 711200 h 928914"/>
              <a:gd name="connsiteX10" fmla="*/ 1944915 w 4760686"/>
              <a:gd name="connsiteY10" fmla="*/ 566057 h 928914"/>
              <a:gd name="connsiteX11" fmla="*/ 2061029 w 4760686"/>
              <a:gd name="connsiteY11" fmla="*/ 754743 h 928914"/>
              <a:gd name="connsiteX12" fmla="*/ 2322286 w 4760686"/>
              <a:gd name="connsiteY12" fmla="*/ 624114 h 928914"/>
              <a:gd name="connsiteX13" fmla="*/ 2481943 w 4760686"/>
              <a:gd name="connsiteY13" fmla="*/ 841829 h 928914"/>
              <a:gd name="connsiteX14" fmla="*/ 2786743 w 4760686"/>
              <a:gd name="connsiteY14" fmla="*/ 653143 h 928914"/>
              <a:gd name="connsiteX15" fmla="*/ 2917372 w 4760686"/>
              <a:gd name="connsiteY15" fmla="*/ 827314 h 928914"/>
              <a:gd name="connsiteX16" fmla="*/ 3193143 w 4760686"/>
              <a:gd name="connsiteY16" fmla="*/ 696686 h 928914"/>
              <a:gd name="connsiteX17" fmla="*/ 3280229 w 4760686"/>
              <a:gd name="connsiteY17" fmla="*/ 914400 h 928914"/>
              <a:gd name="connsiteX18" fmla="*/ 3730172 w 4760686"/>
              <a:gd name="connsiteY18" fmla="*/ 856343 h 928914"/>
              <a:gd name="connsiteX19" fmla="*/ 4034972 w 4760686"/>
              <a:gd name="connsiteY19" fmla="*/ 914400 h 928914"/>
              <a:gd name="connsiteX20" fmla="*/ 4760686 w 4760686"/>
              <a:gd name="connsiteY20" fmla="*/ 928914 h 928914"/>
              <a:gd name="connsiteX21" fmla="*/ 0 w 4760686"/>
              <a:gd name="connsiteY21" fmla="*/ 899886 h 928914"/>
              <a:gd name="connsiteX22" fmla="*/ 0 w 4760686"/>
              <a:gd name="connsiteY22" fmla="*/ 0 h 928914"/>
              <a:gd name="connsiteX0" fmla="*/ 0 w 4760686"/>
              <a:gd name="connsiteY0" fmla="*/ 0 h 928914"/>
              <a:gd name="connsiteX1" fmla="*/ 203200 w 4760686"/>
              <a:gd name="connsiteY1" fmla="*/ 464457 h 928914"/>
              <a:gd name="connsiteX2" fmla="*/ 333829 w 4760686"/>
              <a:gd name="connsiteY2" fmla="*/ 261257 h 928914"/>
              <a:gd name="connsiteX3" fmla="*/ 449943 w 4760686"/>
              <a:gd name="connsiteY3" fmla="*/ 566057 h 928914"/>
              <a:gd name="connsiteX4" fmla="*/ 624115 w 4760686"/>
              <a:gd name="connsiteY4" fmla="*/ 348343 h 928914"/>
              <a:gd name="connsiteX5" fmla="*/ 682172 w 4760686"/>
              <a:gd name="connsiteY5" fmla="*/ 551543 h 928914"/>
              <a:gd name="connsiteX6" fmla="*/ 1204686 w 4760686"/>
              <a:gd name="connsiteY6" fmla="*/ 377371 h 928914"/>
              <a:gd name="connsiteX7" fmla="*/ 1248229 w 4760686"/>
              <a:gd name="connsiteY7" fmla="*/ 580571 h 928914"/>
              <a:gd name="connsiteX8" fmla="*/ 1494972 w 4760686"/>
              <a:gd name="connsiteY8" fmla="*/ 420914 h 928914"/>
              <a:gd name="connsiteX9" fmla="*/ 1741715 w 4760686"/>
              <a:gd name="connsiteY9" fmla="*/ 711200 h 928914"/>
              <a:gd name="connsiteX10" fmla="*/ 1944915 w 4760686"/>
              <a:gd name="connsiteY10" fmla="*/ 566057 h 928914"/>
              <a:gd name="connsiteX11" fmla="*/ 2061029 w 4760686"/>
              <a:gd name="connsiteY11" fmla="*/ 754743 h 928914"/>
              <a:gd name="connsiteX12" fmla="*/ 2322286 w 4760686"/>
              <a:gd name="connsiteY12" fmla="*/ 624114 h 928914"/>
              <a:gd name="connsiteX13" fmla="*/ 2481943 w 4760686"/>
              <a:gd name="connsiteY13" fmla="*/ 841829 h 928914"/>
              <a:gd name="connsiteX14" fmla="*/ 2786743 w 4760686"/>
              <a:gd name="connsiteY14" fmla="*/ 653143 h 928914"/>
              <a:gd name="connsiteX15" fmla="*/ 2917372 w 4760686"/>
              <a:gd name="connsiteY15" fmla="*/ 827314 h 928914"/>
              <a:gd name="connsiteX16" fmla="*/ 3193143 w 4760686"/>
              <a:gd name="connsiteY16" fmla="*/ 696686 h 928914"/>
              <a:gd name="connsiteX17" fmla="*/ 3280229 w 4760686"/>
              <a:gd name="connsiteY17" fmla="*/ 914400 h 928914"/>
              <a:gd name="connsiteX18" fmla="*/ 3730172 w 4760686"/>
              <a:gd name="connsiteY18" fmla="*/ 856343 h 928914"/>
              <a:gd name="connsiteX19" fmla="*/ 4208722 w 4760686"/>
              <a:gd name="connsiteY19" fmla="*/ 844467 h 928914"/>
              <a:gd name="connsiteX20" fmla="*/ 4760686 w 4760686"/>
              <a:gd name="connsiteY20" fmla="*/ 928914 h 928914"/>
              <a:gd name="connsiteX21" fmla="*/ 0 w 4760686"/>
              <a:gd name="connsiteY21" fmla="*/ 899886 h 928914"/>
              <a:gd name="connsiteX22" fmla="*/ 0 w 4760686"/>
              <a:gd name="connsiteY22" fmla="*/ 0 h 928914"/>
              <a:gd name="connsiteX0" fmla="*/ 0 w 4760686"/>
              <a:gd name="connsiteY0" fmla="*/ 0 h 928914"/>
              <a:gd name="connsiteX1" fmla="*/ 203200 w 4760686"/>
              <a:gd name="connsiteY1" fmla="*/ 464457 h 928914"/>
              <a:gd name="connsiteX2" fmla="*/ 333829 w 4760686"/>
              <a:gd name="connsiteY2" fmla="*/ 261257 h 928914"/>
              <a:gd name="connsiteX3" fmla="*/ 449943 w 4760686"/>
              <a:gd name="connsiteY3" fmla="*/ 566057 h 928914"/>
              <a:gd name="connsiteX4" fmla="*/ 624115 w 4760686"/>
              <a:gd name="connsiteY4" fmla="*/ 348343 h 928914"/>
              <a:gd name="connsiteX5" fmla="*/ 682172 w 4760686"/>
              <a:gd name="connsiteY5" fmla="*/ 551543 h 928914"/>
              <a:gd name="connsiteX6" fmla="*/ 1204686 w 4760686"/>
              <a:gd name="connsiteY6" fmla="*/ 377371 h 928914"/>
              <a:gd name="connsiteX7" fmla="*/ 1248229 w 4760686"/>
              <a:gd name="connsiteY7" fmla="*/ 580571 h 928914"/>
              <a:gd name="connsiteX8" fmla="*/ 1494972 w 4760686"/>
              <a:gd name="connsiteY8" fmla="*/ 420914 h 928914"/>
              <a:gd name="connsiteX9" fmla="*/ 1741715 w 4760686"/>
              <a:gd name="connsiteY9" fmla="*/ 711200 h 928914"/>
              <a:gd name="connsiteX10" fmla="*/ 1944915 w 4760686"/>
              <a:gd name="connsiteY10" fmla="*/ 566057 h 928914"/>
              <a:gd name="connsiteX11" fmla="*/ 2061029 w 4760686"/>
              <a:gd name="connsiteY11" fmla="*/ 754743 h 928914"/>
              <a:gd name="connsiteX12" fmla="*/ 2322286 w 4760686"/>
              <a:gd name="connsiteY12" fmla="*/ 624114 h 928914"/>
              <a:gd name="connsiteX13" fmla="*/ 2481943 w 4760686"/>
              <a:gd name="connsiteY13" fmla="*/ 841829 h 928914"/>
              <a:gd name="connsiteX14" fmla="*/ 2786743 w 4760686"/>
              <a:gd name="connsiteY14" fmla="*/ 653143 h 928914"/>
              <a:gd name="connsiteX15" fmla="*/ 2917372 w 4760686"/>
              <a:gd name="connsiteY15" fmla="*/ 827314 h 928914"/>
              <a:gd name="connsiteX16" fmla="*/ 3193143 w 4760686"/>
              <a:gd name="connsiteY16" fmla="*/ 696686 h 928914"/>
              <a:gd name="connsiteX17" fmla="*/ 3280229 w 4760686"/>
              <a:gd name="connsiteY17" fmla="*/ 914400 h 928914"/>
              <a:gd name="connsiteX18" fmla="*/ 3730172 w 4760686"/>
              <a:gd name="connsiteY18" fmla="*/ 856343 h 928914"/>
              <a:gd name="connsiteX19" fmla="*/ 4208722 w 4760686"/>
              <a:gd name="connsiteY19" fmla="*/ 844467 h 928914"/>
              <a:gd name="connsiteX20" fmla="*/ 4760686 w 4760686"/>
              <a:gd name="connsiteY20" fmla="*/ 928914 h 928914"/>
              <a:gd name="connsiteX21" fmla="*/ 0 w 4760686"/>
              <a:gd name="connsiteY21" fmla="*/ 899886 h 928914"/>
              <a:gd name="connsiteX22" fmla="*/ 0 w 4760686"/>
              <a:gd name="connsiteY22" fmla="*/ 0 h 928914"/>
              <a:gd name="connsiteX0" fmla="*/ 0 w 4760686"/>
              <a:gd name="connsiteY0" fmla="*/ 0 h 928914"/>
              <a:gd name="connsiteX1" fmla="*/ 203200 w 4760686"/>
              <a:gd name="connsiteY1" fmla="*/ 464457 h 928914"/>
              <a:gd name="connsiteX2" fmla="*/ 333829 w 4760686"/>
              <a:gd name="connsiteY2" fmla="*/ 261257 h 928914"/>
              <a:gd name="connsiteX3" fmla="*/ 449943 w 4760686"/>
              <a:gd name="connsiteY3" fmla="*/ 566057 h 928914"/>
              <a:gd name="connsiteX4" fmla="*/ 624115 w 4760686"/>
              <a:gd name="connsiteY4" fmla="*/ 348343 h 928914"/>
              <a:gd name="connsiteX5" fmla="*/ 682172 w 4760686"/>
              <a:gd name="connsiteY5" fmla="*/ 551543 h 928914"/>
              <a:gd name="connsiteX6" fmla="*/ 1204686 w 4760686"/>
              <a:gd name="connsiteY6" fmla="*/ 377371 h 928914"/>
              <a:gd name="connsiteX7" fmla="*/ 1248229 w 4760686"/>
              <a:gd name="connsiteY7" fmla="*/ 580571 h 928914"/>
              <a:gd name="connsiteX8" fmla="*/ 1494972 w 4760686"/>
              <a:gd name="connsiteY8" fmla="*/ 420914 h 928914"/>
              <a:gd name="connsiteX9" fmla="*/ 1741715 w 4760686"/>
              <a:gd name="connsiteY9" fmla="*/ 711200 h 928914"/>
              <a:gd name="connsiteX10" fmla="*/ 1944915 w 4760686"/>
              <a:gd name="connsiteY10" fmla="*/ 566057 h 928914"/>
              <a:gd name="connsiteX11" fmla="*/ 2061029 w 4760686"/>
              <a:gd name="connsiteY11" fmla="*/ 754743 h 928914"/>
              <a:gd name="connsiteX12" fmla="*/ 2322286 w 4760686"/>
              <a:gd name="connsiteY12" fmla="*/ 624114 h 928914"/>
              <a:gd name="connsiteX13" fmla="*/ 2481943 w 4760686"/>
              <a:gd name="connsiteY13" fmla="*/ 841829 h 928914"/>
              <a:gd name="connsiteX14" fmla="*/ 2786743 w 4760686"/>
              <a:gd name="connsiteY14" fmla="*/ 653143 h 928914"/>
              <a:gd name="connsiteX15" fmla="*/ 2917372 w 4760686"/>
              <a:gd name="connsiteY15" fmla="*/ 827314 h 928914"/>
              <a:gd name="connsiteX16" fmla="*/ 3193143 w 4760686"/>
              <a:gd name="connsiteY16" fmla="*/ 696686 h 928914"/>
              <a:gd name="connsiteX17" fmla="*/ 3587763 w 4760686"/>
              <a:gd name="connsiteY17" fmla="*/ 844467 h 928914"/>
              <a:gd name="connsiteX18" fmla="*/ 3730172 w 4760686"/>
              <a:gd name="connsiteY18" fmla="*/ 856343 h 928914"/>
              <a:gd name="connsiteX19" fmla="*/ 4208722 w 4760686"/>
              <a:gd name="connsiteY19" fmla="*/ 844467 h 928914"/>
              <a:gd name="connsiteX20" fmla="*/ 4760686 w 4760686"/>
              <a:gd name="connsiteY20" fmla="*/ 928914 h 928914"/>
              <a:gd name="connsiteX21" fmla="*/ 0 w 4760686"/>
              <a:gd name="connsiteY21" fmla="*/ 899886 h 928914"/>
              <a:gd name="connsiteX22" fmla="*/ 0 w 4760686"/>
              <a:gd name="connsiteY22" fmla="*/ 0 h 928914"/>
              <a:gd name="connsiteX0" fmla="*/ 0 w 4760686"/>
              <a:gd name="connsiteY0" fmla="*/ 0 h 928914"/>
              <a:gd name="connsiteX1" fmla="*/ 203200 w 4760686"/>
              <a:gd name="connsiteY1" fmla="*/ 464457 h 928914"/>
              <a:gd name="connsiteX2" fmla="*/ 333829 w 4760686"/>
              <a:gd name="connsiteY2" fmla="*/ 261257 h 928914"/>
              <a:gd name="connsiteX3" fmla="*/ 449943 w 4760686"/>
              <a:gd name="connsiteY3" fmla="*/ 566057 h 928914"/>
              <a:gd name="connsiteX4" fmla="*/ 624115 w 4760686"/>
              <a:gd name="connsiteY4" fmla="*/ 348343 h 928914"/>
              <a:gd name="connsiteX5" fmla="*/ 682172 w 4760686"/>
              <a:gd name="connsiteY5" fmla="*/ 551543 h 928914"/>
              <a:gd name="connsiteX6" fmla="*/ 1204686 w 4760686"/>
              <a:gd name="connsiteY6" fmla="*/ 377371 h 928914"/>
              <a:gd name="connsiteX7" fmla="*/ 1248229 w 4760686"/>
              <a:gd name="connsiteY7" fmla="*/ 580571 h 928914"/>
              <a:gd name="connsiteX8" fmla="*/ 1494972 w 4760686"/>
              <a:gd name="connsiteY8" fmla="*/ 420914 h 928914"/>
              <a:gd name="connsiteX9" fmla="*/ 1741715 w 4760686"/>
              <a:gd name="connsiteY9" fmla="*/ 711200 h 928914"/>
              <a:gd name="connsiteX10" fmla="*/ 1944915 w 4760686"/>
              <a:gd name="connsiteY10" fmla="*/ 566057 h 928914"/>
              <a:gd name="connsiteX11" fmla="*/ 2061029 w 4760686"/>
              <a:gd name="connsiteY11" fmla="*/ 754743 h 928914"/>
              <a:gd name="connsiteX12" fmla="*/ 2322286 w 4760686"/>
              <a:gd name="connsiteY12" fmla="*/ 624114 h 928914"/>
              <a:gd name="connsiteX13" fmla="*/ 2481943 w 4760686"/>
              <a:gd name="connsiteY13" fmla="*/ 841829 h 928914"/>
              <a:gd name="connsiteX14" fmla="*/ 2786743 w 4760686"/>
              <a:gd name="connsiteY14" fmla="*/ 653143 h 928914"/>
              <a:gd name="connsiteX15" fmla="*/ 2917372 w 4760686"/>
              <a:gd name="connsiteY15" fmla="*/ 827314 h 928914"/>
              <a:gd name="connsiteX16" fmla="*/ 3193143 w 4760686"/>
              <a:gd name="connsiteY16" fmla="*/ 696686 h 928914"/>
              <a:gd name="connsiteX17" fmla="*/ 3587763 w 4760686"/>
              <a:gd name="connsiteY17" fmla="*/ 844467 h 928914"/>
              <a:gd name="connsiteX18" fmla="*/ 3730172 w 4760686"/>
              <a:gd name="connsiteY18" fmla="*/ 856343 h 928914"/>
              <a:gd name="connsiteX19" fmla="*/ 4208722 w 4760686"/>
              <a:gd name="connsiteY19" fmla="*/ 844467 h 928914"/>
              <a:gd name="connsiteX20" fmla="*/ 4760686 w 4760686"/>
              <a:gd name="connsiteY20" fmla="*/ 928914 h 928914"/>
              <a:gd name="connsiteX21" fmla="*/ 0 w 4760686"/>
              <a:gd name="connsiteY21" fmla="*/ 928914 h 928914"/>
              <a:gd name="connsiteX22" fmla="*/ 0 w 4760686"/>
              <a:gd name="connsiteY22" fmla="*/ 0 h 928914"/>
              <a:gd name="connsiteX0" fmla="*/ 0 w 4760686"/>
              <a:gd name="connsiteY0" fmla="*/ 0 h 971137"/>
              <a:gd name="connsiteX1" fmla="*/ 203200 w 4760686"/>
              <a:gd name="connsiteY1" fmla="*/ 464457 h 971137"/>
              <a:gd name="connsiteX2" fmla="*/ 333829 w 4760686"/>
              <a:gd name="connsiteY2" fmla="*/ 261257 h 971137"/>
              <a:gd name="connsiteX3" fmla="*/ 449943 w 4760686"/>
              <a:gd name="connsiteY3" fmla="*/ 566057 h 971137"/>
              <a:gd name="connsiteX4" fmla="*/ 624115 w 4760686"/>
              <a:gd name="connsiteY4" fmla="*/ 348343 h 971137"/>
              <a:gd name="connsiteX5" fmla="*/ 682172 w 4760686"/>
              <a:gd name="connsiteY5" fmla="*/ 551543 h 971137"/>
              <a:gd name="connsiteX6" fmla="*/ 1204686 w 4760686"/>
              <a:gd name="connsiteY6" fmla="*/ 377371 h 971137"/>
              <a:gd name="connsiteX7" fmla="*/ 1248229 w 4760686"/>
              <a:gd name="connsiteY7" fmla="*/ 580571 h 971137"/>
              <a:gd name="connsiteX8" fmla="*/ 1494972 w 4760686"/>
              <a:gd name="connsiteY8" fmla="*/ 420914 h 971137"/>
              <a:gd name="connsiteX9" fmla="*/ 1741715 w 4760686"/>
              <a:gd name="connsiteY9" fmla="*/ 711200 h 971137"/>
              <a:gd name="connsiteX10" fmla="*/ 1944915 w 4760686"/>
              <a:gd name="connsiteY10" fmla="*/ 566057 h 971137"/>
              <a:gd name="connsiteX11" fmla="*/ 2061029 w 4760686"/>
              <a:gd name="connsiteY11" fmla="*/ 754743 h 971137"/>
              <a:gd name="connsiteX12" fmla="*/ 2322286 w 4760686"/>
              <a:gd name="connsiteY12" fmla="*/ 624114 h 971137"/>
              <a:gd name="connsiteX13" fmla="*/ 2481943 w 4760686"/>
              <a:gd name="connsiteY13" fmla="*/ 841829 h 971137"/>
              <a:gd name="connsiteX14" fmla="*/ 2786743 w 4760686"/>
              <a:gd name="connsiteY14" fmla="*/ 653143 h 971137"/>
              <a:gd name="connsiteX15" fmla="*/ 2917372 w 4760686"/>
              <a:gd name="connsiteY15" fmla="*/ 827314 h 971137"/>
              <a:gd name="connsiteX16" fmla="*/ 3193143 w 4760686"/>
              <a:gd name="connsiteY16" fmla="*/ 696686 h 971137"/>
              <a:gd name="connsiteX17" fmla="*/ 3587763 w 4760686"/>
              <a:gd name="connsiteY17" fmla="*/ 844467 h 971137"/>
              <a:gd name="connsiteX18" fmla="*/ 3730172 w 4760686"/>
              <a:gd name="connsiteY18" fmla="*/ 856343 h 971137"/>
              <a:gd name="connsiteX19" fmla="*/ 4208722 w 4760686"/>
              <a:gd name="connsiteY19" fmla="*/ 844467 h 971137"/>
              <a:gd name="connsiteX20" fmla="*/ 4760686 w 4760686"/>
              <a:gd name="connsiteY20" fmla="*/ 928914 h 971137"/>
              <a:gd name="connsiteX21" fmla="*/ 0 w 4760686"/>
              <a:gd name="connsiteY21" fmla="*/ 971137 h 971137"/>
              <a:gd name="connsiteX22" fmla="*/ 0 w 4760686"/>
              <a:gd name="connsiteY22" fmla="*/ 0 h 971137"/>
              <a:gd name="connsiteX0" fmla="*/ 0 w 4821720"/>
              <a:gd name="connsiteY0" fmla="*/ 0 h 971138"/>
              <a:gd name="connsiteX1" fmla="*/ 203200 w 4821720"/>
              <a:gd name="connsiteY1" fmla="*/ 464457 h 971138"/>
              <a:gd name="connsiteX2" fmla="*/ 333829 w 4821720"/>
              <a:gd name="connsiteY2" fmla="*/ 261257 h 971138"/>
              <a:gd name="connsiteX3" fmla="*/ 449943 w 4821720"/>
              <a:gd name="connsiteY3" fmla="*/ 566057 h 971138"/>
              <a:gd name="connsiteX4" fmla="*/ 624115 w 4821720"/>
              <a:gd name="connsiteY4" fmla="*/ 348343 h 971138"/>
              <a:gd name="connsiteX5" fmla="*/ 682172 w 4821720"/>
              <a:gd name="connsiteY5" fmla="*/ 551543 h 971138"/>
              <a:gd name="connsiteX6" fmla="*/ 1204686 w 4821720"/>
              <a:gd name="connsiteY6" fmla="*/ 377371 h 971138"/>
              <a:gd name="connsiteX7" fmla="*/ 1248229 w 4821720"/>
              <a:gd name="connsiteY7" fmla="*/ 580571 h 971138"/>
              <a:gd name="connsiteX8" fmla="*/ 1494972 w 4821720"/>
              <a:gd name="connsiteY8" fmla="*/ 420914 h 971138"/>
              <a:gd name="connsiteX9" fmla="*/ 1741715 w 4821720"/>
              <a:gd name="connsiteY9" fmla="*/ 711200 h 971138"/>
              <a:gd name="connsiteX10" fmla="*/ 1944915 w 4821720"/>
              <a:gd name="connsiteY10" fmla="*/ 566057 h 971138"/>
              <a:gd name="connsiteX11" fmla="*/ 2061029 w 4821720"/>
              <a:gd name="connsiteY11" fmla="*/ 754743 h 971138"/>
              <a:gd name="connsiteX12" fmla="*/ 2322286 w 4821720"/>
              <a:gd name="connsiteY12" fmla="*/ 624114 h 971138"/>
              <a:gd name="connsiteX13" fmla="*/ 2481943 w 4821720"/>
              <a:gd name="connsiteY13" fmla="*/ 841829 h 971138"/>
              <a:gd name="connsiteX14" fmla="*/ 2786743 w 4821720"/>
              <a:gd name="connsiteY14" fmla="*/ 653143 h 971138"/>
              <a:gd name="connsiteX15" fmla="*/ 2917372 w 4821720"/>
              <a:gd name="connsiteY15" fmla="*/ 827314 h 971138"/>
              <a:gd name="connsiteX16" fmla="*/ 3193143 w 4821720"/>
              <a:gd name="connsiteY16" fmla="*/ 696686 h 971138"/>
              <a:gd name="connsiteX17" fmla="*/ 3587763 w 4821720"/>
              <a:gd name="connsiteY17" fmla="*/ 844467 h 971138"/>
              <a:gd name="connsiteX18" fmla="*/ 3730172 w 4821720"/>
              <a:gd name="connsiteY18" fmla="*/ 856343 h 971138"/>
              <a:gd name="connsiteX19" fmla="*/ 4208722 w 4821720"/>
              <a:gd name="connsiteY19" fmla="*/ 844467 h 971138"/>
              <a:gd name="connsiteX20" fmla="*/ 4821720 w 4821720"/>
              <a:gd name="connsiteY20" fmla="*/ 971138 h 971138"/>
              <a:gd name="connsiteX21" fmla="*/ 0 w 4821720"/>
              <a:gd name="connsiteY21" fmla="*/ 971137 h 971138"/>
              <a:gd name="connsiteX22" fmla="*/ 0 w 4821720"/>
              <a:gd name="connsiteY22" fmla="*/ 0 h 97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21720" h="971138">
                <a:moveTo>
                  <a:pt x="0" y="0"/>
                </a:moveTo>
                <a:lnTo>
                  <a:pt x="203200" y="464457"/>
                </a:lnTo>
                <a:lnTo>
                  <a:pt x="333829" y="261257"/>
                </a:lnTo>
                <a:lnTo>
                  <a:pt x="449943" y="566057"/>
                </a:lnTo>
                <a:lnTo>
                  <a:pt x="624115" y="348343"/>
                </a:lnTo>
                <a:lnTo>
                  <a:pt x="682172" y="551543"/>
                </a:lnTo>
                <a:lnTo>
                  <a:pt x="1204686" y="377371"/>
                </a:lnTo>
                <a:lnTo>
                  <a:pt x="1248229" y="580571"/>
                </a:lnTo>
                <a:lnTo>
                  <a:pt x="1494972" y="420914"/>
                </a:lnTo>
                <a:lnTo>
                  <a:pt x="1741715" y="711200"/>
                </a:lnTo>
                <a:lnTo>
                  <a:pt x="1944915" y="566057"/>
                </a:lnTo>
                <a:lnTo>
                  <a:pt x="2061029" y="754743"/>
                </a:lnTo>
                <a:lnTo>
                  <a:pt x="2322286" y="624114"/>
                </a:lnTo>
                <a:lnTo>
                  <a:pt x="2481943" y="841829"/>
                </a:lnTo>
                <a:lnTo>
                  <a:pt x="2786743" y="653143"/>
                </a:lnTo>
                <a:lnTo>
                  <a:pt x="2917372" y="827314"/>
                </a:lnTo>
                <a:lnTo>
                  <a:pt x="3193143" y="696686"/>
                </a:lnTo>
                <a:lnTo>
                  <a:pt x="3587763" y="844467"/>
                </a:lnTo>
                <a:lnTo>
                  <a:pt x="3730172" y="856343"/>
                </a:lnTo>
                <a:lnTo>
                  <a:pt x="4208722" y="844467"/>
                </a:lnTo>
                <a:lnTo>
                  <a:pt x="4821720" y="971138"/>
                </a:lnTo>
                <a:lnTo>
                  <a:pt x="0" y="9711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Mock-up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 Progress (Draft) in Relation to 2009 Baseline, 2013 Milestone (Draft), 2017 Interim Target and 2025 Planning Target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557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685800" y="1400175"/>
            <a:ext cx="2233613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81200" y="304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3091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719138" y="1833563"/>
            <a:ext cx="2547937" cy="39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5" y="1219200"/>
            <a:ext cx="913091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838200" y="2095500"/>
            <a:ext cx="2566988" cy="22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Watershed-wide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Include key “highlights” (to be </a:t>
            </a:r>
            <a:r>
              <a:rPr lang="en-US" dirty="0" err="1" smtClean="0"/>
              <a:t>ID’d</a:t>
            </a:r>
            <a:r>
              <a:rPr lang="en-US" dirty="0" smtClean="0"/>
              <a:t> by the jurisdictions in the 2009-2011 MS factsheets) of accomplishments</a:t>
            </a:r>
          </a:p>
          <a:p>
            <a:endParaRPr lang="en-US" dirty="0" smtClean="0"/>
          </a:p>
          <a:p>
            <a:r>
              <a:rPr lang="en-US" dirty="0" smtClean="0"/>
              <a:t>Identify key highlights of actions that are expected to be taken in 2012-13 (to be </a:t>
            </a:r>
            <a:r>
              <a:rPr lang="en-US" dirty="0" err="1" smtClean="0"/>
              <a:t>ID’d</a:t>
            </a:r>
            <a:r>
              <a:rPr lang="en-US" dirty="0" smtClean="0"/>
              <a:t> by the jurisdictions in the 2012-13 MS factsheets)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Results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38557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Could include:</a:t>
            </a:r>
          </a:p>
          <a:p>
            <a:r>
              <a:rPr lang="en-US" dirty="0" smtClean="0"/>
              <a:t>Long term and short term non-tidal trends in N, P</a:t>
            </a:r>
          </a:p>
          <a:p>
            <a:endParaRPr lang="en-US" dirty="0" smtClean="0"/>
          </a:p>
          <a:p>
            <a:r>
              <a:rPr lang="en-US" dirty="0" smtClean="0"/>
              <a:t>Tidal Monitoring results for 2011 for Water Clarity, DO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err="1" smtClean="0"/>
              <a:t>nontidal</a:t>
            </a:r>
            <a:r>
              <a:rPr lang="en-US" dirty="0" smtClean="0"/>
              <a:t> monitoring to improve understanding of water quality changes based on actions taken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 Presentation of Pollution Reduction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467600" cy="3886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Five Sets of Documents</a:t>
            </a:r>
          </a:p>
          <a:p>
            <a:r>
              <a:rPr lang="en-US" dirty="0" smtClean="0"/>
              <a:t>Backgrounder - tying all progress together</a:t>
            </a:r>
          </a:p>
          <a:p>
            <a:r>
              <a:rPr lang="en-US" dirty="0" smtClean="0"/>
              <a:t>2009-2011 Milestones Progress (2-Pagers)</a:t>
            </a:r>
          </a:p>
          <a:p>
            <a:r>
              <a:rPr lang="en-US" dirty="0" smtClean="0"/>
              <a:t>2011 Reducing Pollution Indicators Summary</a:t>
            </a:r>
          </a:p>
          <a:p>
            <a:r>
              <a:rPr lang="en-US" dirty="0" smtClean="0"/>
              <a:t>2012-2013 Milestones (2-Pagers)</a:t>
            </a:r>
          </a:p>
          <a:p>
            <a:r>
              <a:rPr lang="en-US" dirty="0" smtClean="0"/>
              <a:t>Nutrient and Sediment Trends</a:t>
            </a:r>
          </a:p>
          <a:p>
            <a:pPr>
              <a:buNone/>
            </a:pPr>
            <a:r>
              <a:rPr lang="en-US" dirty="0" smtClean="0"/>
              <a:t>One </a:t>
            </a:r>
            <a:r>
              <a:rPr lang="en-US" dirty="0" err="1" smtClean="0"/>
              <a:t>Powerpoint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1.  Backgrounder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Performance metrics first established in 1987 with the long term goal of 40% nutrient reduction by 2010.  </a:t>
            </a:r>
            <a:endParaRPr lang="en-US" sz="2400" dirty="0" smtClean="0"/>
          </a:p>
          <a:p>
            <a:pPr lvl="0"/>
            <a:endParaRPr lang="en-US" sz="1400" dirty="0" smtClean="0"/>
          </a:p>
          <a:p>
            <a:pPr lvl="0"/>
            <a:r>
              <a:rPr lang="en-US" dirty="0" smtClean="0"/>
              <a:t>EC </a:t>
            </a:r>
            <a:r>
              <a:rPr lang="en-US" dirty="0" smtClean="0"/>
              <a:t>directed partnership to develop short term 2 year milestones in 2008.</a:t>
            </a:r>
            <a:endParaRPr lang="en-US" sz="2800" dirty="0" smtClean="0"/>
          </a:p>
          <a:p>
            <a:pPr lvl="0"/>
            <a:endParaRPr lang="en-US" sz="1400" dirty="0" smtClean="0"/>
          </a:p>
          <a:p>
            <a:pPr lvl="0"/>
            <a:r>
              <a:rPr lang="en-US" dirty="0" smtClean="0"/>
              <a:t>NAS </a:t>
            </a:r>
            <a:r>
              <a:rPr lang="en-US" dirty="0" smtClean="0"/>
              <a:t>reviewed the concept of 2 year milestones.</a:t>
            </a:r>
          </a:p>
          <a:p>
            <a:endParaRPr lang="en-US" sz="1400" dirty="0" smtClean="0"/>
          </a:p>
          <a:p>
            <a:r>
              <a:rPr lang="en-US" dirty="0" smtClean="0"/>
              <a:t>Midway </a:t>
            </a:r>
            <a:r>
              <a:rPr lang="en-US" dirty="0" smtClean="0"/>
              <a:t>through 2009-11 milestones, the TMDL was developed </a:t>
            </a:r>
          </a:p>
          <a:p>
            <a:pPr lvl="1"/>
            <a:r>
              <a:rPr lang="en-US" dirty="0" smtClean="0"/>
              <a:t>New Baseline,  planning targets, tracking and accounting system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Backgrounder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 smtClean="0"/>
              <a:t>For the 2012 EC </a:t>
            </a:r>
            <a:r>
              <a:rPr lang="en-US" dirty="0" smtClean="0"/>
              <a:t>meeting</a:t>
            </a:r>
          </a:p>
          <a:p>
            <a:pPr lvl="0">
              <a:buNone/>
            </a:pPr>
            <a:endParaRPr lang="en-US" sz="1100" dirty="0" smtClean="0"/>
          </a:p>
          <a:p>
            <a:pPr lvl="0"/>
            <a:r>
              <a:rPr lang="en-US" dirty="0" smtClean="0"/>
              <a:t>What can we say to answer the ultimate question – are we making appropriate progress in meeting the tidal water quality standards for DO, Clarity, and chlorophyll a?</a:t>
            </a:r>
          </a:p>
          <a:p>
            <a:pPr lvl="1"/>
            <a:endParaRPr lang="en-US" sz="1700" dirty="0" smtClean="0"/>
          </a:p>
          <a:p>
            <a:pPr lvl="1"/>
            <a:r>
              <a:rPr lang="en-US" dirty="0" smtClean="0"/>
              <a:t>practices </a:t>
            </a:r>
            <a:r>
              <a:rPr lang="en-US" dirty="0" smtClean="0"/>
              <a:t>put in place during the original 2009-11 milestone period against the practices planned in 2008 to meet the milestones</a:t>
            </a:r>
            <a:endParaRPr lang="en-US" sz="2400" dirty="0" smtClean="0"/>
          </a:p>
          <a:p>
            <a:pPr lvl="1"/>
            <a:r>
              <a:rPr lang="en-US" dirty="0" smtClean="0"/>
              <a:t>2011 progress (first year of the TMDL) – Are we generally on a straight line trajectory to meet our targets in 2017?</a:t>
            </a:r>
          </a:p>
          <a:p>
            <a:pPr lvl="1"/>
            <a:r>
              <a:rPr lang="en-US" dirty="0" smtClean="0"/>
              <a:t>2012-13 Milestones and 2017 planning targets – do they keep the jurisdictions on a trajectory to meet the 2017 target or is there reasonable assurance that the programs they are putting in place now will get them on track to meet the 2017 targets?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 -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+ year record and new monitoring programs to determine whether the actions on the ground are reducing pollutants in the adjacent rivers.</a:t>
            </a:r>
          </a:p>
          <a:p>
            <a:pPr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Progress on meeting water quality standards for DO, clarity, chlorophyll 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 Analogy</a:t>
            </a:r>
            <a:endParaRPr lang="en-US" dirty="0"/>
          </a:p>
        </p:txBody>
      </p:sp>
      <p:pic>
        <p:nvPicPr>
          <p:cNvPr id="1027" name="Picture 3" descr="C:\Documents and Settings\cbisland\Local Settings\Temporary Internet Files\Content.IE5\K8GSOEN9\MP9004483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2362200" cy="1574800"/>
          </a:xfrm>
          <a:prstGeom prst="rect">
            <a:avLst/>
          </a:prstGeom>
          <a:noFill/>
        </p:spPr>
      </p:pic>
      <p:pic>
        <p:nvPicPr>
          <p:cNvPr id="1028" name="Picture 4" descr="C:\Documents and Settings\cbisland\Local Settings\Temporary Internet Files\Content.IE5\FZATDU3B\MP9004424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1752600" cy="2636655"/>
          </a:xfrm>
          <a:prstGeom prst="rect">
            <a:avLst/>
          </a:prstGeom>
          <a:noFill/>
        </p:spPr>
      </p:pic>
      <p:pic>
        <p:nvPicPr>
          <p:cNvPr id="1030" name="Picture 6" descr="C:\Documents and Settings\cbisland\Local Settings\Temporary Internet Files\Content.IE5\GP4BENZ8\MP900409011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438400"/>
            <a:ext cx="2492499" cy="2514600"/>
          </a:xfrm>
          <a:prstGeom prst="rect">
            <a:avLst/>
          </a:prstGeom>
          <a:noFill/>
        </p:spPr>
      </p:pic>
      <p:pic>
        <p:nvPicPr>
          <p:cNvPr id="13" name="Picture 12" descr="calorie counter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048000"/>
            <a:ext cx="313915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2.  2009-2011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2-Pagers for each individual jurisdictions.</a:t>
            </a:r>
          </a:p>
          <a:p>
            <a:r>
              <a:rPr lang="en-US" dirty="0" smtClean="0"/>
              <a:t>Progress is based on rates of implementation, not on pollution load reductions.</a:t>
            </a:r>
          </a:p>
          <a:p>
            <a:r>
              <a:rPr lang="en-US" dirty="0" smtClean="0"/>
              <a:t>Progress is compared with expected BMP implementation from original factsheets where applicable.</a:t>
            </a:r>
          </a:p>
          <a:p>
            <a:r>
              <a:rPr lang="en-US" dirty="0" smtClean="0"/>
              <a:t>Data for implementation of practices from input deck information where possible.</a:t>
            </a:r>
          </a:p>
          <a:p>
            <a:r>
              <a:rPr lang="en-US" dirty="0" smtClean="0"/>
              <a:t>Jurisdictions and CBPO are finalizing factsheets now.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2.  2009-2011 Milestones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12500" r="25000" b="29688"/>
          <a:stretch>
            <a:fillRect/>
          </a:stretch>
        </p:blipFill>
        <p:spPr bwMode="auto">
          <a:xfrm>
            <a:off x="1752600" y="1586163"/>
            <a:ext cx="5257800" cy="511943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676400" y="5486400"/>
            <a:ext cx="5562600" cy="1295400"/>
          </a:xfrm>
          <a:custGeom>
            <a:avLst/>
            <a:gdLst>
              <a:gd name="connsiteX0" fmla="*/ 0 w 4760686"/>
              <a:gd name="connsiteY0" fmla="*/ 0 h 928914"/>
              <a:gd name="connsiteX1" fmla="*/ 203200 w 4760686"/>
              <a:gd name="connsiteY1" fmla="*/ 464457 h 928914"/>
              <a:gd name="connsiteX2" fmla="*/ 333829 w 4760686"/>
              <a:gd name="connsiteY2" fmla="*/ 261257 h 928914"/>
              <a:gd name="connsiteX3" fmla="*/ 449943 w 4760686"/>
              <a:gd name="connsiteY3" fmla="*/ 566057 h 928914"/>
              <a:gd name="connsiteX4" fmla="*/ 624115 w 4760686"/>
              <a:gd name="connsiteY4" fmla="*/ 348343 h 928914"/>
              <a:gd name="connsiteX5" fmla="*/ 682172 w 4760686"/>
              <a:gd name="connsiteY5" fmla="*/ 551543 h 928914"/>
              <a:gd name="connsiteX6" fmla="*/ 1204686 w 4760686"/>
              <a:gd name="connsiteY6" fmla="*/ 377371 h 928914"/>
              <a:gd name="connsiteX7" fmla="*/ 1248229 w 4760686"/>
              <a:gd name="connsiteY7" fmla="*/ 580571 h 928914"/>
              <a:gd name="connsiteX8" fmla="*/ 1494972 w 4760686"/>
              <a:gd name="connsiteY8" fmla="*/ 420914 h 928914"/>
              <a:gd name="connsiteX9" fmla="*/ 1741715 w 4760686"/>
              <a:gd name="connsiteY9" fmla="*/ 711200 h 928914"/>
              <a:gd name="connsiteX10" fmla="*/ 1944915 w 4760686"/>
              <a:gd name="connsiteY10" fmla="*/ 566057 h 928914"/>
              <a:gd name="connsiteX11" fmla="*/ 2061029 w 4760686"/>
              <a:gd name="connsiteY11" fmla="*/ 754743 h 928914"/>
              <a:gd name="connsiteX12" fmla="*/ 2322286 w 4760686"/>
              <a:gd name="connsiteY12" fmla="*/ 624114 h 928914"/>
              <a:gd name="connsiteX13" fmla="*/ 2481943 w 4760686"/>
              <a:gd name="connsiteY13" fmla="*/ 841829 h 928914"/>
              <a:gd name="connsiteX14" fmla="*/ 2786743 w 4760686"/>
              <a:gd name="connsiteY14" fmla="*/ 653143 h 928914"/>
              <a:gd name="connsiteX15" fmla="*/ 2917372 w 4760686"/>
              <a:gd name="connsiteY15" fmla="*/ 827314 h 928914"/>
              <a:gd name="connsiteX16" fmla="*/ 3193143 w 4760686"/>
              <a:gd name="connsiteY16" fmla="*/ 696686 h 928914"/>
              <a:gd name="connsiteX17" fmla="*/ 3280229 w 4760686"/>
              <a:gd name="connsiteY17" fmla="*/ 914400 h 928914"/>
              <a:gd name="connsiteX18" fmla="*/ 3730172 w 4760686"/>
              <a:gd name="connsiteY18" fmla="*/ 856343 h 928914"/>
              <a:gd name="connsiteX19" fmla="*/ 4034972 w 4760686"/>
              <a:gd name="connsiteY19" fmla="*/ 914400 h 928914"/>
              <a:gd name="connsiteX20" fmla="*/ 4760686 w 4760686"/>
              <a:gd name="connsiteY20" fmla="*/ 928914 h 928914"/>
              <a:gd name="connsiteX21" fmla="*/ 0 w 4760686"/>
              <a:gd name="connsiteY21" fmla="*/ 899886 h 928914"/>
              <a:gd name="connsiteX22" fmla="*/ 0 w 4760686"/>
              <a:gd name="connsiteY22" fmla="*/ 0 h 928914"/>
              <a:gd name="connsiteX0" fmla="*/ 73836 w 4834522"/>
              <a:gd name="connsiteY0" fmla="*/ 0 h 1214734"/>
              <a:gd name="connsiteX1" fmla="*/ 277036 w 4834522"/>
              <a:gd name="connsiteY1" fmla="*/ 464457 h 1214734"/>
              <a:gd name="connsiteX2" fmla="*/ 407665 w 4834522"/>
              <a:gd name="connsiteY2" fmla="*/ 261257 h 1214734"/>
              <a:gd name="connsiteX3" fmla="*/ 523779 w 4834522"/>
              <a:gd name="connsiteY3" fmla="*/ 566057 h 1214734"/>
              <a:gd name="connsiteX4" fmla="*/ 697951 w 4834522"/>
              <a:gd name="connsiteY4" fmla="*/ 348343 h 1214734"/>
              <a:gd name="connsiteX5" fmla="*/ 756008 w 4834522"/>
              <a:gd name="connsiteY5" fmla="*/ 551543 h 1214734"/>
              <a:gd name="connsiteX6" fmla="*/ 1278522 w 4834522"/>
              <a:gd name="connsiteY6" fmla="*/ 377371 h 1214734"/>
              <a:gd name="connsiteX7" fmla="*/ 1322065 w 4834522"/>
              <a:gd name="connsiteY7" fmla="*/ 580571 h 1214734"/>
              <a:gd name="connsiteX8" fmla="*/ 1568808 w 4834522"/>
              <a:gd name="connsiteY8" fmla="*/ 420914 h 1214734"/>
              <a:gd name="connsiteX9" fmla="*/ 1815551 w 4834522"/>
              <a:gd name="connsiteY9" fmla="*/ 711200 h 1214734"/>
              <a:gd name="connsiteX10" fmla="*/ 2018751 w 4834522"/>
              <a:gd name="connsiteY10" fmla="*/ 566057 h 1214734"/>
              <a:gd name="connsiteX11" fmla="*/ 2134865 w 4834522"/>
              <a:gd name="connsiteY11" fmla="*/ 754743 h 1214734"/>
              <a:gd name="connsiteX12" fmla="*/ 2396122 w 4834522"/>
              <a:gd name="connsiteY12" fmla="*/ 624114 h 1214734"/>
              <a:gd name="connsiteX13" fmla="*/ 2555779 w 4834522"/>
              <a:gd name="connsiteY13" fmla="*/ 841829 h 1214734"/>
              <a:gd name="connsiteX14" fmla="*/ 2860579 w 4834522"/>
              <a:gd name="connsiteY14" fmla="*/ 653143 h 1214734"/>
              <a:gd name="connsiteX15" fmla="*/ 2991208 w 4834522"/>
              <a:gd name="connsiteY15" fmla="*/ 827314 h 1214734"/>
              <a:gd name="connsiteX16" fmla="*/ 3266979 w 4834522"/>
              <a:gd name="connsiteY16" fmla="*/ 696686 h 1214734"/>
              <a:gd name="connsiteX17" fmla="*/ 3354065 w 4834522"/>
              <a:gd name="connsiteY17" fmla="*/ 914400 h 1214734"/>
              <a:gd name="connsiteX18" fmla="*/ 3804008 w 4834522"/>
              <a:gd name="connsiteY18" fmla="*/ 856343 h 1214734"/>
              <a:gd name="connsiteX19" fmla="*/ 4108808 w 4834522"/>
              <a:gd name="connsiteY19" fmla="*/ 914400 h 1214734"/>
              <a:gd name="connsiteX20" fmla="*/ 4834522 w 4834522"/>
              <a:gd name="connsiteY20" fmla="*/ 928914 h 1214734"/>
              <a:gd name="connsiteX21" fmla="*/ 0 w 4834522"/>
              <a:gd name="connsiteY21" fmla="*/ 1214734 h 1214734"/>
              <a:gd name="connsiteX22" fmla="*/ 73836 w 4834522"/>
              <a:gd name="connsiteY22" fmla="*/ 0 h 1214734"/>
              <a:gd name="connsiteX0" fmla="*/ 73836 w 5463889"/>
              <a:gd name="connsiteY0" fmla="*/ 0 h 1214734"/>
              <a:gd name="connsiteX1" fmla="*/ 277036 w 5463889"/>
              <a:gd name="connsiteY1" fmla="*/ 464457 h 1214734"/>
              <a:gd name="connsiteX2" fmla="*/ 407665 w 5463889"/>
              <a:gd name="connsiteY2" fmla="*/ 261257 h 1214734"/>
              <a:gd name="connsiteX3" fmla="*/ 523779 w 5463889"/>
              <a:gd name="connsiteY3" fmla="*/ 566057 h 1214734"/>
              <a:gd name="connsiteX4" fmla="*/ 697951 w 5463889"/>
              <a:gd name="connsiteY4" fmla="*/ 348343 h 1214734"/>
              <a:gd name="connsiteX5" fmla="*/ 756008 w 5463889"/>
              <a:gd name="connsiteY5" fmla="*/ 551543 h 1214734"/>
              <a:gd name="connsiteX6" fmla="*/ 1278522 w 5463889"/>
              <a:gd name="connsiteY6" fmla="*/ 377371 h 1214734"/>
              <a:gd name="connsiteX7" fmla="*/ 1322065 w 5463889"/>
              <a:gd name="connsiteY7" fmla="*/ 580571 h 1214734"/>
              <a:gd name="connsiteX8" fmla="*/ 1568808 w 5463889"/>
              <a:gd name="connsiteY8" fmla="*/ 420914 h 1214734"/>
              <a:gd name="connsiteX9" fmla="*/ 1815551 w 5463889"/>
              <a:gd name="connsiteY9" fmla="*/ 711200 h 1214734"/>
              <a:gd name="connsiteX10" fmla="*/ 2018751 w 5463889"/>
              <a:gd name="connsiteY10" fmla="*/ 566057 h 1214734"/>
              <a:gd name="connsiteX11" fmla="*/ 2134865 w 5463889"/>
              <a:gd name="connsiteY11" fmla="*/ 754743 h 1214734"/>
              <a:gd name="connsiteX12" fmla="*/ 2396122 w 5463889"/>
              <a:gd name="connsiteY12" fmla="*/ 624114 h 1214734"/>
              <a:gd name="connsiteX13" fmla="*/ 2555779 w 5463889"/>
              <a:gd name="connsiteY13" fmla="*/ 841829 h 1214734"/>
              <a:gd name="connsiteX14" fmla="*/ 2860579 w 5463889"/>
              <a:gd name="connsiteY14" fmla="*/ 653143 h 1214734"/>
              <a:gd name="connsiteX15" fmla="*/ 2991208 w 5463889"/>
              <a:gd name="connsiteY15" fmla="*/ 827314 h 1214734"/>
              <a:gd name="connsiteX16" fmla="*/ 3266979 w 5463889"/>
              <a:gd name="connsiteY16" fmla="*/ 696686 h 1214734"/>
              <a:gd name="connsiteX17" fmla="*/ 3354065 w 5463889"/>
              <a:gd name="connsiteY17" fmla="*/ 914400 h 1214734"/>
              <a:gd name="connsiteX18" fmla="*/ 3804008 w 5463889"/>
              <a:gd name="connsiteY18" fmla="*/ 856343 h 1214734"/>
              <a:gd name="connsiteX19" fmla="*/ 4108808 w 5463889"/>
              <a:gd name="connsiteY19" fmla="*/ 914400 h 1214734"/>
              <a:gd name="connsiteX20" fmla="*/ 5463889 w 5463889"/>
              <a:gd name="connsiteY20" fmla="*/ 1214734 h 1214734"/>
              <a:gd name="connsiteX21" fmla="*/ 0 w 5463889"/>
              <a:gd name="connsiteY21" fmla="*/ 1214734 h 1214734"/>
              <a:gd name="connsiteX22" fmla="*/ 73836 w 5463889"/>
              <a:gd name="connsiteY22" fmla="*/ 0 h 1214734"/>
              <a:gd name="connsiteX0" fmla="*/ 73836 w 5463889"/>
              <a:gd name="connsiteY0" fmla="*/ 0 h 1214734"/>
              <a:gd name="connsiteX1" fmla="*/ 277036 w 5463889"/>
              <a:gd name="connsiteY1" fmla="*/ 464457 h 1214734"/>
              <a:gd name="connsiteX2" fmla="*/ 407665 w 5463889"/>
              <a:gd name="connsiteY2" fmla="*/ 261257 h 1214734"/>
              <a:gd name="connsiteX3" fmla="*/ 523779 w 5463889"/>
              <a:gd name="connsiteY3" fmla="*/ 566057 h 1214734"/>
              <a:gd name="connsiteX4" fmla="*/ 697951 w 5463889"/>
              <a:gd name="connsiteY4" fmla="*/ 348343 h 1214734"/>
              <a:gd name="connsiteX5" fmla="*/ 756008 w 5463889"/>
              <a:gd name="connsiteY5" fmla="*/ 551543 h 1214734"/>
              <a:gd name="connsiteX6" fmla="*/ 1278522 w 5463889"/>
              <a:gd name="connsiteY6" fmla="*/ 377371 h 1214734"/>
              <a:gd name="connsiteX7" fmla="*/ 1322065 w 5463889"/>
              <a:gd name="connsiteY7" fmla="*/ 580571 h 1214734"/>
              <a:gd name="connsiteX8" fmla="*/ 1568808 w 5463889"/>
              <a:gd name="connsiteY8" fmla="*/ 420914 h 1214734"/>
              <a:gd name="connsiteX9" fmla="*/ 1815551 w 5463889"/>
              <a:gd name="connsiteY9" fmla="*/ 711200 h 1214734"/>
              <a:gd name="connsiteX10" fmla="*/ 2018751 w 5463889"/>
              <a:gd name="connsiteY10" fmla="*/ 566057 h 1214734"/>
              <a:gd name="connsiteX11" fmla="*/ 2134865 w 5463889"/>
              <a:gd name="connsiteY11" fmla="*/ 754743 h 1214734"/>
              <a:gd name="connsiteX12" fmla="*/ 2396122 w 5463889"/>
              <a:gd name="connsiteY12" fmla="*/ 624114 h 1214734"/>
              <a:gd name="connsiteX13" fmla="*/ 2555779 w 5463889"/>
              <a:gd name="connsiteY13" fmla="*/ 841829 h 1214734"/>
              <a:gd name="connsiteX14" fmla="*/ 2860579 w 5463889"/>
              <a:gd name="connsiteY14" fmla="*/ 653143 h 1214734"/>
              <a:gd name="connsiteX15" fmla="*/ 2991208 w 5463889"/>
              <a:gd name="connsiteY15" fmla="*/ 827314 h 1214734"/>
              <a:gd name="connsiteX16" fmla="*/ 3266979 w 5463889"/>
              <a:gd name="connsiteY16" fmla="*/ 696686 h 1214734"/>
              <a:gd name="connsiteX17" fmla="*/ 3354065 w 5463889"/>
              <a:gd name="connsiteY17" fmla="*/ 914400 h 1214734"/>
              <a:gd name="connsiteX18" fmla="*/ 3804008 w 5463889"/>
              <a:gd name="connsiteY18" fmla="*/ 856343 h 1214734"/>
              <a:gd name="connsiteX19" fmla="*/ 4725526 w 5463889"/>
              <a:gd name="connsiteY19" fmla="*/ 928914 h 1214734"/>
              <a:gd name="connsiteX20" fmla="*/ 5463889 w 5463889"/>
              <a:gd name="connsiteY20" fmla="*/ 1214734 h 1214734"/>
              <a:gd name="connsiteX21" fmla="*/ 0 w 5463889"/>
              <a:gd name="connsiteY21" fmla="*/ 1214734 h 1214734"/>
              <a:gd name="connsiteX22" fmla="*/ 73836 w 5463889"/>
              <a:gd name="connsiteY22" fmla="*/ 0 h 1214734"/>
              <a:gd name="connsiteX0" fmla="*/ 73836 w 5463889"/>
              <a:gd name="connsiteY0" fmla="*/ 0 h 1214734"/>
              <a:gd name="connsiteX1" fmla="*/ 277036 w 5463889"/>
              <a:gd name="connsiteY1" fmla="*/ 464457 h 1214734"/>
              <a:gd name="connsiteX2" fmla="*/ 407665 w 5463889"/>
              <a:gd name="connsiteY2" fmla="*/ 261257 h 1214734"/>
              <a:gd name="connsiteX3" fmla="*/ 523779 w 5463889"/>
              <a:gd name="connsiteY3" fmla="*/ 566057 h 1214734"/>
              <a:gd name="connsiteX4" fmla="*/ 697951 w 5463889"/>
              <a:gd name="connsiteY4" fmla="*/ 348343 h 1214734"/>
              <a:gd name="connsiteX5" fmla="*/ 756008 w 5463889"/>
              <a:gd name="connsiteY5" fmla="*/ 551543 h 1214734"/>
              <a:gd name="connsiteX6" fmla="*/ 1278522 w 5463889"/>
              <a:gd name="connsiteY6" fmla="*/ 377371 h 1214734"/>
              <a:gd name="connsiteX7" fmla="*/ 1322065 w 5463889"/>
              <a:gd name="connsiteY7" fmla="*/ 580571 h 1214734"/>
              <a:gd name="connsiteX8" fmla="*/ 1568808 w 5463889"/>
              <a:gd name="connsiteY8" fmla="*/ 420914 h 1214734"/>
              <a:gd name="connsiteX9" fmla="*/ 1815551 w 5463889"/>
              <a:gd name="connsiteY9" fmla="*/ 711200 h 1214734"/>
              <a:gd name="connsiteX10" fmla="*/ 2018751 w 5463889"/>
              <a:gd name="connsiteY10" fmla="*/ 566057 h 1214734"/>
              <a:gd name="connsiteX11" fmla="*/ 2134865 w 5463889"/>
              <a:gd name="connsiteY11" fmla="*/ 754743 h 1214734"/>
              <a:gd name="connsiteX12" fmla="*/ 2396122 w 5463889"/>
              <a:gd name="connsiteY12" fmla="*/ 624114 h 1214734"/>
              <a:gd name="connsiteX13" fmla="*/ 2555779 w 5463889"/>
              <a:gd name="connsiteY13" fmla="*/ 841829 h 1214734"/>
              <a:gd name="connsiteX14" fmla="*/ 2860579 w 5463889"/>
              <a:gd name="connsiteY14" fmla="*/ 653143 h 1214734"/>
              <a:gd name="connsiteX15" fmla="*/ 2991208 w 5463889"/>
              <a:gd name="connsiteY15" fmla="*/ 827314 h 1214734"/>
              <a:gd name="connsiteX16" fmla="*/ 3266979 w 5463889"/>
              <a:gd name="connsiteY16" fmla="*/ 696686 h 1214734"/>
              <a:gd name="connsiteX17" fmla="*/ 3354065 w 5463889"/>
              <a:gd name="connsiteY17" fmla="*/ 914400 h 1214734"/>
              <a:gd name="connsiteX18" fmla="*/ 4043098 w 5463889"/>
              <a:gd name="connsiteY18" fmla="*/ 1046890 h 1214734"/>
              <a:gd name="connsiteX19" fmla="*/ 4725526 w 5463889"/>
              <a:gd name="connsiteY19" fmla="*/ 928914 h 1214734"/>
              <a:gd name="connsiteX20" fmla="*/ 5463889 w 5463889"/>
              <a:gd name="connsiteY20" fmla="*/ 1214734 h 1214734"/>
              <a:gd name="connsiteX21" fmla="*/ 0 w 5463889"/>
              <a:gd name="connsiteY21" fmla="*/ 1214734 h 1214734"/>
              <a:gd name="connsiteX22" fmla="*/ 73836 w 5463889"/>
              <a:gd name="connsiteY22" fmla="*/ 0 h 1214734"/>
              <a:gd name="connsiteX0" fmla="*/ 73836 w 5463889"/>
              <a:gd name="connsiteY0" fmla="*/ 0 h 1214734"/>
              <a:gd name="connsiteX1" fmla="*/ 277036 w 5463889"/>
              <a:gd name="connsiteY1" fmla="*/ 464457 h 1214734"/>
              <a:gd name="connsiteX2" fmla="*/ 407665 w 5463889"/>
              <a:gd name="connsiteY2" fmla="*/ 261257 h 1214734"/>
              <a:gd name="connsiteX3" fmla="*/ 523779 w 5463889"/>
              <a:gd name="connsiteY3" fmla="*/ 566057 h 1214734"/>
              <a:gd name="connsiteX4" fmla="*/ 697951 w 5463889"/>
              <a:gd name="connsiteY4" fmla="*/ 348343 h 1214734"/>
              <a:gd name="connsiteX5" fmla="*/ 756008 w 5463889"/>
              <a:gd name="connsiteY5" fmla="*/ 551543 h 1214734"/>
              <a:gd name="connsiteX6" fmla="*/ 1278522 w 5463889"/>
              <a:gd name="connsiteY6" fmla="*/ 377371 h 1214734"/>
              <a:gd name="connsiteX7" fmla="*/ 1322065 w 5463889"/>
              <a:gd name="connsiteY7" fmla="*/ 580571 h 1214734"/>
              <a:gd name="connsiteX8" fmla="*/ 1568808 w 5463889"/>
              <a:gd name="connsiteY8" fmla="*/ 420914 h 1214734"/>
              <a:gd name="connsiteX9" fmla="*/ 1815551 w 5463889"/>
              <a:gd name="connsiteY9" fmla="*/ 711200 h 1214734"/>
              <a:gd name="connsiteX10" fmla="*/ 2018751 w 5463889"/>
              <a:gd name="connsiteY10" fmla="*/ 566057 h 1214734"/>
              <a:gd name="connsiteX11" fmla="*/ 2134865 w 5463889"/>
              <a:gd name="connsiteY11" fmla="*/ 754743 h 1214734"/>
              <a:gd name="connsiteX12" fmla="*/ 2396122 w 5463889"/>
              <a:gd name="connsiteY12" fmla="*/ 624114 h 1214734"/>
              <a:gd name="connsiteX13" fmla="*/ 2555779 w 5463889"/>
              <a:gd name="connsiteY13" fmla="*/ 841829 h 1214734"/>
              <a:gd name="connsiteX14" fmla="*/ 2860579 w 5463889"/>
              <a:gd name="connsiteY14" fmla="*/ 653143 h 1214734"/>
              <a:gd name="connsiteX15" fmla="*/ 2991208 w 5463889"/>
              <a:gd name="connsiteY15" fmla="*/ 827314 h 1214734"/>
              <a:gd name="connsiteX16" fmla="*/ 3266979 w 5463889"/>
              <a:gd name="connsiteY16" fmla="*/ 696686 h 1214734"/>
              <a:gd name="connsiteX17" fmla="*/ 3691817 w 5463889"/>
              <a:gd name="connsiteY17" fmla="*/ 928914 h 1214734"/>
              <a:gd name="connsiteX18" fmla="*/ 4043098 w 5463889"/>
              <a:gd name="connsiteY18" fmla="*/ 1046890 h 1214734"/>
              <a:gd name="connsiteX19" fmla="*/ 4725526 w 5463889"/>
              <a:gd name="connsiteY19" fmla="*/ 928914 h 1214734"/>
              <a:gd name="connsiteX20" fmla="*/ 5463889 w 5463889"/>
              <a:gd name="connsiteY20" fmla="*/ 1214734 h 1214734"/>
              <a:gd name="connsiteX21" fmla="*/ 0 w 5463889"/>
              <a:gd name="connsiteY21" fmla="*/ 1214734 h 1214734"/>
              <a:gd name="connsiteX22" fmla="*/ 73836 w 5463889"/>
              <a:gd name="connsiteY22" fmla="*/ 0 h 1214734"/>
              <a:gd name="connsiteX0" fmla="*/ 73836 w 5463889"/>
              <a:gd name="connsiteY0" fmla="*/ 0 h 1214734"/>
              <a:gd name="connsiteX1" fmla="*/ 277036 w 5463889"/>
              <a:gd name="connsiteY1" fmla="*/ 464457 h 1214734"/>
              <a:gd name="connsiteX2" fmla="*/ 407665 w 5463889"/>
              <a:gd name="connsiteY2" fmla="*/ 261257 h 1214734"/>
              <a:gd name="connsiteX3" fmla="*/ 523779 w 5463889"/>
              <a:gd name="connsiteY3" fmla="*/ 566057 h 1214734"/>
              <a:gd name="connsiteX4" fmla="*/ 697951 w 5463889"/>
              <a:gd name="connsiteY4" fmla="*/ 348343 h 1214734"/>
              <a:gd name="connsiteX5" fmla="*/ 756008 w 5463889"/>
              <a:gd name="connsiteY5" fmla="*/ 551543 h 1214734"/>
              <a:gd name="connsiteX6" fmla="*/ 1278522 w 5463889"/>
              <a:gd name="connsiteY6" fmla="*/ 377371 h 1214734"/>
              <a:gd name="connsiteX7" fmla="*/ 1322065 w 5463889"/>
              <a:gd name="connsiteY7" fmla="*/ 580571 h 1214734"/>
              <a:gd name="connsiteX8" fmla="*/ 1568808 w 5463889"/>
              <a:gd name="connsiteY8" fmla="*/ 420914 h 1214734"/>
              <a:gd name="connsiteX9" fmla="*/ 1815551 w 5463889"/>
              <a:gd name="connsiteY9" fmla="*/ 711200 h 1214734"/>
              <a:gd name="connsiteX10" fmla="*/ 2018751 w 5463889"/>
              <a:gd name="connsiteY10" fmla="*/ 566057 h 1214734"/>
              <a:gd name="connsiteX11" fmla="*/ 2134865 w 5463889"/>
              <a:gd name="connsiteY11" fmla="*/ 754743 h 1214734"/>
              <a:gd name="connsiteX12" fmla="*/ 2396122 w 5463889"/>
              <a:gd name="connsiteY12" fmla="*/ 624114 h 1214734"/>
              <a:gd name="connsiteX13" fmla="*/ 2555779 w 5463889"/>
              <a:gd name="connsiteY13" fmla="*/ 841829 h 1214734"/>
              <a:gd name="connsiteX14" fmla="*/ 2860579 w 5463889"/>
              <a:gd name="connsiteY14" fmla="*/ 653143 h 1214734"/>
              <a:gd name="connsiteX15" fmla="*/ 3248799 w 5463889"/>
              <a:gd name="connsiteY15" fmla="*/ 928914 h 1214734"/>
              <a:gd name="connsiteX16" fmla="*/ 3266979 w 5463889"/>
              <a:gd name="connsiteY16" fmla="*/ 696686 h 1214734"/>
              <a:gd name="connsiteX17" fmla="*/ 3691817 w 5463889"/>
              <a:gd name="connsiteY17" fmla="*/ 928914 h 1214734"/>
              <a:gd name="connsiteX18" fmla="*/ 4043098 w 5463889"/>
              <a:gd name="connsiteY18" fmla="*/ 1046890 h 1214734"/>
              <a:gd name="connsiteX19" fmla="*/ 4725526 w 5463889"/>
              <a:gd name="connsiteY19" fmla="*/ 928914 h 1214734"/>
              <a:gd name="connsiteX20" fmla="*/ 5463889 w 5463889"/>
              <a:gd name="connsiteY20" fmla="*/ 1214734 h 1214734"/>
              <a:gd name="connsiteX21" fmla="*/ 0 w 5463889"/>
              <a:gd name="connsiteY21" fmla="*/ 1214734 h 1214734"/>
              <a:gd name="connsiteX22" fmla="*/ 73836 w 5463889"/>
              <a:gd name="connsiteY22" fmla="*/ 0 h 1214734"/>
              <a:gd name="connsiteX0" fmla="*/ 73836 w 5463889"/>
              <a:gd name="connsiteY0" fmla="*/ 0 h 1214734"/>
              <a:gd name="connsiteX1" fmla="*/ 277036 w 5463889"/>
              <a:gd name="connsiteY1" fmla="*/ 464457 h 1214734"/>
              <a:gd name="connsiteX2" fmla="*/ 407665 w 5463889"/>
              <a:gd name="connsiteY2" fmla="*/ 261257 h 1214734"/>
              <a:gd name="connsiteX3" fmla="*/ 523779 w 5463889"/>
              <a:gd name="connsiteY3" fmla="*/ 566057 h 1214734"/>
              <a:gd name="connsiteX4" fmla="*/ 697951 w 5463889"/>
              <a:gd name="connsiteY4" fmla="*/ 348343 h 1214734"/>
              <a:gd name="connsiteX5" fmla="*/ 756008 w 5463889"/>
              <a:gd name="connsiteY5" fmla="*/ 551543 h 1214734"/>
              <a:gd name="connsiteX6" fmla="*/ 1278522 w 5463889"/>
              <a:gd name="connsiteY6" fmla="*/ 377371 h 1214734"/>
              <a:gd name="connsiteX7" fmla="*/ 1322065 w 5463889"/>
              <a:gd name="connsiteY7" fmla="*/ 580571 h 1214734"/>
              <a:gd name="connsiteX8" fmla="*/ 1568808 w 5463889"/>
              <a:gd name="connsiteY8" fmla="*/ 420914 h 1214734"/>
              <a:gd name="connsiteX9" fmla="*/ 1815551 w 5463889"/>
              <a:gd name="connsiteY9" fmla="*/ 711200 h 1214734"/>
              <a:gd name="connsiteX10" fmla="*/ 2018751 w 5463889"/>
              <a:gd name="connsiteY10" fmla="*/ 566057 h 1214734"/>
              <a:gd name="connsiteX11" fmla="*/ 2134865 w 5463889"/>
              <a:gd name="connsiteY11" fmla="*/ 754743 h 1214734"/>
              <a:gd name="connsiteX12" fmla="*/ 2396122 w 5463889"/>
              <a:gd name="connsiteY12" fmla="*/ 624114 h 1214734"/>
              <a:gd name="connsiteX13" fmla="*/ 2658108 w 5463889"/>
              <a:gd name="connsiteY13" fmla="*/ 857459 h 1214734"/>
              <a:gd name="connsiteX14" fmla="*/ 2860579 w 5463889"/>
              <a:gd name="connsiteY14" fmla="*/ 653143 h 1214734"/>
              <a:gd name="connsiteX15" fmla="*/ 3248799 w 5463889"/>
              <a:gd name="connsiteY15" fmla="*/ 928914 h 1214734"/>
              <a:gd name="connsiteX16" fmla="*/ 3266979 w 5463889"/>
              <a:gd name="connsiteY16" fmla="*/ 696686 h 1214734"/>
              <a:gd name="connsiteX17" fmla="*/ 3691817 w 5463889"/>
              <a:gd name="connsiteY17" fmla="*/ 928914 h 1214734"/>
              <a:gd name="connsiteX18" fmla="*/ 4043098 w 5463889"/>
              <a:gd name="connsiteY18" fmla="*/ 1046890 h 1214734"/>
              <a:gd name="connsiteX19" fmla="*/ 4725526 w 5463889"/>
              <a:gd name="connsiteY19" fmla="*/ 928914 h 1214734"/>
              <a:gd name="connsiteX20" fmla="*/ 5463889 w 5463889"/>
              <a:gd name="connsiteY20" fmla="*/ 1214734 h 1214734"/>
              <a:gd name="connsiteX21" fmla="*/ 0 w 5463889"/>
              <a:gd name="connsiteY21" fmla="*/ 1214734 h 1214734"/>
              <a:gd name="connsiteX22" fmla="*/ 73836 w 5463889"/>
              <a:gd name="connsiteY22" fmla="*/ 0 h 1214734"/>
              <a:gd name="connsiteX0" fmla="*/ 73836 w 5390053"/>
              <a:gd name="connsiteY0" fmla="*/ 0 h 1214734"/>
              <a:gd name="connsiteX1" fmla="*/ 277036 w 5390053"/>
              <a:gd name="connsiteY1" fmla="*/ 464457 h 1214734"/>
              <a:gd name="connsiteX2" fmla="*/ 407665 w 5390053"/>
              <a:gd name="connsiteY2" fmla="*/ 261257 h 1214734"/>
              <a:gd name="connsiteX3" fmla="*/ 523779 w 5390053"/>
              <a:gd name="connsiteY3" fmla="*/ 566057 h 1214734"/>
              <a:gd name="connsiteX4" fmla="*/ 697951 w 5390053"/>
              <a:gd name="connsiteY4" fmla="*/ 348343 h 1214734"/>
              <a:gd name="connsiteX5" fmla="*/ 756008 w 5390053"/>
              <a:gd name="connsiteY5" fmla="*/ 551543 h 1214734"/>
              <a:gd name="connsiteX6" fmla="*/ 1278522 w 5390053"/>
              <a:gd name="connsiteY6" fmla="*/ 377371 h 1214734"/>
              <a:gd name="connsiteX7" fmla="*/ 1322065 w 5390053"/>
              <a:gd name="connsiteY7" fmla="*/ 580571 h 1214734"/>
              <a:gd name="connsiteX8" fmla="*/ 1568808 w 5390053"/>
              <a:gd name="connsiteY8" fmla="*/ 420914 h 1214734"/>
              <a:gd name="connsiteX9" fmla="*/ 1815551 w 5390053"/>
              <a:gd name="connsiteY9" fmla="*/ 711200 h 1214734"/>
              <a:gd name="connsiteX10" fmla="*/ 2018751 w 5390053"/>
              <a:gd name="connsiteY10" fmla="*/ 566057 h 1214734"/>
              <a:gd name="connsiteX11" fmla="*/ 2134865 w 5390053"/>
              <a:gd name="connsiteY11" fmla="*/ 754743 h 1214734"/>
              <a:gd name="connsiteX12" fmla="*/ 2396122 w 5390053"/>
              <a:gd name="connsiteY12" fmla="*/ 624114 h 1214734"/>
              <a:gd name="connsiteX13" fmla="*/ 2658108 w 5390053"/>
              <a:gd name="connsiteY13" fmla="*/ 857459 h 1214734"/>
              <a:gd name="connsiteX14" fmla="*/ 2860579 w 5390053"/>
              <a:gd name="connsiteY14" fmla="*/ 653143 h 1214734"/>
              <a:gd name="connsiteX15" fmla="*/ 3248799 w 5390053"/>
              <a:gd name="connsiteY15" fmla="*/ 928914 h 1214734"/>
              <a:gd name="connsiteX16" fmla="*/ 3266979 w 5390053"/>
              <a:gd name="connsiteY16" fmla="*/ 696686 h 1214734"/>
              <a:gd name="connsiteX17" fmla="*/ 3691817 w 5390053"/>
              <a:gd name="connsiteY17" fmla="*/ 928914 h 1214734"/>
              <a:gd name="connsiteX18" fmla="*/ 4043098 w 5390053"/>
              <a:gd name="connsiteY18" fmla="*/ 1046890 h 1214734"/>
              <a:gd name="connsiteX19" fmla="*/ 4725526 w 5390053"/>
              <a:gd name="connsiteY19" fmla="*/ 928914 h 1214734"/>
              <a:gd name="connsiteX20" fmla="*/ 5390053 w 5390053"/>
              <a:gd name="connsiteY20" fmla="*/ 1214734 h 1214734"/>
              <a:gd name="connsiteX21" fmla="*/ 0 w 5390053"/>
              <a:gd name="connsiteY21" fmla="*/ 1214734 h 1214734"/>
              <a:gd name="connsiteX22" fmla="*/ 73836 w 5390053"/>
              <a:gd name="connsiteY22" fmla="*/ 0 h 1214734"/>
              <a:gd name="connsiteX0" fmla="*/ 73836 w 5390053"/>
              <a:gd name="connsiteY0" fmla="*/ 0 h 1214734"/>
              <a:gd name="connsiteX1" fmla="*/ 277036 w 5390053"/>
              <a:gd name="connsiteY1" fmla="*/ 464457 h 1214734"/>
              <a:gd name="connsiteX2" fmla="*/ 407665 w 5390053"/>
              <a:gd name="connsiteY2" fmla="*/ 261257 h 1214734"/>
              <a:gd name="connsiteX3" fmla="*/ 523779 w 5390053"/>
              <a:gd name="connsiteY3" fmla="*/ 566057 h 1214734"/>
              <a:gd name="connsiteX4" fmla="*/ 697951 w 5390053"/>
              <a:gd name="connsiteY4" fmla="*/ 348343 h 1214734"/>
              <a:gd name="connsiteX5" fmla="*/ 959872 w 5390053"/>
              <a:gd name="connsiteY5" fmla="*/ 643094 h 1214734"/>
              <a:gd name="connsiteX6" fmla="*/ 1278522 w 5390053"/>
              <a:gd name="connsiteY6" fmla="*/ 377371 h 1214734"/>
              <a:gd name="connsiteX7" fmla="*/ 1322065 w 5390053"/>
              <a:gd name="connsiteY7" fmla="*/ 580571 h 1214734"/>
              <a:gd name="connsiteX8" fmla="*/ 1568808 w 5390053"/>
              <a:gd name="connsiteY8" fmla="*/ 420914 h 1214734"/>
              <a:gd name="connsiteX9" fmla="*/ 1815551 w 5390053"/>
              <a:gd name="connsiteY9" fmla="*/ 711200 h 1214734"/>
              <a:gd name="connsiteX10" fmla="*/ 2018751 w 5390053"/>
              <a:gd name="connsiteY10" fmla="*/ 566057 h 1214734"/>
              <a:gd name="connsiteX11" fmla="*/ 2134865 w 5390053"/>
              <a:gd name="connsiteY11" fmla="*/ 754743 h 1214734"/>
              <a:gd name="connsiteX12" fmla="*/ 2396122 w 5390053"/>
              <a:gd name="connsiteY12" fmla="*/ 624114 h 1214734"/>
              <a:gd name="connsiteX13" fmla="*/ 2658108 w 5390053"/>
              <a:gd name="connsiteY13" fmla="*/ 857459 h 1214734"/>
              <a:gd name="connsiteX14" fmla="*/ 2860579 w 5390053"/>
              <a:gd name="connsiteY14" fmla="*/ 653143 h 1214734"/>
              <a:gd name="connsiteX15" fmla="*/ 3248799 w 5390053"/>
              <a:gd name="connsiteY15" fmla="*/ 928914 h 1214734"/>
              <a:gd name="connsiteX16" fmla="*/ 3266979 w 5390053"/>
              <a:gd name="connsiteY16" fmla="*/ 696686 h 1214734"/>
              <a:gd name="connsiteX17" fmla="*/ 3691817 w 5390053"/>
              <a:gd name="connsiteY17" fmla="*/ 928914 h 1214734"/>
              <a:gd name="connsiteX18" fmla="*/ 4043098 w 5390053"/>
              <a:gd name="connsiteY18" fmla="*/ 1046890 h 1214734"/>
              <a:gd name="connsiteX19" fmla="*/ 4725526 w 5390053"/>
              <a:gd name="connsiteY19" fmla="*/ 928914 h 1214734"/>
              <a:gd name="connsiteX20" fmla="*/ 5390053 w 5390053"/>
              <a:gd name="connsiteY20" fmla="*/ 1214734 h 1214734"/>
              <a:gd name="connsiteX21" fmla="*/ 0 w 5390053"/>
              <a:gd name="connsiteY21" fmla="*/ 1214734 h 1214734"/>
              <a:gd name="connsiteX22" fmla="*/ 73836 w 5390053"/>
              <a:gd name="connsiteY22" fmla="*/ 0 h 1214734"/>
              <a:gd name="connsiteX0" fmla="*/ 73836 w 5390053"/>
              <a:gd name="connsiteY0" fmla="*/ 0 h 1214734"/>
              <a:gd name="connsiteX1" fmla="*/ 277036 w 5390053"/>
              <a:gd name="connsiteY1" fmla="*/ 464457 h 1214734"/>
              <a:gd name="connsiteX2" fmla="*/ 407665 w 5390053"/>
              <a:gd name="connsiteY2" fmla="*/ 261257 h 1214734"/>
              <a:gd name="connsiteX3" fmla="*/ 523779 w 5390053"/>
              <a:gd name="connsiteY3" fmla="*/ 566057 h 1214734"/>
              <a:gd name="connsiteX4" fmla="*/ 697951 w 5390053"/>
              <a:gd name="connsiteY4" fmla="*/ 348343 h 1214734"/>
              <a:gd name="connsiteX5" fmla="*/ 959872 w 5390053"/>
              <a:gd name="connsiteY5" fmla="*/ 643094 h 1214734"/>
              <a:gd name="connsiteX6" fmla="*/ 1278522 w 5390053"/>
              <a:gd name="connsiteY6" fmla="*/ 377371 h 1214734"/>
              <a:gd name="connsiteX7" fmla="*/ 1476727 w 5390053"/>
              <a:gd name="connsiteY7" fmla="*/ 714549 h 1214734"/>
              <a:gd name="connsiteX8" fmla="*/ 1568808 w 5390053"/>
              <a:gd name="connsiteY8" fmla="*/ 420914 h 1214734"/>
              <a:gd name="connsiteX9" fmla="*/ 1815551 w 5390053"/>
              <a:gd name="connsiteY9" fmla="*/ 711200 h 1214734"/>
              <a:gd name="connsiteX10" fmla="*/ 2018751 w 5390053"/>
              <a:gd name="connsiteY10" fmla="*/ 566057 h 1214734"/>
              <a:gd name="connsiteX11" fmla="*/ 2134865 w 5390053"/>
              <a:gd name="connsiteY11" fmla="*/ 754743 h 1214734"/>
              <a:gd name="connsiteX12" fmla="*/ 2396122 w 5390053"/>
              <a:gd name="connsiteY12" fmla="*/ 624114 h 1214734"/>
              <a:gd name="connsiteX13" fmla="*/ 2658108 w 5390053"/>
              <a:gd name="connsiteY13" fmla="*/ 857459 h 1214734"/>
              <a:gd name="connsiteX14" fmla="*/ 2860579 w 5390053"/>
              <a:gd name="connsiteY14" fmla="*/ 653143 h 1214734"/>
              <a:gd name="connsiteX15" fmla="*/ 3248799 w 5390053"/>
              <a:gd name="connsiteY15" fmla="*/ 928914 h 1214734"/>
              <a:gd name="connsiteX16" fmla="*/ 3266979 w 5390053"/>
              <a:gd name="connsiteY16" fmla="*/ 696686 h 1214734"/>
              <a:gd name="connsiteX17" fmla="*/ 3691817 w 5390053"/>
              <a:gd name="connsiteY17" fmla="*/ 928914 h 1214734"/>
              <a:gd name="connsiteX18" fmla="*/ 4043098 w 5390053"/>
              <a:gd name="connsiteY18" fmla="*/ 1046890 h 1214734"/>
              <a:gd name="connsiteX19" fmla="*/ 4725526 w 5390053"/>
              <a:gd name="connsiteY19" fmla="*/ 928914 h 1214734"/>
              <a:gd name="connsiteX20" fmla="*/ 5390053 w 5390053"/>
              <a:gd name="connsiteY20" fmla="*/ 1214734 h 1214734"/>
              <a:gd name="connsiteX21" fmla="*/ 0 w 5390053"/>
              <a:gd name="connsiteY21" fmla="*/ 1214734 h 1214734"/>
              <a:gd name="connsiteX22" fmla="*/ 73836 w 5390053"/>
              <a:gd name="connsiteY22" fmla="*/ 0 h 1214734"/>
              <a:gd name="connsiteX0" fmla="*/ 73836 w 5390053"/>
              <a:gd name="connsiteY0" fmla="*/ 0 h 1214734"/>
              <a:gd name="connsiteX1" fmla="*/ 277036 w 5390053"/>
              <a:gd name="connsiteY1" fmla="*/ 464457 h 1214734"/>
              <a:gd name="connsiteX2" fmla="*/ 407665 w 5390053"/>
              <a:gd name="connsiteY2" fmla="*/ 261257 h 1214734"/>
              <a:gd name="connsiteX3" fmla="*/ 523779 w 5390053"/>
              <a:gd name="connsiteY3" fmla="*/ 566057 h 1214734"/>
              <a:gd name="connsiteX4" fmla="*/ 697951 w 5390053"/>
              <a:gd name="connsiteY4" fmla="*/ 348343 h 1214734"/>
              <a:gd name="connsiteX5" fmla="*/ 959872 w 5390053"/>
              <a:gd name="connsiteY5" fmla="*/ 643094 h 1214734"/>
              <a:gd name="connsiteX6" fmla="*/ 1278522 w 5390053"/>
              <a:gd name="connsiteY6" fmla="*/ 377371 h 1214734"/>
              <a:gd name="connsiteX7" fmla="*/ 1476727 w 5390053"/>
              <a:gd name="connsiteY7" fmla="*/ 714549 h 1214734"/>
              <a:gd name="connsiteX8" fmla="*/ 1568808 w 5390053"/>
              <a:gd name="connsiteY8" fmla="*/ 420914 h 1214734"/>
              <a:gd name="connsiteX9" fmla="*/ 1919745 w 5390053"/>
              <a:gd name="connsiteY9" fmla="*/ 786004 h 1214734"/>
              <a:gd name="connsiteX10" fmla="*/ 2018751 w 5390053"/>
              <a:gd name="connsiteY10" fmla="*/ 566057 h 1214734"/>
              <a:gd name="connsiteX11" fmla="*/ 2134865 w 5390053"/>
              <a:gd name="connsiteY11" fmla="*/ 754743 h 1214734"/>
              <a:gd name="connsiteX12" fmla="*/ 2396122 w 5390053"/>
              <a:gd name="connsiteY12" fmla="*/ 624114 h 1214734"/>
              <a:gd name="connsiteX13" fmla="*/ 2658108 w 5390053"/>
              <a:gd name="connsiteY13" fmla="*/ 857459 h 1214734"/>
              <a:gd name="connsiteX14" fmla="*/ 2860579 w 5390053"/>
              <a:gd name="connsiteY14" fmla="*/ 653143 h 1214734"/>
              <a:gd name="connsiteX15" fmla="*/ 3248799 w 5390053"/>
              <a:gd name="connsiteY15" fmla="*/ 928914 h 1214734"/>
              <a:gd name="connsiteX16" fmla="*/ 3266979 w 5390053"/>
              <a:gd name="connsiteY16" fmla="*/ 696686 h 1214734"/>
              <a:gd name="connsiteX17" fmla="*/ 3691817 w 5390053"/>
              <a:gd name="connsiteY17" fmla="*/ 928914 h 1214734"/>
              <a:gd name="connsiteX18" fmla="*/ 4043098 w 5390053"/>
              <a:gd name="connsiteY18" fmla="*/ 1046890 h 1214734"/>
              <a:gd name="connsiteX19" fmla="*/ 4725526 w 5390053"/>
              <a:gd name="connsiteY19" fmla="*/ 928914 h 1214734"/>
              <a:gd name="connsiteX20" fmla="*/ 5390053 w 5390053"/>
              <a:gd name="connsiteY20" fmla="*/ 1214734 h 1214734"/>
              <a:gd name="connsiteX21" fmla="*/ 0 w 5390053"/>
              <a:gd name="connsiteY21" fmla="*/ 1214734 h 1214734"/>
              <a:gd name="connsiteX22" fmla="*/ 73836 w 5390053"/>
              <a:gd name="connsiteY22" fmla="*/ 0 h 1214734"/>
              <a:gd name="connsiteX0" fmla="*/ 73836 w 5390053"/>
              <a:gd name="connsiteY0" fmla="*/ 0 h 1214734"/>
              <a:gd name="connsiteX1" fmla="*/ 277036 w 5390053"/>
              <a:gd name="connsiteY1" fmla="*/ 464457 h 1214734"/>
              <a:gd name="connsiteX2" fmla="*/ 407665 w 5390053"/>
              <a:gd name="connsiteY2" fmla="*/ 261257 h 1214734"/>
              <a:gd name="connsiteX3" fmla="*/ 523779 w 5390053"/>
              <a:gd name="connsiteY3" fmla="*/ 566057 h 1214734"/>
              <a:gd name="connsiteX4" fmla="*/ 697951 w 5390053"/>
              <a:gd name="connsiteY4" fmla="*/ 348343 h 1214734"/>
              <a:gd name="connsiteX5" fmla="*/ 959872 w 5390053"/>
              <a:gd name="connsiteY5" fmla="*/ 643094 h 1214734"/>
              <a:gd name="connsiteX6" fmla="*/ 1278522 w 5390053"/>
              <a:gd name="connsiteY6" fmla="*/ 377371 h 1214734"/>
              <a:gd name="connsiteX7" fmla="*/ 1476727 w 5390053"/>
              <a:gd name="connsiteY7" fmla="*/ 714549 h 1214734"/>
              <a:gd name="connsiteX8" fmla="*/ 1568808 w 5390053"/>
              <a:gd name="connsiteY8" fmla="*/ 420914 h 1214734"/>
              <a:gd name="connsiteX9" fmla="*/ 1919745 w 5390053"/>
              <a:gd name="connsiteY9" fmla="*/ 786004 h 1214734"/>
              <a:gd name="connsiteX10" fmla="*/ 2018751 w 5390053"/>
              <a:gd name="connsiteY10" fmla="*/ 566057 h 1214734"/>
              <a:gd name="connsiteX11" fmla="*/ 2288927 w 5390053"/>
              <a:gd name="connsiteY11" fmla="*/ 857459 h 1214734"/>
              <a:gd name="connsiteX12" fmla="*/ 2396122 w 5390053"/>
              <a:gd name="connsiteY12" fmla="*/ 624114 h 1214734"/>
              <a:gd name="connsiteX13" fmla="*/ 2658108 w 5390053"/>
              <a:gd name="connsiteY13" fmla="*/ 857459 h 1214734"/>
              <a:gd name="connsiteX14" fmla="*/ 2860579 w 5390053"/>
              <a:gd name="connsiteY14" fmla="*/ 653143 h 1214734"/>
              <a:gd name="connsiteX15" fmla="*/ 3248799 w 5390053"/>
              <a:gd name="connsiteY15" fmla="*/ 928914 h 1214734"/>
              <a:gd name="connsiteX16" fmla="*/ 3266979 w 5390053"/>
              <a:gd name="connsiteY16" fmla="*/ 696686 h 1214734"/>
              <a:gd name="connsiteX17" fmla="*/ 3691817 w 5390053"/>
              <a:gd name="connsiteY17" fmla="*/ 928914 h 1214734"/>
              <a:gd name="connsiteX18" fmla="*/ 4043098 w 5390053"/>
              <a:gd name="connsiteY18" fmla="*/ 1046890 h 1214734"/>
              <a:gd name="connsiteX19" fmla="*/ 4725526 w 5390053"/>
              <a:gd name="connsiteY19" fmla="*/ 928914 h 1214734"/>
              <a:gd name="connsiteX20" fmla="*/ 5390053 w 5390053"/>
              <a:gd name="connsiteY20" fmla="*/ 1214734 h 1214734"/>
              <a:gd name="connsiteX21" fmla="*/ 0 w 5390053"/>
              <a:gd name="connsiteY21" fmla="*/ 1214734 h 1214734"/>
              <a:gd name="connsiteX22" fmla="*/ 73836 w 5390053"/>
              <a:gd name="connsiteY22" fmla="*/ 0 h 121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90053" h="1214734">
                <a:moveTo>
                  <a:pt x="73836" y="0"/>
                </a:moveTo>
                <a:lnTo>
                  <a:pt x="277036" y="464457"/>
                </a:lnTo>
                <a:lnTo>
                  <a:pt x="407665" y="261257"/>
                </a:lnTo>
                <a:lnTo>
                  <a:pt x="523779" y="566057"/>
                </a:lnTo>
                <a:lnTo>
                  <a:pt x="697951" y="348343"/>
                </a:lnTo>
                <a:lnTo>
                  <a:pt x="959872" y="643094"/>
                </a:lnTo>
                <a:lnTo>
                  <a:pt x="1278522" y="377371"/>
                </a:lnTo>
                <a:lnTo>
                  <a:pt x="1476727" y="714549"/>
                </a:lnTo>
                <a:lnTo>
                  <a:pt x="1568808" y="420914"/>
                </a:lnTo>
                <a:lnTo>
                  <a:pt x="1919745" y="786004"/>
                </a:lnTo>
                <a:lnTo>
                  <a:pt x="2018751" y="566057"/>
                </a:lnTo>
                <a:lnTo>
                  <a:pt x="2288927" y="857459"/>
                </a:lnTo>
                <a:lnTo>
                  <a:pt x="2396122" y="624114"/>
                </a:lnTo>
                <a:lnTo>
                  <a:pt x="2658108" y="857459"/>
                </a:lnTo>
                <a:lnTo>
                  <a:pt x="2860579" y="653143"/>
                </a:lnTo>
                <a:lnTo>
                  <a:pt x="3248799" y="928914"/>
                </a:lnTo>
                <a:lnTo>
                  <a:pt x="3266979" y="696686"/>
                </a:lnTo>
                <a:lnTo>
                  <a:pt x="3691817" y="928914"/>
                </a:lnTo>
                <a:lnTo>
                  <a:pt x="4043098" y="1046890"/>
                </a:lnTo>
                <a:lnTo>
                  <a:pt x="4725526" y="928914"/>
                </a:lnTo>
                <a:lnTo>
                  <a:pt x="5390053" y="1214734"/>
                </a:lnTo>
                <a:lnTo>
                  <a:pt x="0" y="1214734"/>
                </a:lnTo>
                <a:lnTo>
                  <a:pt x="7383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3.  2011 Progress Run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648200" cy="25908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219575"/>
            <a:ext cx="4417348" cy="2638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2209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N, P, and sediment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Jurisdiction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33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Sector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857</TotalTime>
  <Words>1183</Words>
  <Application>Microsoft Office PowerPoint</Application>
  <PresentationFormat>On-screen Show (4:3)</PresentationFormat>
  <Paragraphs>103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Progress on Reducing Nutrient and Sediment Pollution</vt:lpstr>
      <vt:lpstr>EC Presentation of Pollution Reduction Progress</vt:lpstr>
      <vt:lpstr>1.  Backgrounder</vt:lpstr>
      <vt:lpstr>Backgrounder Continued</vt:lpstr>
      <vt:lpstr>In Addition - Monitoring</vt:lpstr>
      <vt:lpstr>Diet Analogy</vt:lpstr>
      <vt:lpstr>2.  2009-2011 Milestones</vt:lpstr>
      <vt:lpstr>2.  2009-2011 Milestones</vt:lpstr>
      <vt:lpstr>3.  2011 Progress Run</vt:lpstr>
      <vt:lpstr>4.  2012-13 Milestones</vt:lpstr>
      <vt:lpstr>4.  2012-13 Milestones</vt:lpstr>
      <vt:lpstr>5. Nutrient and Sediment Trends</vt:lpstr>
      <vt:lpstr>5.  Nutrient and Sediment Trends</vt:lpstr>
      <vt:lpstr>Presentation Mock-up</vt:lpstr>
      <vt:lpstr>Slide 15</vt:lpstr>
      <vt:lpstr>Slide 16</vt:lpstr>
      <vt:lpstr>Slide 17</vt:lpstr>
      <vt:lpstr>Watershed-wide progress</vt:lpstr>
      <vt:lpstr>Monitoring Results and Opportunities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Mock-ups</dc:title>
  <dc:creator>nsylvest</dc:creator>
  <cp:lastModifiedBy>gbarranc</cp:lastModifiedBy>
  <cp:revision>90</cp:revision>
  <dcterms:created xsi:type="dcterms:W3CDTF">2012-03-14T16:21:13Z</dcterms:created>
  <dcterms:modified xsi:type="dcterms:W3CDTF">2012-05-11T12:55:11Z</dcterms:modified>
</cp:coreProperties>
</file>