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rawings/drawing1.xml" ContentType="application/vnd.openxmlformats-officedocument.drawingml.chartshapes+xml"/>
  <Override PartName="/ppt/drawings/drawing2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996C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kantos\Documents\KAntos\Management%20Board\Supplemental_indicator_Options_draft2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kantos\Documents\KAntos\Management%20Board\Supplemental_indicator_Options_draft2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23"/>
  <c:chart>
    <c:title>
      <c:tx>
        <c:rich>
          <a:bodyPr/>
          <a:lstStyle/>
          <a:p>
            <a:pPr algn="ctr">
              <a:defRPr sz="2400"/>
            </a:pPr>
            <a:r>
              <a:rPr lang="en-US" sz="2400" b="1" i="0" baseline="0" dirty="0" smtClean="0"/>
              <a:t>Number of Significant Wastewater Facilities That Meet Chesapeake Bay TMDL </a:t>
            </a:r>
            <a:r>
              <a:rPr lang="en-US" sz="2400" b="1" i="0" baseline="0" dirty="0" err="1" smtClean="0"/>
              <a:t>Wasteload</a:t>
            </a:r>
            <a:r>
              <a:rPr lang="en-US" sz="2400" b="1" i="0" baseline="0" dirty="0" smtClean="0"/>
              <a:t> Allocations</a:t>
            </a:r>
            <a:endParaRPr lang="en-US" sz="2400" dirty="0"/>
          </a:p>
        </c:rich>
      </c:tx>
      <c:layout/>
    </c:title>
    <c:plotArea>
      <c:layout>
        <c:manualLayout>
          <c:layoutTarget val="inner"/>
          <c:xMode val="edge"/>
          <c:yMode val="edge"/>
          <c:x val="8.0815706834775417E-2"/>
          <c:y val="0.17890288826875839"/>
          <c:w val="0.90454134361860261"/>
          <c:h val="0.56826909536852854"/>
        </c:manualLayout>
      </c:layout>
      <c:barChart>
        <c:barDir val="col"/>
        <c:grouping val="clustered"/>
        <c:ser>
          <c:idx val="1"/>
          <c:order val="0"/>
          <c:dPt>
            <c:idx val="7"/>
            <c:spPr>
              <a:solidFill>
                <a:srgbClr val="4BACC6">
                  <a:lumMod val="60000"/>
                  <a:lumOff val="40000"/>
                  <a:alpha val="41000"/>
                </a:srgbClr>
              </a:solidFill>
            </c:spPr>
          </c:dPt>
          <c:dPt>
            <c:idx val="8"/>
            <c:spPr>
              <a:solidFill>
                <a:srgbClr val="4BACC6">
                  <a:lumMod val="60000"/>
                  <a:lumOff val="40000"/>
                  <a:alpha val="41000"/>
                </a:srgbClr>
              </a:solidFill>
            </c:spPr>
          </c:dPt>
          <c:dPt>
            <c:idx val="9"/>
            <c:spPr>
              <a:solidFill>
                <a:srgbClr val="4BACC6">
                  <a:lumMod val="60000"/>
                  <a:lumOff val="40000"/>
                  <a:alpha val="41000"/>
                </a:srgbClr>
              </a:solidFill>
            </c:spPr>
          </c:dPt>
          <c:dPt>
            <c:idx val="10"/>
            <c:spPr>
              <a:solidFill>
                <a:srgbClr val="4BACC6">
                  <a:lumMod val="60000"/>
                  <a:lumOff val="40000"/>
                  <a:alpha val="42000"/>
                </a:srgbClr>
              </a:solidFill>
            </c:spPr>
          </c:dPt>
          <c:dPt>
            <c:idx val="11"/>
            <c:spPr>
              <a:solidFill>
                <a:srgbClr val="4BACC6">
                  <a:lumMod val="60000"/>
                  <a:lumOff val="40000"/>
                  <a:alpha val="41000"/>
                </a:srgbClr>
              </a:solidFill>
            </c:spPr>
          </c:dPt>
          <c:dPt>
            <c:idx val="12"/>
            <c:spPr>
              <a:solidFill>
                <a:srgbClr val="4BACC6">
                  <a:lumMod val="60000"/>
                  <a:lumOff val="40000"/>
                  <a:alpha val="40000"/>
                </a:srgbClr>
              </a:solidFill>
            </c:spPr>
          </c:dPt>
          <c:dPt>
            <c:idx val="14"/>
            <c:spPr>
              <a:solidFill>
                <a:srgbClr val="4BACC6">
                  <a:lumMod val="60000"/>
                  <a:lumOff val="40000"/>
                  <a:alpha val="42000"/>
                </a:srgbClr>
              </a:solidFill>
            </c:spPr>
          </c:dPt>
          <c:dPt>
            <c:idx val="15"/>
            <c:spPr>
              <a:solidFill>
                <a:srgbClr val="4BACC6">
                  <a:lumMod val="60000"/>
                  <a:lumOff val="40000"/>
                  <a:alpha val="40000"/>
                </a:srgbClr>
              </a:solidFill>
            </c:spPr>
          </c:dPt>
          <c:dLbls>
            <c:dLbl>
              <c:idx val="5"/>
              <c:layout>
                <c:manualLayout>
                  <c:x val="0"/>
                  <c:y val="2.0184790966622629E-3"/>
                </c:manualLayout>
              </c:layout>
              <c:showVal val="1"/>
            </c:dLbl>
            <c:dLbl>
              <c:idx val="12"/>
              <c:layout>
                <c:manualLayout>
                  <c:x val="4.3928848639865868E-3"/>
                  <c:y val="-1.0092395483311313E-2"/>
                </c:manualLayout>
              </c:layout>
              <c:showVal val="1"/>
            </c:dLbl>
            <c:dLbl>
              <c:idx val="14"/>
              <c:layout>
                <c:manualLayout>
                  <c:x val="1.0738038954113895E-16"/>
                  <c:y val="-1.2110874579973573E-2"/>
                </c:manualLayout>
              </c:layout>
              <c:showVal val="1"/>
            </c:dLbl>
            <c:spPr>
              <a:solidFill>
                <a:prstClr val="white"/>
              </a:solidFill>
            </c:spPr>
            <c:txPr>
              <a:bodyPr/>
              <a:lstStyle/>
              <a:p>
                <a:pPr>
                  <a:defRPr sz="1800"/>
                </a:pPr>
                <a:endParaRPr lang="en-US"/>
              </a:p>
            </c:txPr>
            <c:showVal val="1"/>
          </c:dLbls>
          <c:cat>
            <c:numRef>
              <c:f>(Bay!$A$3,Bay!$A$8,Bay!$A$10)</c:f>
              <c:numCache>
                <c:formatCode>General</c:formatCode>
                <c:ptCount val="3"/>
                <c:pt idx="0">
                  <c:v>1985</c:v>
                </c:pt>
                <c:pt idx="1">
                  <c:v>2009</c:v>
                </c:pt>
                <c:pt idx="2">
                  <c:v>2011</c:v>
                </c:pt>
              </c:numCache>
            </c:numRef>
          </c:cat>
          <c:val>
            <c:numRef>
              <c:f>(Bay!$C$3,Bay!$C$8,Bay!$C$10)</c:f>
              <c:numCache>
                <c:formatCode>General</c:formatCode>
                <c:ptCount val="3"/>
                <c:pt idx="0">
                  <c:v>0</c:v>
                </c:pt>
                <c:pt idx="1">
                  <c:v>18</c:v>
                </c:pt>
                <c:pt idx="2">
                  <c:v>200</c:v>
                </c:pt>
              </c:numCache>
            </c:numRef>
          </c:val>
        </c:ser>
        <c:axId val="59173120"/>
        <c:axId val="59441152"/>
      </c:barChart>
      <c:catAx>
        <c:axId val="59173120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59441152"/>
        <c:crosses val="autoZero"/>
        <c:auto val="1"/>
        <c:lblAlgn val="ctr"/>
        <c:lblOffset val="100"/>
      </c:catAx>
      <c:valAx>
        <c:axId val="59441152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 sz="1600"/>
                </a:pPr>
                <a:r>
                  <a:rPr lang="en-US" sz="1600"/>
                  <a:t>Number Significant Facilities </a:t>
                </a:r>
              </a:p>
            </c:rich>
          </c:tx>
          <c:layout/>
        </c:title>
        <c:numFmt formatCode="General" sourceLinked="1"/>
        <c:tickLblPos val="nextTo"/>
        <c:crossAx val="59173120"/>
        <c:crosses val="autoZero"/>
        <c:crossBetween val="between"/>
      </c:valAx>
    </c:plotArea>
    <c:plotVisOnly val="1"/>
  </c:chart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23"/>
  <c:chart>
    <c:title>
      <c:tx>
        <c:rich>
          <a:bodyPr/>
          <a:lstStyle/>
          <a:p>
            <a:pPr>
              <a:defRPr sz="2400"/>
            </a:pPr>
            <a:r>
              <a:rPr lang="en-US" sz="2400" dirty="0"/>
              <a:t>Percent </a:t>
            </a:r>
            <a:r>
              <a:rPr lang="en-US" sz="2400" b="1" i="0" u="none" strike="noStrike" baseline="0" dirty="0" smtClean="0"/>
              <a:t>of Significant Wastewater Facilities That Meet Chesapeake Bay TMDL </a:t>
            </a:r>
            <a:r>
              <a:rPr lang="en-US" sz="2400" b="1" i="0" u="none" strike="noStrike" baseline="0" dirty="0" err="1" smtClean="0"/>
              <a:t>Wasteload</a:t>
            </a:r>
            <a:r>
              <a:rPr lang="en-US" sz="2400" b="1" i="0" u="none" strike="noStrike" baseline="0" dirty="0" smtClean="0"/>
              <a:t> Allocations</a:t>
            </a:r>
            <a:endParaRPr lang="en-US" sz="2400" dirty="0"/>
          </a:p>
        </c:rich>
      </c:tx>
      <c:layout/>
    </c:title>
    <c:plotArea>
      <c:layout>
        <c:manualLayout>
          <c:layoutTarget val="inner"/>
          <c:xMode val="edge"/>
          <c:yMode val="edge"/>
          <c:x val="8.0815706834775417E-2"/>
          <c:y val="0.17890288826875839"/>
          <c:w val="0.90454134361860261"/>
          <c:h val="0.56826909536852865"/>
        </c:manualLayout>
      </c:layout>
      <c:barChart>
        <c:barDir val="col"/>
        <c:grouping val="clustered"/>
        <c:ser>
          <c:idx val="1"/>
          <c:order val="0"/>
          <c:tx>
            <c:v>Percent</c:v>
          </c:tx>
          <c:dPt>
            <c:idx val="7"/>
            <c:spPr>
              <a:solidFill>
                <a:srgbClr val="4BACC6">
                  <a:lumMod val="60000"/>
                  <a:lumOff val="40000"/>
                  <a:alpha val="41000"/>
                </a:srgbClr>
              </a:solidFill>
            </c:spPr>
          </c:dPt>
          <c:dPt>
            <c:idx val="8"/>
            <c:spPr>
              <a:solidFill>
                <a:srgbClr val="4BACC6">
                  <a:lumMod val="60000"/>
                  <a:lumOff val="40000"/>
                  <a:alpha val="41000"/>
                </a:srgbClr>
              </a:solidFill>
            </c:spPr>
          </c:dPt>
          <c:dPt>
            <c:idx val="9"/>
            <c:spPr>
              <a:solidFill>
                <a:srgbClr val="4BACC6">
                  <a:lumMod val="60000"/>
                  <a:lumOff val="40000"/>
                  <a:alpha val="41000"/>
                </a:srgbClr>
              </a:solidFill>
            </c:spPr>
          </c:dPt>
          <c:dPt>
            <c:idx val="10"/>
            <c:spPr>
              <a:solidFill>
                <a:srgbClr val="4BACC6">
                  <a:lumMod val="60000"/>
                  <a:lumOff val="40000"/>
                  <a:alpha val="42000"/>
                </a:srgbClr>
              </a:solidFill>
            </c:spPr>
          </c:dPt>
          <c:dPt>
            <c:idx val="11"/>
            <c:spPr>
              <a:solidFill>
                <a:srgbClr val="4BACC6">
                  <a:lumMod val="60000"/>
                  <a:lumOff val="40000"/>
                  <a:alpha val="41000"/>
                </a:srgbClr>
              </a:solidFill>
            </c:spPr>
          </c:dPt>
          <c:dPt>
            <c:idx val="12"/>
            <c:spPr>
              <a:solidFill>
                <a:srgbClr val="4BACC6">
                  <a:lumMod val="60000"/>
                  <a:lumOff val="40000"/>
                  <a:alpha val="40000"/>
                </a:srgbClr>
              </a:solidFill>
            </c:spPr>
          </c:dPt>
          <c:dPt>
            <c:idx val="14"/>
            <c:spPr>
              <a:solidFill>
                <a:srgbClr val="4BACC6">
                  <a:lumMod val="60000"/>
                  <a:lumOff val="40000"/>
                  <a:alpha val="42000"/>
                </a:srgbClr>
              </a:solidFill>
            </c:spPr>
          </c:dPt>
          <c:dPt>
            <c:idx val="15"/>
            <c:spPr>
              <a:solidFill>
                <a:srgbClr val="4BACC6">
                  <a:lumMod val="60000"/>
                  <a:lumOff val="40000"/>
                  <a:alpha val="40000"/>
                </a:srgbClr>
              </a:solidFill>
            </c:spPr>
          </c:dPt>
          <c:dLbls>
            <c:dLbl>
              <c:idx val="5"/>
              <c:layout>
                <c:manualLayout>
                  <c:x val="0"/>
                  <c:y val="2.0184790966622621E-3"/>
                </c:manualLayout>
              </c:layout>
              <c:showVal val="1"/>
            </c:dLbl>
            <c:dLbl>
              <c:idx val="12"/>
              <c:layout>
                <c:manualLayout>
                  <c:x val="4.3928848639865859E-3"/>
                  <c:y val="-1.009239548331131E-2"/>
                </c:manualLayout>
              </c:layout>
              <c:showVal val="1"/>
            </c:dLbl>
            <c:dLbl>
              <c:idx val="14"/>
              <c:layout>
                <c:manualLayout>
                  <c:x val="1.0738038954113899E-16"/>
                  <c:y val="-1.2110874579973573E-2"/>
                </c:manualLayout>
              </c:layout>
              <c:showVal val="1"/>
            </c:dLbl>
            <c:spPr>
              <a:solidFill>
                <a:schemeClr val="bg1"/>
              </a:solidFill>
            </c:spPr>
            <c:txPr>
              <a:bodyPr/>
              <a:lstStyle/>
              <a:p>
                <a:pPr>
                  <a:defRPr sz="1800"/>
                </a:pPr>
                <a:endParaRPr lang="en-US"/>
              </a:p>
            </c:txPr>
            <c:showVal val="1"/>
          </c:dLbls>
          <c:cat>
            <c:numRef>
              <c:f>(Bay!$A$3,Bay!$A$8,Bay!$A$10)</c:f>
              <c:numCache>
                <c:formatCode>General</c:formatCode>
                <c:ptCount val="3"/>
                <c:pt idx="0">
                  <c:v>1985</c:v>
                </c:pt>
                <c:pt idx="1">
                  <c:v>2009</c:v>
                </c:pt>
                <c:pt idx="2">
                  <c:v>2011</c:v>
                </c:pt>
              </c:numCache>
            </c:numRef>
          </c:cat>
          <c:val>
            <c:numRef>
              <c:f>(Bay!$G$3,Bay!$G$8,Bay!$G$10)</c:f>
              <c:numCache>
                <c:formatCode>0%</c:formatCode>
                <c:ptCount val="3"/>
                <c:pt idx="0">
                  <c:v>0</c:v>
                </c:pt>
                <c:pt idx="1">
                  <c:v>3.7974683544303806E-2</c:v>
                </c:pt>
                <c:pt idx="2">
                  <c:v>0.42194092827004231</c:v>
                </c:pt>
              </c:numCache>
            </c:numRef>
          </c:val>
        </c:ser>
        <c:axId val="59481472"/>
        <c:axId val="59483264"/>
      </c:barChart>
      <c:catAx>
        <c:axId val="59481472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59483264"/>
        <c:crosses val="autoZero"/>
        <c:auto val="1"/>
        <c:lblAlgn val="ctr"/>
        <c:lblOffset val="100"/>
      </c:catAx>
      <c:valAx>
        <c:axId val="59483264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 sz="1600"/>
                </a:pPr>
                <a:r>
                  <a:rPr lang="en-US" sz="1600"/>
                  <a:t>Number Significant Facilities </a:t>
                </a:r>
              </a:p>
            </c:rich>
          </c:tx>
          <c:layout/>
        </c:title>
        <c:numFmt formatCode="0%" sourceLinked="1"/>
        <c:tickLblPos val="nextTo"/>
        <c:crossAx val="59481472"/>
        <c:crosses val="autoZero"/>
        <c:crossBetween val="between"/>
      </c:valAx>
    </c:plotArea>
    <c:plotVisOnly val="1"/>
  </c:chart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0.04104</cdr:x>
      <cdr:y>0.83507</cdr:y>
    </cdr:from>
    <cdr:to>
      <cdr:x>0.97593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56506" y="4454262"/>
          <a:ext cx="8121203" cy="87973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600" dirty="0"/>
            <a:t>Note: Based on date that</a:t>
          </a:r>
          <a:r>
            <a:rPr lang="en-US" sz="1600" baseline="0" dirty="0"/>
            <a:t>  a permit  limit consiste</a:t>
          </a:r>
          <a:r>
            <a:rPr lang="en-US" sz="1600" dirty="0"/>
            <a:t>nt with the Chesapeake</a:t>
          </a:r>
          <a:r>
            <a:rPr lang="en-US" sz="1600" baseline="0" dirty="0"/>
            <a:t> Bay TMDL </a:t>
          </a:r>
          <a:r>
            <a:rPr lang="en-US" sz="1600" baseline="0" dirty="0" smtClean="0"/>
            <a:t>becomes </a:t>
          </a:r>
          <a:r>
            <a:rPr lang="en-US" sz="1600" baseline="0" dirty="0"/>
            <a:t>effective. Data subject to change based on shift in reporting period and pending final review of jurisdictions.</a:t>
          </a:r>
          <a:endParaRPr lang="en-US" sz="16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0.04104</cdr:x>
      <cdr:y>0.83507</cdr:y>
    </cdr:from>
    <cdr:to>
      <cdr:x>0.97593</cdr:x>
      <cdr:y>0.97293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55970" y="5254139"/>
          <a:ext cx="8108409" cy="8674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600" dirty="0"/>
            <a:t>Note: Based on date that</a:t>
          </a:r>
          <a:r>
            <a:rPr lang="en-US" sz="1600" baseline="0" dirty="0"/>
            <a:t>  a permit  limit consiste</a:t>
          </a:r>
          <a:r>
            <a:rPr lang="en-US" sz="1600" dirty="0"/>
            <a:t>nt with the Chesapeake</a:t>
          </a:r>
          <a:r>
            <a:rPr lang="en-US" sz="1600" baseline="0" dirty="0"/>
            <a:t> Bay TMDL </a:t>
          </a:r>
          <a:r>
            <a:rPr lang="en-US" sz="1600" baseline="0" dirty="0" smtClean="0"/>
            <a:t>becomes </a:t>
          </a:r>
          <a:r>
            <a:rPr lang="en-US" sz="1600" baseline="0" dirty="0"/>
            <a:t>effective. Data subject to change based on shift in reporting period and pending final review of jurisdictions.</a:t>
          </a:r>
          <a:endParaRPr lang="en-US" sz="16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6155B6C-F077-4F2B-A977-1F01B724FF5D}" type="datetimeFigureOut">
              <a:rPr lang="en-US" smtClean="0"/>
              <a:pPr/>
              <a:t>5/8/2012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C10F8AB-3228-43AE-9720-202267962BB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124AE6C-2020-4563-9D4A-7961C01CF5A9}" type="datetimeFigureOut">
              <a:rPr lang="en-US" smtClean="0"/>
              <a:pPr/>
              <a:t>5/8/2012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7714FD8-1A22-44F7-9584-9B244147D56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11FD1-4674-4694-93DA-16B8251BF9D0}" type="datetime1">
              <a:rPr lang="en-US" smtClean="0"/>
              <a:pPr/>
              <a:t>5/8/2012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EAFA9-BC7A-4A8E-A9F2-04D094ABA2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24B1D-E28C-4D01-8002-A182948CA178}" type="datetime1">
              <a:rPr lang="en-US" smtClean="0"/>
              <a:pPr/>
              <a:t>5/8/2012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EAFA9-BC7A-4A8E-A9F2-04D094ABA2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B5A7D-52B9-4BDA-A965-5DC8CBD376B9}" type="datetime1">
              <a:rPr lang="en-US" smtClean="0"/>
              <a:pPr/>
              <a:t>5/8/2012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EAFA9-BC7A-4A8E-A9F2-04D094ABA2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C8960-C506-42BE-9157-64AD2A19F964}" type="datetime1">
              <a:rPr lang="en-US" smtClean="0"/>
              <a:pPr/>
              <a:t>5/8/2012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EAFA9-BC7A-4A8E-A9F2-04D094ABA2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1EE97-F61B-4A8A-B605-A9E9616F5435}" type="datetime1">
              <a:rPr lang="en-US" smtClean="0"/>
              <a:pPr/>
              <a:t>5/8/2012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EAFA9-BC7A-4A8E-A9F2-04D094ABA2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B7BAB-C65F-4F23-871E-8E85B96CBF25}" type="datetime1">
              <a:rPr lang="en-US" smtClean="0"/>
              <a:pPr/>
              <a:t>5/8/2012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EAFA9-BC7A-4A8E-A9F2-04D094ABA2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409F2-51F2-42A3-86C7-8520FBE80B00}" type="datetime1">
              <a:rPr lang="en-US" smtClean="0"/>
              <a:pPr/>
              <a:t>5/8/2012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EAFA9-BC7A-4A8E-A9F2-04D094ABA2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E3DA7-DFAE-48E0-9A34-A1D446623F64}" type="datetime1">
              <a:rPr lang="en-US" smtClean="0"/>
              <a:pPr/>
              <a:t>5/8/2012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EAFA9-BC7A-4A8E-A9F2-04D094ABA2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0988F-30CC-4AB3-994F-88439998E1A9}" type="datetime1">
              <a:rPr lang="en-US" smtClean="0"/>
              <a:pPr/>
              <a:t>5/8/2012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EAFA9-BC7A-4A8E-A9F2-04D094ABA2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7C476-8554-45DD-AA37-ACACF6F5AE9B}" type="datetime1">
              <a:rPr lang="en-US" smtClean="0"/>
              <a:pPr/>
              <a:t>5/8/2012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EAFA9-BC7A-4A8E-A9F2-04D094ABA2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25F8CA-2C34-4037-BF17-437BD317FB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47161-82B6-4385-ADBF-E06A21CF62D7}" type="datetime1">
              <a:rPr lang="en-US" smtClean="0"/>
              <a:pPr/>
              <a:t>5/8/2012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EAFA9-BC7A-4A8E-A9F2-04D094ABA2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1E147F-94BF-4D86-A6DA-328068809C16}" type="datetime1">
              <a:rPr lang="en-US" smtClean="0"/>
              <a:pPr/>
              <a:t>5/8/2012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4EAFA9-BC7A-4A8E-A9F2-04D094ABA2B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1" r:id="rId8"/>
    <p:sldLayoutId id="2147483656" r:id="rId9"/>
    <p:sldLayoutId id="2147483657" r:id="rId10"/>
    <p:sldLayoutId id="2147483658" r:id="rId11"/>
    <p:sldLayoutId id="2147483659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Blue Plains Construction.jpg"/>
          <p:cNvPicPr>
            <a:picLocks noChangeAspect="1"/>
          </p:cNvPicPr>
          <p:nvPr/>
        </p:nvPicPr>
        <p:blipFill>
          <a:blip r:embed="rId2" cstate="screen"/>
          <a:srcRect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676400"/>
            <a:ext cx="9143999" cy="4953000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solidFill>
                  <a:schemeClr val="tx1"/>
                </a:solidFill>
              </a:rPr>
              <a:t>Katherine </a:t>
            </a:r>
            <a:r>
              <a:rPr lang="en-US" sz="2400" b="1" dirty="0" err="1" smtClean="0">
                <a:solidFill>
                  <a:schemeClr val="tx1"/>
                </a:solidFill>
              </a:rPr>
              <a:t>Antos</a:t>
            </a:r>
            <a:r>
              <a:rPr lang="en-US" sz="2400" b="1" dirty="0" smtClean="0">
                <a:solidFill>
                  <a:schemeClr val="tx1"/>
                </a:solidFill>
              </a:rPr>
              <a:t>, Water Quality Team Leader</a:t>
            </a:r>
          </a:p>
          <a:p>
            <a:r>
              <a:rPr lang="en-US" sz="2400" b="1" dirty="0" smtClean="0">
                <a:solidFill>
                  <a:schemeClr val="tx1"/>
                </a:solidFill>
              </a:rPr>
              <a:t>Water Quality Goal Implementation Team Coordinator</a:t>
            </a:r>
          </a:p>
          <a:p>
            <a:r>
              <a:rPr lang="en-US" sz="2400" b="1" dirty="0" smtClean="0">
                <a:solidFill>
                  <a:schemeClr val="tx1"/>
                </a:solidFill>
              </a:rPr>
              <a:t>U.S. EPA Chesapeake Bay Program Office</a:t>
            </a:r>
            <a:br>
              <a:rPr lang="en-US" sz="2400" b="1" dirty="0" smtClean="0">
                <a:solidFill>
                  <a:schemeClr val="tx1"/>
                </a:solidFill>
              </a:rPr>
            </a:br>
            <a:endParaRPr lang="en-US" sz="2400" b="1" dirty="0" smtClean="0">
              <a:solidFill>
                <a:schemeClr val="tx1"/>
              </a:solidFill>
            </a:endParaRPr>
          </a:p>
          <a:p>
            <a:endParaRPr lang="en-US" sz="2400" b="1" dirty="0" smtClean="0">
              <a:solidFill>
                <a:schemeClr val="tx1"/>
              </a:solidFill>
            </a:endParaRPr>
          </a:p>
          <a:p>
            <a:endParaRPr lang="en-US" sz="2400" b="1" dirty="0" smtClean="0">
              <a:solidFill>
                <a:schemeClr val="tx1"/>
              </a:solidFill>
            </a:endParaRPr>
          </a:p>
          <a:p>
            <a:endParaRPr lang="en-US" sz="2400" b="1" dirty="0" smtClean="0">
              <a:solidFill>
                <a:schemeClr val="tx1"/>
              </a:solidFill>
            </a:endParaRPr>
          </a:p>
          <a:p>
            <a:endParaRPr lang="en-US" sz="2400" b="1" dirty="0" smtClean="0">
              <a:solidFill>
                <a:schemeClr val="tx1"/>
              </a:solidFill>
            </a:endParaRPr>
          </a:p>
          <a:p>
            <a:endParaRPr lang="en-US" sz="2400" b="1" dirty="0" smtClean="0">
              <a:solidFill>
                <a:schemeClr val="tx1"/>
              </a:solidFill>
            </a:endParaRPr>
          </a:p>
          <a:p>
            <a:r>
              <a:rPr lang="en-US" sz="2400" b="1" dirty="0" smtClean="0">
                <a:solidFill>
                  <a:schemeClr val="bg1"/>
                </a:solidFill>
              </a:rPr>
              <a:t>Chesapeake Bay Program Management Board</a:t>
            </a:r>
          </a:p>
          <a:p>
            <a:r>
              <a:rPr lang="en-US" sz="2400" b="1" dirty="0" smtClean="0">
                <a:solidFill>
                  <a:schemeClr val="bg1"/>
                </a:solidFill>
              </a:rPr>
              <a:t>May 9, 2012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2400"/>
            <a:ext cx="9144000" cy="1470025"/>
          </a:xfrm>
        </p:spPr>
        <p:txBody>
          <a:bodyPr>
            <a:normAutofit/>
          </a:bodyPr>
          <a:lstStyle/>
          <a:p>
            <a:r>
              <a:rPr lang="en-US" b="1" dirty="0" smtClean="0"/>
              <a:t>Proposal for a Supplemental Wastewater Indicator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Maryland suggested alternative wastewater indicator since wastewater data in current Reducing Pollution Indicators are affected by annual weather variations but other loads are not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Discussed with the Wastewater Treatment Workgroup, Water Quality Goal Implementation Team, and Management Board between October 2011 and April 2012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Guiding principles:</a:t>
            </a:r>
          </a:p>
          <a:p>
            <a:pPr lvl="1"/>
            <a:r>
              <a:rPr lang="en-US" dirty="0" smtClean="0"/>
              <a:t>Maintain current Reducing Pollution Indicator based on wastewater monitoring data</a:t>
            </a:r>
          </a:p>
          <a:p>
            <a:pPr lvl="1"/>
            <a:r>
              <a:rPr lang="en-US" dirty="0" smtClean="0"/>
              <a:t>Add supplemental indicator to clearly communicate on-the-ground efforts</a:t>
            </a:r>
          </a:p>
          <a:p>
            <a:pPr lvl="1"/>
            <a:r>
              <a:rPr lang="en-US" dirty="0" smtClean="0"/>
              <a:t>Minimize reporting burden to the jurisdictions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EAFA9-BC7A-4A8E-A9F2-04D094ABA2B7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 Supplemental Indicator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On April 9, WQGIT approved the following indicator pending review of the indicator results:</a:t>
            </a:r>
            <a:br>
              <a:rPr lang="en-US" dirty="0" smtClean="0"/>
            </a:br>
            <a:endParaRPr lang="en-US" dirty="0" smtClean="0"/>
          </a:p>
          <a:p>
            <a:pPr marL="914400" indent="0">
              <a:buNone/>
            </a:pPr>
            <a:r>
              <a:rPr lang="en-US" dirty="0" smtClean="0"/>
              <a:t>“The number and/or percentage of significant wastewater facilities with nutrient treatment technology operational and installed that will attain the </a:t>
            </a:r>
            <a:r>
              <a:rPr lang="en-US" dirty="0" err="1" smtClean="0"/>
              <a:t>wasteload</a:t>
            </a:r>
            <a:r>
              <a:rPr lang="en-US" dirty="0" smtClean="0"/>
              <a:t> allocation at the permitted flow.  Indicator data to also include facilities that achieve permit limits through trading/offset programs.”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Indicator would be based on whether permit limits for significant facilities have reached their effective date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April 30: WQGIT and WWTWG approved sharing the following options with the Management Board</a:t>
            </a:r>
          </a:p>
          <a:p>
            <a:pPr lvl="1"/>
            <a:r>
              <a:rPr lang="en-US" dirty="0" smtClean="0"/>
              <a:t>New York abstained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EAFA9-BC7A-4A8E-A9F2-04D094ABA2B7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/>
          <a:lstStyle/>
          <a:p>
            <a:r>
              <a:rPr lang="en-US" dirty="0" smtClean="0"/>
              <a:t>Option 1: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EAFA9-BC7A-4A8E-A9F2-04D094ABA2B7}" type="slidenum">
              <a:rPr lang="en-US" smtClean="0"/>
              <a:pPr/>
              <a:t>4</a:t>
            </a:fld>
            <a:endParaRPr lang="en-US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228600" y="838200"/>
          <a:ext cx="8686800" cy="533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/>
          <a:lstStyle/>
          <a:p>
            <a:r>
              <a:rPr lang="en-US" dirty="0" smtClean="0"/>
              <a:t>Option 2: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EAFA9-BC7A-4A8E-A9F2-04D094ABA2B7}" type="slidenum">
              <a:rPr lang="en-US" smtClean="0"/>
              <a:pPr/>
              <a:t>5</a:t>
            </a:fld>
            <a:endParaRPr lang="en-US"/>
          </a:p>
        </p:txBody>
      </p:sp>
      <p:graphicFrame>
        <p:nvGraphicFramePr>
          <p:cNvPr id="7" name="Chart 6"/>
          <p:cNvGraphicFramePr>
            <a:graphicFrameLocks noGrp="1"/>
          </p:cNvGraphicFramePr>
          <p:nvPr/>
        </p:nvGraphicFramePr>
        <p:xfrm>
          <a:off x="381000" y="762000"/>
          <a:ext cx="8382000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Data based on same reporting period as Reducing Pollution Indicator</a:t>
            </a:r>
          </a:p>
          <a:p>
            <a:r>
              <a:rPr lang="en-US" dirty="0" smtClean="0"/>
              <a:t>Will show same years as Reducing Pollution Indicator</a:t>
            </a:r>
          </a:p>
          <a:p>
            <a:r>
              <a:rPr lang="en-US" dirty="0" smtClean="0"/>
              <a:t>Executive summary will focus on watershed-wide progress. State-specific progress available online</a:t>
            </a:r>
          </a:p>
          <a:p>
            <a:r>
              <a:rPr lang="en-US" dirty="0" smtClean="0"/>
              <a:t>In the future, could consider incorporating numbers or percents based on design flow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EAFA9-BC7A-4A8E-A9F2-04D094ABA2B7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Decisions Requested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Do you </a:t>
            </a:r>
            <a:r>
              <a:rPr lang="en-US" u="sng" dirty="0" smtClean="0"/>
              <a:t>approve the adoption of a supplemental indicator </a:t>
            </a:r>
            <a:r>
              <a:rPr lang="en-US" dirty="0" smtClean="0"/>
              <a:t>that tracks significant wastewater facilities </a:t>
            </a:r>
            <a:r>
              <a:rPr lang="en-US" smtClean="0"/>
              <a:t>that </a:t>
            </a:r>
            <a:r>
              <a:rPr lang="en-US" smtClean="0"/>
              <a:t>that are meeting Bay TMDL WLAs?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If yes, would you prefer that this indicator report the </a:t>
            </a:r>
            <a:r>
              <a:rPr lang="en-US" u="sng" dirty="0" smtClean="0"/>
              <a:t>number of significant facilities</a:t>
            </a:r>
            <a:r>
              <a:rPr lang="en-US" dirty="0" smtClean="0"/>
              <a:t> or the </a:t>
            </a:r>
            <a:r>
              <a:rPr lang="en-US" u="sng" dirty="0" smtClean="0"/>
              <a:t>percent of significant facilities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EAFA9-BC7A-4A8E-A9F2-04D094ABA2B7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3836</TotalTime>
  <Words>251</Words>
  <Application>Microsoft Office PowerPoint</Application>
  <PresentationFormat>On-screen Show (4:3)</PresentationFormat>
  <Paragraphs>46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Proposal for a Supplemental Wastewater Indicator</vt:lpstr>
      <vt:lpstr>Background</vt:lpstr>
      <vt:lpstr>Proposed Supplemental Indicator</vt:lpstr>
      <vt:lpstr>Option 1:</vt:lpstr>
      <vt:lpstr>Option 2:</vt:lpstr>
      <vt:lpstr>Features</vt:lpstr>
      <vt:lpstr>Decisions Requested</vt:lpstr>
    </vt:vector>
  </TitlesOfParts>
  <Company>US-EPA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NCER</dc:title>
  <dc:creator>KAntos</dc:creator>
  <cp:lastModifiedBy>KAntos</cp:lastModifiedBy>
  <cp:revision>53</cp:revision>
  <dcterms:created xsi:type="dcterms:W3CDTF">2011-07-29T22:58:15Z</dcterms:created>
  <dcterms:modified xsi:type="dcterms:W3CDTF">2012-05-08T20:38:52Z</dcterms:modified>
</cp:coreProperties>
</file>