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5" r:id="rId3"/>
    <p:sldId id="266" r:id="rId4"/>
    <p:sldId id="305" r:id="rId5"/>
    <p:sldId id="267" r:id="rId6"/>
    <p:sldId id="257" r:id="rId7"/>
    <p:sldId id="268" r:id="rId8"/>
    <p:sldId id="270" r:id="rId9"/>
    <p:sldId id="271" r:id="rId10"/>
    <p:sldId id="301" r:id="rId11"/>
    <p:sldId id="302" r:id="rId12"/>
    <p:sldId id="303" r:id="rId13"/>
    <p:sldId id="304" r:id="rId14"/>
    <p:sldId id="272" r:id="rId15"/>
    <p:sldId id="280" r:id="rId16"/>
    <p:sldId id="282" r:id="rId17"/>
    <p:sldId id="306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924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14" y="-9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D9F920B-77FB-430F-939C-DFF1BF20A61F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F8F006D-FF9D-4109-97AE-E2362732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BE2BB50-B1F7-462A-85EC-8ABD2931F7C3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4A6478-02EF-4529-9EC8-85A66D21F3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74143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90241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66633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1626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162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3504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5276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64772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3675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426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91817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61518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6315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7253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723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131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8970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888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741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086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9264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122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112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5589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491DC-C724-4F10-80A2-7338071F008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744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tat.chesapeakebay.net/?q=node/127&amp;quicktabs_25=1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0"/>
            <a:ext cx="8305800" cy="1470025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Chesapeake Bay Program</a:t>
            </a:r>
            <a:b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Decision Framework </a:t>
            </a:r>
            <a:b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Implementation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8740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9600" y="1066800"/>
            <a:ext cx="8077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How do strategies and actions of one GIT influence or affect the actions and outcomes of another GIT?</a:t>
            </a:r>
          </a:p>
          <a:p>
            <a:r>
              <a:rPr lang="en-US" sz="2800" i="1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800" i="1" dirty="0" smtClean="0"/>
              <a:t> Decision Framework helps provide a common </a:t>
            </a:r>
            <a:r>
              <a:rPr lang="en-US" sz="2800" b="1" i="1" dirty="0" smtClean="0"/>
              <a:t>nomenclature</a:t>
            </a:r>
            <a:r>
              <a:rPr lang="en-US" sz="2800" i="1" dirty="0" smtClean="0"/>
              <a:t> for inter-GIT communication and collaboration</a:t>
            </a:r>
          </a:p>
          <a:p>
            <a:pPr>
              <a:buFont typeface="Arial" pitchFamily="34" charset="0"/>
              <a:buChar char="•"/>
            </a:pPr>
            <a:endParaRPr lang="en-US" sz="2800" i="1" dirty="0" smtClean="0"/>
          </a:p>
          <a:p>
            <a:pPr>
              <a:buFont typeface="Arial" pitchFamily="34" charset="0"/>
              <a:buChar char="•"/>
            </a:pPr>
            <a:r>
              <a:rPr lang="en-US" sz="2800" i="1" dirty="0" smtClean="0"/>
              <a:t>  In many cases geography is the common </a:t>
            </a:r>
            <a:r>
              <a:rPr lang="en-US" sz="2800" b="1" i="1" dirty="0" smtClean="0"/>
              <a:t>currency</a:t>
            </a:r>
            <a:r>
              <a:rPr lang="en-US" sz="2800" i="1" dirty="0" smtClean="0"/>
              <a:t> for inter-GIT communication and collaboration 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0" y="190500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Articulate Program Goal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2000" y="269748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Factors Influencing Goal Attainment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2000" y="348996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Current Management Efforts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2000" y="428244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Develop Management Strategy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62000" y="507492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Develop</a:t>
            </a:r>
          </a:p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Monitoring Program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62000" y="586740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Assess Performance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81400" y="190500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Articulate Program Goal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81400" y="269748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Factors Influencing Goal Attainment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581400" y="348996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Current Management Efforts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581400" y="428244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Develop Management Strategy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581400" y="507492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Develop</a:t>
            </a:r>
          </a:p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Monitoring Program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581400" y="586740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Assess Performance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00800" y="198120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Articulate Program Goal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400800" y="277368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Factors Influencing Goal Attainment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400800" y="356616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Current Management Efforts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400800" y="435864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Develop Management Strategy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400800" y="515112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Develop</a:t>
            </a:r>
          </a:p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Monitoring Program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400800" y="594360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Assess Performance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2000" y="0"/>
            <a:ext cx="7447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GIT Decision Framework Coordination</a:t>
            </a:r>
            <a:endParaRPr lang="en-US" sz="3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98549" y="838200"/>
            <a:ext cx="21289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Water Quality GIT</a:t>
            </a:r>
          </a:p>
          <a:p>
            <a:pPr algn="ctr"/>
            <a:r>
              <a:rPr lang="en-US" b="1" dirty="0" smtClean="0"/>
              <a:t>TMDL Goal</a:t>
            </a:r>
          </a:p>
          <a:p>
            <a:pPr algn="ctr"/>
            <a:r>
              <a:rPr lang="en-US" b="1" dirty="0" smtClean="0"/>
              <a:t>Decision Framework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971800" y="838200"/>
            <a:ext cx="2550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Sustainable Fisheries GIT</a:t>
            </a:r>
          </a:p>
          <a:p>
            <a:pPr algn="ctr"/>
            <a:r>
              <a:rPr lang="en-US" b="1" dirty="0" smtClean="0"/>
              <a:t>Oyster Tributary</a:t>
            </a:r>
          </a:p>
          <a:p>
            <a:pPr algn="ctr"/>
            <a:r>
              <a:rPr lang="en-US" b="1" dirty="0" smtClean="0"/>
              <a:t>Restoration Framework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054381" y="838200"/>
            <a:ext cx="23646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Protect and Restore </a:t>
            </a:r>
          </a:p>
          <a:p>
            <a:pPr algn="ctr"/>
            <a:r>
              <a:rPr lang="en-US" b="1" dirty="0" smtClean="0"/>
              <a:t>Habitats GIT</a:t>
            </a:r>
          </a:p>
          <a:p>
            <a:pPr algn="ctr"/>
            <a:r>
              <a:rPr lang="en-US" b="1" dirty="0" smtClean="0"/>
              <a:t>Decision Framework(s)</a:t>
            </a:r>
            <a:endParaRPr lang="en-US" b="1" dirty="0"/>
          </a:p>
        </p:txBody>
      </p:sp>
      <p:cxnSp>
        <p:nvCxnSpPr>
          <p:cNvPr id="35" name="Straight Arrow Connector 34"/>
          <p:cNvCxnSpPr>
            <a:stCxn id="8" idx="2"/>
            <a:endCxn id="9" idx="0"/>
          </p:cNvCxnSpPr>
          <p:nvPr/>
        </p:nvCxnSpPr>
        <p:spPr>
          <a:xfrm>
            <a:off x="4267200" y="251460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9" idx="2"/>
            <a:endCxn id="10" idx="0"/>
          </p:cNvCxnSpPr>
          <p:nvPr/>
        </p:nvCxnSpPr>
        <p:spPr>
          <a:xfrm>
            <a:off x="4267200" y="330708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0" idx="2"/>
            <a:endCxn id="11" idx="0"/>
          </p:cNvCxnSpPr>
          <p:nvPr/>
        </p:nvCxnSpPr>
        <p:spPr>
          <a:xfrm>
            <a:off x="4267200" y="409956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1" idx="2"/>
            <a:endCxn id="12" idx="0"/>
          </p:cNvCxnSpPr>
          <p:nvPr/>
        </p:nvCxnSpPr>
        <p:spPr>
          <a:xfrm>
            <a:off x="4267200" y="489204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2" idx="2"/>
            <a:endCxn id="13" idx="0"/>
          </p:cNvCxnSpPr>
          <p:nvPr/>
        </p:nvCxnSpPr>
        <p:spPr>
          <a:xfrm>
            <a:off x="4267200" y="568452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" idx="2"/>
            <a:endCxn id="3" idx="0"/>
          </p:cNvCxnSpPr>
          <p:nvPr/>
        </p:nvCxnSpPr>
        <p:spPr>
          <a:xfrm>
            <a:off x="1447800" y="251460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" idx="2"/>
            <a:endCxn id="4" idx="0"/>
          </p:cNvCxnSpPr>
          <p:nvPr/>
        </p:nvCxnSpPr>
        <p:spPr>
          <a:xfrm>
            <a:off x="1447800" y="330708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" idx="2"/>
            <a:endCxn id="5" idx="0"/>
          </p:cNvCxnSpPr>
          <p:nvPr/>
        </p:nvCxnSpPr>
        <p:spPr>
          <a:xfrm>
            <a:off x="1447800" y="409956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5" idx="2"/>
            <a:endCxn id="6" idx="0"/>
          </p:cNvCxnSpPr>
          <p:nvPr/>
        </p:nvCxnSpPr>
        <p:spPr>
          <a:xfrm>
            <a:off x="1447800" y="489204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" idx="2"/>
            <a:endCxn id="7" idx="0"/>
          </p:cNvCxnSpPr>
          <p:nvPr/>
        </p:nvCxnSpPr>
        <p:spPr>
          <a:xfrm>
            <a:off x="1447800" y="568452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4" idx="2"/>
            <a:endCxn id="15" idx="0"/>
          </p:cNvCxnSpPr>
          <p:nvPr/>
        </p:nvCxnSpPr>
        <p:spPr>
          <a:xfrm>
            <a:off x="7086600" y="259080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5" idx="2"/>
            <a:endCxn id="16" idx="0"/>
          </p:cNvCxnSpPr>
          <p:nvPr/>
        </p:nvCxnSpPr>
        <p:spPr>
          <a:xfrm>
            <a:off x="7086600" y="338328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6" idx="2"/>
            <a:endCxn id="17" idx="0"/>
          </p:cNvCxnSpPr>
          <p:nvPr/>
        </p:nvCxnSpPr>
        <p:spPr>
          <a:xfrm>
            <a:off x="7086600" y="417576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17" idx="2"/>
            <a:endCxn id="18" idx="0"/>
          </p:cNvCxnSpPr>
          <p:nvPr/>
        </p:nvCxnSpPr>
        <p:spPr>
          <a:xfrm>
            <a:off x="7086600" y="496824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8" idx="2"/>
            <a:endCxn id="19" idx="0"/>
          </p:cNvCxnSpPr>
          <p:nvPr/>
        </p:nvCxnSpPr>
        <p:spPr>
          <a:xfrm>
            <a:off x="7086600" y="576072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7" idx="1"/>
            <a:endCxn id="2" idx="1"/>
          </p:cNvCxnSpPr>
          <p:nvPr/>
        </p:nvCxnSpPr>
        <p:spPr>
          <a:xfrm rot="10800000">
            <a:off x="762000" y="2209800"/>
            <a:ext cx="12700" cy="3962400"/>
          </a:xfrm>
          <a:prstGeom prst="bentConnector3">
            <a:avLst>
              <a:gd name="adj1" fmla="val 3225001"/>
            </a:avLst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19" idx="3"/>
            <a:endCxn id="14" idx="3"/>
          </p:cNvCxnSpPr>
          <p:nvPr/>
        </p:nvCxnSpPr>
        <p:spPr>
          <a:xfrm flipV="1">
            <a:off x="7772400" y="2286000"/>
            <a:ext cx="12700" cy="3962400"/>
          </a:xfrm>
          <a:prstGeom prst="bentConnector3">
            <a:avLst>
              <a:gd name="adj1" fmla="val 2550001"/>
            </a:avLst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13" idx="3"/>
            <a:endCxn id="8" idx="3"/>
          </p:cNvCxnSpPr>
          <p:nvPr/>
        </p:nvCxnSpPr>
        <p:spPr>
          <a:xfrm flipV="1">
            <a:off x="4953000" y="2209800"/>
            <a:ext cx="12700" cy="3962400"/>
          </a:xfrm>
          <a:prstGeom prst="bentConnector3">
            <a:avLst>
              <a:gd name="adj1" fmla="val 1800000"/>
            </a:avLst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98549" y="838200"/>
            <a:ext cx="21289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Water Quality GIT</a:t>
            </a:r>
          </a:p>
          <a:p>
            <a:pPr algn="ctr"/>
            <a:r>
              <a:rPr lang="en-US" b="1" dirty="0" smtClean="0"/>
              <a:t>TMDL Goal</a:t>
            </a:r>
          </a:p>
          <a:p>
            <a:pPr algn="ctr"/>
            <a:r>
              <a:rPr lang="en-US" b="1" dirty="0" smtClean="0"/>
              <a:t>Decision Framework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971800" y="838200"/>
            <a:ext cx="2550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Sustainable Fisheries GIT</a:t>
            </a:r>
          </a:p>
          <a:p>
            <a:pPr algn="ctr"/>
            <a:r>
              <a:rPr lang="en-US" b="1" dirty="0" smtClean="0"/>
              <a:t>Oyster Tributary</a:t>
            </a:r>
          </a:p>
          <a:p>
            <a:pPr algn="ctr"/>
            <a:r>
              <a:rPr lang="en-US" b="1" dirty="0" smtClean="0"/>
              <a:t>Restoration Framework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027931" y="838200"/>
            <a:ext cx="24175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Protect and Restore </a:t>
            </a:r>
          </a:p>
          <a:p>
            <a:pPr algn="ctr"/>
            <a:r>
              <a:rPr lang="en-US" b="1" dirty="0" smtClean="0"/>
              <a:t>Habitats GIT</a:t>
            </a:r>
          </a:p>
          <a:p>
            <a:pPr algn="ctr"/>
            <a:r>
              <a:rPr lang="en-US" b="1" dirty="0" smtClean="0"/>
              <a:t>Decision Framework(s)</a:t>
            </a:r>
            <a:endParaRPr lang="en-US" b="1" dirty="0"/>
          </a:p>
        </p:txBody>
      </p:sp>
      <p:cxnSp>
        <p:nvCxnSpPr>
          <p:cNvPr id="25" name="Elbow Connector 24"/>
          <p:cNvCxnSpPr/>
          <p:nvPr/>
        </p:nvCxnSpPr>
        <p:spPr>
          <a:xfrm flipV="1">
            <a:off x="2133600" y="3002280"/>
            <a:ext cx="1447800" cy="316992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 rot="10800000">
            <a:off x="4953000" y="3002280"/>
            <a:ext cx="1447800" cy="324612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09800" y="3886200"/>
            <a:ext cx="1270156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Water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Standards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Attainment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51009" y="3962400"/>
            <a:ext cx="1426544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Healthy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Habitats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Protected or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Restored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762000" y="190500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Articulate Program Goal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62000" y="269748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Factors Influencing Goal Attainment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62000" y="348996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Current Management Efforts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62000" y="428244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Develop Management Strategy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762000" y="507492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Develop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Monitoring Program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62000" y="586740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Assess Performance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581400" y="190500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Articulate Program Goal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3581400" y="269748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Factors Influencing Goal Attainment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581400" y="348996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Current Management Efforts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581400" y="428244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Develop Management Strategy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581400" y="507492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Develop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Monitoring Program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3581400" y="586740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Assess Performance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400800" y="198120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Articulate Program Goal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400800" y="277368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Factors Influencing Goal Attainment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400800" y="356616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Current Management Efforts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400800" y="435864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Develop Management Strategy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6400800" y="515112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Develop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Monitoring Program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400800" y="594360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Assess Performance</a:t>
            </a:r>
            <a:endParaRPr lang="en-US" sz="1200" dirty="0">
              <a:solidFill>
                <a:schemeClr val="tx2"/>
              </a:solidFill>
            </a:endParaRPr>
          </a:p>
        </p:txBody>
      </p:sp>
      <p:cxnSp>
        <p:nvCxnSpPr>
          <p:cNvPr id="48" name="Straight Arrow Connector 47"/>
          <p:cNvCxnSpPr>
            <a:stCxn id="36" idx="2"/>
            <a:endCxn id="37" idx="0"/>
          </p:cNvCxnSpPr>
          <p:nvPr/>
        </p:nvCxnSpPr>
        <p:spPr>
          <a:xfrm>
            <a:off x="4267200" y="251460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7" idx="2"/>
            <a:endCxn id="38" idx="0"/>
          </p:cNvCxnSpPr>
          <p:nvPr/>
        </p:nvCxnSpPr>
        <p:spPr>
          <a:xfrm>
            <a:off x="4267200" y="330708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8" idx="2"/>
            <a:endCxn id="39" idx="0"/>
          </p:cNvCxnSpPr>
          <p:nvPr/>
        </p:nvCxnSpPr>
        <p:spPr>
          <a:xfrm>
            <a:off x="4267200" y="409956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9" idx="2"/>
            <a:endCxn id="40" idx="0"/>
          </p:cNvCxnSpPr>
          <p:nvPr/>
        </p:nvCxnSpPr>
        <p:spPr>
          <a:xfrm>
            <a:off x="4267200" y="489204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0" idx="2"/>
            <a:endCxn id="41" idx="0"/>
          </p:cNvCxnSpPr>
          <p:nvPr/>
        </p:nvCxnSpPr>
        <p:spPr>
          <a:xfrm>
            <a:off x="4267200" y="568452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0" idx="2"/>
            <a:endCxn id="31" idx="0"/>
          </p:cNvCxnSpPr>
          <p:nvPr/>
        </p:nvCxnSpPr>
        <p:spPr>
          <a:xfrm>
            <a:off x="1447800" y="251460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1" idx="2"/>
            <a:endCxn id="32" idx="0"/>
          </p:cNvCxnSpPr>
          <p:nvPr/>
        </p:nvCxnSpPr>
        <p:spPr>
          <a:xfrm>
            <a:off x="1447800" y="330708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32" idx="2"/>
            <a:endCxn id="33" idx="0"/>
          </p:cNvCxnSpPr>
          <p:nvPr/>
        </p:nvCxnSpPr>
        <p:spPr>
          <a:xfrm>
            <a:off x="1447800" y="409956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33" idx="2"/>
            <a:endCxn id="34" idx="0"/>
          </p:cNvCxnSpPr>
          <p:nvPr/>
        </p:nvCxnSpPr>
        <p:spPr>
          <a:xfrm>
            <a:off x="1447800" y="489204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4" idx="2"/>
            <a:endCxn id="35" idx="0"/>
          </p:cNvCxnSpPr>
          <p:nvPr/>
        </p:nvCxnSpPr>
        <p:spPr>
          <a:xfrm>
            <a:off x="1447800" y="568452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2" idx="2"/>
            <a:endCxn id="43" idx="0"/>
          </p:cNvCxnSpPr>
          <p:nvPr/>
        </p:nvCxnSpPr>
        <p:spPr>
          <a:xfrm>
            <a:off x="7086600" y="259080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3" idx="2"/>
            <a:endCxn id="44" idx="0"/>
          </p:cNvCxnSpPr>
          <p:nvPr/>
        </p:nvCxnSpPr>
        <p:spPr>
          <a:xfrm>
            <a:off x="7086600" y="338328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4" idx="2"/>
            <a:endCxn id="45" idx="0"/>
          </p:cNvCxnSpPr>
          <p:nvPr/>
        </p:nvCxnSpPr>
        <p:spPr>
          <a:xfrm>
            <a:off x="7086600" y="417576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5" idx="2"/>
            <a:endCxn id="46" idx="0"/>
          </p:cNvCxnSpPr>
          <p:nvPr/>
        </p:nvCxnSpPr>
        <p:spPr>
          <a:xfrm>
            <a:off x="7086600" y="496824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6" idx="2"/>
            <a:endCxn id="47" idx="0"/>
          </p:cNvCxnSpPr>
          <p:nvPr/>
        </p:nvCxnSpPr>
        <p:spPr>
          <a:xfrm>
            <a:off x="7086600" y="5760720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62000" y="0"/>
            <a:ext cx="7447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GIT Decision Framework Coordination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Elbow Connector 66"/>
          <p:cNvCxnSpPr>
            <a:stCxn id="34" idx="3"/>
            <a:endCxn id="43" idx="1"/>
          </p:cNvCxnSpPr>
          <p:nvPr/>
        </p:nvCxnSpPr>
        <p:spPr>
          <a:xfrm>
            <a:off x="4953000" y="2209800"/>
            <a:ext cx="1447800" cy="237744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953000" y="2838271"/>
            <a:ext cx="1464055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Coordination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Strategies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5" name="Elbow Connector 64"/>
          <p:cNvCxnSpPr>
            <a:stCxn id="34" idx="1"/>
            <a:endCxn id="31" idx="3"/>
          </p:cNvCxnSpPr>
          <p:nvPr/>
        </p:nvCxnSpPr>
        <p:spPr>
          <a:xfrm rot="10800000" flipV="1">
            <a:off x="2133600" y="2209800"/>
            <a:ext cx="1447800" cy="237744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133600" y="2819400"/>
            <a:ext cx="1464055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Coordination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Strategies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8549" y="838200"/>
            <a:ext cx="21289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Water Quality GIT</a:t>
            </a:r>
          </a:p>
          <a:p>
            <a:pPr algn="ctr"/>
            <a:r>
              <a:rPr lang="en-US" b="1" dirty="0" smtClean="0"/>
              <a:t>TMDL Goal</a:t>
            </a:r>
          </a:p>
          <a:p>
            <a:pPr algn="ctr"/>
            <a:r>
              <a:rPr lang="en-US" b="1" dirty="0" smtClean="0"/>
              <a:t>Decision Framework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971800" y="838200"/>
            <a:ext cx="2550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Sustainable Fisheries GIT</a:t>
            </a:r>
          </a:p>
          <a:p>
            <a:pPr algn="ctr"/>
            <a:r>
              <a:rPr lang="en-US" b="1" dirty="0" smtClean="0"/>
              <a:t>Oyster Tributary</a:t>
            </a:r>
          </a:p>
          <a:p>
            <a:pPr algn="ctr"/>
            <a:r>
              <a:rPr lang="en-US" b="1" dirty="0" smtClean="0"/>
              <a:t>Restoration Framework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027930" y="838200"/>
            <a:ext cx="24175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Protect and Restore</a:t>
            </a:r>
          </a:p>
          <a:p>
            <a:pPr algn="ctr"/>
            <a:r>
              <a:rPr lang="en-US" b="1" dirty="0" smtClean="0"/>
              <a:t>Habitat GIT</a:t>
            </a:r>
          </a:p>
          <a:p>
            <a:pPr algn="ctr"/>
            <a:r>
              <a:rPr lang="en-US" b="1" dirty="0" smtClean="0"/>
              <a:t>Decision Framework(s)</a:t>
            </a:r>
            <a:endParaRPr lang="en-US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762000" y="190500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Articulate Program Goal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762000" y="269748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Factors Influencing Goal Attainment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762000" y="348996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Current Management Efforts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62000" y="428244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Develop Management Strategy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62000" y="507492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Develop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Monitoring Program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62000" y="586740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Assess Performance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3581400" y="190500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Articulate Program Goal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581400" y="269748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Factors Influencing Goal Attainment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581400" y="348996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Current Management Efforts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3581400" y="428244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Develop Management Strategy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581400" y="507492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Develop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Monitoring Program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581400" y="586740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Assess Performance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400800" y="190500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Articulate Program Goal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400800" y="269748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Factors Influencing Goal Attainment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400800" y="348996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Current Management Efforts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400800" y="4282440"/>
            <a:ext cx="13716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/>
                </a:solidFill>
              </a:rPr>
              <a:t>Develop Management Strategy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400800" y="507492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Develop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Monitoring Program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400800" y="5867400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Assess Performance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46" name="Straight Arrow Connector 45"/>
          <p:cNvCxnSpPr>
            <a:stCxn id="34" idx="2"/>
            <a:endCxn id="35" idx="0"/>
          </p:cNvCxnSpPr>
          <p:nvPr/>
        </p:nvCxnSpPr>
        <p:spPr>
          <a:xfrm>
            <a:off x="4267200" y="251460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5" idx="2"/>
            <a:endCxn id="36" idx="0"/>
          </p:cNvCxnSpPr>
          <p:nvPr/>
        </p:nvCxnSpPr>
        <p:spPr>
          <a:xfrm>
            <a:off x="4267200" y="330708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6" idx="2"/>
            <a:endCxn id="37" idx="0"/>
          </p:cNvCxnSpPr>
          <p:nvPr/>
        </p:nvCxnSpPr>
        <p:spPr>
          <a:xfrm>
            <a:off x="4267200" y="409956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7" idx="2"/>
            <a:endCxn id="38" idx="0"/>
          </p:cNvCxnSpPr>
          <p:nvPr/>
        </p:nvCxnSpPr>
        <p:spPr>
          <a:xfrm>
            <a:off x="4267200" y="489204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8" idx="2"/>
            <a:endCxn id="39" idx="0"/>
          </p:cNvCxnSpPr>
          <p:nvPr/>
        </p:nvCxnSpPr>
        <p:spPr>
          <a:xfrm>
            <a:off x="4267200" y="568452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8" idx="2"/>
            <a:endCxn id="29" idx="0"/>
          </p:cNvCxnSpPr>
          <p:nvPr/>
        </p:nvCxnSpPr>
        <p:spPr>
          <a:xfrm>
            <a:off x="1447800" y="251460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9" idx="2"/>
            <a:endCxn id="30" idx="0"/>
          </p:cNvCxnSpPr>
          <p:nvPr/>
        </p:nvCxnSpPr>
        <p:spPr>
          <a:xfrm>
            <a:off x="1447800" y="330708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0" idx="2"/>
            <a:endCxn id="31" idx="0"/>
          </p:cNvCxnSpPr>
          <p:nvPr/>
        </p:nvCxnSpPr>
        <p:spPr>
          <a:xfrm>
            <a:off x="1447800" y="409956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1" idx="2"/>
            <a:endCxn id="32" idx="0"/>
          </p:cNvCxnSpPr>
          <p:nvPr/>
        </p:nvCxnSpPr>
        <p:spPr>
          <a:xfrm>
            <a:off x="1447800" y="489204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32" idx="2"/>
            <a:endCxn id="33" idx="0"/>
          </p:cNvCxnSpPr>
          <p:nvPr/>
        </p:nvCxnSpPr>
        <p:spPr>
          <a:xfrm>
            <a:off x="1447800" y="568452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0" idx="2"/>
            <a:endCxn id="41" idx="0"/>
          </p:cNvCxnSpPr>
          <p:nvPr/>
        </p:nvCxnSpPr>
        <p:spPr>
          <a:xfrm>
            <a:off x="7086600" y="251460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1" idx="2"/>
            <a:endCxn id="42" idx="0"/>
          </p:cNvCxnSpPr>
          <p:nvPr/>
        </p:nvCxnSpPr>
        <p:spPr>
          <a:xfrm>
            <a:off x="7086600" y="330708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2" idx="2"/>
            <a:endCxn id="43" idx="0"/>
          </p:cNvCxnSpPr>
          <p:nvPr/>
        </p:nvCxnSpPr>
        <p:spPr>
          <a:xfrm>
            <a:off x="7086600" y="409956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3" idx="2"/>
            <a:endCxn id="44" idx="0"/>
          </p:cNvCxnSpPr>
          <p:nvPr/>
        </p:nvCxnSpPr>
        <p:spPr>
          <a:xfrm>
            <a:off x="7086600" y="489204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4" idx="2"/>
            <a:endCxn id="45" idx="0"/>
          </p:cNvCxnSpPr>
          <p:nvPr/>
        </p:nvCxnSpPr>
        <p:spPr>
          <a:xfrm>
            <a:off x="7086600" y="5684520"/>
            <a:ext cx="0" cy="18288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62000" y="0"/>
            <a:ext cx="7447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GIT Decision Framework Coordination</a:t>
            </a:r>
            <a:endParaRPr lang="en-US" sz="3600" b="1" dirty="0"/>
          </a:p>
        </p:txBody>
      </p:sp>
      <p:cxnSp>
        <p:nvCxnSpPr>
          <p:cNvPr id="76" name="Straight Arrow Connector 75"/>
          <p:cNvCxnSpPr>
            <a:stCxn id="37" idx="1"/>
            <a:endCxn id="31" idx="3"/>
          </p:cNvCxnSpPr>
          <p:nvPr/>
        </p:nvCxnSpPr>
        <p:spPr>
          <a:xfrm flipH="1">
            <a:off x="2133600" y="4587240"/>
            <a:ext cx="1447800" cy="0"/>
          </a:xfrm>
          <a:prstGeom prst="straightConnector1">
            <a:avLst/>
          </a:prstGeom>
          <a:ln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37" idx="3"/>
            <a:endCxn id="43" idx="1"/>
          </p:cNvCxnSpPr>
          <p:nvPr/>
        </p:nvCxnSpPr>
        <p:spPr>
          <a:xfrm>
            <a:off x="4953000" y="4587240"/>
            <a:ext cx="1447800" cy="0"/>
          </a:xfrm>
          <a:prstGeom prst="straightConnector1">
            <a:avLst/>
          </a:prstGeom>
          <a:ln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DF Implementation Outcomes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GIT/workgroup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significant effort to implement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operational clarity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transparency and accountability</a:t>
            </a:r>
          </a:p>
          <a:p>
            <a:pPr marL="0" indent="0">
              <a:buNone/>
            </a:pPr>
            <a:r>
              <a:rPr lang="en-US" b="1" dirty="0" smtClean="0"/>
              <a:t>CBP management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identifying coordination opportunities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clarifying decision points </a:t>
            </a:r>
          </a:p>
          <a:p>
            <a:pPr marL="0" indent="0">
              <a:buNone/>
            </a:pPr>
            <a:r>
              <a:rPr lang="en-US" b="1" dirty="0" smtClean="0"/>
              <a:t>Future </a:t>
            </a:r>
            <a:r>
              <a:rPr lang="en-US" b="1" dirty="0"/>
              <a:t>p</a:t>
            </a:r>
            <a:r>
              <a:rPr lang="en-US" b="1" dirty="0" smtClean="0"/>
              <a:t>rogram design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framing management issues and partner roles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19200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50596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Framing Future Program Design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Review/synthesis of current goals</a:t>
            </a:r>
          </a:p>
          <a:p>
            <a:pPr lvl="2"/>
            <a:r>
              <a:rPr lang="en-US" dirty="0" smtClean="0"/>
              <a:t>EC approved goals and commitments</a:t>
            </a:r>
          </a:p>
          <a:p>
            <a:pPr lvl="2"/>
            <a:r>
              <a:rPr lang="en-US" dirty="0" smtClean="0"/>
              <a:t>presently there are 27 goals identified by GITs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/>
              <a:t>Program structure</a:t>
            </a:r>
          </a:p>
          <a:p>
            <a:pPr lvl="2"/>
            <a:r>
              <a:rPr lang="en-US" dirty="0"/>
              <a:t>decision framework implementation is highlighting the essential distinctions between</a:t>
            </a:r>
          </a:p>
          <a:p>
            <a:pPr lvl="3"/>
            <a:r>
              <a:rPr lang="en-US" sz="2200" dirty="0"/>
              <a:t>GIT purview and abilities</a:t>
            </a:r>
          </a:p>
          <a:p>
            <a:pPr lvl="3"/>
            <a:r>
              <a:rPr lang="en-US" sz="2200" dirty="0"/>
              <a:t>partnership/program purview and abilities</a:t>
            </a:r>
          </a:p>
          <a:p>
            <a:pPr lvl="3"/>
            <a:r>
              <a:rPr lang="en-US" sz="2200" dirty="0"/>
              <a:t>individual partners or stakeholders interests and actions</a:t>
            </a:r>
            <a:endParaRPr lang="en-US" sz="2200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143000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3162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Framing Future Program Design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Program evaluation</a:t>
            </a:r>
          </a:p>
          <a:p>
            <a:pPr lvl="2"/>
            <a:r>
              <a:rPr lang="en-US" dirty="0" smtClean="0"/>
              <a:t>What assessments are needed to monitor and manage the program?</a:t>
            </a:r>
          </a:p>
          <a:p>
            <a:pPr lvl="2"/>
            <a:r>
              <a:rPr lang="en-US" dirty="0" smtClean="0"/>
              <a:t>At what levels do assessments need to occur?</a:t>
            </a:r>
          </a:p>
          <a:p>
            <a:pPr lvl="3"/>
            <a:r>
              <a:rPr lang="en-US" dirty="0" smtClean="0"/>
              <a:t>individual intervention assessments (outputs)</a:t>
            </a:r>
          </a:p>
          <a:p>
            <a:pPr lvl="3"/>
            <a:r>
              <a:rPr lang="en-US" dirty="0" smtClean="0"/>
              <a:t>goal attainment evaluations (outcomes)</a:t>
            </a:r>
          </a:p>
          <a:p>
            <a:pPr lvl="3"/>
            <a:r>
              <a:rPr lang="en-US" dirty="0" smtClean="0"/>
              <a:t>program performance (effectiveness)</a:t>
            </a:r>
          </a:p>
          <a:p>
            <a:pPr lvl="3"/>
            <a:endParaRPr lang="en-US" dirty="0" smtClean="0"/>
          </a:p>
          <a:p>
            <a:r>
              <a:rPr lang="en-US" dirty="0"/>
              <a:t>Characteristics of any future agreement</a:t>
            </a:r>
          </a:p>
          <a:p>
            <a:pPr lvl="2"/>
            <a:r>
              <a:rPr lang="en-US" dirty="0"/>
              <a:t>Should the agreement be based on:</a:t>
            </a:r>
          </a:p>
          <a:p>
            <a:pPr lvl="3"/>
            <a:r>
              <a:rPr lang="en-US" dirty="0"/>
              <a:t>explicit environmental outcomes</a:t>
            </a:r>
          </a:p>
          <a:p>
            <a:pPr lvl="3"/>
            <a:r>
              <a:rPr lang="en-US" dirty="0"/>
              <a:t>partnership structure</a:t>
            </a:r>
          </a:p>
          <a:p>
            <a:pPr lvl="3"/>
            <a:r>
              <a:rPr lang="en-US" dirty="0"/>
              <a:t>governance/decision process</a:t>
            </a:r>
          </a:p>
          <a:p>
            <a:pPr lvl="2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44562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0317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Tracking DF </a:t>
            </a:r>
            <a:r>
              <a:rPr lang="en-US" b="1" dirty="0" smtClean="0">
                <a:solidFill>
                  <a:srgbClr val="00B050"/>
                </a:solidFill>
              </a:rPr>
              <a:t>Implementation 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http://stat.chesapeakebay.net/?</a:t>
            </a:r>
            <a:r>
              <a:rPr lang="en-US" dirty="0" smtClean="0">
                <a:hlinkClick r:id="rId3"/>
              </a:rPr>
              <a:t>q=node/127&amp;quicktabs_25=1</a:t>
            </a:r>
            <a:endParaRPr lang="en-US" dirty="0" smtClean="0"/>
          </a:p>
          <a:p>
            <a:endParaRPr lang="en-US" dirty="0" smtClean="0"/>
          </a:p>
          <a:p>
            <a:pPr lvl="3"/>
            <a:endParaRPr lang="en-US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44562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ChesapeakeStat_logo_pri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200400"/>
            <a:ext cx="518331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5791200"/>
            <a:ext cx="1024663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0317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9242"/>
                </a:solidFill>
              </a:rPr>
              <a:t>Reasons for implementing the decision framework</a:t>
            </a:r>
            <a:endParaRPr lang="en-US" b="1" dirty="0">
              <a:solidFill>
                <a:srgbClr val="00924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69342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Adaptive management</a:t>
            </a:r>
            <a:endParaRPr lang="en-US" b="1" dirty="0"/>
          </a:p>
          <a:p>
            <a:pPr lvl="1"/>
            <a:r>
              <a:rPr lang="en-US" dirty="0" smtClean="0"/>
              <a:t>Application of the logic necessary to enable adaptive management</a:t>
            </a:r>
          </a:p>
          <a:p>
            <a:r>
              <a:rPr lang="en-US" b="1" dirty="0" smtClean="0"/>
              <a:t>Accountability</a:t>
            </a:r>
          </a:p>
          <a:p>
            <a:pPr lvl="1"/>
            <a:r>
              <a:rPr lang="en-US" dirty="0" smtClean="0"/>
              <a:t>full documentation of CBP activities:</a:t>
            </a:r>
          </a:p>
          <a:p>
            <a:pPr lvl="2"/>
            <a:r>
              <a:rPr lang="en-US" dirty="0" smtClean="0"/>
              <a:t>what</a:t>
            </a:r>
          </a:p>
          <a:p>
            <a:pPr lvl="2"/>
            <a:r>
              <a:rPr lang="en-US" dirty="0" smtClean="0"/>
              <a:t>why</a:t>
            </a:r>
          </a:p>
          <a:p>
            <a:pPr lvl="2"/>
            <a:r>
              <a:rPr lang="en-US" dirty="0" smtClean="0"/>
              <a:t>how</a:t>
            </a:r>
          </a:p>
          <a:p>
            <a:pPr lvl="2"/>
            <a:r>
              <a:rPr lang="en-US" dirty="0" smtClean="0"/>
              <a:t>time-bound expectations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1600200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4601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9242"/>
                </a:solidFill>
              </a:rPr>
              <a:t>CBP Decision Framework</a:t>
            </a:r>
            <a:endParaRPr lang="en-US" b="1" dirty="0">
              <a:solidFill>
                <a:srgbClr val="00924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9242"/>
                </a:solidFill>
              </a:rPr>
              <a:t>goals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– clear articulation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9242"/>
                </a:solidFill>
              </a:rPr>
              <a:t>factors</a:t>
            </a:r>
            <a:r>
              <a:rPr lang="en-US" dirty="0" smtClean="0"/>
              <a:t> affecting attainment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9242"/>
                </a:solidFill>
              </a:rPr>
              <a:t>current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9242"/>
                </a:solidFill>
              </a:rPr>
              <a:t>efforts and gaps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9242"/>
                </a:solidFill>
              </a:rPr>
              <a:t>strategies</a:t>
            </a:r>
            <a:r>
              <a:rPr lang="en-US" dirty="0" smtClean="0"/>
              <a:t> – detailed and justified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9242"/>
                </a:solidFill>
              </a:rPr>
              <a:t>monitoring</a:t>
            </a:r>
            <a:r>
              <a:rPr lang="en-US" dirty="0" smtClean="0"/>
              <a:t> – outputs and outcomes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9242"/>
                </a:solidFill>
              </a:rPr>
              <a:t>assessment</a:t>
            </a:r>
            <a:r>
              <a:rPr lang="en-US" dirty="0" smtClean="0"/>
              <a:t> – evaluate progress toward time-bound 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9242"/>
                </a:solidFill>
              </a:rPr>
              <a:t>manage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9242"/>
                </a:solidFill>
              </a:rPr>
              <a:t>adaptively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– short-term or long-term adjustments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173162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94180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2" y="-6"/>
          <a:ext cx="8762997" cy="6858008"/>
        </p:xfrm>
        <a:graphic>
          <a:graphicData uri="http://schemas.openxmlformats.org/drawingml/2006/table">
            <a:tbl>
              <a:tblPr/>
              <a:tblGrid>
                <a:gridCol w="1859522"/>
                <a:gridCol w="1673572"/>
                <a:gridCol w="747129"/>
                <a:gridCol w="781164"/>
                <a:gridCol w="713094"/>
                <a:gridCol w="747129"/>
                <a:gridCol w="747129"/>
                <a:gridCol w="747129"/>
                <a:gridCol w="747129"/>
              </a:tblGrid>
              <a:tr h="1902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GIT</a:t>
                      </a:r>
                    </a:p>
                  </a:txBody>
                  <a:tcPr marL="5692" marR="5692" marT="56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Goal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Decision Framework steps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52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goal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factors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efforts gaps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strategy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monitor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assess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manage adaptively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0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Sustainable Fisheries</a:t>
                      </a:r>
                    </a:p>
                  </a:txBody>
                  <a:tcPr marL="5692" marR="5692" marT="56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Bay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fisheries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blue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crab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oyster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57D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blue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catfish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 Habitat</a:t>
                      </a:r>
                    </a:p>
                  </a:txBody>
                  <a:tcPr marL="5692" marR="5692" marT="56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Bay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habitats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fish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passage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57D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SAV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wetlands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57D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stream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  Water Quality</a:t>
                      </a:r>
                    </a:p>
                  </a:txBody>
                  <a:tcPr marL="5692" marR="5692" marT="56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Bay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WQ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agriculture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57D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stormwater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wastewater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57D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forestry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watersheds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trading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&amp; offsets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milestones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 Healthy Watersheds</a:t>
                      </a:r>
                    </a:p>
                  </a:txBody>
                  <a:tcPr marL="5692" marR="5692" marT="56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Bay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watersheds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57D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tracking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57D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communication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 Fostering Stewardship</a:t>
                      </a:r>
                    </a:p>
                  </a:txBody>
                  <a:tcPr marL="5692" marR="5692" marT="56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Bay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stewardship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conservation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corps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public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access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57D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land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conservation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education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8308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 Enhancing Partnership</a:t>
                      </a:r>
                    </a:p>
                  </a:txBody>
                  <a:tcPr marL="5692" marR="5692" marT="56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CBP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management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465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D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ecision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framework</a:t>
                      </a:r>
                    </a:p>
                  </a:txBody>
                  <a:tcPr marL="5692" marR="5692" marT="569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9242"/>
                </a:solidFill>
              </a:rPr>
              <a:t>DF Implementation Outcomes</a:t>
            </a:r>
            <a:endParaRPr lang="en-US" b="1" dirty="0">
              <a:solidFill>
                <a:srgbClr val="00924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GIT/workgroup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significant effort to implement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operational clarity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transparency and accountability</a:t>
            </a:r>
          </a:p>
          <a:p>
            <a:pPr marL="0" indent="0">
              <a:buNone/>
            </a:pPr>
            <a:r>
              <a:rPr lang="en-US" b="1" dirty="0" smtClean="0"/>
              <a:t>CBP management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identifying coordination opportunities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clarifying decision points </a:t>
            </a:r>
          </a:p>
          <a:p>
            <a:pPr marL="0" indent="0">
              <a:buNone/>
            </a:pPr>
            <a:r>
              <a:rPr lang="en-US" b="1" dirty="0" smtClean="0"/>
              <a:t>Future </a:t>
            </a:r>
            <a:r>
              <a:rPr lang="en-US" b="1" dirty="0"/>
              <a:t>p</a:t>
            </a:r>
            <a:r>
              <a:rPr lang="en-US" b="1" dirty="0" smtClean="0"/>
              <a:t>rogram design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framing management issues and partner roles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19200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2586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9242"/>
                </a:solidFill>
              </a:rPr>
              <a:t>GIT/Workgroup Benefits</a:t>
            </a:r>
            <a:endParaRPr lang="en-US" b="1" dirty="0">
              <a:solidFill>
                <a:srgbClr val="00924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19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goal </a:t>
            </a:r>
            <a:r>
              <a:rPr lang="en-US" b="1" dirty="0" smtClean="0"/>
              <a:t>articulation</a:t>
            </a:r>
          </a:p>
          <a:p>
            <a:pPr lvl="2"/>
            <a:r>
              <a:rPr lang="en-US" sz="2800" dirty="0"/>
              <a:t>c</a:t>
            </a:r>
            <a:r>
              <a:rPr lang="en-US" sz="2800" dirty="0" smtClean="0"/>
              <a:t>learer understanding of intent</a:t>
            </a:r>
          </a:p>
          <a:p>
            <a:pPr lvl="2"/>
            <a:r>
              <a:rPr lang="en-US" sz="2800" dirty="0" smtClean="0"/>
              <a:t>transparency/accountability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factor analysis</a:t>
            </a:r>
          </a:p>
          <a:p>
            <a:pPr lvl="2"/>
            <a:r>
              <a:rPr lang="en-US" sz="2800" dirty="0" smtClean="0"/>
              <a:t>practicality of goals</a:t>
            </a:r>
          </a:p>
          <a:p>
            <a:pPr lvl="2"/>
            <a:r>
              <a:rPr lang="en-US" sz="2800" dirty="0" smtClean="0"/>
              <a:t>identification of “missed” factors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effort/gap analysis</a:t>
            </a:r>
          </a:p>
          <a:p>
            <a:pPr lvl="2"/>
            <a:r>
              <a:rPr lang="en-US" sz="2800" dirty="0" smtClean="0"/>
              <a:t>coordination opportunities within CBP</a:t>
            </a:r>
            <a:endParaRPr lang="en-US" sz="28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09600" y="1219200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3528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GIT/Workgroup Benefits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strategy development</a:t>
            </a:r>
          </a:p>
          <a:p>
            <a:pPr marL="1314450" lvl="2" indent="-514350"/>
            <a:r>
              <a:rPr lang="en-US" sz="2600" dirty="0" smtClean="0"/>
              <a:t>enhanced internal and external coordination</a:t>
            </a:r>
          </a:p>
          <a:p>
            <a:pPr marL="1314450" lvl="2" indent="-514350"/>
            <a:r>
              <a:rPr lang="en-US" sz="2600" dirty="0" smtClean="0"/>
              <a:t>focused scope of activities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monitoring</a:t>
            </a:r>
          </a:p>
          <a:p>
            <a:pPr lvl="2"/>
            <a:r>
              <a:rPr lang="en-US" sz="2600" dirty="0" smtClean="0"/>
              <a:t>improved design for performance assessment</a:t>
            </a:r>
          </a:p>
          <a:p>
            <a:pPr lvl="2"/>
            <a:r>
              <a:rPr lang="en-US" sz="2600" dirty="0" smtClean="0"/>
              <a:t>coordination opportunities within CBP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performance assessment</a:t>
            </a:r>
          </a:p>
          <a:p>
            <a:pPr lvl="2"/>
            <a:r>
              <a:rPr lang="en-US" sz="2600" dirty="0" smtClean="0"/>
              <a:t>changed posture for future evaluations</a:t>
            </a:r>
          </a:p>
          <a:p>
            <a:pPr lvl="2"/>
            <a:r>
              <a:rPr lang="en-US" sz="2600" dirty="0" smtClean="0"/>
              <a:t>enhanced alternatives analysis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manage adaptively</a:t>
            </a:r>
          </a:p>
          <a:p>
            <a:pPr marL="457200" lvl="1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19200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8331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CBP Management Benefits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consistent and comprehensive documentation of program activities</a:t>
            </a:r>
          </a:p>
          <a:p>
            <a:endParaRPr lang="en-US" sz="1800" dirty="0" smtClean="0"/>
          </a:p>
          <a:p>
            <a:r>
              <a:rPr lang="en-US" dirty="0" smtClean="0"/>
              <a:t>identification of coordination needs &amp; opportunities across GITs</a:t>
            </a:r>
          </a:p>
          <a:p>
            <a:pPr lvl="2"/>
            <a:r>
              <a:rPr lang="en-US" sz="2800" dirty="0" smtClean="0"/>
              <a:t>strategy links</a:t>
            </a:r>
          </a:p>
          <a:p>
            <a:pPr lvl="2"/>
            <a:r>
              <a:rPr lang="en-US" sz="2800" dirty="0" smtClean="0"/>
              <a:t>monitoring coordination</a:t>
            </a:r>
          </a:p>
          <a:p>
            <a:endParaRPr lang="en-US" sz="2000" dirty="0" smtClean="0"/>
          </a:p>
          <a:p>
            <a:r>
              <a:rPr lang="en-US" dirty="0" smtClean="0"/>
              <a:t>clarification of CBP decision points</a:t>
            </a:r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219200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84960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CBP decision points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b="1" dirty="0" smtClean="0"/>
              <a:t>GIT level</a:t>
            </a:r>
          </a:p>
          <a:p>
            <a:pPr lvl="2"/>
            <a:r>
              <a:rPr lang="en-US" sz="2800" dirty="0" smtClean="0"/>
              <a:t>strategy development</a:t>
            </a:r>
          </a:p>
          <a:p>
            <a:pPr lvl="2"/>
            <a:r>
              <a:rPr lang="en-US" sz="2800" dirty="0" smtClean="0"/>
              <a:t>strategy performance assessment and revision</a:t>
            </a:r>
          </a:p>
          <a:p>
            <a:r>
              <a:rPr lang="en-US" b="1" dirty="0" smtClean="0"/>
              <a:t>Program management level</a:t>
            </a:r>
          </a:p>
          <a:p>
            <a:pPr lvl="2"/>
            <a:r>
              <a:rPr lang="en-US" sz="2800" dirty="0" smtClean="0"/>
              <a:t>cross goal/strategy coordination</a:t>
            </a:r>
          </a:p>
          <a:p>
            <a:pPr lvl="2"/>
            <a:r>
              <a:rPr lang="en-US" sz="2800" dirty="0" smtClean="0"/>
              <a:t>program resource allocation needs/priorities</a:t>
            </a:r>
          </a:p>
          <a:p>
            <a:pPr lvl="2"/>
            <a:r>
              <a:rPr lang="en-US" sz="2800" dirty="0" smtClean="0"/>
              <a:t>DF implementation effectiveness</a:t>
            </a:r>
          </a:p>
          <a:p>
            <a:r>
              <a:rPr lang="en-US" b="1" dirty="0" smtClean="0"/>
              <a:t>Program direction level</a:t>
            </a:r>
          </a:p>
          <a:p>
            <a:pPr lvl="2"/>
            <a:r>
              <a:rPr lang="en-US" sz="2800" dirty="0" smtClean="0"/>
              <a:t>CBP scope and structure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19200"/>
            <a:ext cx="7924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20390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790</Words>
  <Application>Microsoft Office PowerPoint</Application>
  <PresentationFormat>On-screen Show (4:3)</PresentationFormat>
  <Paragraphs>459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Chesapeake Bay Program Decision Framework  Implementation</vt:lpstr>
      <vt:lpstr>Reasons for implementing the decision framework</vt:lpstr>
      <vt:lpstr>CBP Decision Framework</vt:lpstr>
      <vt:lpstr>Slide 4</vt:lpstr>
      <vt:lpstr>DF Implementation Outcomes</vt:lpstr>
      <vt:lpstr>GIT/Workgroup Benefits</vt:lpstr>
      <vt:lpstr>GIT/Workgroup Benefits</vt:lpstr>
      <vt:lpstr>CBP Management Benefits</vt:lpstr>
      <vt:lpstr>CBP decision points</vt:lpstr>
      <vt:lpstr>Slide 10</vt:lpstr>
      <vt:lpstr>Slide 11</vt:lpstr>
      <vt:lpstr>Slide 12</vt:lpstr>
      <vt:lpstr>Slide 13</vt:lpstr>
      <vt:lpstr>DF Implementation Outcomes</vt:lpstr>
      <vt:lpstr>Framing Future Program Design</vt:lpstr>
      <vt:lpstr>Framing Future Program Design</vt:lpstr>
      <vt:lpstr>Tracking DF Implementation  </vt:lpstr>
    </vt:vector>
  </TitlesOfParts>
  <Company>VIMS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Chesapeake Bay Program Decision Framework Implementation</dc:title>
  <dc:creator>Carl Hershner</dc:creator>
  <cp:lastModifiedBy>Doreen Vetter</cp:lastModifiedBy>
  <cp:revision>73</cp:revision>
  <dcterms:created xsi:type="dcterms:W3CDTF">2012-04-17T14:59:35Z</dcterms:created>
  <dcterms:modified xsi:type="dcterms:W3CDTF">2012-05-10T20:24:59Z</dcterms:modified>
</cp:coreProperties>
</file>